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68" r:id="rId3"/>
    <p:sldId id="275" r:id="rId4"/>
    <p:sldId id="292" r:id="rId5"/>
    <p:sldId id="302" r:id="rId6"/>
    <p:sldId id="312" r:id="rId7"/>
    <p:sldId id="303" r:id="rId8"/>
    <p:sldId id="304" r:id="rId9"/>
    <p:sldId id="306" r:id="rId10"/>
    <p:sldId id="310" r:id="rId11"/>
    <p:sldId id="282" r:id="rId12"/>
    <p:sldId id="283" r:id="rId13"/>
    <p:sldId id="299" r:id="rId14"/>
    <p:sldId id="307" r:id="rId15"/>
    <p:sldId id="257" r:id="rId16"/>
    <p:sldId id="278" r:id="rId17"/>
    <p:sldId id="258" r:id="rId18"/>
    <p:sldId id="269" r:id="rId19"/>
    <p:sldId id="263" r:id="rId20"/>
    <p:sldId id="279" r:id="rId21"/>
    <p:sldId id="281" r:id="rId22"/>
    <p:sldId id="259" r:id="rId23"/>
    <p:sldId id="260" r:id="rId24"/>
    <p:sldId id="262" r:id="rId25"/>
    <p:sldId id="264" r:id="rId26"/>
    <p:sldId id="274" r:id="rId27"/>
    <p:sldId id="276" r:id="rId28"/>
    <p:sldId id="291" r:id="rId29"/>
    <p:sldId id="311" r:id="rId30"/>
    <p:sldId id="286" r:id="rId31"/>
    <p:sldId id="313" r:id="rId32"/>
    <p:sldId id="289" r:id="rId3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170643E-DEAD-4E9C-86B7-5355DEF583D2}">
          <p14:sldIdLst>
            <p14:sldId id="268"/>
          </p14:sldIdLst>
        </p14:section>
        <p14:section name="Oddíl bez názvu" id="{0CE6ADE5-669B-4B07-802D-FB2D07BB6CCF}">
          <p14:sldIdLst>
            <p14:sldId id="275"/>
            <p14:sldId id="292"/>
            <p14:sldId id="302"/>
            <p14:sldId id="312"/>
            <p14:sldId id="303"/>
            <p14:sldId id="304"/>
            <p14:sldId id="306"/>
            <p14:sldId id="310"/>
            <p14:sldId id="282"/>
            <p14:sldId id="283"/>
            <p14:sldId id="299"/>
            <p14:sldId id="307"/>
            <p14:sldId id="257"/>
            <p14:sldId id="278"/>
            <p14:sldId id="258"/>
            <p14:sldId id="269"/>
            <p14:sldId id="263"/>
            <p14:sldId id="279"/>
            <p14:sldId id="281"/>
            <p14:sldId id="259"/>
            <p14:sldId id="260"/>
            <p14:sldId id="262"/>
            <p14:sldId id="264"/>
            <p14:sldId id="274"/>
            <p14:sldId id="276"/>
            <p14:sldId id="291"/>
            <p14:sldId id="311"/>
            <p14:sldId id="286"/>
            <p14:sldId id="313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>
      <p:cViewPr varScale="1">
        <p:scale>
          <a:sx n="110" d="100"/>
          <a:sy n="110" d="100"/>
        </p:scale>
        <p:origin x="15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31A75-6F76-430D-A642-95771B2B4B5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9D36-886D-42E5-AD0A-D8ACDD1612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250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F9D36-886D-42E5-AD0A-D8ACDD16123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56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EB8BBA-84FB-4190-B2D3-E97F27B2078E}" type="slidenum"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95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2A6DD-1F63-4F42-9E0C-119F1143C28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6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32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99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65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E828-BFFF-4885-9C01-2A1004BCF297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4331-D55E-4C02-BAF8-F1CA7B5F58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892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CBD8-590F-42B5-B0E2-9A9D63D0F831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1842E-639F-4F72-92DC-887F16D005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41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0F71-25BB-43B5-B1DD-096C2F03F4C7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DD34-1A50-4C24-AD78-BFC6547A45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836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15657-0DCA-4EAA-BFD5-AA89CEB0AC09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A3991-7F00-4108-AB2B-8E3675B001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87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D976-23CB-4606-8D93-AC05828B2AF8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FCB07-0D6E-4DD8-8C4C-D0DA4CC32F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219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9179-C831-4D68-81E1-F4AF5E446D1C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BE17-86D6-47C7-859B-818ACE716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9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A955-3FC6-404D-9BA4-172B26A7594F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A8429-AB61-4B9E-B86C-A1AE3FDD7C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870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ECB8-710E-4E03-B8EA-57076F3E3B0B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3F6D5-7D0F-4A72-87F7-DB73CE3D89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93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434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8205D-7B09-4DD7-855F-C8AA89355373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6CE6-FB30-46CA-8D41-BAC450314A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053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6176-DDF7-4FB0-9768-964BCF682411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1762-8C7D-4F12-AA8F-42653B178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880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F5F5D-F2B2-436D-9266-ABBF822AA2E0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79123-9CB5-4ED4-A1B4-3250D57E09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05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98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11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71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2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108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16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76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B23E-A2D6-463C-B87F-4AAA51ACDD78}" type="datetimeFigureOut">
              <a:rPr lang="cs-CZ" smtClean="0"/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38384-2DB8-4252-A5ED-E845A91E0B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24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3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46FD9-07E9-4D73-9342-AC5161DBD466}" type="datetimeFigureOut">
              <a:rPr lang="cs-CZ"/>
              <a:pPr>
                <a:defRPr/>
              </a:pPr>
              <a:t>02.01.2023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98E1AA-AFA4-4950-996D-06CDD9F973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8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dl1.cuni.cz/course/view.php?id=10796&amp;notifyeditingon=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biadan.cz/holcicka-s-nahradni-hlavou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4sCZZcBD3wM&amp;feature=youtu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748464" cy="792088"/>
          </a:xfrm>
        </p:spPr>
        <p:txBody>
          <a:bodyPr>
            <a:normAutofit fontScale="90000"/>
          </a:bodyPr>
          <a:lstStyle/>
          <a:p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/>
              <a:t>  </a:t>
            </a: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/>
              <a:t>Kognitivní přístup k jazyku: </a:t>
            </a:r>
            <a:br>
              <a:rPr lang="cs-CZ" sz="3600" b="1" dirty="0"/>
            </a:br>
            <a:r>
              <a:rPr lang="cs-CZ" sz="3600" b="1" dirty="0"/>
              <a:t>kognitivní a  kulturní lingvistika </a:t>
            </a:r>
            <a:br>
              <a:rPr lang="cs-CZ" b="1" dirty="0"/>
            </a:br>
            <a:br>
              <a:rPr lang="cs-CZ" sz="3100" b="1" dirty="0"/>
            </a:br>
            <a:br>
              <a:rPr lang="cs-CZ" sz="1800" b="1" dirty="0"/>
            </a:br>
            <a:r>
              <a:rPr lang="cs-CZ" sz="3100" b="1" dirty="0" err="1"/>
              <a:t>Moodle</a:t>
            </a:r>
            <a:r>
              <a:rPr lang="cs-CZ" sz="3100" b="1" dirty="0"/>
              <a:t>: název kurzu –</a:t>
            </a:r>
            <a:br>
              <a:rPr lang="cs-CZ" sz="3100" b="1" dirty="0"/>
            </a:br>
            <a:r>
              <a:rPr lang="cs-CZ" sz="3100" b="1" dirty="0"/>
              <a:t>Úvod do kognitivní lingvistiky (bez hesla)</a:t>
            </a:r>
            <a:br>
              <a:rPr lang="cs-CZ" sz="3100" b="1" dirty="0"/>
            </a:br>
            <a:r>
              <a:rPr lang="cs-CZ" sz="3100" dirty="0">
                <a:hlinkClick r:id="rId2"/>
              </a:rPr>
              <a:t>https://dl1.cuni.cz/course/view.php?id=10796&amp;notifyeditingon=1</a:t>
            </a:r>
            <a:r>
              <a:rPr lang="cs-CZ" sz="3100" dirty="0"/>
              <a:t>                  (bez hesla)</a:t>
            </a:r>
            <a:br>
              <a:rPr lang="cs-CZ" sz="3100" dirty="0"/>
            </a:br>
            <a:r>
              <a:rPr lang="cs-CZ" sz="3100" dirty="0"/>
              <a:t>(Tam také elektronická příručka k předmětu a mnoho další  literatury)</a:t>
            </a:r>
            <a:br>
              <a:rPr lang="cs-CZ" sz="31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800" b="1" dirty="0"/>
            </a:br>
            <a:br>
              <a:rPr lang="cs-CZ" sz="1600" b="1" dirty="0"/>
            </a:br>
            <a:r>
              <a:rPr lang="cs-CZ" sz="2400" b="1" dirty="0"/>
              <a:t> </a:t>
            </a:r>
            <a:endParaRPr lang="cs-CZ" sz="22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31233"/>
            <a:ext cx="3168352" cy="133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2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84976" cy="85010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Vyjádření  z běžné debaty: o čem svědčí?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332656"/>
            <a:ext cx="8280920" cy="6525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sz="3000" i="1" dirty="0"/>
          </a:p>
          <a:p>
            <a:pPr marL="0" indent="0" algn="just">
              <a:buNone/>
            </a:pPr>
            <a:r>
              <a:rPr lang="cs-CZ" sz="3000" i="1" dirty="0"/>
              <a:t>… </a:t>
            </a:r>
            <a:r>
              <a:rPr lang="cs-CZ" sz="3000" b="1" i="1" dirty="0"/>
              <a:t>podsouvat</a:t>
            </a:r>
            <a:r>
              <a:rPr lang="cs-CZ" sz="3000" i="1" dirty="0"/>
              <a:t> někomu něco – </a:t>
            </a:r>
            <a:r>
              <a:rPr lang="cs-CZ" sz="3000" b="1" i="1" dirty="0"/>
              <a:t>zavádějící</a:t>
            </a:r>
            <a:r>
              <a:rPr lang="cs-CZ" sz="3000" i="1" dirty="0"/>
              <a:t> tvrzení –  </a:t>
            </a:r>
            <a:r>
              <a:rPr lang="cs-CZ" sz="3000" b="1" i="1" dirty="0"/>
              <a:t>odbočovat</a:t>
            </a:r>
            <a:r>
              <a:rPr lang="cs-CZ" sz="3000" i="1" dirty="0"/>
              <a:t>  od tématu – </a:t>
            </a:r>
            <a:r>
              <a:rPr lang="cs-CZ" sz="3000" b="1" i="1" dirty="0"/>
              <a:t>jít  přímo </a:t>
            </a:r>
            <a:r>
              <a:rPr lang="cs-CZ" sz="3000" i="1" dirty="0"/>
              <a:t>k věci – </a:t>
            </a:r>
            <a:r>
              <a:rPr lang="cs-CZ" sz="3000" b="1" i="1" dirty="0"/>
              <a:t>nezastavovat</a:t>
            </a:r>
            <a:r>
              <a:rPr lang="cs-CZ" sz="3000" i="1" dirty="0"/>
              <a:t> u detailů  – extrémní </a:t>
            </a:r>
            <a:r>
              <a:rPr lang="cs-CZ" sz="3000" b="1" i="1" dirty="0"/>
              <a:t>postoj</a:t>
            </a:r>
            <a:r>
              <a:rPr lang="cs-CZ" sz="3000" i="1" dirty="0"/>
              <a:t> – </a:t>
            </a:r>
            <a:r>
              <a:rPr lang="cs-CZ" sz="3000" b="1" i="1" dirty="0"/>
              <a:t>uzavřený</a:t>
            </a:r>
            <a:r>
              <a:rPr lang="cs-CZ" sz="3000" i="1" dirty="0"/>
              <a:t> problém - </a:t>
            </a:r>
            <a:r>
              <a:rPr lang="cs-CZ" sz="3000" b="1" i="1" dirty="0"/>
              <a:t>otevřená</a:t>
            </a:r>
            <a:r>
              <a:rPr lang="cs-CZ" sz="3000" i="1" dirty="0"/>
              <a:t> otázka – </a:t>
            </a:r>
            <a:r>
              <a:rPr lang="cs-CZ" sz="3000" b="1" i="1" dirty="0"/>
              <a:t>vstupovat</a:t>
            </a:r>
            <a:r>
              <a:rPr lang="cs-CZ" sz="3000" i="1" dirty="0"/>
              <a:t> do diskuse – tudy </a:t>
            </a:r>
            <a:r>
              <a:rPr lang="cs-CZ" sz="3000" b="1" i="1" dirty="0"/>
              <a:t>cesta nevede </a:t>
            </a:r>
            <a:r>
              <a:rPr lang="cs-CZ" sz="3000" i="1" dirty="0"/>
              <a:t>– je to </a:t>
            </a:r>
            <a:r>
              <a:rPr lang="cs-CZ" sz="3000" b="1" i="1" dirty="0"/>
              <a:t>jasné</a:t>
            </a:r>
            <a:r>
              <a:rPr lang="cs-CZ" sz="3000" i="1" dirty="0"/>
              <a:t> – ve všem </a:t>
            </a:r>
            <a:r>
              <a:rPr lang="cs-CZ" sz="3000" b="1" i="1" dirty="0"/>
              <a:t>vidíš</a:t>
            </a:r>
            <a:r>
              <a:rPr lang="cs-CZ" sz="3000" i="1" dirty="0"/>
              <a:t> problémy – autor </a:t>
            </a:r>
            <a:r>
              <a:rPr lang="cs-CZ" sz="3000" b="1" i="1" dirty="0"/>
              <a:t>osvětluje</a:t>
            </a:r>
            <a:r>
              <a:rPr lang="cs-CZ" sz="3000" i="1" dirty="0"/>
              <a:t>  temná místa historie – podává  </a:t>
            </a:r>
            <a:r>
              <a:rPr lang="cs-CZ" sz="3000" b="1" i="1" dirty="0"/>
              <a:t>hmatatelné</a:t>
            </a:r>
            <a:r>
              <a:rPr lang="cs-CZ" sz="3000" i="1" dirty="0"/>
              <a:t> důkazy – k našim prosbám zůstal </a:t>
            </a:r>
            <a:r>
              <a:rPr lang="cs-CZ" sz="3000" b="1" i="1" dirty="0"/>
              <a:t>hluchý</a:t>
            </a:r>
            <a:r>
              <a:rPr lang="cs-CZ" sz="3000" i="1" dirty="0"/>
              <a:t> – práce mu </a:t>
            </a:r>
            <a:r>
              <a:rPr lang="cs-CZ" sz="3000" b="1" i="1" dirty="0"/>
              <a:t>nevoní – vzduchem létaly urážky – strategie boje proti </a:t>
            </a:r>
            <a:r>
              <a:rPr lang="cs-CZ" sz="3000" b="1" i="1" dirty="0" err="1"/>
              <a:t>coronaviru</a:t>
            </a:r>
            <a:r>
              <a:rPr lang="cs-CZ" sz="3000" b="1" i="1" dirty="0"/>
              <a:t> – tvrdá opatření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124744"/>
            <a:ext cx="1944216" cy="166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9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/>
              <a:t>Co lze z jazyka (mj.) vyčíst?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60486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Abstraktní témata 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←</a:t>
            </a:r>
            <a:r>
              <a:rPr lang="cs-CZ" dirty="0"/>
              <a:t>  výrazy poukazující k </a:t>
            </a:r>
            <a:r>
              <a:rPr lang="cs-CZ" b="1" dirty="0">
                <a:solidFill>
                  <a:srgbClr val="FF0000"/>
                </a:solidFill>
              </a:rPr>
              <a:t>tělesné</a:t>
            </a:r>
            <a:r>
              <a:rPr lang="cs-CZ" b="1" dirty="0"/>
              <a:t> (tělesně-prostorové) zkušenosti </a:t>
            </a:r>
            <a:r>
              <a:rPr lang="cs-CZ" dirty="0"/>
              <a:t>(vrozená, „</a:t>
            </a:r>
            <a:r>
              <a:rPr lang="cs-CZ" dirty="0" err="1"/>
              <a:t>vtělesněná</a:t>
            </a:r>
            <a:r>
              <a:rPr lang="cs-CZ" dirty="0"/>
              <a:t>“) </a:t>
            </a:r>
            <a:r>
              <a:rPr lang="cs-CZ" b="1" dirty="0"/>
              <a:t>představová schémata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←</a:t>
            </a:r>
            <a:r>
              <a:rPr lang="cs-CZ" dirty="0"/>
              <a:t> pojmové </a:t>
            </a:r>
            <a:r>
              <a:rPr lang="cs-CZ" b="1" dirty="0">
                <a:solidFill>
                  <a:srgbClr val="FF0000"/>
                </a:solidFill>
              </a:rPr>
              <a:t>metafory</a:t>
            </a:r>
          </a:p>
          <a:p>
            <a:pPr marL="0" indent="0">
              <a:buNone/>
            </a:pPr>
            <a:r>
              <a:rPr lang="cs-CZ" b="1" dirty="0"/>
              <a:t>PŘÍKLADY:</a:t>
            </a:r>
          </a:p>
          <a:p>
            <a:pPr marL="0" indent="0">
              <a:buNone/>
            </a:pPr>
            <a:r>
              <a:rPr lang="cs-CZ" dirty="0"/>
              <a:t>-   </a:t>
            </a:r>
            <a:r>
              <a:rPr lang="cs-CZ" i="1" dirty="0"/>
              <a:t>vratká pozice, postoj k problému, v čem spočívá  podstata věci? </a:t>
            </a:r>
            <a:r>
              <a:rPr lang="cs-CZ" dirty="0"/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cs-CZ" b="1" dirty="0"/>
              <a:t>poloha těla v prostoru</a:t>
            </a:r>
            <a:r>
              <a:rPr lang="cs-CZ" dirty="0"/>
              <a:t>); </a:t>
            </a:r>
          </a:p>
          <a:p>
            <a:pPr>
              <a:buFontTx/>
              <a:buChar char="-"/>
            </a:pPr>
            <a:r>
              <a:rPr lang="cs-CZ" i="1" dirty="0"/>
              <a:t>jít (pojďme dál…), zastavovat se, odbočovat od tématu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cs-CZ" b="1" dirty="0"/>
              <a:t>pohyb po cestě, chůze</a:t>
            </a:r>
            <a:r>
              <a:rPr lang="cs-CZ" dirty="0"/>
              <a:t>);</a:t>
            </a:r>
          </a:p>
          <a:p>
            <a:pPr>
              <a:buFontTx/>
              <a:buChar char="-"/>
            </a:pPr>
            <a:r>
              <a:rPr lang="cs-CZ" i="1" dirty="0"/>
              <a:t>podsouvat někomu něco, přinášet důkazy, otevřít – uzavřít jednání, klást</a:t>
            </a:r>
            <a:r>
              <a:rPr lang="cs-CZ" dirty="0"/>
              <a:t> </a:t>
            </a:r>
            <a:r>
              <a:rPr lang="cs-CZ" i="1" dirty="0"/>
              <a:t>odpor / otázky /podmínky; bojovat s nemocí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cs-CZ" b="1" dirty="0"/>
              <a:t>manipulace s předměty; mezilidský kontakt</a:t>
            </a:r>
            <a:r>
              <a:rPr lang="cs-CZ" dirty="0"/>
              <a:t>);</a:t>
            </a:r>
          </a:p>
          <a:p>
            <a:pPr>
              <a:buFontTx/>
              <a:buChar char="-"/>
            </a:pPr>
            <a:r>
              <a:rPr lang="cs-CZ" i="1" dirty="0"/>
              <a:t>vidět problém jinak, pohled na věc, vysvětlovat, je to jasné, hmatatelný důkaz</a:t>
            </a:r>
            <a:r>
              <a:rPr lang="cs-CZ" dirty="0"/>
              <a:t>, </a:t>
            </a:r>
            <a:r>
              <a:rPr lang="cs-CZ" i="1" dirty="0"/>
              <a:t>tvrdá opatření</a:t>
            </a:r>
            <a:r>
              <a:rPr lang="cs-CZ" dirty="0"/>
              <a:t>, </a:t>
            </a:r>
            <a:r>
              <a:rPr lang="cs-CZ" i="1" dirty="0"/>
              <a:t>zavánět korupcí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cs-CZ" b="1" dirty="0"/>
              <a:t>smyslové vnímání, zejména zrak a hmat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93470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4976" cy="79208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Antropocentrismus, antropomorfizace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21744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/>
              <a:t>lidská perspektiva</a:t>
            </a:r>
          </a:p>
          <a:p>
            <a:pPr>
              <a:buFontTx/>
              <a:buChar char="-"/>
            </a:pPr>
            <a:r>
              <a:rPr lang="cs-CZ" dirty="0"/>
              <a:t>připodobňování mimolidských bytostí, věcí, abstraktních skutečností (např. emocí a nemocí) člověku (antropomorfizace, personifikace)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endParaRPr lang="cs-CZ" sz="2800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284984"/>
            <a:ext cx="2448272" cy="261149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84984"/>
            <a:ext cx="2094701" cy="272204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3501008"/>
            <a:ext cx="3512783" cy="21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5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922114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O očích a brýlích mateřského jazyka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2856"/>
            <a:ext cx="576121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9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b="1" dirty="0"/>
              <a:t>Oči + brýle – tělesnost a kultura: </a:t>
            </a:r>
            <a:br>
              <a:rPr lang="cs-CZ" b="1" dirty="0"/>
            </a:br>
            <a:r>
              <a:rPr lang="cs-CZ" b="1" dirty="0"/>
              <a:t>obojí se promítá do jazyka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83568" y="2420888"/>
            <a:ext cx="4040188" cy="2436431"/>
          </a:xfrm>
        </p:spPr>
        <p:txBody>
          <a:bodyPr>
            <a:normAutofit/>
          </a:bodyPr>
          <a:lstStyle/>
          <a:p>
            <a:r>
              <a:rPr lang="cs-CZ" sz="2000" dirty="0"/>
              <a:t>Tělesná, neurobiologická podstata:</a:t>
            </a:r>
          </a:p>
          <a:p>
            <a:r>
              <a:rPr lang="cs-CZ" sz="2000" dirty="0"/>
              <a:t> „tělo v mysli“</a:t>
            </a:r>
          </a:p>
          <a:p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5580112" y="4437112"/>
            <a:ext cx="3084032" cy="864096"/>
          </a:xfrm>
        </p:spPr>
        <p:txBody>
          <a:bodyPr>
            <a:noAutofit/>
          </a:bodyPr>
          <a:lstStyle/>
          <a:p>
            <a:pPr algn="ctr"/>
            <a:r>
              <a:rPr lang="cs-CZ" sz="2000" dirty="0"/>
              <a:t>    </a:t>
            </a:r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Kulturní rozrůzněnost (relativita) 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96928"/>
            <a:ext cx="4096078" cy="1811024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2736000" cy="2015453"/>
          </a:xfr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2844000" cy="227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6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Univerzalismus a relativismus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Jak a nakolik nás v našem chápání světa i sebe samých ovlivňuje, příp. determinuje jazyk?</a:t>
            </a:r>
          </a:p>
          <a:p>
            <a:pPr marL="0" indent="0">
              <a:buNone/>
            </a:pPr>
            <a:r>
              <a:rPr lang="cs-CZ" dirty="0"/>
              <a:t>Dva krajní názory: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a) Všichni lidé mají podobný pohled na svět; rozdíly mezi jazyky nejsou podstatné → </a:t>
            </a:r>
            <a:r>
              <a:rPr lang="cs-CZ" b="1" dirty="0">
                <a:solidFill>
                  <a:srgbClr val="FF0000"/>
                </a:solidFill>
              </a:rPr>
              <a:t>UNIVERZALISMUS</a:t>
            </a:r>
            <a:r>
              <a:rPr lang="cs-CZ" b="1" dirty="0"/>
              <a:t> </a:t>
            </a:r>
          </a:p>
          <a:p>
            <a:pPr marL="0" indent="0">
              <a:buNone/>
            </a:pPr>
            <a:r>
              <a:rPr lang="cs-CZ" dirty="0"/>
              <a:t>… tělesná zkušenost, smysly</a:t>
            </a:r>
          </a:p>
          <a:p>
            <a:pPr marL="0" indent="0">
              <a:buNone/>
            </a:pPr>
            <a:r>
              <a:rPr lang="cs-CZ" b="1" dirty="0"/>
              <a:t>„oči“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b) Pohled na svět se odlišuje v závislosti na jazyce a kultuře →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RELATIVISMUS</a:t>
            </a:r>
            <a:r>
              <a:rPr lang="cs-CZ" b="1" dirty="0"/>
              <a:t> </a:t>
            </a:r>
            <a:r>
              <a:rPr lang="cs-CZ" dirty="0"/>
              <a:t>(resp. krajní poloha: DETERMINISMUS – mateřský jazyk naše myšlení předurčuje, znásilňuje)</a:t>
            </a:r>
          </a:p>
          <a:p>
            <a:pPr marL="0" indent="0">
              <a:buNone/>
            </a:pPr>
            <a:r>
              <a:rPr lang="cs-CZ" dirty="0"/>
              <a:t>Jak se to projevuje v jazyce?</a:t>
            </a:r>
          </a:p>
          <a:p>
            <a:pPr marL="0" indent="0">
              <a:buNone/>
            </a:pPr>
            <a:r>
              <a:rPr lang="cs-CZ" b="1" dirty="0"/>
              <a:t>„brýle mateřského jazyka“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Odpověď kognitivní a kulturní lingvistiky – obvykle: „umírněný relativismus“.</a:t>
            </a:r>
          </a:p>
          <a:p>
            <a:pPr marL="0" indent="0">
              <a:buNone/>
            </a:pPr>
            <a:r>
              <a:rPr lang="cs-CZ" dirty="0"/>
              <a:t>Existuje něco univerzálního?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511256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5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149080"/>
            <a:ext cx="8229600" cy="2448272"/>
          </a:xfrm>
        </p:spPr>
        <p:txBody>
          <a:bodyPr>
            <a:noAutofit/>
          </a:bodyPr>
          <a:lstStyle/>
          <a:p>
            <a:br>
              <a:rPr lang="cs-CZ" sz="2000" dirty="0"/>
            </a:br>
            <a:r>
              <a:rPr lang="cs-CZ" sz="2000" i="1" dirty="0"/>
              <a:t>Byly pak </a:t>
            </a:r>
            <a:r>
              <a:rPr lang="cs-CZ" sz="2000" i="1" dirty="0" err="1"/>
              <a:t>brylle</a:t>
            </a:r>
            <a:r>
              <a:rPr lang="cs-CZ" sz="2000" i="1" dirty="0"/>
              <a:t> ty (…) z skla domnění </a:t>
            </a:r>
            <a:r>
              <a:rPr lang="cs-CZ" sz="2000" i="1" dirty="0" err="1"/>
              <a:t>vykroužleny</a:t>
            </a:r>
            <a:r>
              <a:rPr lang="cs-CZ" sz="2000" i="1" dirty="0"/>
              <a:t>: a rámcové, v nichž byly ufasované, byli  z rohu, jenž zvyk </a:t>
            </a:r>
            <a:r>
              <a:rPr lang="cs-CZ" sz="2000" i="1" dirty="0" err="1"/>
              <a:t>slove</a:t>
            </a:r>
            <a:r>
              <a:rPr lang="cs-CZ" sz="2000" i="1" dirty="0"/>
              <a:t>. Vstrčil mi je pak, na mé štěstí, křivě jaksi, takže mi plně na oči nedoléhaly, a já hlavy </a:t>
            </a:r>
            <a:r>
              <a:rPr lang="cs-CZ" sz="2000" i="1" dirty="0" err="1"/>
              <a:t>pozdvihna</a:t>
            </a:r>
            <a:r>
              <a:rPr lang="cs-CZ" sz="2000" i="1" dirty="0"/>
              <a:t> a zraku </a:t>
            </a:r>
            <a:r>
              <a:rPr lang="cs-CZ" sz="2000" i="1" dirty="0" err="1"/>
              <a:t>podnesa</a:t>
            </a:r>
            <a:r>
              <a:rPr lang="cs-CZ" sz="2000" i="1" dirty="0"/>
              <a:t>, </a:t>
            </a:r>
            <a:r>
              <a:rPr lang="cs-CZ" sz="2000" b="1" i="1" dirty="0"/>
              <a:t>čistě přirozeně </a:t>
            </a:r>
            <a:r>
              <a:rPr lang="cs-CZ" sz="2000" i="1" dirty="0"/>
              <a:t>na věc hleděti sem mohl.</a:t>
            </a:r>
            <a:br>
              <a:rPr lang="cs-CZ" sz="2000" i="1" dirty="0"/>
            </a:br>
            <a:br>
              <a:rPr lang="cs-CZ" sz="2000" dirty="0"/>
            </a:br>
            <a:r>
              <a:rPr lang="cs-CZ" sz="2000" dirty="0"/>
              <a:t>(Jan Ámos Komenský, </a:t>
            </a:r>
            <a:r>
              <a:rPr lang="cs-CZ" sz="2000" i="1" dirty="0"/>
              <a:t>Labyrint světa a ráj srdce</a:t>
            </a:r>
            <a:r>
              <a:rPr lang="cs-CZ" sz="2000" dirty="0"/>
              <a:t>: </a:t>
            </a:r>
            <a:r>
              <a:rPr lang="cs-CZ" sz="2000" dirty="0" err="1"/>
              <a:t>Všudybud</a:t>
            </a:r>
            <a:r>
              <a:rPr lang="cs-CZ" sz="2000" dirty="0"/>
              <a:t> nasazuje hrdinovi brýle Mámení)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36" y="620688"/>
            <a:ext cx="4464000" cy="3348000"/>
          </a:xfrm>
        </p:spPr>
      </p:pic>
    </p:spTree>
    <p:extLst>
      <p:ext uri="{BB962C8B-B14F-4D97-AF65-F5344CB8AC3E}">
        <p14:creationId xmlns:p14="http://schemas.microsoft.com/office/powerpoint/2010/main" val="415107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Kognitivně-kulturní lingvistika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1/ Vztahy mezi </a:t>
            </a:r>
            <a:r>
              <a:rPr lang="cs-CZ" b="1" dirty="0"/>
              <a:t>jazykem a      myslí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2/ Vztahy mezi </a:t>
            </a:r>
            <a:r>
              <a:rPr lang="cs-CZ" b="1" dirty="0"/>
              <a:t>jazykem</a:t>
            </a:r>
            <a:r>
              <a:rPr lang="cs-CZ" dirty="0"/>
              <a:t>  a </a:t>
            </a:r>
            <a:r>
              <a:rPr lang="cs-CZ" b="1" dirty="0"/>
              <a:t>myslí</a:t>
            </a:r>
            <a:r>
              <a:rPr lang="cs-CZ" dirty="0"/>
              <a:t> – a </a:t>
            </a:r>
            <a:r>
              <a:rPr lang="cs-CZ" b="1" dirty="0"/>
              <a:t>kulturou </a:t>
            </a:r>
            <a:r>
              <a:rPr lang="cs-CZ" dirty="0"/>
              <a:t>(„kolektivní myslí“)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627784" y="32849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</a:p>
        </p:txBody>
      </p:sp>
      <p:sp>
        <p:nvSpPr>
          <p:cNvPr id="6" name="Šipka doleva 5"/>
          <p:cNvSpPr/>
          <p:nvPr/>
        </p:nvSpPr>
        <p:spPr>
          <a:xfrm>
            <a:off x="4860032" y="328498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293096"/>
            <a:ext cx="3395766" cy="179847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293096"/>
            <a:ext cx="33957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2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33656" cy="1143000"/>
          </a:xfrm>
        </p:spPr>
        <p:txBody>
          <a:bodyPr>
            <a:normAutofit/>
          </a:bodyPr>
          <a:lstStyle/>
          <a:p>
            <a:r>
              <a:rPr lang="cs-CZ" sz="2800" dirty="0"/>
              <a:t>Příklady – barevné spektrum (pro všechny stejné) vs. konceptualizace barev (v různých jazycích různá)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Spektrum barev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Strukturace spektra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3354094" cy="2232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140000" cy="2204421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661248"/>
            <a:ext cx="7493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97152"/>
            <a:ext cx="3767255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7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Jaká je to barva?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179388" y="1341438"/>
            <a:ext cx="8686800" cy="4694237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cs-CZ" sz="2400" dirty="0">
                <a:latin typeface="Georgia" pitchFamily="18" charset="0"/>
              </a:rPr>
              <a:t>č. </a:t>
            </a:r>
            <a:r>
              <a:rPr lang="cs-CZ" sz="2400" i="1" dirty="0">
                <a:latin typeface="Georgia" pitchFamily="18" charset="0"/>
              </a:rPr>
              <a:t>zelená  </a:t>
            </a:r>
            <a:r>
              <a:rPr lang="cs-CZ" sz="2400" dirty="0">
                <a:latin typeface="Georgia" pitchFamily="18" charset="0"/>
              </a:rPr>
              <a:t>(„barva rostlin“)</a:t>
            </a:r>
            <a:r>
              <a:rPr lang="cs-CZ" sz="2400" i="1" dirty="0">
                <a:latin typeface="Georgia" pitchFamily="18" charset="0"/>
              </a:rPr>
              <a:t>						                                                                        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sz="2400" dirty="0">
                <a:latin typeface="Georgia" pitchFamily="18" charset="0"/>
              </a:rPr>
              <a:t>  angl. </a:t>
            </a:r>
            <a:r>
              <a:rPr lang="cs-CZ" sz="2400" i="1" dirty="0">
                <a:latin typeface="Georgia" pitchFamily="18" charset="0"/>
              </a:rPr>
              <a:t>green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cs-CZ" sz="2400" i="1" dirty="0">
                <a:latin typeface="Georgia" pitchFamily="18" charset="0"/>
              </a:rPr>
              <a:t>  </a:t>
            </a:r>
            <a:r>
              <a:rPr lang="cs-CZ" sz="2400" dirty="0" err="1">
                <a:latin typeface="Georgia" pitchFamily="18" charset="0"/>
              </a:rPr>
              <a:t>rus</a:t>
            </a:r>
            <a:r>
              <a:rPr lang="cs-CZ" sz="2400" dirty="0">
                <a:latin typeface="Georgia" pitchFamily="18" charset="0"/>
              </a:rPr>
              <a:t>.   </a:t>
            </a:r>
            <a:r>
              <a:rPr lang="cs-CZ" sz="2400" i="1" dirty="0" err="1">
                <a:latin typeface="Georgia" pitchFamily="18" charset="0"/>
              </a:rPr>
              <a:t>zeljonyj</a:t>
            </a:r>
            <a:endParaRPr lang="cs-CZ" sz="2400" dirty="0">
              <a:latin typeface="Georgia" pitchFamily="18" charset="0"/>
            </a:endParaRPr>
          </a:p>
        </p:txBody>
      </p:sp>
      <p:sp>
        <p:nvSpPr>
          <p:cNvPr id="17412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395536" y="2780928"/>
            <a:ext cx="8027739" cy="1584697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cs-CZ" sz="2400" dirty="0" err="1">
                <a:solidFill>
                  <a:schemeClr val="tx1"/>
                </a:solidFill>
                <a:latin typeface="Georgia" pitchFamily="18" charset="0"/>
              </a:rPr>
              <a:t>vietn</a:t>
            </a:r>
            <a:r>
              <a:rPr lang="cs-CZ" sz="2400" dirty="0">
                <a:solidFill>
                  <a:schemeClr val="tx1"/>
                </a:solidFill>
                <a:latin typeface="Georgia" pitchFamily="18" charset="0"/>
              </a:rPr>
              <a:t>.                                        </a:t>
            </a:r>
            <a:r>
              <a:rPr lang="cs-CZ" sz="2400" i="1" dirty="0" err="1">
                <a:solidFill>
                  <a:schemeClr val="tx1"/>
                </a:solidFill>
                <a:latin typeface="Georgia" pitchFamily="18" charset="0"/>
              </a:rPr>
              <a:t>xanh</a:t>
            </a:r>
            <a:endParaRPr lang="cs-CZ" sz="2400" i="1" dirty="0">
              <a:solidFill>
                <a:schemeClr val="tx1"/>
              </a:solidFill>
              <a:latin typeface="Georgia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cs-CZ" sz="2400" dirty="0">
                <a:solidFill>
                  <a:schemeClr val="tx1"/>
                </a:solidFill>
                <a:latin typeface="Georgia" pitchFamily="18" charset="0"/>
              </a:rPr>
              <a:t>(„barva klidného moře, nebe, rostlin a kamení“)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cs-CZ" sz="2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7413" name="Zástupný symbol pro obsah 5"/>
          <p:cNvSpPr>
            <a:spLocks noGrp="1"/>
          </p:cNvSpPr>
          <p:nvPr>
            <p:ph sz="quarter" idx="4294967295"/>
          </p:nvPr>
        </p:nvSpPr>
        <p:spPr>
          <a:xfrm>
            <a:off x="4854575" y="1316038"/>
            <a:ext cx="4289425" cy="3941762"/>
          </a:xfrm>
        </p:spPr>
        <p:txBody>
          <a:bodyPr/>
          <a:lstStyle/>
          <a:p>
            <a:pPr eaLnBrk="1" hangingPunct="1"/>
            <a:r>
              <a:rPr lang="cs-CZ" sz="2400" i="1" dirty="0">
                <a:latin typeface="Georgia" pitchFamily="18" charset="0"/>
              </a:rPr>
              <a:t>    modrá  </a:t>
            </a:r>
            <a:r>
              <a:rPr lang="cs-CZ" sz="2400" dirty="0">
                <a:latin typeface="Georgia" pitchFamily="18" charset="0"/>
              </a:rPr>
              <a:t>(</a:t>
            </a:r>
            <a:r>
              <a:rPr lang="cs-CZ" sz="2400" dirty="0">
                <a:latin typeface="Arial" charset="0"/>
              </a:rPr>
              <a:t>„</a:t>
            </a:r>
            <a:r>
              <a:rPr lang="cs-CZ" sz="2400" dirty="0">
                <a:latin typeface="Georgia" pitchFamily="18" charset="0"/>
              </a:rPr>
              <a:t>barva nebe“)</a:t>
            </a:r>
          </a:p>
          <a:p>
            <a:pPr eaLnBrk="1" hangingPunct="1"/>
            <a:r>
              <a:rPr lang="cs-CZ" sz="2400" i="1" dirty="0">
                <a:latin typeface="Georgia" pitchFamily="18" charset="0"/>
              </a:rPr>
              <a:t>    blue</a:t>
            </a:r>
          </a:p>
          <a:p>
            <a:pPr eaLnBrk="1" hangingPunct="1"/>
            <a:r>
              <a:rPr lang="cs-CZ" sz="2400" i="1" dirty="0">
                <a:latin typeface="Georgia" pitchFamily="18" charset="0"/>
              </a:rPr>
              <a:t>    </a:t>
            </a:r>
            <a:r>
              <a:rPr lang="cs-CZ" sz="2400" i="1" dirty="0" err="1">
                <a:latin typeface="Georgia" pitchFamily="18" charset="0"/>
              </a:rPr>
              <a:t>goluboj</a:t>
            </a:r>
            <a:r>
              <a:rPr lang="cs-CZ" sz="2400" i="1" dirty="0">
                <a:latin typeface="Georgia" pitchFamily="18" charset="0"/>
              </a:rPr>
              <a:t> - </a:t>
            </a:r>
            <a:r>
              <a:rPr lang="cs-CZ" sz="2400" i="1" dirty="0" err="1">
                <a:latin typeface="Georgia" pitchFamily="18" charset="0"/>
              </a:rPr>
              <a:t>sinij</a:t>
            </a:r>
            <a:endParaRPr lang="cs-CZ" sz="2400" i="1" dirty="0"/>
          </a:p>
        </p:txBody>
      </p:sp>
      <p:pic>
        <p:nvPicPr>
          <p:cNvPr id="17414" name="Picture 2" descr="C:\Users\Irena\Pictures\BARVY - obrázky\I.2 barvy modrá zelen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3933056"/>
            <a:ext cx="50927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87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138" y="260648"/>
            <a:ext cx="8236476" cy="72008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Kognitivní lingvistika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06842"/>
            <a:ext cx="8712968" cy="5390510"/>
          </a:xfrm>
        </p:spPr>
        <p:txBody>
          <a:bodyPr>
            <a:normAutofit fontScale="92500" lnSpcReduction="20000"/>
          </a:bodyPr>
          <a:lstStyle/>
          <a:p>
            <a:r>
              <a:rPr lang="cs-CZ" sz="2800" i="1" dirty="0" err="1"/>
              <a:t>cognosco</a:t>
            </a:r>
            <a:r>
              <a:rPr lang="cs-CZ" sz="2800" dirty="0"/>
              <a:t>, -</a:t>
            </a:r>
            <a:r>
              <a:rPr lang="cs-CZ" sz="2800" i="1" dirty="0" err="1"/>
              <a:t>ere</a:t>
            </a:r>
            <a:r>
              <a:rPr lang="cs-CZ" sz="2800" dirty="0"/>
              <a:t>, </a:t>
            </a:r>
            <a:r>
              <a:rPr lang="cs-CZ" sz="2800" i="1" dirty="0" err="1"/>
              <a:t>cognovi</a:t>
            </a:r>
            <a:r>
              <a:rPr lang="cs-CZ" sz="2800" dirty="0"/>
              <a:t>, </a:t>
            </a:r>
            <a:r>
              <a:rPr lang="cs-CZ" sz="2800" i="1" dirty="0" err="1"/>
              <a:t>cognitum</a:t>
            </a:r>
            <a:r>
              <a:rPr lang="cs-CZ" sz="2800" dirty="0"/>
              <a:t> (lat.) – „poznávat“</a:t>
            </a:r>
          </a:p>
          <a:p>
            <a:r>
              <a:rPr lang="cs-CZ" sz="2800" dirty="0"/>
              <a:t>jazyk se zkoumá ve vztahu k poznávacím procesům; vztahy </a:t>
            </a:r>
            <a:r>
              <a:rPr lang="cs-CZ" sz="2800" b="1" dirty="0"/>
              <a:t>mezi jazykem a myslí</a:t>
            </a:r>
            <a:r>
              <a:rPr lang="cs-CZ" sz="2800" dirty="0"/>
              <a:t>: jazyk představuje „pohled na svět“, „obraz světa“ → jazykový obraz světa (jazyk + kultura)</a:t>
            </a:r>
          </a:p>
          <a:p>
            <a:r>
              <a:rPr lang="cs-CZ" sz="2800" b="1" dirty="0"/>
              <a:t>kognice</a:t>
            </a:r>
            <a:r>
              <a:rPr lang="cs-CZ" sz="2800" dirty="0"/>
              <a:t>: „souhrn operací a pochodů, prostřednictvím kterých si člověk uvědomuje a poznává svět i sebe samého; kognitivní procesy, poznávání“ (Hartlová – Hartl: </a:t>
            </a:r>
            <a:r>
              <a:rPr lang="cs-CZ" sz="2800" i="1" dirty="0"/>
              <a:t>Psychologický slovník</a:t>
            </a:r>
            <a:r>
              <a:rPr lang="cs-CZ" sz="2800" dirty="0"/>
              <a:t>, 2010)</a:t>
            </a:r>
          </a:p>
          <a:p>
            <a:r>
              <a:rPr lang="cs-CZ" sz="2800" b="1" dirty="0"/>
              <a:t>konceptualizace</a:t>
            </a:r>
            <a:r>
              <a:rPr lang="cs-CZ" sz="2800" dirty="0"/>
              <a:t>: </a:t>
            </a:r>
            <a:r>
              <a:rPr lang="cs-CZ" sz="3000" dirty="0"/>
              <a:t>uchopení určité situace / fragmentu skutečnosti v podobě pojmu (konceptu), resp. pojmové (konceptuální) struktury; ta je spojena s jazykem. Např.: „Jak je v češtině konceptualizován hněv?“</a:t>
            </a:r>
          </a:p>
          <a:p>
            <a:r>
              <a:rPr lang="cs-CZ" sz="2800" dirty="0"/>
              <a:t>různé metodologické přístupy a pojetí (viz dále); zde důraz na vztah </a:t>
            </a:r>
            <a:r>
              <a:rPr lang="cs-CZ" sz="2800" b="1" dirty="0"/>
              <a:t>kognice a kultury v jazyce </a:t>
            </a:r>
            <a:r>
              <a:rPr lang="cs-CZ" sz="2800" dirty="0"/>
              <a:t>(vliv kultury)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97403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cs-CZ" sz="2900" b="1" cap="none" dirty="0">
                <a:effectLst/>
                <a:latin typeface="Times New Roman" pitchFamily="18" charset="0"/>
              </a:rPr>
              <a:t>Další příklad různosti obrazů / modelů světa: </a:t>
            </a:r>
            <a:br>
              <a:rPr lang="cs-CZ" sz="2900" b="1" cap="none" dirty="0">
                <a:effectLst/>
                <a:latin typeface="Times New Roman" pitchFamily="18" charset="0"/>
              </a:rPr>
            </a:br>
            <a:r>
              <a:rPr lang="cs-CZ" sz="2900" b="1" cap="none" dirty="0">
                <a:effectLst/>
                <a:latin typeface="Times New Roman" pitchFamily="18" charset="0"/>
              </a:rPr>
              <a:t>č. </a:t>
            </a:r>
            <a:r>
              <a:rPr lang="cs-CZ" sz="2900" b="1" i="1" cap="none" dirty="0">
                <a:effectLst/>
                <a:latin typeface="Times New Roman" pitchFamily="18" charset="0"/>
              </a:rPr>
              <a:t>svobodný, svoboda</a:t>
            </a:r>
            <a:r>
              <a:rPr lang="cs-CZ" sz="2900" b="1" cap="none" dirty="0">
                <a:effectLst/>
                <a:latin typeface="Times New Roman" pitchFamily="18" charset="0"/>
              </a:rPr>
              <a:t> ≠ angl. </a:t>
            </a:r>
            <a:r>
              <a:rPr lang="cs-CZ" sz="2900" b="1" i="1" cap="none" dirty="0">
                <a:effectLst/>
                <a:latin typeface="Times New Roman" pitchFamily="18" charset="0"/>
              </a:rPr>
              <a:t>free, </a:t>
            </a:r>
            <a:r>
              <a:rPr lang="cs-CZ" sz="2900" b="1" i="1" cap="none" dirty="0" err="1">
                <a:effectLst/>
                <a:latin typeface="Times New Roman" pitchFamily="18" charset="0"/>
              </a:rPr>
              <a:t>freedom</a:t>
            </a:r>
            <a:endParaRPr lang="en-GB" sz="2900" b="1" i="1" cap="none" dirty="0">
              <a:effectLst/>
              <a:latin typeface="Times New Roman" pitchFamily="18" charset="0"/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773238"/>
            <a:ext cx="8686800" cy="430688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cs-CZ" b="1" i="1" dirty="0">
                <a:solidFill>
                  <a:srgbClr val="C00000"/>
                </a:solidFill>
                <a:latin typeface="Georgia" pitchFamily="18" charset="0"/>
              </a:rPr>
              <a:t>jsem svobodný</a:t>
            </a:r>
            <a:endParaRPr lang="en-GB" b="1" i="1" dirty="0">
              <a:solidFill>
                <a:srgbClr val="C000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b="1" dirty="0">
                <a:solidFill>
                  <a:srgbClr val="C00000"/>
                </a:solidFill>
                <a:latin typeface="Georgia" pitchFamily="18" charset="0"/>
              </a:rPr>
              <a:t> a) </a:t>
            </a:r>
            <a:r>
              <a:rPr lang="cs-CZ" b="1" i="1" dirty="0">
                <a:solidFill>
                  <a:srgbClr val="C00000"/>
                </a:solidFill>
                <a:latin typeface="Georgia" pitchFamily="18" charset="0"/>
              </a:rPr>
              <a:t>I </a:t>
            </a:r>
            <a:r>
              <a:rPr lang="cs-CZ" b="1" i="1" dirty="0" err="1">
                <a:solidFill>
                  <a:srgbClr val="C00000"/>
                </a:solidFill>
                <a:latin typeface="Georgia" pitchFamily="18" charset="0"/>
              </a:rPr>
              <a:t>am</a:t>
            </a:r>
            <a:r>
              <a:rPr lang="cs-CZ" b="1" i="1" dirty="0">
                <a:solidFill>
                  <a:srgbClr val="C00000"/>
                </a:solidFill>
                <a:latin typeface="Georgia" pitchFamily="18" charset="0"/>
              </a:rPr>
              <a:t> free           </a:t>
            </a:r>
            <a:r>
              <a:rPr lang="cs-CZ" b="1" dirty="0">
                <a:solidFill>
                  <a:srgbClr val="C00000"/>
                </a:solidFill>
                <a:latin typeface="Georgia" pitchFamily="18" charset="0"/>
              </a:rPr>
              <a:t>X             b) </a:t>
            </a:r>
            <a:r>
              <a:rPr lang="cs-CZ" b="1" i="1" dirty="0">
                <a:solidFill>
                  <a:srgbClr val="C00000"/>
                </a:solidFill>
                <a:latin typeface="Georgia" pitchFamily="18" charset="0"/>
              </a:rPr>
              <a:t>I </a:t>
            </a:r>
            <a:r>
              <a:rPr lang="cs-CZ" b="1" i="1" dirty="0" err="1">
                <a:solidFill>
                  <a:srgbClr val="C00000"/>
                </a:solidFill>
                <a:latin typeface="Georgia" pitchFamily="18" charset="0"/>
              </a:rPr>
              <a:t>am</a:t>
            </a:r>
            <a:r>
              <a:rPr lang="cs-CZ" b="1" i="1" dirty="0">
                <a:solidFill>
                  <a:srgbClr val="C00000"/>
                </a:solidFill>
                <a:latin typeface="Georgia" pitchFamily="18" charset="0"/>
              </a:rPr>
              <a:t> single</a:t>
            </a:r>
            <a:endParaRPr lang="cs-CZ" i="1" dirty="0">
              <a:solidFill>
                <a:srgbClr val="C00000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cs-CZ" sz="2400" i="1" dirty="0">
              <a:latin typeface="Georgia" pitchFamily="18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svobodný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občan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free citizen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,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svobodné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volby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free election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svobodná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(</a:t>
            </a:r>
            <a:r>
              <a:rPr lang="en-GB" sz="2400" dirty="0" err="1">
                <a:solidFill>
                  <a:schemeClr val="tx1"/>
                </a:solidFill>
                <a:latin typeface="Georgia" pitchFamily="18" charset="0"/>
              </a:rPr>
              <a:t>nezávislá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)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země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free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(independent)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country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zločinec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je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opět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na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svobodě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cs-CZ" sz="2400" i="1" dirty="0" err="1">
                <a:solidFill>
                  <a:schemeClr val="tx1"/>
                </a:solidFill>
                <a:latin typeface="Georgia" pitchFamily="18" charset="0"/>
              </a:rPr>
              <a:t>criminal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is a free man again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cs-CZ" sz="2400" dirty="0">
                <a:solidFill>
                  <a:schemeClr val="tx1"/>
                </a:solidFill>
                <a:latin typeface="Georgia" pitchFamily="18" charset="0"/>
              </a:rPr>
              <a:t>ALE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svobodná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žena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(</a:t>
            </a:r>
            <a:r>
              <a:rPr lang="en-GB" sz="2400" dirty="0" err="1">
                <a:solidFill>
                  <a:schemeClr val="tx1"/>
                </a:solidFill>
                <a:latin typeface="Georgia" pitchFamily="18" charset="0"/>
              </a:rPr>
              <a:t>neprovdaná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) 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single girl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(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woman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),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bachelor  girl</a:t>
            </a:r>
            <a:r>
              <a:rPr lang="cs-CZ" sz="2400" i="1" dirty="0">
                <a:solidFill>
                  <a:schemeClr val="tx1"/>
                </a:solidFill>
                <a:latin typeface="Georgia" pitchFamily="18" charset="0"/>
              </a:rPr>
              <a:t>;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svobodná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matka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single mother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za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svobodna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se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jmenovala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Nováková</a:t>
            </a:r>
            <a:r>
              <a:rPr lang="en-GB" sz="2400" dirty="0">
                <a:solidFill>
                  <a:schemeClr val="tx1"/>
                </a:solidFill>
                <a:latin typeface="Georgia" pitchFamily="18" charset="0"/>
              </a:rPr>
              <a:t> – </a:t>
            </a:r>
            <a:r>
              <a:rPr lang="en-GB" sz="2400" i="1" dirty="0">
                <a:solidFill>
                  <a:schemeClr val="tx1"/>
                </a:solidFill>
                <a:latin typeface="Georgia" pitchFamily="18" charset="0"/>
              </a:rPr>
              <a:t>her maiden name was </a:t>
            </a:r>
            <a:r>
              <a:rPr lang="en-GB" sz="2400" i="1" dirty="0" err="1">
                <a:solidFill>
                  <a:schemeClr val="tx1"/>
                </a:solidFill>
                <a:latin typeface="Georgia" pitchFamily="18" charset="0"/>
              </a:rPr>
              <a:t>Nováková</a:t>
            </a:r>
            <a:endParaRPr lang="cs-CZ" sz="2400" i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26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936104"/>
          </a:xfrm>
        </p:spPr>
        <p:txBody>
          <a:bodyPr>
            <a:noAutofit/>
          </a:bodyPr>
          <a:lstStyle/>
          <a:p>
            <a:r>
              <a:rPr lang="cs-CZ" sz="2800" b="1" dirty="0"/>
              <a:t>Východiska a témata kognitivní lingvistiky </a:t>
            </a:r>
            <a:br>
              <a:rPr lang="cs-CZ" sz="2800" b="1" dirty="0"/>
            </a:br>
            <a:r>
              <a:rPr lang="cs-CZ" sz="2800" b="1" dirty="0"/>
              <a:t>(mluvených i znakových jazyků):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60486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8000" dirty="0"/>
              <a:t>●  A/  </a:t>
            </a:r>
            <a:r>
              <a:rPr lang="cs-CZ" sz="8000" b="1" dirty="0"/>
              <a:t>metafora</a:t>
            </a:r>
            <a:r>
              <a:rPr lang="cs-CZ" sz="8000" dirty="0"/>
              <a:t>: </a:t>
            </a:r>
            <a:r>
              <a:rPr lang="cs-CZ" sz="8000" cap="all" dirty="0" err="1"/>
              <a:t>Lakoff</a:t>
            </a:r>
            <a:r>
              <a:rPr lang="cs-CZ" sz="8000" cap="all" dirty="0"/>
              <a:t>, George – Johnson, Mark:</a:t>
            </a:r>
            <a:r>
              <a:rPr lang="cs-CZ" sz="8000" dirty="0"/>
              <a:t> </a:t>
            </a:r>
            <a:r>
              <a:rPr lang="cs-CZ" sz="8000" i="1" dirty="0" err="1"/>
              <a:t>Metaphors</a:t>
            </a:r>
            <a:r>
              <a:rPr lang="cs-CZ" sz="8000" i="1" dirty="0"/>
              <a:t> </a:t>
            </a:r>
            <a:r>
              <a:rPr lang="cs-CZ" sz="8000" i="1" dirty="0" err="1"/>
              <a:t>We</a:t>
            </a:r>
            <a:r>
              <a:rPr lang="cs-CZ" sz="8000" i="1" dirty="0"/>
              <a:t> Live By (1980).</a:t>
            </a:r>
            <a:endParaRPr lang="cs-CZ" sz="8000" dirty="0"/>
          </a:p>
          <a:p>
            <a:pPr marL="0" indent="0">
              <a:buNone/>
            </a:pPr>
            <a:r>
              <a:rPr lang="cs-CZ" sz="8000" dirty="0"/>
              <a:t>●  </a:t>
            </a:r>
            <a:r>
              <a:rPr lang="cs-CZ" sz="8000" cap="all" dirty="0"/>
              <a:t>B/   </a:t>
            </a:r>
            <a:r>
              <a:rPr lang="cs-CZ" sz="8000" b="1" dirty="0"/>
              <a:t>tělesnost</a:t>
            </a:r>
            <a:r>
              <a:rPr lang="cs-CZ" sz="8000" dirty="0"/>
              <a:t> a tělesně-prostorové ukotvení významu: </a:t>
            </a:r>
            <a:r>
              <a:rPr lang="cs-CZ" sz="8000" cap="all" dirty="0"/>
              <a:t>Johnson,</a:t>
            </a:r>
            <a:r>
              <a:rPr lang="cs-CZ" sz="8000" dirty="0"/>
              <a:t> M.: </a:t>
            </a:r>
            <a:r>
              <a:rPr lang="cs-CZ" sz="8000" i="1" dirty="0" err="1"/>
              <a:t>The</a:t>
            </a:r>
            <a:r>
              <a:rPr lang="cs-CZ" sz="8000" i="1" dirty="0"/>
              <a:t> Body in </a:t>
            </a:r>
            <a:r>
              <a:rPr lang="cs-CZ" sz="8000" i="1" dirty="0" err="1"/>
              <a:t>the</a:t>
            </a:r>
            <a:r>
              <a:rPr lang="cs-CZ" sz="8000" i="1" dirty="0"/>
              <a:t> Mind</a:t>
            </a:r>
            <a:r>
              <a:rPr lang="cs-CZ" sz="8000" dirty="0"/>
              <a:t>. </a:t>
            </a:r>
            <a:r>
              <a:rPr lang="cs-CZ" sz="8000" dirty="0" err="1"/>
              <a:t>The</a:t>
            </a:r>
            <a:r>
              <a:rPr lang="cs-CZ" sz="8000" dirty="0"/>
              <a:t> </a:t>
            </a:r>
            <a:r>
              <a:rPr lang="cs-CZ" sz="8000" dirty="0" err="1"/>
              <a:t>Bodily</a:t>
            </a:r>
            <a:r>
              <a:rPr lang="cs-CZ" sz="8000" dirty="0"/>
              <a:t> </a:t>
            </a:r>
            <a:r>
              <a:rPr lang="cs-CZ" sz="8000" dirty="0" err="1"/>
              <a:t>Basis</a:t>
            </a:r>
            <a:r>
              <a:rPr lang="cs-CZ" sz="8000" dirty="0"/>
              <a:t> </a:t>
            </a:r>
            <a:r>
              <a:rPr lang="cs-CZ" sz="8000" dirty="0" err="1"/>
              <a:t>of</a:t>
            </a:r>
            <a:r>
              <a:rPr lang="cs-CZ" sz="8000" dirty="0"/>
              <a:t> </a:t>
            </a:r>
            <a:r>
              <a:rPr lang="cs-CZ" sz="8000" dirty="0" err="1"/>
              <a:t>Meaning</a:t>
            </a:r>
            <a:r>
              <a:rPr lang="cs-CZ" sz="8000" dirty="0"/>
              <a:t>, </a:t>
            </a:r>
            <a:r>
              <a:rPr lang="cs-CZ" sz="8000" dirty="0" err="1"/>
              <a:t>Imagination</a:t>
            </a:r>
            <a:r>
              <a:rPr lang="cs-CZ" sz="8000" dirty="0"/>
              <a:t>, and </a:t>
            </a:r>
            <a:r>
              <a:rPr lang="cs-CZ" sz="8000" dirty="0" err="1"/>
              <a:t>Reason</a:t>
            </a:r>
            <a:r>
              <a:rPr lang="cs-CZ" sz="8000" dirty="0"/>
              <a:t> (1987).</a:t>
            </a:r>
          </a:p>
          <a:p>
            <a:pPr marL="0" indent="0">
              <a:buNone/>
            </a:pPr>
            <a:r>
              <a:rPr lang="cs-CZ" sz="8000" dirty="0"/>
              <a:t>●  </a:t>
            </a:r>
            <a:r>
              <a:rPr lang="cs-CZ" sz="8000" cap="all" dirty="0"/>
              <a:t>C/   </a:t>
            </a:r>
            <a:r>
              <a:rPr lang="cs-CZ" sz="8000" b="1" dirty="0"/>
              <a:t>kategorizace</a:t>
            </a:r>
            <a:r>
              <a:rPr lang="cs-CZ" sz="8000" cap="all" dirty="0"/>
              <a:t>: </a:t>
            </a:r>
            <a:r>
              <a:rPr lang="cs-CZ" sz="8000" cap="all" dirty="0" err="1"/>
              <a:t>Lakoff</a:t>
            </a:r>
            <a:r>
              <a:rPr lang="cs-CZ" sz="8000" cap="all" dirty="0"/>
              <a:t>, G.:</a:t>
            </a:r>
            <a:r>
              <a:rPr lang="cs-CZ" sz="8000" dirty="0"/>
              <a:t> </a:t>
            </a:r>
            <a:r>
              <a:rPr lang="cs-CZ" sz="8000" i="1" dirty="0" err="1"/>
              <a:t>Women</a:t>
            </a:r>
            <a:r>
              <a:rPr lang="cs-CZ" sz="8000" i="1" dirty="0"/>
              <a:t>, </a:t>
            </a:r>
            <a:r>
              <a:rPr lang="cs-CZ" sz="8000" i="1" dirty="0" err="1"/>
              <a:t>Fire</a:t>
            </a:r>
            <a:r>
              <a:rPr lang="cs-CZ" sz="8000" i="1" dirty="0"/>
              <a:t> and </a:t>
            </a:r>
            <a:r>
              <a:rPr lang="cs-CZ" sz="8000" i="1" dirty="0" err="1"/>
              <a:t>Dangerous</a:t>
            </a:r>
            <a:r>
              <a:rPr lang="cs-CZ" sz="8000" i="1" dirty="0"/>
              <a:t> </a:t>
            </a:r>
            <a:r>
              <a:rPr lang="cs-CZ" sz="8000" i="1" dirty="0" err="1"/>
              <a:t>Things</a:t>
            </a:r>
            <a:r>
              <a:rPr lang="cs-CZ" sz="8000" i="1" dirty="0"/>
              <a:t>.  </a:t>
            </a:r>
            <a:r>
              <a:rPr lang="cs-CZ" sz="8000" i="1" dirty="0" err="1"/>
              <a:t>What</a:t>
            </a:r>
            <a:r>
              <a:rPr lang="cs-CZ" sz="8000" i="1" dirty="0"/>
              <a:t> </a:t>
            </a:r>
            <a:r>
              <a:rPr lang="cs-CZ" sz="8000" i="1" dirty="0" err="1"/>
              <a:t>Categories</a:t>
            </a:r>
            <a:r>
              <a:rPr lang="cs-CZ" sz="8000" i="1" dirty="0"/>
              <a:t> </a:t>
            </a:r>
            <a:r>
              <a:rPr lang="cs-CZ" sz="8000" i="1" dirty="0" err="1"/>
              <a:t>Reveal</a:t>
            </a:r>
            <a:r>
              <a:rPr lang="cs-CZ" sz="8000" i="1" dirty="0"/>
              <a:t> </a:t>
            </a:r>
            <a:r>
              <a:rPr lang="cs-CZ" sz="8000" i="1" dirty="0" err="1"/>
              <a:t>about</a:t>
            </a:r>
            <a:r>
              <a:rPr lang="cs-CZ" sz="8000" i="1" dirty="0"/>
              <a:t> </a:t>
            </a:r>
            <a:r>
              <a:rPr lang="cs-CZ" sz="8000" i="1" dirty="0" err="1"/>
              <a:t>the</a:t>
            </a:r>
            <a:r>
              <a:rPr lang="cs-CZ" sz="8000" i="1" dirty="0"/>
              <a:t> Mind </a:t>
            </a:r>
            <a:r>
              <a:rPr lang="cs-CZ" sz="8000" dirty="0"/>
              <a:t>(1987).</a:t>
            </a:r>
          </a:p>
          <a:p>
            <a:pPr marL="0" indent="0">
              <a:buNone/>
            </a:pPr>
            <a:r>
              <a:rPr lang="cs-CZ" sz="8000" dirty="0"/>
              <a:t>●  D/   </a:t>
            </a:r>
            <a:r>
              <a:rPr lang="cs-CZ" sz="8000" b="1" dirty="0"/>
              <a:t>zkušenostní realismus (</a:t>
            </a:r>
            <a:r>
              <a:rPr lang="cs-CZ" sz="8000" b="1" dirty="0" err="1"/>
              <a:t>experiencialismus</a:t>
            </a:r>
            <a:r>
              <a:rPr lang="cs-CZ" sz="8000" b="1" dirty="0"/>
              <a:t>)</a:t>
            </a:r>
            <a:r>
              <a:rPr lang="cs-CZ" sz="8000" dirty="0"/>
              <a:t>:</a:t>
            </a:r>
            <a:r>
              <a:rPr lang="cs-CZ" sz="8000" cap="all" dirty="0"/>
              <a:t> </a:t>
            </a:r>
            <a:r>
              <a:rPr lang="cs-CZ" sz="8000" cap="all" dirty="0" err="1"/>
              <a:t>Lakoff</a:t>
            </a:r>
            <a:r>
              <a:rPr lang="cs-CZ" sz="8000" cap="all" dirty="0"/>
              <a:t>, G. – Johnson, M</a:t>
            </a:r>
            <a:r>
              <a:rPr lang="cs-CZ" sz="8000" dirty="0"/>
              <a:t>.: </a:t>
            </a:r>
            <a:r>
              <a:rPr lang="cs-CZ" sz="8000" i="1" dirty="0" err="1"/>
              <a:t>Philosophy</a:t>
            </a:r>
            <a:r>
              <a:rPr lang="cs-CZ" sz="8000" i="1" dirty="0"/>
              <a:t> in </a:t>
            </a:r>
            <a:r>
              <a:rPr lang="cs-CZ" sz="8000" i="1" dirty="0" err="1"/>
              <a:t>the</a:t>
            </a:r>
            <a:r>
              <a:rPr lang="cs-CZ" sz="8000" i="1" dirty="0"/>
              <a:t> </a:t>
            </a:r>
            <a:r>
              <a:rPr lang="cs-CZ" sz="8000" i="1" dirty="0" err="1"/>
              <a:t>Flesh</a:t>
            </a:r>
            <a:r>
              <a:rPr lang="cs-CZ" sz="8000" i="1" dirty="0"/>
              <a:t>. </a:t>
            </a:r>
            <a:r>
              <a:rPr lang="cs-CZ" sz="8000" i="1" dirty="0" err="1"/>
              <a:t>The</a:t>
            </a:r>
            <a:r>
              <a:rPr lang="cs-CZ" sz="8000" i="1" dirty="0"/>
              <a:t> </a:t>
            </a:r>
            <a:r>
              <a:rPr lang="cs-CZ" sz="8000" i="1" dirty="0" err="1"/>
              <a:t>Embodied</a:t>
            </a:r>
            <a:r>
              <a:rPr lang="cs-CZ" sz="8000" i="1" dirty="0"/>
              <a:t> Mind and </a:t>
            </a:r>
            <a:r>
              <a:rPr lang="cs-CZ" sz="8000" i="1" dirty="0" err="1"/>
              <a:t>its</a:t>
            </a:r>
            <a:r>
              <a:rPr lang="cs-CZ" sz="8000" i="1" dirty="0"/>
              <a:t> </a:t>
            </a:r>
            <a:r>
              <a:rPr lang="cs-CZ" sz="8000" i="1" dirty="0" err="1"/>
              <a:t>Challenge</a:t>
            </a:r>
            <a:r>
              <a:rPr lang="cs-CZ" sz="8000" i="1" dirty="0"/>
              <a:t> to Western </a:t>
            </a:r>
            <a:r>
              <a:rPr lang="cs-CZ" sz="8000" i="1" dirty="0" err="1"/>
              <a:t>Thought</a:t>
            </a:r>
            <a:r>
              <a:rPr lang="cs-CZ" sz="8000" i="1" dirty="0"/>
              <a:t> </a:t>
            </a:r>
            <a:r>
              <a:rPr lang="cs-CZ" sz="8000" dirty="0"/>
              <a:t>(1999).</a:t>
            </a:r>
          </a:p>
          <a:p>
            <a:pPr marL="0" indent="0">
              <a:buNone/>
            </a:pPr>
            <a:endParaRPr lang="cs-CZ" sz="8000" dirty="0"/>
          </a:p>
          <a:p>
            <a:pPr marL="0" indent="0">
              <a:buNone/>
            </a:pPr>
            <a:r>
              <a:rPr lang="cs-CZ" sz="8000" dirty="0"/>
              <a:t>●  E/  </a:t>
            </a:r>
            <a:r>
              <a:rPr lang="cs-CZ" sz="8000" b="1" dirty="0"/>
              <a:t>ikoničnost</a:t>
            </a:r>
            <a:r>
              <a:rPr lang="cs-CZ" sz="8000" dirty="0"/>
              <a:t> – daleko šíře chápaná než v </a:t>
            </a:r>
            <a:r>
              <a:rPr lang="cs-CZ" sz="8000" dirty="0" err="1"/>
              <a:t>saussurovském</a:t>
            </a:r>
            <a:r>
              <a:rPr lang="cs-CZ" sz="8000" dirty="0"/>
              <a:t> smyslu slova: výrazné i ve studiu </a:t>
            </a:r>
            <a:r>
              <a:rPr lang="cs-CZ" sz="8000" b="1" dirty="0"/>
              <a:t>ZNAKOVÝCH JAZYKŮ; důraz na motivaci</a:t>
            </a:r>
            <a:r>
              <a:rPr lang="cs-CZ" sz="8000" dirty="0"/>
              <a:t>; S. TAUB, P. P. WILCOX </a:t>
            </a:r>
          </a:p>
          <a:p>
            <a:pPr marL="0" indent="0">
              <a:buNone/>
            </a:pPr>
            <a:endParaRPr lang="cs-CZ" sz="8000" dirty="0"/>
          </a:p>
          <a:p>
            <a:pPr marL="0" indent="0">
              <a:buNone/>
            </a:pPr>
            <a:r>
              <a:rPr lang="cs-CZ" sz="8000" dirty="0"/>
              <a:t>+ Komplexní pojem  </a:t>
            </a:r>
            <a:r>
              <a:rPr lang="cs-CZ" sz="8000" b="1" dirty="0"/>
              <a:t>jazykový obraz světa: konceptualizace světa obsažená v jazyce – </a:t>
            </a:r>
            <a:r>
              <a:rPr lang="cs-CZ" sz="8000" dirty="0" err="1"/>
              <a:t>Jerzy</a:t>
            </a:r>
            <a:r>
              <a:rPr lang="cs-CZ" sz="8000" dirty="0"/>
              <a:t> BARTMIŃSKI (Lublin) aj. – a slovanská větev kognitivně-kulturní lingvistiky); srov. už dříve </a:t>
            </a:r>
            <a:r>
              <a:rPr lang="cs-CZ" sz="8000" b="1" dirty="0" err="1"/>
              <a:t>worldview</a:t>
            </a:r>
            <a:r>
              <a:rPr lang="cs-CZ" sz="8000" dirty="0"/>
              <a:t> (</a:t>
            </a:r>
            <a:r>
              <a:rPr lang="cs-CZ" sz="8000" dirty="0" err="1"/>
              <a:t>Sapirova</a:t>
            </a:r>
            <a:r>
              <a:rPr lang="cs-CZ" sz="8000" dirty="0"/>
              <a:t> – </a:t>
            </a:r>
            <a:r>
              <a:rPr lang="cs-CZ" sz="8000" dirty="0" err="1"/>
              <a:t>Whorfova</a:t>
            </a:r>
            <a:r>
              <a:rPr lang="cs-CZ" sz="8000" dirty="0"/>
              <a:t> hypotéza) nebo </a:t>
            </a:r>
            <a:r>
              <a:rPr lang="cs-CZ" sz="8000" b="1" dirty="0" err="1"/>
              <a:t>Weltansicht</a:t>
            </a:r>
            <a:r>
              <a:rPr lang="cs-CZ" sz="8000" dirty="0"/>
              <a:t> (Humboldt)</a:t>
            </a:r>
          </a:p>
          <a:p>
            <a:pPr marL="0" indent="0">
              <a:buNone/>
            </a:pPr>
            <a:r>
              <a:rPr lang="cs-CZ" sz="8000" b="1" dirty="0"/>
              <a:t>stereotyp</a:t>
            </a:r>
            <a:r>
              <a:rPr lang="cs-CZ" sz="8000" dirty="0"/>
              <a:t> jako součást / jednotka jazykového obrazu světa</a:t>
            </a:r>
          </a:p>
          <a:p>
            <a:pPr marL="0" indent="0">
              <a:buNone/>
            </a:pPr>
            <a:r>
              <a:rPr lang="cs-CZ" sz="8000" dirty="0"/>
              <a:t> </a:t>
            </a:r>
          </a:p>
          <a:p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934797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Konceptuální (pojmová) metafora (a metonymie)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48072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endParaRPr lang="cs-CZ" sz="8000" dirty="0"/>
          </a:p>
          <a:p>
            <a:endParaRPr lang="cs-CZ" sz="8000" dirty="0"/>
          </a:p>
          <a:p>
            <a:endParaRPr lang="cs-CZ" sz="8000" dirty="0"/>
          </a:p>
          <a:p>
            <a:endParaRPr lang="cs-CZ" sz="8000" dirty="0"/>
          </a:p>
          <a:p>
            <a:endParaRPr lang="cs-CZ" sz="8000" dirty="0"/>
          </a:p>
          <a:p>
            <a:pPr algn="ctr">
              <a:spcBef>
                <a:spcPct val="0"/>
              </a:spcBef>
            </a:pPr>
            <a:endParaRPr lang="cs-CZ" sz="176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cs-CZ" sz="17600" dirty="0">
              <a:latin typeface="+mj-lt"/>
              <a:ea typeface="+mj-ea"/>
              <a:cs typeface="+mj-cs"/>
            </a:endParaRPr>
          </a:p>
          <a:p>
            <a:endParaRPr lang="cs-CZ" sz="8000" dirty="0"/>
          </a:p>
          <a:p>
            <a:r>
              <a:rPr lang="cs-CZ" sz="8000" dirty="0"/>
              <a:t>● </a:t>
            </a:r>
            <a:r>
              <a:rPr lang="cs-CZ" sz="8000" cap="all" dirty="0" err="1"/>
              <a:t>Lakoff</a:t>
            </a:r>
            <a:r>
              <a:rPr lang="cs-CZ" sz="8000" cap="all" dirty="0"/>
              <a:t>, G. – Johnson, M.:</a:t>
            </a:r>
            <a:r>
              <a:rPr lang="cs-CZ" sz="8000" dirty="0"/>
              <a:t>  </a:t>
            </a:r>
          </a:p>
          <a:p>
            <a:r>
              <a:rPr lang="cs-CZ" sz="8000" dirty="0" err="1"/>
              <a:t>Metaphors</a:t>
            </a:r>
            <a:r>
              <a:rPr lang="cs-CZ" sz="8000" dirty="0"/>
              <a:t> </a:t>
            </a:r>
            <a:r>
              <a:rPr lang="cs-CZ" sz="8000" dirty="0" err="1"/>
              <a:t>We</a:t>
            </a:r>
            <a:r>
              <a:rPr lang="cs-CZ" sz="8000" dirty="0"/>
              <a:t> Live By, 1980.</a:t>
            </a:r>
          </a:p>
          <a:p>
            <a:endParaRPr lang="cs-CZ" sz="80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041775" cy="64807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● Metafory, kterými žijeme. Překlad </a:t>
            </a:r>
          </a:p>
          <a:p>
            <a:r>
              <a:rPr lang="cs-CZ" dirty="0"/>
              <a:t>M. Čejka. Brno: Host, 2002,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2407500" cy="38520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8880"/>
            <a:ext cx="2568862" cy="3996000"/>
          </a:xfrm>
        </p:spPr>
      </p:pic>
    </p:spTree>
    <p:extLst>
      <p:ext uri="{BB962C8B-B14F-4D97-AF65-F5344CB8AC3E}">
        <p14:creationId xmlns:p14="http://schemas.microsoft.com/office/powerpoint/2010/main" val="141076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B. Tělesnost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cs-CZ" sz="2000" cap="all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cap="all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cap="all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cap="all" dirty="0">
              <a:latin typeface="Times New Roman" pitchFamily="18" charset="0"/>
              <a:cs typeface="Times New Roman" pitchFamily="18" charset="0"/>
            </a:endParaRPr>
          </a:p>
          <a:p>
            <a:endParaRPr lang="cs-CZ" sz="20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cap="all" dirty="0">
                <a:cs typeface="Times New Roman" pitchFamily="18" charset="0"/>
              </a:rPr>
              <a:t>Johnson,</a:t>
            </a:r>
            <a:r>
              <a:rPr lang="cs-CZ" b="1" dirty="0">
                <a:cs typeface="Times New Roman" pitchFamily="18" charset="0"/>
              </a:rPr>
              <a:t> M.: </a:t>
            </a:r>
          </a:p>
          <a:p>
            <a:pPr marL="0" indent="0">
              <a:buNone/>
            </a:pPr>
            <a:r>
              <a:rPr lang="cs-CZ" b="1" dirty="0" err="1">
                <a:cs typeface="Times New Roman" pitchFamily="18" charset="0"/>
              </a:rPr>
              <a:t>The</a:t>
            </a:r>
            <a:r>
              <a:rPr lang="cs-CZ" b="1" dirty="0">
                <a:cs typeface="Times New Roman" pitchFamily="18" charset="0"/>
              </a:rPr>
              <a:t> Body in </a:t>
            </a:r>
            <a:r>
              <a:rPr lang="cs-CZ" b="1" dirty="0" err="1">
                <a:cs typeface="Times New Roman" pitchFamily="18" charset="0"/>
              </a:rPr>
              <a:t>the</a:t>
            </a:r>
            <a:r>
              <a:rPr lang="cs-CZ" b="1" dirty="0">
                <a:cs typeface="Times New Roman" pitchFamily="18" charset="0"/>
              </a:rPr>
              <a:t> Mind. </a:t>
            </a:r>
            <a:r>
              <a:rPr lang="cs-CZ" b="1" dirty="0" err="1">
                <a:cs typeface="Times New Roman" pitchFamily="18" charset="0"/>
              </a:rPr>
              <a:t>The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Bodily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Basis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of</a:t>
            </a:r>
            <a:r>
              <a:rPr lang="cs-CZ" b="1" dirty="0">
                <a:cs typeface="Times New Roman" pitchFamily="18" charset="0"/>
              </a:rPr>
              <a:t> </a:t>
            </a:r>
            <a:r>
              <a:rPr lang="cs-CZ" b="1" dirty="0" err="1">
                <a:cs typeface="Times New Roman" pitchFamily="18" charset="0"/>
              </a:rPr>
              <a:t>Meaning</a:t>
            </a:r>
            <a:r>
              <a:rPr lang="cs-CZ" b="1" dirty="0">
                <a:cs typeface="Times New Roman" pitchFamily="18" charset="0"/>
              </a:rPr>
              <a:t>, </a:t>
            </a:r>
            <a:r>
              <a:rPr lang="cs-CZ" b="1" dirty="0" err="1">
                <a:cs typeface="Times New Roman" pitchFamily="18" charset="0"/>
              </a:rPr>
              <a:t>Imagination</a:t>
            </a:r>
            <a:r>
              <a:rPr lang="cs-CZ" b="1" dirty="0">
                <a:cs typeface="Times New Roman" pitchFamily="18" charset="0"/>
              </a:rPr>
              <a:t>, and </a:t>
            </a:r>
            <a:r>
              <a:rPr lang="cs-CZ" b="1" dirty="0" err="1">
                <a:cs typeface="Times New Roman" pitchFamily="18" charset="0"/>
              </a:rPr>
              <a:t>Reason</a:t>
            </a:r>
            <a:r>
              <a:rPr lang="cs-CZ" b="1" dirty="0">
                <a:cs typeface="Times New Roman" pitchFamily="18" charset="0"/>
              </a:rPr>
              <a:t> (1987).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239463" cy="4824000"/>
          </a:xfrm>
        </p:spPr>
      </p:pic>
    </p:spTree>
    <p:extLst>
      <p:ext uri="{BB962C8B-B14F-4D97-AF65-F5344CB8AC3E}">
        <p14:creationId xmlns:p14="http://schemas.microsoft.com/office/powerpoint/2010/main" val="2960875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C. Kategorizace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r>
              <a:rPr lang="cs-CZ" sz="2000" cap="all" dirty="0" err="1"/>
              <a:t>Lakoff</a:t>
            </a:r>
            <a:r>
              <a:rPr lang="cs-CZ" sz="2000" cap="all" dirty="0"/>
              <a:t>, G.:</a:t>
            </a:r>
            <a:r>
              <a:rPr lang="cs-CZ" sz="2000" dirty="0"/>
              <a:t> </a:t>
            </a:r>
            <a:r>
              <a:rPr lang="cs-CZ" sz="2000" dirty="0" err="1"/>
              <a:t>Women</a:t>
            </a:r>
            <a:r>
              <a:rPr lang="cs-CZ" sz="2000" dirty="0"/>
              <a:t>, </a:t>
            </a:r>
            <a:r>
              <a:rPr lang="cs-CZ" sz="2000" dirty="0" err="1"/>
              <a:t>Fire</a:t>
            </a:r>
            <a:r>
              <a:rPr lang="cs-CZ" sz="2000" dirty="0"/>
              <a:t> and </a:t>
            </a:r>
            <a:r>
              <a:rPr lang="cs-CZ" sz="2000" dirty="0" err="1"/>
              <a:t>Dangerous</a:t>
            </a:r>
            <a:r>
              <a:rPr lang="cs-CZ" sz="2000" dirty="0"/>
              <a:t> </a:t>
            </a:r>
            <a:r>
              <a:rPr lang="cs-CZ" sz="2000" dirty="0" err="1"/>
              <a:t>Things</a:t>
            </a:r>
            <a:r>
              <a:rPr lang="cs-CZ" sz="2000" dirty="0"/>
              <a:t>.  </a:t>
            </a:r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Categories</a:t>
            </a:r>
            <a:r>
              <a:rPr lang="cs-CZ" sz="2000" dirty="0"/>
              <a:t> </a:t>
            </a:r>
            <a:r>
              <a:rPr lang="cs-CZ" sz="2000" dirty="0" err="1"/>
              <a:t>Reveal</a:t>
            </a:r>
            <a:r>
              <a:rPr lang="cs-CZ" sz="2000" dirty="0"/>
              <a:t>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Mind, 1987.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708525"/>
          </a:xfrm>
        </p:spPr>
        <p:txBody>
          <a:bodyPr>
            <a:normAutofit/>
          </a:bodyPr>
          <a:lstStyle/>
          <a:p>
            <a:r>
              <a:rPr lang="cs-CZ" sz="2000" dirty="0"/>
              <a:t>Ženy, oheň a nebezpečné věci. Co kategorie vypovídají o naší mysli. Překlad D. Lukeš. Praha: Triáda, 2006.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942952"/>
            <a:ext cx="2545706" cy="3564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88952"/>
            <a:ext cx="2360575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75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Krajina: co vidíme, co vnímáme?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3573016"/>
            <a:ext cx="9036496" cy="324036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Potřeba redukovat a zpřehlednit složitost světa – uspořádat chaos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Na základě zkušenosti a konvence člověk vnímá společné rysy jednotlivin a zařazuje je do určitých tříd  - kategorií (podle různých kritérií)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/>
              <a:t>Kategorizujeme vždy, když myslíme a mluvíme </a:t>
            </a:r>
          </a:p>
        </p:txBody>
      </p:sp>
      <p:pic>
        <p:nvPicPr>
          <p:cNvPr id="17411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1425278"/>
            <a:ext cx="669607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b="1" dirty="0"/>
              <a:t>Kategorizace - 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930" y="1268760"/>
            <a:ext cx="8773550" cy="547260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600" dirty="0"/>
              <a:t>■</a:t>
            </a:r>
            <a:r>
              <a:rPr lang="cs-CZ" sz="2800" dirty="0"/>
              <a:t> Rozčlenění kontinua na segmenty, jejich uspořádání, hierarchizace, interpretace a hodnocení (vše je kulturně specifické)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■ Spektrum barev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■ Ruka  X  hand /</a:t>
            </a:r>
            <a:r>
              <a:rPr lang="cs-CZ" sz="2400" dirty="0" err="1"/>
              <a:t>arm</a:t>
            </a:r>
            <a:r>
              <a:rPr lang="cs-CZ" sz="24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■ Prsty  X  </a:t>
            </a:r>
            <a:r>
              <a:rPr lang="cs-CZ" sz="2400" dirty="0" err="1"/>
              <a:t>fingers</a:t>
            </a:r>
            <a:r>
              <a:rPr lang="cs-CZ" sz="2400" dirty="0"/>
              <a:t> (+ </a:t>
            </a:r>
            <a:r>
              <a:rPr lang="cs-CZ" sz="2400" dirty="0" err="1"/>
              <a:t>thumb</a:t>
            </a:r>
            <a:r>
              <a:rPr lang="cs-CZ" sz="2400" dirty="0"/>
              <a:t>) / </a:t>
            </a:r>
            <a:r>
              <a:rPr lang="cs-CZ" sz="2400" dirty="0" err="1"/>
              <a:t>toes</a:t>
            </a:r>
            <a:endParaRPr lang="cs-CZ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/>
              <a:t>■ Židle - křeslo - invalidní vozík X </a:t>
            </a:r>
            <a:r>
              <a:rPr lang="cs-CZ" sz="2400" b="1" dirty="0" err="1"/>
              <a:t>chair</a:t>
            </a:r>
            <a:r>
              <a:rPr lang="cs-CZ" sz="2400" dirty="0"/>
              <a:t>, </a:t>
            </a:r>
            <a:r>
              <a:rPr lang="cs-CZ" sz="2400" dirty="0" err="1"/>
              <a:t>arm</a:t>
            </a:r>
            <a:r>
              <a:rPr lang="cs-CZ" sz="2400" b="1" dirty="0" err="1"/>
              <a:t>chair</a:t>
            </a:r>
            <a:r>
              <a:rPr lang="cs-CZ" sz="2400" b="1" dirty="0"/>
              <a:t>, </a:t>
            </a:r>
            <a:r>
              <a:rPr lang="cs-CZ" sz="2400" dirty="0" err="1"/>
              <a:t>wheel</a:t>
            </a:r>
            <a:r>
              <a:rPr lang="cs-CZ" sz="2400" b="1" dirty="0" err="1"/>
              <a:t>chair</a:t>
            </a:r>
            <a:r>
              <a:rPr lang="cs-CZ" sz="2400" dirty="0"/>
              <a:t>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A09C137-F852-4BBB-9B03-FCEC62C6F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427" y="5013176"/>
            <a:ext cx="1176129" cy="157018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E76D89D-11CE-482D-A975-FBFF643B6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702" y="4509120"/>
            <a:ext cx="1054744" cy="162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1D1CF4A-8AA9-46D8-AF36-7B9FBE5DB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572" y="5013176"/>
            <a:ext cx="1208768" cy="1620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90BA8B1-A8CB-4F69-8D7C-53D08044ED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6462" y="4472703"/>
            <a:ext cx="1872625" cy="13255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328B61E-B7E7-440A-8808-E7D9853D9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774" y="2204864"/>
            <a:ext cx="1634019" cy="1656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B5D11C7-344D-4CA0-AA0F-29D70BFCB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305" y="2126990"/>
            <a:ext cx="1512167" cy="17666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E991A24-2270-4F65-AD38-0C8D7A44AA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860" y="4460769"/>
            <a:ext cx="1457048" cy="14570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D805314-1632-4127-A5CD-C7D51EED56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5942" y="2204864"/>
            <a:ext cx="1116000" cy="1116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25C622-EF4E-44DF-BDB2-6BEBED97B6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8606" y="5013176"/>
            <a:ext cx="1620000" cy="1620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Uplatnění </a:t>
            </a:r>
            <a:r>
              <a:rPr lang="cs-CZ" dirty="0" err="1"/>
              <a:t>kognitivnělingvistických</a:t>
            </a:r>
            <a:r>
              <a:rPr lang="cs-CZ" dirty="0"/>
              <a:t> principů v lingvistice znakových jazyků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464496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dirty="0"/>
              <a:t>Tělesnost v prostoru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dirty="0"/>
              <a:t>Silný podíl ikoničnosti v jazyce a komunikaci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• </a:t>
            </a:r>
            <a:r>
              <a:rPr lang="cs-CZ" dirty="0"/>
              <a:t>Ikoničnost + metaforičnost</a:t>
            </a:r>
          </a:p>
          <a:p>
            <a:pPr marL="0" indent="0">
              <a:buNone/>
            </a:pPr>
            <a:r>
              <a:rPr lang="cs-CZ" dirty="0"/>
              <a:t>(zdvojené mapování)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 angloamerická literatura</a:t>
            </a:r>
          </a:p>
          <a:p>
            <a:pPr marL="0" indent="0">
              <a:buNone/>
            </a:pPr>
            <a:r>
              <a:rPr lang="cs-CZ" dirty="0"/>
              <a:t>- české pokusy (metafora, kategorizace, prostorová schémata, konceptualizace emocí, stereotypy – DP, BP)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990" y="1475656"/>
            <a:ext cx="3025164" cy="43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6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Česká kognitivně-kulturní lingvistika – některé studie zde: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44" y="1484784"/>
            <a:ext cx="3217548" cy="4525963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32040" y="1556792"/>
            <a:ext cx="3340173" cy="47198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5013177"/>
            <a:ext cx="276758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74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98427"/>
          </a:xfrm>
        </p:spPr>
        <p:txBody>
          <a:bodyPr>
            <a:normAutofit fontScale="90000"/>
          </a:bodyPr>
          <a:lstStyle/>
          <a:p>
            <a:pPr marL="0" indent="0"/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Jazykový obraz světa</a:t>
            </a:r>
            <a:br>
              <a:rPr lang="cs-CZ" dirty="0"/>
            </a:br>
            <a:r>
              <a:rPr lang="cs-CZ" sz="2000" dirty="0"/>
              <a:t> ● </a:t>
            </a:r>
            <a:r>
              <a:rPr lang="cs-CZ" sz="2200" b="1" dirty="0"/>
              <a:t>konceptualizace světa obsažená v jazyce; způsob chápání světa, jak ho lze vyčíst z jazyka  (a na základě jazyka systematicky studovat); interpretace světa; struktura soudů o světě…</a:t>
            </a:r>
            <a:br>
              <a:rPr lang="cs-CZ" sz="2200" dirty="0"/>
            </a:br>
            <a:r>
              <a:rPr lang="cs-CZ" sz="2200" dirty="0"/>
              <a:t>- „evropská“ – „slovanská“ varianta kognitivní lingvistiky  s kulturním přesahem – Jerzy </a:t>
            </a:r>
            <a:r>
              <a:rPr lang="cs-CZ" sz="2200" dirty="0" err="1"/>
              <a:t>Bartmiński</a:t>
            </a:r>
            <a:r>
              <a:rPr lang="cs-CZ" sz="2200" dirty="0"/>
              <a:t> (Lublin – Polsko)</a:t>
            </a:r>
            <a:br>
              <a:rPr lang="cs-CZ" sz="2200" dirty="0"/>
            </a:br>
            <a:endParaRPr lang="cs-CZ" sz="22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6" y="2655128"/>
            <a:ext cx="2528233" cy="374400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39" y="2566982"/>
            <a:ext cx="2375375" cy="381600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830417"/>
            <a:ext cx="2803175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4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Lingvistika kognitivně-kulturní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6363" y="1196752"/>
            <a:ext cx="2814006" cy="149541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95536" y="2132857"/>
            <a:ext cx="84249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sz="2400" b="1" dirty="0"/>
              <a:t>- mysl a jazyk jsou spojité nádoby</a:t>
            </a:r>
          </a:p>
          <a:p>
            <a:r>
              <a:rPr lang="cs-CZ" sz="2400" b="1" dirty="0"/>
              <a:t>- kognice a kultura jsou spojité nádoby</a:t>
            </a:r>
          </a:p>
          <a:p>
            <a:endParaRPr lang="cs-CZ" sz="2400" dirty="0">
              <a:latin typeface="Bookman Old Style" panose="02050604050505020204" pitchFamily="18" charset="0"/>
            </a:endParaRPr>
          </a:p>
          <a:p>
            <a:r>
              <a:rPr lang="cs-CZ" sz="2400" dirty="0">
                <a:latin typeface="Bookman Old Style" panose="02050604050505020204" pitchFamily="18" charset="0"/>
              </a:rPr>
              <a:t>● </a:t>
            </a:r>
            <a:r>
              <a:rPr lang="cs-CZ" sz="2400" dirty="0"/>
              <a:t>z významových struktur jazyka lze vyvodit, jak konceptualizujeme (tj. pojmově uchopujeme) svět, „jak myslíme“  → </a:t>
            </a:r>
          </a:p>
          <a:p>
            <a:r>
              <a:rPr lang="cs-CZ" sz="2400" dirty="0">
                <a:latin typeface="Bookman Old Style" panose="02050604050505020204" pitchFamily="18" charset="0"/>
              </a:rPr>
              <a:t>● </a:t>
            </a:r>
            <a:r>
              <a:rPr lang="cs-CZ" sz="2400" dirty="0"/>
              <a:t>kognitivní / kognitivně-kulturní lingvistika / etnolingvistika /   antropologická lingvistika (různé polohy téhož)</a:t>
            </a:r>
          </a:p>
          <a:p>
            <a:r>
              <a:rPr lang="cs-CZ" sz="2400" dirty="0"/>
              <a:t>Příklad:</a:t>
            </a:r>
          </a:p>
          <a:p>
            <a:r>
              <a:rPr lang="cs-CZ" sz="2400" dirty="0"/>
              <a:t>metafora MYSL JE NÁDOBA / HLAVA JE NÁDOBA – z čeho ji lze vyvodit?</a:t>
            </a:r>
          </a:p>
        </p:txBody>
      </p:sp>
    </p:spTree>
    <p:extLst>
      <p:ext uri="{BB962C8B-B14F-4D97-AF65-F5344CB8AC3E}">
        <p14:creationId xmlns:p14="http://schemas.microsoft.com/office/powerpoint/2010/main" val="1081455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E15D0-EB7E-067A-FDB6-5A0F5D65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dalšímu studiu základů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3E044-A2BC-D079-ADFA-9723118516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417638"/>
            <a:ext cx="4824536" cy="4675659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800" dirty="0"/>
              <a:t>Vaňková, I. – Nebeská, I. – </a:t>
            </a:r>
            <a:r>
              <a:rPr lang="cs-CZ" sz="2800" dirty="0" err="1"/>
              <a:t>Saicová</a:t>
            </a:r>
            <a:r>
              <a:rPr lang="cs-CZ" sz="2800" dirty="0"/>
              <a:t> Římalová, L. – </a:t>
            </a:r>
            <a:r>
              <a:rPr lang="cs-CZ" sz="2800" dirty="0" err="1"/>
              <a:t>Šlédrová</a:t>
            </a:r>
            <a:r>
              <a:rPr lang="cs-CZ" sz="2800" dirty="0"/>
              <a:t>, J.: </a:t>
            </a:r>
            <a:r>
              <a:rPr lang="cs-CZ" sz="2800" i="1" dirty="0"/>
              <a:t>Co na srdci, to na jazyku. Kapitoly z kognitivní lingvistiky. </a:t>
            </a:r>
            <a:r>
              <a:rPr lang="cs-CZ" sz="2800" dirty="0"/>
              <a:t>Praha: Karolinum, 2005.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800" dirty="0"/>
              <a:t>Vaňková, I. : </a:t>
            </a:r>
            <a:r>
              <a:rPr lang="cs-CZ" sz="2800" i="1" dirty="0"/>
              <a:t>Základy kognitivní lingvistiky.</a:t>
            </a:r>
            <a:r>
              <a:rPr lang="cs-CZ" sz="2800" dirty="0"/>
              <a:t> Elektronická příručka ke studiu. </a:t>
            </a:r>
            <a:r>
              <a:rPr lang="cs-CZ" dirty="0"/>
              <a:t>Praha, 2013.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sz="2800" dirty="0"/>
              <a:t>(V kurzu na </a:t>
            </a:r>
            <a:r>
              <a:rPr lang="cs-CZ" sz="2800" dirty="0" err="1"/>
              <a:t>Moodlu</a:t>
            </a:r>
            <a:r>
              <a:rPr lang="cs-CZ" sz="2800" dirty="0"/>
              <a:t>.)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41E766-9780-5C0A-67D0-B47357BABD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63028" y="1607382"/>
            <a:ext cx="2923772" cy="40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7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780928"/>
            <a:ext cx="3844952" cy="2880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84175"/>
          </a:xfrm>
        </p:spPr>
        <p:txBody>
          <a:bodyPr/>
          <a:lstStyle/>
          <a:p>
            <a:r>
              <a:rPr lang="cs-CZ" dirty="0"/>
              <a:t>Díky za pozornost!</a:t>
            </a:r>
          </a:p>
        </p:txBody>
      </p:sp>
    </p:spTree>
    <p:extLst>
      <p:ext uri="{BB962C8B-B14F-4D97-AF65-F5344CB8AC3E}">
        <p14:creationId xmlns:p14="http://schemas.microsoft.com/office/powerpoint/2010/main" val="67692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78098"/>
          </a:xfrm>
        </p:spPr>
        <p:txBody>
          <a:bodyPr>
            <a:normAutofit/>
          </a:bodyPr>
          <a:lstStyle/>
          <a:p>
            <a:r>
              <a:rPr lang="cs-CZ" dirty="0"/>
              <a:t>Metafora HLAVA JE NÁDOBA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382576" cy="4276470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995936" y="1196752"/>
            <a:ext cx="5040560" cy="55446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… metaforická vyjádření v češtině, na jejichž základě  lze interpretovat metaforu HLAVA JE NÁDOBA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i="1" dirty="0"/>
              <a:t>mít prázdnou / dutou hlavu</a:t>
            </a:r>
          </a:p>
          <a:p>
            <a:r>
              <a:rPr lang="cs-CZ" i="1" dirty="0"/>
              <a:t>vypadlo mi to, vykouřilo se mi to (z hlavy)</a:t>
            </a:r>
          </a:p>
          <a:p>
            <a:r>
              <a:rPr lang="cs-CZ" i="1" dirty="0"/>
              <a:t>je to hlava otevřená</a:t>
            </a:r>
          </a:p>
          <a:p>
            <a:r>
              <a:rPr lang="cs-CZ" i="1" dirty="0"/>
              <a:t>mít v hlavě brouka</a:t>
            </a:r>
          </a:p>
          <a:p>
            <a:r>
              <a:rPr lang="cs-CZ" i="1" dirty="0"/>
              <a:t>ukládat si něco do hlavy</a:t>
            </a:r>
          </a:p>
          <a:p>
            <a:r>
              <a:rPr lang="cs-CZ" i="1" dirty="0"/>
              <a:t>už se mi to nevejde do hlavy</a:t>
            </a:r>
          </a:p>
          <a:p>
            <a:r>
              <a:rPr lang="cs-CZ" i="1" dirty="0"/>
              <a:t>mít v hlavě zmatek / plno starostí / nápadů</a:t>
            </a:r>
            <a:r>
              <a:rPr lang="cs-CZ" dirty="0"/>
              <a:t> atd.</a:t>
            </a:r>
            <a:endParaRPr lang="cs-CZ" i="1" dirty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HLAVA    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↔       (zastupuje)        MYŠLENÍ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                                       PAMĚŤ</a:t>
            </a: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VĚDOMOSTI, UČENÍ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                                     PROŽÍVÁNÍ, EMOCE</a:t>
            </a:r>
          </a:p>
          <a:p>
            <a:pPr marL="0" indent="0">
              <a:buNone/>
            </a:pPr>
            <a:r>
              <a:rPr lang="cs-CZ" dirty="0"/>
              <a:t>místo / prostor, v němž něco je</a:t>
            </a:r>
          </a:p>
          <a:p>
            <a:pPr marL="0" indent="0">
              <a:buNone/>
            </a:pPr>
            <a:r>
              <a:rPr lang="cs-CZ" dirty="0"/>
              <a:t>(schéma NÁDOBA)	          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(Co situace ve znakových jazycích?)</a:t>
            </a:r>
          </a:p>
        </p:txBody>
      </p:sp>
    </p:spTree>
    <p:extLst>
      <p:ext uri="{BB962C8B-B14F-4D97-AF65-F5344CB8AC3E}">
        <p14:creationId xmlns:p14="http://schemas.microsoft.com/office/powerpoint/2010/main" val="595400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+ doplňková metafora ABSTRAKTA JSOU KONKRÉTA (věci, látky, lidi)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983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„věci v hlavě“</a:t>
            </a:r>
          </a:p>
          <a:p>
            <a:pPr marL="0" indent="0">
              <a:buNone/>
            </a:pPr>
            <a:r>
              <a:rPr lang="cs-CZ" dirty="0"/>
              <a:t>-   </a:t>
            </a:r>
            <a:r>
              <a:rPr lang="cs-CZ" i="1" dirty="0"/>
              <a:t>srovnat si věci v hlavě</a:t>
            </a:r>
          </a:p>
          <a:p>
            <a:pPr>
              <a:buFontTx/>
              <a:buChar char="-"/>
            </a:pPr>
            <a:r>
              <a:rPr lang="cs-CZ" i="1" dirty="0"/>
              <a:t>mít v hlavě nepořádek, chaos</a:t>
            </a:r>
          </a:p>
          <a:p>
            <a:pPr>
              <a:buFontTx/>
              <a:buChar char="-"/>
            </a:pPr>
            <a:r>
              <a:rPr lang="cs-CZ" i="1" dirty="0"/>
              <a:t>nasadil mi brouka do hlavy </a:t>
            </a:r>
            <a:r>
              <a:rPr lang="cs-CZ" dirty="0"/>
              <a:t>(apod.)</a:t>
            </a:r>
          </a:p>
          <a:p>
            <a:pPr marL="0" indent="0">
              <a:buNone/>
            </a:pPr>
            <a:endParaRPr lang="cs-CZ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i="1" dirty="0"/>
          </a:p>
          <a:p>
            <a:pPr marL="0" indent="0">
              <a:buNone/>
            </a:pPr>
            <a:r>
              <a:rPr lang="cs-CZ" dirty="0"/>
              <a:t>HLAVA JE NÁDOBA NA MYŠLENKY, EMOCE, VĚDOMOSTI, VZPOMÍNKY… apod.</a:t>
            </a:r>
          </a:p>
          <a:p>
            <a:pPr>
              <a:buFontTx/>
              <a:buChar char="-"/>
            </a:pPr>
            <a:endParaRPr lang="cs-CZ" i="1" dirty="0"/>
          </a:p>
          <a:p>
            <a:pPr>
              <a:buFontTx/>
              <a:buChar char="-"/>
            </a:pPr>
            <a:endParaRPr lang="cs-CZ" i="1" dirty="0"/>
          </a:p>
          <a:p>
            <a:pPr>
              <a:buFontTx/>
              <a:buChar char="-"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4735" y="1600199"/>
            <a:ext cx="319573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Miloš Macourek: O holčičce s náhradní hlavou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3573016"/>
            <a:ext cx="3560373" cy="2621507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995936" y="1556792"/>
            <a:ext cx="4896544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i="1" dirty="0"/>
              <a:t>Hlava je taková bedýnka, je v ní plno maličkých šuplíků a přihrádek a do těch se ukládají vědomosti jako kapesníky do prádelníku …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/>
              <a:t>Film: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https://tobiadan.cz/holcicka-s-nahradni-hlavou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(Ale mnohem lepší je Macourkova pohádka.)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48478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1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Marge</a:t>
            </a:r>
            <a:r>
              <a:rPr lang="cs-CZ" dirty="0"/>
              <a:t>, můj mozek je jako počítač…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179512" y="1628800"/>
            <a:ext cx="8964488" cy="47529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(H</a:t>
            </a:r>
            <a:r>
              <a:rPr lang="en-US" dirty="0" err="1"/>
              <a:t>omers</a:t>
            </a:r>
            <a:r>
              <a:rPr lang="en-US" dirty="0"/>
              <a:t> brain is like a compute</a:t>
            </a:r>
            <a:r>
              <a:rPr lang="cs-CZ" dirty="0"/>
              <a:t>r...)</a:t>
            </a:r>
            <a:endParaRPr lang="cs-CZ" dirty="0">
              <a:hlinkClick r:id="rId2"/>
            </a:endParaRP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https://www.youtube.com/watch?v=4sCZZcBD3wM&amp;feature=youtu.be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55576" y="3573016"/>
            <a:ext cx="3534544" cy="23938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284984"/>
            <a:ext cx="2220466" cy="282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8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Metafora není primárně „ve slovech“:</a:t>
            </a:r>
            <a:br>
              <a:rPr lang="cs-CZ" dirty="0"/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2424045" cy="327811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980728"/>
            <a:ext cx="3992124" cy="31683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2852936"/>
            <a:ext cx="3609423" cy="261136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7504" y="5517232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jde o konceptualizaci (</a:t>
            </a:r>
            <a:r>
              <a:rPr lang="cs-CZ" sz="2800" b="1" dirty="0"/>
              <a:t>pojmové uchopení</a:t>
            </a:r>
            <a:r>
              <a:rPr lang="cs-CZ" sz="2800" dirty="0"/>
              <a:t>), která může být ztvárněna v jazyce, ale i v jiných kódech (výtvarném apod.)</a:t>
            </a:r>
          </a:p>
        </p:txBody>
      </p:sp>
    </p:spTree>
    <p:extLst>
      <p:ext uri="{BB962C8B-B14F-4D97-AF65-F5344CB8AC3E}">
        <p14:creationId xmlns:p14="http://schemas.microsoft.com/office/powerpoint/2010/main" val="321902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Znakové jazyky?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1560" y="1412776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Znaky související s </a:t>
            </a:r>
            <a:r>
              <a:rPr lang="cs-CZ" sz="2800" dirty="0" err="1"/>
              <a:t>kognitivitou</a:t>
            </a:r>
            <a:r>
              <a:rPr lang="cs-CZ" sz="2800" dirty="0"/>
              <a:t> (myšlení, paměť, učení) – místo artikulace </a:t>
            </a:r>
            <a:r>
              <a:rPr lang="cs-CZ" sz="2800" b="1" dirty="0"/>
              <a:t>blízko hlavy</a:t>
            </a:r>
            <a:r>
              <a:rPr lang="cs-CZ" sz="2800" dirty="0"/>
              <a:t>, srov. např. znak POCHOPIT (+ uchopování)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068960"/>
            <a:ext cx="3938013" cy="30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667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1931</Words>
  <Application>Microsoft Office PowerPoint</Application>
  <PresentationFormat>Předvádění na obrazovce (4:3)</PresentationFormat>
  <Paragraphs>199</Paragraphs>
  <Slides>31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Bookman Old Style</vt:lpstr>
      <vt:lpstr>Calibri</vt:lpstr>
      <vt:lpstr>Georgia</vt:lpstr>
      <vt:lpstr>Times New Roman</vt:lpstr>
      <vt:lpstr>Wingdings 2</vt:lpstr>
      <vt:lpstr>Motiv systému Office</vt:lpstr>
      <vt:lpstr>1_Motiv systému Office</vt:lpstr>
      <vt:lpstr>                Kognitivní přístup k jazyku:  kognitivní a  kulturní lingvistika    Moodle: název kurzu – Úvod do kognitivní lingvistiky (bez hesla) https://dl1.cuni.cz/course/view.php?id=10796&amp;notifyeditingon=1                  (bez hesla) (Tam také elektronická příručka k předmětu a mnoho další  literatury)               </vt:lpstr>
      <vt:lpstr>Kognitivní lingvistika</vt:lpstr>
      <vt:lpstr>Lingvistika kognitivně-kulturní</vt:lpstr>
      <vt:lpstr>Metafora HLAVA JE NÁDOBA</vt:lpstr>
      <vt:lpstr>+ doplňková metafora ABSTRAKTA JSOU KONKRÉTA (věci, látky, lidi)</vt:lpstr>
      <vt:lpstr>Miloš Macourek: O holčičce s náhradní hlavou</vt:lpstr>
      <vt:lpstr>Marge, můj mozek je jako počítač…</vt:lpstr>
      <vt:lpstr>Metafora není primárně „ve slovech“: </vt:lpstr>
      <vt:lpstr>Znakové jazyky?</vt:lpstr>
      <vt:lpstr>Vyjádření  z běžné debaty: o čem svědčí? </vt:lpstr>
      <vt:lpstr>Co lze z jazyka (mj.) vyčíst?</vt:lpstr>
      <vt:lpstr>Antropocentrismus, antropomorfizace</vt:lpstr>
      <vt:lpstr> O očích a brýlích mateřského jazyka</vt:lpstr>
      <vt:lpstr>  Oči + brýle – tělesnost a kultura:  obojí se promítá do jazyka  </vt:lpstr>
      <vt:lpstr>Univerzalismus a relativismus</vt:lpstr>
      <vt:lpstr> Byly pak brylle ty (…) z skla domnění vykroužleny: a rámcové, v nichž byly ufasované, byli  z rohu, jenž zvyk slove. Vstrčil mi je pak, na mé štěstí, křivě jaksi, takže mi plně na oči nedoléhaly, a já hlavy pozdvihna a zraku podnesa, čistě přirozeně na věc hleděti sem mohl.  (Jan Ámos Komenský, Labyrint světa a ráj srdce: Všudybud nasazuje hrdinovi brýle Mámení)</vt:lpstr>
      <vt:lpstr>Kognitivně-kulturní lingvistika</vt:lpstr>
      <vt:lpstr>Příklady – barevné spektrum (pro všechny stejné) vs. konceptualizace barev (v různých jazycích různá)</vt:lpstr>
      <vt:lpstr>Jaká je to barva?</vt:lpstr>
      <vt:lpstr>Další příklad různosti obrazů / modelů světa:  č. svobodný, svoboda ≠ angl. free, freedom</vt:lpstr>
      <vt:lpstr>Východiska a témata kognitivní lingvistiky  (mluvených i znakových jazyků):</vt:lpstr>
      <vt:lpstr>A. Konceptuální (pojmová) metafora (a metonymie)</vt:lpstr>
      <vt:lpstr>B. Tělesnost </vt:lpstr>
      <vt:lpstr>C. Kategorizace</vt:lpstr>
      <vt:lpstr>Krajina: co vidíme, co vnímáme?</vt:lpstr>
      <vt:lpstr>Kategorizace - příklady</vt:lpstr>
      <vt:lpstr>Uplatnění kognitivnělingvistických principů v lingvistice znakových jazyků </vt:lpstr>
      <vt:lpstr>Česká kognitivně-kulturní lingvistika – některé studie zde:</vt:lpstr>
      <vt:lpstr>    Jazykový obraz světa  ● konceptualizace světa obsažená v jazyce; způsob chápání světa, jak ho lze vyčíst z jazyka  (a na základě jazyka systematicky studovat); interpretace světa; struktura soudů o světě… - „evropská“ – „slovanská“ varianta kognitivní lingvistiky  s kulturním přesahem – Jerzy Bartmiński (Lublin – Polsko) </vt:lpstr>
      <vt:lpstr>K dalšímu studiu základů</vt:lpstr>
      <vt:lpstr>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kognitivní lingvistiky  pro bakaláře ČJL (přednáška)  Kognitivní lingvistika pro magistry ČNES (přednáška + seminář)</dc:title>
  <dc:creator>Irena</dc:creator>
  <cp:lastModifiedBy>Lenovo Allinone</cp:lastModifiedBy>
  <cp:revision>146</cp:revision>
  <cp:lastPrinted>2013-10-02T16:43:10Z</cp:lastPrinted>
  <dcterms:created xsi:type="dcterms:W3CDTF">2013-02-20T14:55:57Z</dcterms:created>
  <dcterms:modified xsi:type="dcterms:W3CDTF">2023-01-02T11:38:00Z</dcterms:modified>
</cp:coreProperties>
</file>