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smtClean="0"/>
              <a:t>Kliknutím můžete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34505-6166-40B8-98DA-A1F39E275C50}" type="datetimeFigureOut">
              <a:rPr lang="cs-CZ" smtClean="0"/>
              <a:t>4.11.2019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D47E7-907C-4ACC-B933-DCB08AD5309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251378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34505-6166-40B8-98DA-A1F39E275C50}" type="datetimeFigureOut">
              <a:rPr lang="cs-CZ" smtClean="0"/>
              <a:t>4.11.2019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D47E7-907C-4ACC-B933-DCB08AD5309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395890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34505-6166-40B8-98DA-A1F39E275C50}" type="datetimeFigureOut">
              <a:rPr lang="cs-CZ" smtClean="0"/>
              <a:t>4.11.2019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D47E7-907C-4ACC-B933-DCB08AD5309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028061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34505-6166-40B8-98DA-A1F39E275C50}" type="datetimeFigureOut">
              <a:rPr lang="cs-CZ" smtClean="0"/>
              <a:t>4.11.2019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D47E7-907C-4ACC-B933-DCB08AD5309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741487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34505-6166-40B8-98DA-A1F39E275C50}" type="datetimeFigureOut">
              <a:rPr lang="cs-CZ" smtClean="0"/>
              <a:t>4.11.2019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D47E7-907C-4ACC-B933-DCB08AD5309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133276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34505-6166-40B8-98DA-A1F39E275C50}" type="datetimeFigureOut">
              <a:rPr lang="cs-CZ" smtClean="0"/>
              <a:t>4.11.2019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D47E7-907C-4ACC-B933-DCB08AD5309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213152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34505-6166-40B8-98DA-A1F39E275C50}" type="datetimeFigureOut">
              <a:rPr lang="cs-CZ" smtClean="0"/>
              <a:t>4.11.2019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D47E7-907C-4ACC-B933-DCB08AD5309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547736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34505-6166-40B8-98DA-A1F39E275C50}" type="datetimeFigureOut">
              <a:rPr lang="cs-CZ" smtClean="0"/>
              <a:t>4.11.2019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D47E7-907C-4ACC-B933-DCB08AD5309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665090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34505-6166-40B8-98DA-A1F39E275C50}" type="datetimeFigureOut">
              <a:rPr lang="cs-CZ" smtClean="0"/>
              <a:t>4.11.2019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D47E7-907C-4ACC-B933-DCB08AD5309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638402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34505-6166-40B8-98DA-A1F39E275C50}" type="datetimeFigureOut">
              <a:rPr lang="cs-CZ" smtClean="0"/>
              <a:t>4.11.2019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D47E7-907C-4ACC-B933-DCB08AD5309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16135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34505-6166-40B8-98DA-A1F39E275C50}" type="datetimeFigureOut">
              <a:rPr lang="cs-CZ" smtClean="0"/>
              <a:t>4.11.2019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D47E7-907C-4ACC-B933-DCB08AD5309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649795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134505-6166-40B8-98DA-A1F39E275C50}" type="datetimeFigureOut">
              <a:rPr lang="cs-CZ" smtClean="0"/>
              <a:t>4.11.2019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5D47E7-907C-4ACC-B933-DCB08AD5309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371094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err="1" smtClean="0"/>
              <a:t>Introduction</a:t>
            </a:r>
            <a:r>
              <a:rPr lang="cs-CZ" dirty="0" smtClean="0"/>
              <a:t> to </a:t>
            </a:r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Dutch</a:t>
            </a:r>
            <a:r>
              <a:rPr lang="cs-CZ" dirty="0" smtClean="0"/>
              <a:t> </a:t>
            </a:r>
            <a:r>
              <a:rPr lang="cs-CZ" dirty="0" err="1" smtClean="0"/>
              <a:t>Language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err="1" smtClean="0"/>
              <a:t>Week</a:t>
            </a:r>
            <a:r>
              <a:rPr lang="cs-CZ" dirty="0" smtClean="0"/>
              <a:t> 6: </a:t>
            </a:r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morphology</a:t>
            </a:r>
            <a:r>
              <a:rPr lang="cs-CZ" dirty="0" smtClean="0"/>
              <a:t> </a:t>
            </a:r>
            <a:r>
              <a:rPr lang="cs-CZ" dirty="0" err="1" smtClean="0"/>
              <a:t>of</a:t>
            </a:r>
            <a:r>
              <a:rPr lang="cs-CZ" dirty="0" smtClean="0"/>
              <a:t> </a:t>
            </a:r>
            <a:r>
              <a:rPr lang="cs-CZ" dirty="0" err="1" smtClean="0"/>
              <a:t>Dutch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705963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Today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cs-CZ" dirty="0" err="1" smtClean="0"/>
              <a:t>Presentation</a:t>
            </a:r>
            <a:r>
              <a:rPr lang="cs-CZ" dirty="0" smtClean="0"/>
              <a:t>;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 err="1" smtClean="0"/>
              <a:t>An</a:t>
            </a:r>
            <a:r>
              <a:rPr lang="cs-CZ" dirty="0" smtClean="0"/>
              <a:t> </a:t>
            </a:r>
            <a:r>
              <a:rPr lang="cs-CZ" dirty="0" err="1" smtClean="0"/>
              <a:t>introduction</a:t>
            </a:r>
            <a:r>
              <a:rPr lang="cs-CZ" dirty="0" smtClean="0"/>
              <a:t> to </a:t>
            </a:r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morphology</a:t>
            </a:r>
            <a:r>
              <a:rPr lang="cs-CZ" dirty="0" smtClean="0"/>
              <a:t> </a:t>
            </a:r>
            <a:r>
              <a:rPr lang="cs-CZ" dirty="0" err="1" smtClean="0"/>
              <a:t>of</a:t>
            </a:r>
            <a:r>
              <a:rPr lang="cs-CZ" dirty="0" smtClean="0"/>
              <a:t> </a:t>
            </a:r>
            <a:r>
              <a:rPr lang="cs-CZ" dirty="0" err="1" smtClean="0"/>
              <a:t>Dutch</a:t>
            </a:r>
            <a:r>
              <a:rPr lang="cs-CZ" dirty="0" smtClean="0"/>
              <a:t>;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 err="1" smtClean="0"/>
              <a:t>Dutch</a:t>
            </a:r>
            <a:r>
              <a:rPr lang="cs-CZ" dirty="0" smtClean="0"/>
              <a:t> </a:t>
            </a:r>
            <a:r>
              <a:rPr lang="cs-CZ" dirty="0" err="1" smtClean="0"/>
              <a:t>practice</a:t>
            </a:r>
            <a:r>
              <a:rPr lang="cs-CZ" dirty="0" smtClean="0"/>
              <a:t>.</a:t>
            </a:r>
          </a:p>
          <a:p>
            <a:pPr marL="514350" indent="-514350">
              <a:buFont typeface="+mj-lt"/>
              <a:buAutoNum type="arabicPeriod"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9722188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Dutch</a:t>
            </a:r>
            <a:r>
              <a:rPr lang="cs-CZ" dirty="0" smtClean="0"/>
              <a:t> </a:t>
            </a:r>
            <a:r>
              <a:rPr lang="cs-CZ" dirty="0" err="1" smtClean="0"/>
              <a:t>morphology</a:t>
            </a:r>
            <a:r>
              <a:rPr lang="cs-CZ" dirty="0" smtClean="0"/>
              <a:t>: </a:t>
            </a:r>
            <a:r>
              <a:rPr lang="cs-CZ" dirty="0" err="1" smtClean="0"/>
              <a:t>some</a:t>
            </a:r>
            <a:r>
              <a:rPr lang="cs-CZ" dirty="0" smtClean="0"/>
              <a:t> basic </a:t>
            </a:r>
            <a:r>
              <a:rPr lang="cs-CZ" dirty="0" err="1" smtClean="0"/>
              <a:t>terms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err="1" smtClean="0"/>
              <a:t>Morphemes</a:t>
            </a:r>
            <a:r>
              <a:rPr lang="cs-CZ" dirty="0" smtClean="0"/>
              <a:t>: </a:t>
            </a:r>
            <a:r>
              <a:rPr lang="cs-CZ" dirty="0" err="1" smtClean="0"/>
              <a:t>bound</a:t>
            </a:r>
            <a:r>
              <a:rPr lang="cs-CZ" dirty="0" smtClean="0"/>
              <a:t> and </a:t>
            </a:r>
            <a:r>
              <a:rPr lang="cs-CZ" dirty="0" err="1" smtClean="0"/>
              <a:t>unbound</a:t>
            </a:r>
            <a:r>
              <a:rPr lang="cs-CZ" dirty="0" smtClean="0"/>
              <a:t>;</a:t>
            </a:r>
          </a:p>
          <a:p>
            <a:r>
              <a:rPr lang="cs-CZ" dirty="0" err="1" smtClean="0"/>
              <a:t>Words</a:t>
            </a:r>
            <a:r>
              <a:rPr lang="cs-CZ" dirty="0" smtClean="0"/>
              <a:t>: </a:t>
            </a:r>
            <a:r>
              <a:rPr lang="cs-CZ" dirty="0" err="1" smtClean="0"/>
              <a:t>words</a:t>
            </a:r>
            <a:r>
              <a:rPr lang="cs-CZ" dirty="0" smtClean="0"/>
              <a:t> </a:t>
            </a:r>
            <a:r>
              <a:rPr lang="cs-CZ" dirty="0" err="1" smtClean="0"/>
              <a:t>that</a:t>
            </a:r>
            <a:r>
              <a:rPr lang="cs-CZ" dirty="0" smtClean="0"/>
              <a:t> </a:t>
            </a:r>
            <a:r>
              <a:rPr lang="cs-CZ" dirty="0" err="1" smtClean="0"/>
              <a:t>can</a:t>
            </a:r>
            <a:r>
              <a:rPr lang="cs-CZ" dirty="0" smtClean="0"/>
              <a:t> </a:t>
            </a:r>
            <a:r>
              <a:rPr lang="cs-CZ" dirty="0" err="1" smtClean="0"/>
              <a:t>be</a:t>
            </a:r>
            <a:r>
              <a:rPr lang="cs-CZ" dirty="0" smtClean="0"/>
              <a:t> </a:t>
            </a:r>
            <a:r>
              <a:rPr lang="cs-CZ" dirty="0" err="1" smtClean="0"/>
              <a:t>analysed</a:t>
            </a:r>
            <a:r>
              <a:rPr lang="cs-CZ" dirty="0" smtClean="0"/>
              <a:t> and </a:t>
            </a:r>
            <a:r>
              <a:rPr lang="cs-CZ" dirty="0" err="1" smtClean="0"/>
              <a:t>words</a:t>
            </a:r>
            <a:r>
              <a:rPr lang="cs-CZ" dirty="0" smtClean="0"/>
              <a:t> </a:t>
            </a:r>
            <a:r>
              <a:rPr lang="cs-CZ" dirty="0" err="1" smtClean="0"/>
              <a:t>that</a:t>
            </a:r>
            <a:r>
              <a:rPr lang="cs-CZ" dirty="0" smtClean="0"/>
              <a:t> </a:t>
            </a:r>
            <a:r>
              <a:rPr lang="cs-CZ" dirty="0" err="1" smtClean="0"/>
              <a:t>cannot</a:t>
            </a:r>
            <a:r>
              <a:rPr lang="cs-CZ" dirty="0" smtClean="0"/>
              <a:t>;</a:t>
            </a:r>
          </a:p>
          <a:p>
            <a:r>
              <a:rPr lang="cs-CZ" dirty="0" smtClean="0"/>
              <a:t>Verb (V), </a:t>
            </a:r>
            <a:r>
              <a:rPr lang="cs-CZ" dirty="0" err="1" smtClean="0"/>
              <a:t>noun</a:t>
            </a:r>
            <a:r>
              <a:rPr lang="cs-CZ" dirty="0" smtClean="0"/>
              <a:t> (N), </a:t>
            </a:r>
            <a:r>
              <a:rPr lang="cs-CZ" dirty="0" err="1" smtClean="0"/>
              <a:t>adjective</a:t>
            </a:r>
            <a:r>
              <a:rPr lang="cs-CZ" dirty="0" smtClean="0"/>
              <a:t> (A): </a:t>
            </a:r>
            <a:r>
              <a:rPr lang="cs-CZ" dirty="0" err="1" smtClean="0"/>
              <a:t>the</a:t>
            </a:r>
            <a:r>
              <a:rPr lang="cs-CZ" dirty="0" smtClean="0"/>
              <a:t> basic </a:t>
            </a:r>
            <a:r>
              <a:rPr lang="cs-CZ" dirty="0" err="1" smtClean="0"/>
              <a:t>categories</a:t>
            </a:r>
            <a:r>
              <a:rPr lang="cs-CZ" dirty="0" smtClean="0"/>
              <a:t> </a:t>
            </a:r>
            <a:r>
              <a:rPr lang="cs-CZ" dirty="0" err="1" smtClean="0"/>
              <a:t>of</a:t>
            </a:r>
            <a:r>
              <a:rPr lang="cs-CZ" dirty="0" smtClean="0"/>
              <a:t> </a:t>
            </a:r>
            <a:r>
              <a:rPr lang="cs-CZ" dirty="0" err="1" smtClean="0"/>
              <a:t>words</a:t>
            </a:r>
            <a:r>
              <a:rPr lang="cs-CZ" dirty="0" smtClean="0"/>
              <a:t>;</a:t>
            </a:r>
          </a:p>
          <a:p>
            <a:r>
              <a:rPr lang="cs-CZ" dirty="0" err="1" smtClean="0"/>
              <a:t>Derivations</a:t>
            </a:r>
            <a:r>
              <a:rPr lang="cs-CZ" dirty="0" smtClean="0"/>
              <a:t> and </a:t>
            </a:r>
            <a:r>
              <a:rPr lang="cs-CZ" dirty="0" err="1" smtClean="0"/>
              <a:t>compounds</a:t>
            </a:r>
            <a:r>
              <a:rPr lang="cs-CZ" dirty="0" smtClean="0"/>
              <a:t>;</a:t>
            </a:r>
          </a:p>
          <a:p>
            <a:r>
              <a:rPr lang="cs-CZ" dirty="0" err="1" smtClean="0"/>
              <a:t>Affixes</a:t>
            </a:r>
            <a:r>
              <a:rPr lang="cs-CZ" dirty="0" smtClean="0"/>
              <a:t>: </a:t>
            </a:r>
            <a:r>
              <a:rPr lang="cs-CZ" dirty="0" err="1" smtClean="0"/>
              <a:t>prefixes</a:t>
            </a:r>
            <a:r>
              <a:rPr lang="cs-CZ" dirty="0" smtClean="0"/>
              <a:t> and </a:t>
            </a:r>
            <a:r>
              <a:rPr lang="cs-CZ" dirty="0" err="1" smtClean="0"/>
              <a:t>suffixes</a:t>
            </a:r>
            <a:r>
              <a:rPr lang="cs-CZ" dirty="0" smtClean="0"/>
              <a:t> (</a:t>
            </a:r>
            <a:r>
              <a:rPr lang="cs-CZ" dirty="0" err="1" smtClean="0"/>
              <a:t>cf</a:t>
            </a:r>
            <a:r>
              <a:rPr lang="cs-CZ" dirty="0" smtClean="0"/>
              <a:t>. </a:t>
            </a:r>
            <a:r>
              <a:rPr lang="cs-CZ" dirty="0" err="1" smtClean="0"/>
              <a:t>infixes</a:t>
            </a:r>
            <a:r>
              <a:rPr lang="cs-CZ" dirty="0" smtClean="0"/>
              <a:t>)</a:t>
            </a:r>
          </a:p>
          <a:p>
            <a:r>
              <a:rPr lang="cs-CZ" dirty="0" err="1" smtClean="0"/>
              <a:t>Flexional</a:t>
            </a:r>
            <a:r>
              <a:rPr lang="cs-CZ" dirty="0" smtClean="0"/>
              <a:t> </a:t>
            </a:r>
            <a:r>
              <a:rPr lang="cs-CZ" dirty="0" err="1" smtClean="0"/>
              <a:t>morphology</a:t>
            </a:r>
            <a:r>
              <a:rPr lang="cs-CZ" dirty="0" smtClean="0"/>
              <a:t> vs. </a:t>
            </a:r>
            <a:r>
              <a:rPr lang="cs-CZ" dirty="0" err="1" smtClean="0"/>
              <a:t>Lexical</a:t>
            </a:r>
            <a:r>
              <a:rPr lang="cs-CZ" dirty="0" smtClean="0"/>
              <a:t> </a:t>
            </a:r>
            <a:r>
              <a:rPr lang="cs-CZ" dirty="0" err="1" smtClean="0"/>
              <a:t>morphology</a:t>
            </a:r>
            <a:r>
              <a:rPr lang="cs-CZ" dirty="0" smtClean="0"/>
              <a:t>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275605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Flexion</a:t>
            </a:r>
            <a:r>
              <a:rPr lang="cs-CZ" dirty="0" smtClean="0"/>
              <a:t> in </a:t>
            </a:r>
            <a:r>
              <a:rPr lang="cs-CZ" dirty="0" err="1" smtClean="0"/>
              <a:t>Dutch</a:t>
            </a:r>
            <a:r>
              <a:rPr lang="cs-CZ" dirty="0" smtClean="0"/>
              <a:t>: </a:t>
            </a:r>
            <a:r>
              <a:rPr lang="cs-CZ" dirty="0" err="1" smtClean="0"/>
              <a:t>nouns</a:t>
            </a:r>
            <a:r>
              <a:rPr lang="cs-CZ" dirty="0" smtClean="0"/>
              <a:t>, </a:t>
            </a:r>
            <a:r>
              <a:rPr lang="cs-CZ" dirty="0" err="1" smtClean="0"/>
              <a:t>adjectives</a:t>
            </a:r>
            <a:r>
              <a:rPr lang="cs-CZ" dirty="0" smtClean="0"/>
              <a:t>, </a:t>
            </a:r>
            <a:r>
              <a:rPr lang="cs-CZ" dirty="0" err="1" smtClean="0"/>
              <a:t>verbs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err="1" smtClean="0"/>
              <a:t>Inherent</a:t>
            </a:r>
            <a:r>
              <a:rPr lang="cs-CZ" dirty="0" smtClean="0"/>
              <a:t> vs. </a:t>
            </a:r>
            <a:r>
              <a:rPr lang="cs-CZ" dirty="0" err="1"/>
              <a:t>c</a:t>
            </a:r>
            <a:r>
              <a:rPr lang="cs-CZ" dirty="0" err="1" smtClean="0"/>
              <a:t>ontextual</a:t>
            </a:r>
            <a:r>
              <a:rPr lang="cs-CZ" dirty="0" smtClean="0"/>
              <a:t> </a:t>
            </a:r>
            <a:r>
              <a:rPr lang="cs-CZ" dirty="0" err="1" smtClean="0"/>
              <a:t>flexion</a:t>
            </a:r>
            <a:r>
              <a:rPr lang="cs-CZ" dirty="0" smtClean="0"/>
              <a:t>.</a:t>
            </a:r>
          </a:p>
          <a:p>
            <a:r>
              <a:rPr lang="cs-CZ" dirty="0" err="1" smtClean="0"/>
              <a:t>Nouns</a:t>
            </a:r>
            <a:r>
              <a:rPr lang="cs-CZ" dirty="0" smtClean="0"/>
              <a:t>: no </a:t>
            </a:r>
            <a:r>
              <a:rPr lang="cs-CZ" dirty="0" err="1" smtClean="0"/>
              <a:t>cases</a:t>
            </a:r>
            <a:r>
              <a:rPr lang="cs-CZ" dirty="0" smtClean="0"/>
              <a:t>; </a:t>
            </a:r>
            <a:r>
              <a:rPr lang="cs-CZ" dirty="0" err="1" smtClean="0"/>
              <a:t>number</a:t>
            </a:r>
            <a:r>
              <a:rPr lang="cs-CZ" dirty="0" smtClean="0"/>
              <a:t>: </a:t>
            </a:r>
            <a:r>
              <a:rPr lang="cs-CZ" dirty="0" err="1" smtClean="0"/>
              <a:t>plural</a:t>
            </a:r>
            <a:r>
              <a:rPr lang="cs-CZ" dirty="0" smtClean="0"/>
              <a:t> </a:t>
            </a:r>
            <a:r>
              <a:rPr lang="cs-CZ" dirty="0" err="1" smtClean="0"/>
              <a:t>vs</a:t>
            </a:r>
            <a:r>
              <a:rPr lang="cs-CZ" dirty="0" smtClean="0"/>
              <a:t> </a:t>
            </a:r>
            <a:r>
              <a:rPr lang="cs-CZ" dirty="0" err="1" smtClean="0"/>
              <a:t>singular</a:t>
            </a:r>
            <a:r>
              <a:rPr lang="cs-CZ" dirty="0" smtClean="0"/>
              <a:t> (-s, -en, -</a:t>
            </a:r>
            <a:r>
              <a:rPr lang="cs-CZ" dirty="0" err="1" smtClean="0"/>
              <a:t>eren</a:t>
            </a:r>
            <a:r>
              <a:rPr lang="cs-CZ" dirty="0" smtClean="0"/>
              <a:t>).</a:t>
            </a:r>
          </a:p>
          <a:p>
            <a:r>
              <a:rPr lang="cs-CZ" dirty="0" err="1" smtClean="0"/>
              <a:t>Adjectives</a:t>
            </a:r>
            <a:r>
              <a:rPr lang="cs-CZ" dirty="0" smtClean="0"/>
              <a:t>: </a:t>
            </a:r>
            <a:r>
              <a:rPr lang="cs-CZ" dirty="0" err="1" smtClean="0"/>
              <a:t>attributive</a:t>
            </a:r>
            <a:r>
              <a:rPr lang="cs-CZ" dirty="0" smtClean="0"/>
              <a:t>, </a:t>
            </a:r>
            <a:r>
              <a:rPr lang="cs-CZ" dirty="0" err="1" smtClean="0"/>
              <a:t>predicative</a:t>
            </a:r>
            <a:r>
              <a:rPr lang="cs-CZ" dirty="0" smtClean="0"/>
              <a:t> and </a:t>
            </a:r>
            <a:r>
              <a:rPr lang="cs-CZ" dirty="0" err="1" smtClean="0"/>
              <a:t>adverbial</a:t>
            </a:r>
            <a:r>
              <a:rPr lang="cs-CZ" dirty="0" smtClean="0"/>
              <a:t> </a:t>
            </a:r>
            <a:r>
              <a:rPr lang="cs-CZ" dirty="0" err="1" smtClean="0"/>
              <a:t>usage</a:t>
            </a:r>
            <a:r>
              <a:rPr lang="cs-CZ" dirty="0" smtClean="0"/>
              <a:t>. (</a:t>
            </a:r>
            <a:r>
              <a:rPr lang="cs-CZ" dirty="0" err="1" smtClean="0"/>
              <a:t>predicative</a:t>
            </a:r>
            <a:r>
              <a:rPr lang="cs-CZ" dirty="0" smtClean="0"/>
              <a:t>: +e </a:t>
            </a:r>
            <a:r>
              <a:rPr lang="cs-CZ" dirty="0" err="1" smtClean="0"/>
              <a:t>except</a:t>
            </a:r>
            <a:r>
              <a:rPr lang="cs-CZ" dirty="0" smtClean="0"/>
              <a:t> </a:t>
            </a:r>
            <a:r>
              <a:rPr lang="cs-CZ" dirty="0" err="1" smtClean="0"/>
              <a:t>where</a:t>
            </a:r>
            <a:r>
              <a:rPr lang="cs-CZ" dirty="0" smtClean="0"/>
              <a:t> </a:t>
            </a:r>
            <a:r>
              <a:rPr lang="cs-CZ" dirty="0" err="1" smtClean="0"/>
              <a:t>indefinite</a:t>
            </a:r>
            <a:r>
              <a:rPr lang="cs-CZ" dirty="0" smtClean="0"/>
              <a:t>, </a:t>
            </a:r>
            <a:r>
              <a:rPr lang="cs-CZ" dirty="0" err="1" smtClean="0"/>
              <a:t>singular</a:t>
            </a:r>
            <a:r>
              <a:rPr lang="cs-CZ" dirty="0" smtClean="0"/>
              <a:t>, neuter). </a:t>
            </a:r>
            <a:r>
              <a:rPr lang="cs-CZ" dirty="0" err="1" smtClean="0"/>
              <a:t>Comparative</a:t>
            </a:r>
            <a:r>
              <a:rPr lang="cs-CZ" dirty="0" smtClean="0"/>
              <a:t> and superlative: -</a:t>
            </a:r>
            <a:r>
              <a:rPr lang="cs-CZ" dirty="0" err="1" smtClean="0"/>
              <a:t>er</a:t>
            </a:r>
            <a:r>
              <a:rPr lang="cs-CZ" dirty="0" smtClean="0"/>
              <a:t>, -st.</a:t>
            </a:r>
          </a:p>
          <a:p>
            <a:r>
              <a:rPr lang="cs-CZ" dirty="0" err="1" smtClean="0"/>
              <a:t>Verbs</a:t>
            </a:r>
            <a:r>
              <a:rPr lang="cs-CZ" dirty="0" smtClean="0"/>
              <a:t>: </a:t>
            </a:r>
            <a:r>
              <a:rPr lang="cs-CZ" dirty="0" err="1" smtClean="0"/>
              <a:t>infinite</a:t>
            </a:r>
            <a:r>
              <a:rPr lang="cs-CZ" dirty="0" smtClean="0"/>
              <a:t> (</a:t>
            </a:r>
            <a:r>
              <a:rPr lang="cs-CZ" dirty="0" err="1" smtClean="0"/>
              <a:t>infinitives</a:t>
            </a:r>
            <a:r>
              <a:rPr lang="cs-CZ" dirty="0" smtClean="0"/>
              <a:t>, </a:t>
            </a:r>
            <a:r>
              <a:rPr lang="cs-CZ" dirty="0" err="1" smtClean="0"/>
              <a:t>participles</a:t>
            </a:r>
            <a:r>
              <a:rPr lang="cs-CZ" dirty="0" smtClean="0"/>
              <a:t>) and </a:t>
            </a:r>
            <a:r>
              <a:rPr lang="cs-CZ" dirty="0" err="1" smtClean="0"/>
              <a:t>finite</a:t>
            </a:r>
            <a:r>
              <a:rPr lang="cs-CZ" dirty="0" smtClean="0"/>
              <a:t> </a:t>
            </a:r>
            <a:r>
              <a:rPr lang="cs-CZ" dirty="0" err="1" smtClean="0"/>
              <a:t>forms</a:t>
            </a:r>
            <a:r>
              <a:rPr lang="cs-CZ" dirty="0" smtClean="0"/>
              <a:t>. </a:t>
            </a:r>
            <a:r>
              <a:rPr lang="cs-CZ" dirty="0" err="1" smtClean="0"/>
              <a:t>Strong</a:t>
            </a:r>
            <a:r>
              <a:rPr lang="cs-CZ" dirty="0" smtClean="0"/>
              <a:t> vs. </a:t>
            </a:r>
            <a:r>
              <a:rPr lang="cs-CZ" dirty="0" err="1"/>
              <a:t>w</a:t>
            </a:r>
            <a:r>
              <a:rPr lang="cs-CZ" dirty="0" err="1" smtClean="0"/>
              <a:t>eak</a:t>
            </a:r>
            <a:r>
              <a:rPr lang="cs-CZ" dirty="0" smtClean="0"/>
              <a:t> </a:t>
            </a:r>
            <a:r>
              <a:rPr lang="cs-CZ" dirty="0" err="1" smtClean="0"/>
              <a:t>verbs</a:t>
            </a:r>
            <a:r>
              <a:rPr lang="cs-CZ" dirty="0" smtClean="0"/>
              <a:t>. </a:t>
            </a:r>
            <a:r>
              <a:rPr lang="cs-CZ" dirty="0" err="1" smtClean="0"/>
              <a:t>Conjugation</a:t>
            </a:r>
            <a:r>
              <a:rPr lang="cs-CZ" dirty="0" smtClean="0"/>
              <a:t> </a:t>
            </a:r>
            <a:r>
              <a:rPr lang="cs-CZ" dirty="0" err="1" smtClean="0"/>
              <a:t>according</a:t>
            </a:r>
            <a:r>
              <a:rPr lang="cs-CZ" dirty="0" smtClean="0"/>
              <a:t> to tense (</a:t>
            </a:r>
            <a:r>
              <a:rPr lang="cs-CZ" dirty="0" err="1" smtClean="0"/>
              <a:t>inherent</a:t>
            </a:r>
            <a:r>
              <a:rPr lang="cs-CZ" dirty="0" smtClean="0"/>
              <a:t>), </a:t>
            </a:r>
            <a:r>
              <a:rPr lang="cs-CZ" dirty="0" err="1" smtClean="0"/>
              <a:t>number</a:t>
            </a:r>
            <a:r>
              <a:rPr lang="cs-CZ" dirty="0" smtClean="0"/>
              <a:t>, person. </a:t>
            </a:r>
            <a:r>
              <a:rPr lang="cs-CZ" dirty="0" err="1" smtClean="0"/>
              <a:t>Two</a:t>
            </a:r>
            <a:r>
              <a:rPr lang="cs-CZ" dirty="0" smtClean="0"/>
              <a:t> basic </a:t>
            </a:r>
            <a:r>
              <a:rPr lang="cs-CZ" dirty="0" err="1" smtClean="0"/>
              <a:t>forms</a:t>
            </a:r>
            <a:r>
              <a:rPr lang="cs-CZ" dirty="0" smtClean="0"/>
              <a:t>: </a:t>
            </a:r>
            <a:r>
              <a:rPr lang="cs-CZ" dirty="0" err="1" smtClean="0"/>
              <a:t>present</a:t>
            </a:r>
            <a:r>
              <a:rPr lang="cs-CZ" dirty="0" smtClean="0"/>
              <a:t> and </a:t>
            </a:r>
            <a:r>
              <a:rPr lang="cs-CZ" dirty="0" err="1" smtClean="0"/>
              <a:t>imperfect</a:t>
            </a:r>
            <a:r>
              <a:rPr lang="cs-CZ" dirty="0" smtClean="0"/>
              <a:t>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611855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Word </a:t>
            </a:r>
            <a:r>
              <a:rPr lang="cs-CZ" dirty="0" err="1" smtClean="0"/>
              <a:t>formation</a:t>
            </a:r>
            <a:r>
              <a:rPr lang="cs-CZ" dirty="0" smtClean="0"/>
              <a:t> in </a:t>
            </a:r>
            <a:r>
              <a:rPr lang="cs-CZ" dirty="0" err="1" smtClean="0"/>
              <a:t>Dutch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General </a:t>
            </a:r>
            <a:r>
              <a:rPr lang="cs-CZ" dirty="0" err="1" smtClean="0"/>
              <a:t>remarks</a:t>
            </a:r>
            <a:endParaRPr lang="cs-CZ" dirty="0" smtClean="0"/>
          </a:p>
          <a:p>
            <a:r>
              <a:rPr lang="cs-CZ" dirty="0" err="1" smtClean="0"/>
              <a:t>Composition</a:t>
            </a:r>
            <a:endParaRPr lang="cs-CZ" dirty="0" smtClean="0"/>
          </a:p>
          <a:p>
            <a:r>
              <a:rPr lang="cs-CZ" dirty="0" err="1" smtClean="0"/>
              <a:t>Derivation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34165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Word </a:t>
            </a:r>
            <a:r>
              <a:rPr lang="cs-CZ" dirty="0" err="1" smtClean="0"/>
              <a:t>formation</a:t>
            </a:r>
            <a:r>
              <a:rPr lang="cs-CZ" dirty="0" smtClean="0"/>
              <a:t> in </a:t>
            </a:r>
            <a:r>
              <a:rPr lang="cs-CZ" dirty="0" err="1" smtClean="0"/>
              <a:t>Dutch</a:t>
            </a:r>
            <a:r>
              <a:rPr lang="cs-CZ" dirty="0" smtClean="0"/>
              <a:t>: </a:t>
            </a:r>
            <a:r>
              <a:rPr lang="cs-CZ" dirty="0" err="1" smtClean="0"/>
              <a:t>general</a:t>
            </a:r>
            <a:r>
              <a:rPr lang="cs-CZ" dirty="0" smtClean="0"/>
              <a:t> </a:t>
            </a:r>
            <a:r>
              <a:rPr lang="cs-CZ" dirty="0" err="1" smtClean="0"/>
              <a:t>remarks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err="1" smtClean="0"/>
              <a:t>Four</a:t>
            </a:r>
            <a:r>
              <a:rPr lang="cs-CZ" dirty="0" smtClean="0"/>
              <a:t> </a:t>
            </a:r>
            <a:r>
              <a:rPr lang="cs-CZ" dirty="0" err="1" smtClean="0"/>
              <a:t>ways</a:t>
            </a:r>
            <a:r>
              <a:rPr lang="cs-CZ" dirty="0" smtClean="0"/>
              <a:t> to make </a:t>
            </a:r>
            <a:r>
              <a:rPr lang="cs-CZ" dirty="0" err="1" smtClean="0"/>
              <a:t>new</a:t>
            </a:r>
            <a:r>
              <a:rPr lang="cs-CZ" dirty="0" smtClean="0"/>
              <a:t> </a:t>
            </a:r>
            <a:r>
              <a:rPr lang="cs-CZ" dirty="0" err="1" smtClean="0"/>
              <a:t>words</a:t>
            </a:r>
            <a:r>
              <a:rPr lang="cs-CZ" dirty="0" smtClean="0"/>
              <a:t>: 1) </a:t>
            </a:r>
            <a:r>
              <a:rPr lang="cs-CZ" dirty="0" err="1" smtClean="0"/>
              <a:t>borrowing</a:t>
            </a:r>
            <a:r>
              <a:rPr lang="cs-CZ" dirty="0" smtClean="0"/>
              <a:t>; 2) </a:t>
            </a:r>
            <a:r>
              <a:rPr lang="cs-CZ" dirty="0" err="1" smtClean="0"/>
              <a:t>invention</a:t>
            </a:r>
            <a:r>
              <a:rPr lang="cs-CZ" dirty="0" smtClean="0"/>
              <a:t>; 3) </a:t>
            </a:r>
            <a:r>
              <a:rPr lang="cs-CZ" dirty="0" err="1" smtClean="0"/>
              <a:t>meaning</a:t>
            </a:r>
            <a:r>
              <a:rPr lang="cs-CZ" dirty="0" smtClean="0"/>
              <a:t> </a:t>
            </a:r>
            <a:r>
              <a:rPr lang="cs-CZ" dirty="0" err="1" smtClean="0"/>
              <a:t>change</a:t>
            </a:r>
            <a:r>
              <a:rPr lang="cs-CZ" dirty="0" smtClean="0"/>
              <a:t>; 4) </a:t>
            </a:r>
            <a:r>
              <a:rPr lang="cs-CZ" dirty="0" err="1" smtClean="0"/>
              <a:t>formation</a:t>
            </a:r>
            <a:r>
              <a:rPr lang="cs-CZ" dirty="0" smtClean="0"/>
              <a:t> </a:t>
            </a:r>
            <a:r>
              <a:rPr lang="cs-CZ" dirty="0" err="1" smtClean="0"/>
              <a:t>from</a:t>
            </a:r>
            <a:r>
              <a:rPr lang="cs-CZ" dirty="0" smtClean="0"/>
              <a:t> </a:t>
            </a:r>
            <a:r>
              <a:rPr lang="cs-CZ" dirty="0" err="1" smtClean="0"/>
              <a:t>existing</a:t>
            </a:r>
            <a:r>
              <a:rPr lang="cs-CZ" dirty="0" smtClean="0"/>
              <a:t> </a:t>
            </a:r>
            <a:r>
              <a:rPr lang="cs-CZ" dirty="0" err="1" smtClean="0"/>
              <a:t>elements</a:t>
            </a:r>
            <a:r>
              <a:rPr lang="cs-CZ" dirty="0" smtClean="0"/>
              <a:t>.</a:t>
            </a:r>
          </a:p>
          <a:p>
            <a:r>
              <a:rPr lang="cs-CZ" dirty="0" err="1" smtClean="0"/>
              <a:t>Compounds</a:t>
            </a:r>
            <a:r>
              <a:rPr lang="cs-CZ" dirty="0" smtClean="0"/>
              <a:t> </a:t>
            </a:r>
            <a:r>
              <a:rPr lang="cs-CZ" dirty="0" err="1" smtClean="0"/>
              <a:t>often</a:t>
            </a:r>
            <a:r>
              <a:rPr lang="cs-CZ" dirty="0" smtClean="0"/>
              <a:t> </a:t>
            </a:r>
            <a:r>
              <a:rPr lang="cs-CZ" dirty="0" err="1" smtClean="0"/>
              <a:t>have</a:t>
            </a:r>
            <a:r>
              <a:rPr lang="cs-CZ" dirty="0" smtClean="0"/>
              <a:t> </a:t>
            </a:r>
            <a:r>
              <a:rPr lang="cs-CZ" dirty="0" err="1" smtClean="0"/>
              <a:t>unpredictable</a:t>
            </a:r>
            <a:r>
              <a:rPr lang="cs-CZ" dirty="0" smtClean="0"/>
              <a:t> </a:t>
            </a:r>
            <a:r>
              <a:rPr lang="cs-CZ" dirty="0" err="1" smtClean="0"/>
              <a:t>meanings</a:t>
            </a:r>
            <a:r>
              <a:rPr lang="cs-CZ" dirty="0" smtClean="0"/>
              <a:t>: </a:t>
            </a:r>
            <a:r>
              <a:rPr lang="cs-CZ" dirty="0" err="1" smtClean="0"/>
              <a:t>they</a:t>
            </a:r>
            <a:r>
              <a:rPr lang="cs-CZ" dirty="0" smtClean="0"/>
              <a:t> are </a:t>
            </a:r>
            <a:r>
              <a:rPr lang="cs-CZ" dirty="0" err="1" smtClean="0"/>
              <a:t>clarified</a:t>
            </a:r>
            <a:r>
              <a:rPr lang="cs-CZ" dirty="0" smtClean="0"/>
              <a:t> by </a:t>
            </a:r>
            <a:r>
              <a:rPr lang="cs-CZ" dirty="0" err="1" smtClean="0"/>
              <a:t>their</a:t>
            </a:r>
            <a:r>
              <a:rPr lang="cs-CZ" dirty="0" smtClean="0"/>
              <a:t> </a:t>
            </a:r>
            <a:r>
              <a:rPr lang="cs-CZ" dirty="0" err="1" smtClean="0"/>
              <a:t>contexts</a:t>
            </a:r>
            <a:r>
              <a:rPr lang="cs-CZ" dirty="0" smtClean="0"/>
              <a:t>. </a:t>
            </a:r>
            <a:r>
              <a:rPr lang="cs-CZ" dirty="0" err="1" smtClean="0"/>
              <a:t>Syntagmatic</a:t>
            </a:r>
            <a:r>
              <a:rPr lang="cs-CZ" dirty="0" smtClean="0"/>
              <a:t> and </a:t>
            </a:r>
            <a:r>
              <a:rPr lang="cs-CZ" dirty="0" err="1" smtClean="0"/>
              <a:t>paradigmatic</a:t>
            </a:r>
            <a:r>
              <a:rPr lang="cs-CZ" dirty="0" smtClean="0"/>
              <a:t> </a:t>
            </a:r>
            <a:r>
              <a:rPr lang="cs-CZ" dirty="0" err="1" smtClean="0"/>
              <a:t>relationships</a:t>
            </a:r>
            <a:r>
              <a:rPr lang="cs-CZ" dirty="0" smtClean="0"/>
              <a:t> </a:t>
            </a:r>
            <a:r>
              <a:rPr lang="cs-CZ" dirty="0" err="1" smtClean="0"/>
              <a:t>may</a:t>
            </a:r>
            <a:r>
              <a:rPr lang="cs-CZ" dirty="0" smtClean="0"/>
              <a:t> </a:t>
            </a:r>
            <a:r>
              <a:rPr lang="cs-CZ" dirty="0" err="1" smtClean="0"/>
              <a:t>help</a:t>
            </a:r>
            <a:r>
              <a:rPr lang="cs-CZ" dirty="0" smtClean="0"/>
              <a:t> </a:t>
            </a:r>
            <a:r>
              <a:rPr lang="cs-CZ" dirty="0" err="1" smtClean="0"/>
              <a:t>us</a:t>
            </a:r>
            <a:r>
              <a:rPr lang="cs-CZ" dirty="0" smtClean="0"/>
              <a:t> </a:t>
            </a:r>
            <a:r>
              <a:rPr lang="cs-CZ" dirty="0" err="1" smtClean="0"/>
              <a:t>understand</a:t>
            </a:r>
            <a:r>
              <a:rPr lang="cs-CZ" dirty="0" smtClean="0"/>
              <a:t>.</a:t>
            </a:r>
          </a:p>
          <a:p>
            <a:r>
              <a:rPr lang="cs-CZ" dirty="0" err="1" smtClean="0"/>
              <a:t>Derivations</a:t>
            </a:r>
            <a:r>
              <a:rPr lang="cs-CZ" dirty="0" smtClean="0"/>
              <a:t> </a:t>
            </a:r>
            <a:r>
              <a:rPr lang="cs-CZ" dirty="0" err="1" smtClean="0"/>
              <a:t>often</a:t>
            </a:r>
            <a:r>
              <a:rPr lang="cs-CZ" dirty="0" smtClean="0"/>
              <a:t> </a:t>
            </a:r>
            <a:r>
              <a:rPr lang="cs-CZ" dirty="0" err="1" smtClean="0"/>
              <a:t>have</a:t>
            </a:r>
            <a:r>
              <a:rPr lang="cs-CZ" dirty="0" smtClean="0"/>
              <a:t> </a:t>
            </a:r>
            <a:r>
              <a:rPr lang="cs-CZ" dirty="0" err="1" smtClean="0"/>
              <a:t>analogous</a:t>
            </a:r>
            <a:r>
              <a:rPr lang="cs-CZ" dirty="0" smtClean="0"/>
              <a:t> </a:t>
            </a:r>
            <a:r>
              <a:rPr lang="cs-CZ" dirty="0" err="1" smtClean="0"/>
              <a:t>forms</a:t>
            </a:r>
            <a:r>
              <a:rPr lang="cs-CZ" dirty="0" smtClean="0"/>
              <a:t> </a:t>
            </a:r>
            <a:r>
              <a:rPr lang="cs-CZ" dirty="0" err="1" smtClean="0"/>
              <a:t>that</a:t>
            </a:r>
            <a:r>
              <a:rPr lang="cs-CZ" dirty="0" smtClean="0"/>
              <a:t> </a:t>
            </a:r>
            <a:r>
              <a:rPr lang="cs-CZ" dirty="0" err="1" smtClean="0"/>
              <a:t>aid</a:t>
            </a:r>
            <a:r>
              <a:rPr lang="cs-CZ" dirty="0" smtClean="0"/>
              <a:t> </a:t>
            </a:r>
            <a:r>
              <a:rPr lang="cs-CZ" dirty="0" err="1" smtClean="0"/>
              <a:t>interpretation</a:t>
            </a:r>
            <a:r>
              <a:rPr lang="cs-CZ" dirty="0" smtClean="0"/>
              <a:t>.</a:t>
            </a:r>
          </a:p>
          <a:p>
            <a:r>
              <a:rPr lang="cs-CZ" dirty="0" err="1" smtClean="0"/>
              <a:t>Alternative</a:t>
            </a:r>
            <a:r>
              <a:rPr lang="cs-CZ" dirty="0" smtClean="0"/>
              <a:t> </a:t>
            </a:r>
            <a:r>
              <a:rPr lang="cs-CZ" dirty="0" err="1" smtClean="0"/>
              <a:t>forms</a:t>
            </a:r>
            <a:r>
              <a:rPr lang="cs-CZ" dirty="0" smtClean="0"/>
              <a:t> </a:t>
            </a:r>
            <a:r>
              <a:rPr lang="cs-CZ" dirty="0" err="1" smtClean="0"/>
              <a:t>of</a:t>
            </a:r>
            <a:r>
              <a:rPr lang="cs-CZ" dirty="0" smtClean="0"/>
              <a:t> </a:t>
            </a:r>
            <a:r>
              <a:rPr lang="cs-CZ" dirty="0" err="1" smtClean="0"/>
              <a:t>word</a:t>
            </a:r>
            <a:r>
              <a:rPr lang="cs-CZ" dirty="0" smtClean="0"/>
              <a:t> </a:t>
            </a:r>
            <a:r>
              <a:rPr lang="cs-CZ" dirty="0" err="1" smtClean="0"/>
              <a:t>formation</a:t>
            </a:r>
            <a:r>
              <a:rPr lang="cs-CZ" dirty="0" smtClean="0"/>
              <a:t> </a:t>
            </a:r>
            <a:r>
              <a:rPr lang="cs-CZ" dirty="0" err="1" smtClean="0"/>
              <a:t>from</a:t>
            </a:r>
            <a:r>
              <a:rPr lang="cs-CZ" dirty="0" smtClean="0"/>
              <a:t> </a:t>
            </a:r>
            <a:r>
              <a:rPr lang="cs-CZ" dirty="0" err="1" smtClean="0"/>
              <a:t>existing</a:t>
            </a:r>
            <a:r>
              <a:rPr lang="cs-CZ" dirty="0" smtClean="0"/>
              <a:t> </a:t>
            </a:r>
            <a:r>
              <a:rPr lang="cs-CZ" dirty="0" err="1" smtClean="0"/>
              <a:t>elements</a:t>
            </a:r>
            <a:r>
              <a:rPr lang="cs-CZ" dirty="0" smtClean="0"/>
              <a:t> are, </a:t>
            </a:r>
            <a:r>
              <a:rPr lang="cs-CZ" dirty="0" err="1" smtClean="0"/>
              <a:t>for</a:t>
            </a:r>
            <a:r>
              <a:rPr lang="cs-CZ" dirty="0" smtClean="0"/>
              <a:t> instance, </a:t>
            </a:r>
            <a:r>
              <a:rPr lang="cs-CZ" dirty="0" err="1" smtClean="0"/>
              <a:t>splinter</a:t>
            </a:r>
            <a:r>
              <a:rPr lang="cs-CZ" dirty="0" smtClean="0"/>
              <a:t> </a:t>
            </a:r>
            <a:r>
              <a:rPr lang="cs-CZ" dirty="0" err="1" smtClean="0"/>
              <a:t>formations</a:t>
            </a:r>
            <a:r>
              <a:rPr lang="cs-CZ" dirty="0" smtClean="0"/>
              <a:t> (</a:t>
            </a:r>
            <a:r>
              <a:rPr lang="cs-CZ" dirty="0" err="1" smtClean="0"/>
              <a:t>digibeet</a:t>
            </a:r>
            <a:r>
              <a:rPr lang="cs-CZ" dirty="0" smtClean="0"/>
              <a:t>), </a:t>
            </a:r>
            <a:r>
              <a:rPr lang="cs-CZ" dirty="0" err="1" smtClean="0"/>
              <a:t>shortenings</a:t>
            </a:r>
            <a:r>
              <a:rPr lang="cs-CZ" dirty="0" smtClean="0"/>
              <a:t> (</a:t>
            </a:r>
            <a:r>
              <a:rPr lang="cs-CZ" dirty="0" err="1" smtClean="0"/>
              <a:t>prof</a:t>
            </a:r>
            <a:r>
              <a:rPr lang="cs-CZ" dirty="0" smtClean="0"/>
              <a:t>) </a:t>
            </a:r>
            <a:r>
              <a:rPr lang="cs-CZ" dirty="0" err="1" smtClean="0"/>
              <a:t>or</a:t>
            </a:r>
            <a:r>
              <a:rPr lang="cs-CZ" dirty="0" smtClean="0"/>
              <a:t> </a:t>
            </a:r>
            <a:r>
              <a:rPr lang="cs-CZ" dirty="0" err="1" smtClean="0"/>
              <a:t>acronyms</a:t>
            </a:r>
            <a:r>
              <a:rPr lang="cs-CZ" dirty="0" smtClean="0"/>
              <a:t>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301522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Word </a:t>
            </a:r>
            <a:r>
              <a:rPr lang="cs-CZ" dirty="0" err="1" smtClean="0"/>
              <a:t>formation</a:t>
            </a:r>
            <a:r>
              <a:rPr lang="cs-CZ" dirty="0" smtClean="0"/>
              <a:t> in </a:t>
            </a:r>
            <a:r>
              <a:rPr lang="cs-CZ" dirty="0" err="1" smtClean="0"/>
              <a:t>Dutch</a:t>
            </a:r>
            <a:r>
              <a:rPr lang="cs-CZ" dirty="0"/>
              <a:t>:</a:t>
            </a:r>
            <a:r>
              <a:rPr lang="cs-CZ" dirty="0" smtClean="0"/>
              <a:t> </a:t>
            </a:r>
            <a:r>
              <a:rPr lang="cs-CZ" dirty="0" err="1" smtClean="0"/>
              <a:t>compounds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err="1" smtClean="0"/>
              <a:t>Dutch</a:t>
            </a:r>
            <a:r>
              <a:rPr lang="cs-CZ" dirty="0" smtClean="0"/>
              <a:t> has </a:t>
            </a:r>
            <a:r>
              <a:rPr lang="cs-CZ" dirty="0" err="1" smtClean="0"/>
              <a:t>nominal</a:t>
            </a:r>
            <a:r>
              <a:rPr lang="cs-CZ" dirty="0" smtClean="0"/>
              <a:t> and </a:t>
            </a:r>
            <a:r>
              <a:rPr lang="cs-CZ" dirty="0" err="1" smtClean="0"/>
              <a:t>adjectival</a:t>
            </a:r>
            <a:r>
              <a:rPr lang="cs-CZ" dirty="0" smtClean="0"/>
              <a:t> </a:t>
            </a:r>
            <a:r>
              <a:rPr lang="cs-CZ" dirty="0" err="1" smtClean="0"/>
              <a:t>compounds</a:t>
            </a:r>
            <a:r>
              <a:rPr lang="cs-CZ" dirty="0" smtClean="0"/>
              <a:t>. </a:t>
            </a:r>
            <a:r>
              <a:rPr lang="cs-CZ" dirty="0" err="1" smtClean="0"/>
              <a:t>Verbal</a:t>
            </a:r>
            <a:r>
              <a:rPr lang="cs-CZ" dirty="0" smtClean="0"/>
              <a:t> </a:t>
            </a:r>
            <a:r>
              <a:rPr lang="cs-CZ" dirty="0" err="1" smtClean="0"/>
              <a:t>compounds</a:t>
            </a:r>
            <a:r>
              <a:rPr lang="cs-CZ" dirty="0" smtClean="0"/>
              <a:t> </a:t>
            </a:r>
            <a:r>
              <a:rPr lang="cs-CZ" dirty="0" err="1" smtClean="0"/>
              <a:t>mostly</a:t>
            </a:r>
            <a:r>
              <a:rPr lang="cs-CZ" dirty="0" smtClean="0"/>
              <a:t> do not </a:t>
            </a:r>
            <a:r>
              <a:rPr lang="cs-CZ" dirty="0" err="1" smtClean="0"/>
              <a:t>exist</a:t>
            </a:r>
            <a:r>
              <a:rPr lang="cs-CZ" dirty="0" smtClean="0"/>
              <a:t> </a:t>
            </a:r>
            <a:r>
              <a:rPr lang="cs-CZ" dirty="0" err="1" smtClean="0"/>
              <a:t>except</a:t>
            </a:r>
            <a:r>
              <a:rPr lang="cs-CZ" dirty="0" smtClean="0"/>
              <a:t> </a:t>
            </a:r>
            <a:r>
              <a:rPr lang="cs-CZ" dirty="0" err="1" smtClean="0"/>
              <a:t>for</a:t>
            </a:r>
            <a:r>
              <a:rPr lang="cs-CZ" dirty="0" smtClean="0"/>
              <a:t> </a:t>
            </a:r>
            <a:r>
              <a:rPr lang="cs-CZ" dirty="0" err="1" smtClean="0"/>
              <a:t>an</a:t>
            </a:r>
            <a:r>
              <a:rPr lang="cs-CZ" dirty="0" smtClean="0"/>
              <a:t> </a:t>
            </a:r>
            <a:r>
              <a:rPr lang="cs-CZ" dirty="0" err="1" smtClean="0"/>
              <a:t>exception</a:t>
            </a:r>
            <a:r>
              <a:rPr lang="cs-CZ" dirty="0" smtClean="0"/>
              <a:t> </a:t>
            </a:r>
            <a:r>
              <a:rPr lang="cs-CZ" dirty="0" err="1" smtClean="0"/>
              <a:t>that</a:t>
            </a:r>
            <a:r>
              <a:rPr lang="cs-CZ" dirty="0" smtClean="0"/>
              <a:t> </a:t>
            </a:r>
            <a:r>
              <a:rPr lang="cs-CZ" dirty="0" err="1" smtClean="0"/>
              <a:t>proves</a:t>
            </a:r>
            <a:r>
              <a:rPr lang="cs-CZ" dirty="0" smtClean="0"/>
              <a:t> </a:t>
            </a:r>
            <a:r>
              <a:rPr lang="cs-CZ" dirty="0" err="1" smtClean="0"/>
              <a:t>the</a:t>
            </a:r>
            <a:r>
              <a:rPr lang="cs-CZ" dirty="0" smtClean="0"/>
              <a:t> rule (</a:t>
            </a:r>
            <a:r>
              <a:rPr lang="cs-CZ" dirty="0" err="1" smtClean="0"/>
              <a:t>seperable</a:t>
            </a:r>
            <a:r>
              <a:rPr lang="cs-CZ" dirty="0" smtClean="0"/>
              <a:t> </a:t>
            </a:r>
            <a:r>
              <a:rPr lang="cs-CZ" dirty="0" err="1" smtClean="0"/>
              <a:t>verbs</a:t>
            </a:r>
            <a:r>
              <a:rPr lang="cs-CZ" dirty="0" smtClean="0"/>
              <a:t>).</a:t>
            </a:r>
          </a:p>
          <a:p>
            <a:r>
              <a:rPr lang="cs-CZ" dirty="0" err="1" smtClean="0"/>
              <a:t>Nominal</a:t>
            </a:r>
            <a:r>
              <a:rPr lang="cs-CZ" dirty="0" smtClean="0"/>
              <a:t> </a:t>
            </a:r>
            <a:r>
              <a:rPr lang="cs-CZ" dirty="0" err="1" smtClean="0"/>
              <a:t>compound</a:t>
            </a:r>
            <a:r>
              <a:rPr lang="cs-CZ" dirty="0" smtClean="0"/>
              <a:t> </a:t>
            </a:r>
            <a:r>
              <a:rPr lang="cs-CZ" dirty="0" err="1" smtClean="0"/>
              <a:t>forms</a:t>
            </a:r>
            <a:r>
              <a:rPr lang="cs-CZ" dirty="0" smtClean="0"/>
              <a:t>: NN, AN, VN, PN, </a:t>
            </a:r>
            <a:r>
              <a:rPr lang="cs-CZ" dirty="0" err="1" smtClean="0"/>
              <a:t>AdvN</a:t>
            </a:r>
            <a:r>
              <a:rPr lang="cs-CZ" dirty="0" smtClean="0"/>
              <a:t>, </a:t>
            </a:r>
            <a:r>
              <a:rPr lang="cs-CZ" dirty="0" err="1" smtClean="0"/>
              <a:t>NumN</a:t>
            </a:r>
            <a:r>
              <a:rPr lang="cs-CZ" dirty="0" smtClean="0"/>
              <a:t>; </a:t>
            </a:r>
            <a:r>
              <a:rPr lang="cs-CZ" dirty="0" err="1" smtClean="0"/>
              <a:t>binding</a:t>
            </a:r>
            <a:r>
              <a:rPr lang="cs-CZ" dirty="0" smtClean="0"/>
              <a:t> </a:t>
            </a:r>
            <a:r>
              <a:rPr lang="cs-CZ" dirty="0" err="1" smtClean="0"/>
              <a:t>phonemes</a:t>
            </a:r>
            <a:r>
              <a:rPr lang="cs-CZ" dirty="0" smtClean="0"/>
              <a:t>: -e and –s.</a:t>
            </a:r>
          </a:p>
          <a:p>
            <a:r>
              <a:rPr lang="cs-CZ" dirty="0" err="1" smtClean="0"/>
              <a:t>Adjectival</a:t>
            </a:r>
            <a:r>
              <a:rPr lang="cs-CZ" dirty="0" smtClean="0"/>
              <a:t> </a:t>
            </a:r>
            <a:r>
              <a:rPr lang="cs-CZ" dirty="0" err="1" smtClean="0"/>
              <a:t>compound</a:t>
            </a:r>
            <a:r>
              <a:rPr lang="cs-CZ" dirty="0" smtClean="0"/>
              <a:t> </a:t>
            </a:r>
            <a:r>
              <a:rPr lang="cs-CZ" dirty="0" err="1" smtClean="0"/>
              <a:t>forms</a:t>
            </a:r>
            <a:r>
              <a:rPr lang="cs-CZ" dirty="0" smtClean="0"/>
              <a:t>: NA, VA, AA, </a:t>
            </a:r>
            <a:r>
              <a:rPr lang="cs-CZ" dirty="0" err="1" smtClean="0"/>
              <a:t>AdvA</a:t>
            </a:r>
            <a:r>
              <a:rPr lang="cs-CZ" dirty="0" smtClean="0"/>
              <a:t>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269227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Word </a:t>
            </a:r>
            <a:r>
              <a:rPr lang="cs-CZ" dirty="0" err="1" smtClean="0"/>
              <a:t>formation</a:t>
            </a:r>
            <a:r>
              <a:rPr lang="cs-CZ" dirty="0" smtClean="0"/>
              <a:t> in </a:t>
            </a:r>
            <a:r>
              <a:rPr lang="cs-CZ" dirty="0" err="1" smtClean="0"/>
              <a:t>Dutch</a:t>
            </a:r>
            <a:r>
              <a:rPr lang="cs-CZ" dirty="0" smtClean="0"/>
              <a:t>: </a:t>
            </a:r>
            <a:r>
              <a:rPr lang="cs-CZ" dirty="0" err="1" smtClean="0"/>
              <a:t>derivation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err="1" smtClean="0"/>
              <a:t>Derivation</a:t>
            </a:r>
            <a:r>
              <a:rPr lang="cs-CZ" dirty="0" smtClean="0"/>
              <a:t> in </a:t>
            </a:r>
            <a:r>
              <a:rPr lang="cs-CZ" dirty="0" err="1" smtClean="0"/>
              <a:t>Dutch</a:t>
            </a:r>
            <a:r>
              <a:rPr lang="cs-CZ" dirty="0" smtClean="0"/>
              <a:t> </a:t>
            </a:r>
            <a:r>
              <a:rPr lang="cs-CZ" dirty="0" err="1" smtClean="0"/>
              <a:t>is</a:t>
            </a:r>
            <a:r>
              <a:rPr lang="cs-CZ" dirty="0" smtClean="0"/>
              <a:t> </a:t>
            </a:r>
            <a:r>
              <a:rPr lang="cs-CZ" dirty="0" err="1" smtClean="0"/>
              <a:t>through</a:t>
            </a:r>
            <a:r>
              <a:rPr lang="cs-CZ" dirty="0" smtClean="0"/>
              <a:t> </a:t>
            </a:r>
            <a:r>
              <a:rPr lang="cs-CZ" dirty="0" err="1" smtClean="0"/>
              <a:t>affixes</a:t>
            </a:r>
            <a:r>
              <a:rPr lang="cs-CZ" dirty="0" smtClean="0"/>
              <a:t>: </a:t>
            </a:r>
            <a:r>
              <a:rPr lang="cs-CZ" dirty="0" err="1" smtClean="0"/>
              <a:t>prefixes</a:t>
            </a:r>
            <a:r>
              <a:rPr lang="cs-CZ" dirty="0" smtClean="0"/>
              <a:t> and </a:t>
            </a:r>
            <a:r>
              <a:rPr lang="cs-CZ" dirty="0" err="1" smtClean="0"/>
              <a:t>suffixes</a:t>
            </a:r>
            <a:r>
              <a:rPr lang="cs-CZ" dirty="0" smtClean="0"/>
              <a:t>.</a:t>
            </a:r>
          </a:p>
          <a:p>
            <a:r>
              <a:rPr lang="cs-CZ" dirty="0" smtClean="0"/>
              <a:t>A-N: -</a:t>
            </a:r>
            <a:r>
              <a:rPr lang="cs-CZ" dirty="0" err="1" smtClean="0"/>
              <a:t>heid</a:t>
            </a:r>
            <a:r>
              <a:rPr lang="cs-CZ" dirty="0" smtClean="0"/>
              <a:t>, -</a:t>
            </a:r>
            <a:r>
              <a:rPr lang="cs-CZ" dirty="0" err="1" smtClean="0"/>
              <a:t>erik</a:t>
            </a:r>
            <a:r>
              <a:rPr lang="cs-CZ" dirty="0" smtClean="0"/>
              <a:t>; V-N: -</a:t>
            </a:r>
            <a:r>
              <a:rPr lang="cs-CZ" dirty="0" err="1" smtClean="0"/>
              <a:t>er</a:t>
            </a:r>
            <a:r>
              <a:rPr lang="cs-CZ" dirty="0" smtClean="0"/>
              <a:t>, </a:t>
            </a:r>
            <a:r>
              <a:rPr lang="cs-CZ" dirty="0" err="1" smtClean="0"/>
              <a:t>ge</a:t>
            </a:r>
            <a:r>
              <a:rPr lang="cs-CZ" dirty="0" smtClean="0"/>
              <a:t>-, -</a:t>
            </a:r>
            <a:r>
              <a:rPr lang="cs-CZ" dirty="0" err="1" smtClean="0"/>
              <a:t>ing</a:t>
            </a:r>
            <a:r>
              <a:rPr lang="cs-CZ" dirty="0" smtClean="0"/>
              <a:t>, -</a:t>
            </a:r>
            <a:r>
              <a:rPr lang="cs-CZ" dirty="0" err="1" smtClean="0"/>
              <a:t>enis</a:t>
            </a:r>
            <a:r>
              <a:rPr lang="cs-CZ" dirty="0" smtClean="0"/>
              <a:t>, -st, -</a:t>
            </a:r>
            <a:r>
              <a:rPr lang="cs-CZ" dirty="0" err="1" smtClean="0"/>
              <a:t>erij</a:t>
            </a:r>
            <a:r>
              <a:rPr lang="cs-CZ" dirty="0" smtClean="0"/>
              <a:t>; N-N: -</a:t>
            </a:r>
            <a:r>
              <a:rPr lang="cs-CZ" dirty="0" err="1" smtClean="0"/>
              <a:t>schap</a:t>
            </a:r>
            <a:r>
              <a:rPr lang="cs-CZ" dirty="0" smtClean="0"/>
              <a:t>; N-A: -</a:t>
            </a:r>
            <a:r>
              <a:rPr lang="cs-CZ" dirty="0" err="1" smtClean="0"/>
              <a:t>lijk</a:t>
            </a:r>
            <a:r>
              <a:rPr lang="cs-CZ" dirty="0" smtClean="0"/>
              <a:t>; V-A: -</a:t>
            </a:r>
            <a:r>
              <a:rPr lang="cs-CZ" dirty="0" err="1" smtClean="0"/>
              <a:t>baar</a:t>
            </a:r>
            <a:r>
              <a:rPr lang="cs-CZ" dirty="0" smtClean="0"/>
              <a:t>, -</a:t>
            </a:r>
            <a:r>
              <a:rPr lang="cs-CZ" dirty="0" err="1" smtClean="0"/>
              <a:t>lijk</a:t>
            </a:r>
            <a:r>
              <a:rPr lang="cs-CZ" dirty="0" smtClean="0"/>
              <a:t>; A-A: -on-, -</a:t>
            </a:r>
            <a:r>
              <a:rPr lang="cs-CZ" dirty="0" err="1" smtClean="0"/>
              <a:t>ig</a:t>
            </a:r>
            <a:r>
              <a:rPr lang="cs-CZ" dirty="0" smtClean="0"/>
              <a:t>; N-V: -</a:t>
            </a:r>
            <a:r>
              <a:rPr lang="cs-CZ" dirty="0" err="1" smtClean="0"/>
              <a:t>eer</a:t>
            </a:r>
            <a:r>
              <a:rPr lang="cs-CZ" dirty="0" smtClean="0"/>
              <a:t>, ver-; A-V: -</a:t>
            </a:r>
            <a:r>
              <a:rPr lang="cs-CZ" dirty="0" err="1" smtClean="0"/>
              <a:t>eer</a:t>
            </a:r>
            <a:r>
              <a:rPr lang="cs-CZ" dirty="0" smtClean="0"/>
              <a:t>, ver-; V-V: </a:t>
            </a:r>
            <a:r>
              <a:rPr lang="cs-CZ" dirty="0" err="1" smtClean="0"/>
              <a:t>be</a:t>
            </a:r>
            <a:r>
              <a:rPr lang="cs-CZ" dirty="0" smtClean="0"/>
              <a:t>-, -el.</a:t>
            </a:r>
          </a:p>
          <a:p>
            <a:r>
              <a:rPr lang="cs-CZ" dirty="0" err="1" smtClean="0"/>
              <a:t>Polyfunctionality</a:t>
            </a:r>
            <a:r>
              <a:rPr lang="cs-CZ" dirty="0" smtClean="0"/>
              <a:t>;</a:t>
            </a:r>
          </a:p>
          <a:p>
            <a:r>
              <a:rPr lang="cs-CZ" dirty="0" err="1" smtClean="0"/>
              <a:t>Native</a:t>
            </a:r>
            <a:r>
              <a:rPr lang="cs-CZ" dirty="0" smtClean="0"/>
              <a:t> vs. non-</a:t>
            </a:r>
            <a:r>
              <a:rPr lang="cs-CZ" dirty="0" err="1" smtClean="0"/>
              <a:t>native</a:t>
            </a:r>
            <a:r>
              <a:rPr lang="cs-CZ" dirty="0" smtClean="0"/>
              <a:t> </a:t>
            </a:r>
            <a:r>
              <a:rPr lang="cs-CZ" dirty="0" err="1" smtClean="0"/>
              <a:t>words</a:t>
            </a:r>
            <a:r>
              <a:rPr lang="cs-CZ" dirty="0" smtClean="0"/>
              <a:t> and </a:t>
            </a:r>
            <a:r>
              <a:rPr lang="cs-CZ" dirty="0" err="1" smtClean="0"/>
              <a:t>derivations</a:t>
            </a:r>
            <a:r>
              <a:rPr lang="cs-CZ" dirty="0" smtClean="0"/>
              <a:t>;</a:t>
            </a:r>
          </a:p>
          <a:p>
            <a:r>
              <a:rPr lang="cs-CZ" dirty="0" err="1" smtClean="0"/>
              <a:t>Derivation</a:t>
            </a:r>
            <a:r>
              <a:rPr lang="cs-CZ" dirty="0" smtClean="0"/>
              <a:t> and </a:t>
            </a:r>
            <a:r>
              <a:rPr lang="cs-CZ" dirty="0" err="1" smtClean="0"/>
              <a:t>meaning</a:t>
            </a:r>
            <a:r>
              <a:rPr lang="cs-CZ" dirty="0" smtClean="0"/>
              <a:t>: synonymy and </a:t>
            </a:r>
            <a:r>
              <a:rPr lang="cs-CZ" dirty="0" err="1" smtClean="0"/>
              <a:t>polysemy</a:t>
            </a:r>
            <a:r>
              <a:rPr lang="cs-CZ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708167741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467</Words>
  <Application>Microsoft Office PowerPoint</Application>
  <PresentationFormat>Širokoúhlá obrazovka</PresentationFormat>
  <Paragraphs>37</Paragraphs>
  <Slides>8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Motiv Office</vt:lpstr>
      <vt:lpstr>Introduction to the Dutch Language</vt:lpstr>
      <vt:lpstr>Today</vt:lpstr>
      <vt:lpstr>Dutch morphology: some basic terms</vt:lpstr>
      <vt:lpstr>Flexion in Dutch: nouns, adjectives, verbs</vt:lpstr>
      <vt:lpstr>Word formation in Dutch</vt:lpstr>
      <vt:lpstr>Word formation in Dutch: general remarks</vt:lpstr>
      <vt:lpstr>Word formation in Dutch: compounds</vt:lpstr>
      <vt:lpstr>Word formation in Dutch: derivation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the Dutch Language</dc:title>
  <dc:creator>FFUK</dc:creator>
  <cp:lastModifiedBy>FFUK</cp:lastModifiedBy>
  <cp:revision>4</cp:revision>
  <dcterms:created xsi:type="dcterms:W3CDTF">2019-11-04T17:47:25Z</dcterms:created>
  <dcterms:modified xsi:type="dcterms:W3CDTF">2019-11-04T18:13:29Z</dcterms:modified>
</cp:coreProperties>
</file>