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9" r:id="rId3"/>
    <p:sldId id="338" r:id="rId4"/>
    <p:sldId id="340" r:id="rId5"/>
    <p:sldId id="341" r:id="rId6"/>
    <p:sldId id="324" r:id="rId7"/>
    <p:sldId id="342" r:id="rId8"/>
    <p:sldId id="262" r:id="rId9"/>
    <p:sldId id="266" r:id="rId10"/>
    <p:sldId id="490" r:id="rId11"/>
    <p:sldId id="264" r:id="rId12"/>
    <p:sldId id="265" r:id="rId13"/>
    <p:sldId id="263" r:id="rId14"/>
    <p:sldId id="491" r:id="rId15"/>
    <p:sldId id="492" r:id="rId16"/>
    <p:sldId id="273" r:id="rId17"/>
    <p:sldId id="269" r:id="rId18"/>
    <p:sldId id="271" r:id="rId19"/>
    <p:sldId id="272" r:id="rId20"/>
    <p:sldId id="493" r:id="rId21"/>
    <p:sldId id="299" r:id="rId22"/>
    <p:sldId id="319" r:id="rId23"/>
    <p:sldId id="296" r:id="rId24"/>
    <p:sldId id="494" r:id="rId25"/>
    <p:sldId id="277" r:id="rId26"/>
    <p:sldId id="470" r:id="rId27"/>
    <p:sldId id="472" r:id="rId28"/>
    <p:sldId id="471" r:id="rId29"/>
    <p:sldId id="316" r:id="rId30"/>
    <p:sldId id="315" r:id="rId31"/>
    <p:sldId id="313" r:id="rId32"/>
    <p:sldId id="344" r:id="rId33"/>
    <p:sldId id="345" r:id="rId34"/>
    <p:sldId id="314" r:id="rId35"/>
    <p:sldId id="332" r:id="rId36"/>
    <p:sldId id="333" r:id="rId37"/>
    <p:sldId id="334" r:id="rId38"/>
    <p:sldId id="331" r:id="rId39"/>
    <p:sldId id="327" r:id="rId40"/>
    <p:sldId id="335" r:id="rId41"/>
    <p:sldId id="337" r:id="rId42"/>
    <p:sldId id="336" r:id="rId43"/>
    <p:sldId id="469" r:id="rId4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46"/>
  </p:normalViewPr>
  <p:slideViewPr>
    <p:cSldViewPr snapToGrid="0" snapToObjects="1">
      <p:cViewPr varScale="1">
        <p:scale>
          <a:sx n="111" d="100"/>
          <a:sy n="111" d="100"/>
        </p:scale>
        <p:origin x="5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71A81-28A7-47E7-A378-E68568D4A362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289D952-4117-451A-9247-717900881BCC}">
      <dgm:prSet/>
      <dgm:spPr/>
      <dgm:t>
        <a:bodyPr/>
        <a:lstStyle/>
        <a:p>
          <a:r>
            <a:rPr lang="cs-CZ"/>
            <a:t>meanings are explicitly stated through language; messages are expressed and understood at face value</a:t>
          </a:r>
          <a:endParaRPr lang="en-US"/>
        </a:p>
      </dgm:t>
    </dgm:pt>
    <dgm:pt modelId="{86B75C25-D988-4C84-9961-852FA0240F0F}" type="parTrans" cxnId="{B95DD883-D24F-4FBC-A2DA-69FEC14FDB84}">
      <dgm:prSet/>
      <dgm:spPr/>
      <dgm:t>
        <a:bodyPr/>
        <a:lstStyle/>
        <a:p>
          <a:endParaRPr lang="en-US"/>
        </a:p>
      </dgm:t>
    </dgm:pt>
    <dgm:pt modelId="{C35DBB34-908B-42D7-9778-9E73222CE3EF}" type="sibTrans" cxnId="{B95DD883-D24F-4FBC-A2DA-69FEC14FDB84}">
      <dgm:prSet/>
      <dgm:spPr/>
      <dgm:t>
        <a:bodyPr/>
        <a:lstStyle/>
        <a:p>
          <a:endParaRPr lang="en-US"/>
        </a:p>
      </dgm:t>
    </dgm:pt>
    <dgm:pt modelId="{F6BB7884-CFD0-4873-B921-137373FA5A9E}">
      <dgm:prSet/>
      <dgm:spPr/>
      <dgm:t>
        <a:bodyPr/>
        <a:lstStyle/>
        <a:p>
          <a:r>
            <a:rPr lang="cs-CZ" dirty="0" err="1"/>
            <a:t>people</a:t>
          </a:r>
          <a:r>
            <a:rPr lang="cs-CZ" dirty="0"/>
            <a:t> </a:t>
          </a:r>
          <a:r>
            <a:rPr lang="cs-CZ" dirty="0" err="1"/>
            <a:t>expect</a:t>
          </a:r>
          <a:r>
            <a:rPr lang="cs-CZ" dirty="0"/>
            <a:t> </a:t>
          </a:r>
          <a:r>
            <a:rPr lang="cs-CZ" dirty="0" err="1"/>
            <a:t>explanations</a:t>
          </a:r>
          <a:endParaRPr lang="en-US" dirty="0"/>
        </a:p>
      </dgm:t>
    </dgm:pt>
    <dgm:pt modelId="{586738C0-723B-4453-B140-FDBCD7DE565C}" type="parTrans" cxnId="{F10755C3-644F-483B-A470-11A0698243D9}">
      <dgm:prSet/>
      <dgm:spPr/>
      <dgm:t>
        <a:bodyPr/>
        <a:lstStyle/>
        <a:p>
          <a:endParaRPr lang="en-US"/>
        </a:p>
      </dgm:t>
    </dgm:pt>
    <dgm:pt modelId="{87F7C7F9-71C3-490F-A9B5-A2BF9C5B7611}" type="sibTrans" cxnId="{F10755C3-644F-483B-A470-11A0698243D9}">
      <dgm:prSet/>
      <dgm:spPr/>
      <dgm:t>
        <a:bodyPr/>
        <a:lstStyle/>
        <a:p>
          <a:endParaRPr lang="en-US"/>
        </a:p>
      </dgm:t>
    </dgm:pt>
    <dgm:pt modelId="{0CE857AC-43F6-6142-AFA3-8FF67A2826EE}">
      <dgm:prSet/>
      <dgm:spPr/>
      <dgm:t>
        <a:bodyPr/>
        <a:lstStyle/>
        <a:p>
          <a:r>
            <a:rPr lang="cs-CZ" dirty="0" err="1"/>
            <a:t>communication</a:t>
          </a:r>
          <a:r>
            <a:rPr lang="cs-CZ" dirty="0"/>
            <a:t> </a:t>
          </a:r>
          <a:r>
            <a:rPr lang="cs-CZ" dirty="0" err="1"/>
            <a:t>is</a:t>
          </a:r>
          <a:r>
            <a:rPr lang="cs-CZ" dirty="0"/>
            <a:t> direct, </a:t>
          </a:r>
          <a:r>
            <a:rPr lang="cs-CZ" dirty="0" err="1"/>
            <a:t>precise</a:t>
          </a:r>
          <a:r>
            <a:rPr lang="cs-CZ" dirty="0"/>
            <a:t>, </a:t>
          </a:r>
          <a:r>
            <a:rPr lang="cs-CZ" dirty="0" err="1"/>
            <a:t>simple</a:t>
          </a:r>
          <a:r>
            <a:rPr lang="cs-CZ" dirty="0"/>
            <a:t>, </a:t>
          </a:r>
          <a:r>
            <a:rPr lang="cs-CZ" dirty="0" err="1"/>
            <a:t>clear</a:t>
          </a:r>
          <a:r>
            <a:rPr lang="cs-CZ" dirty="0"/>
            <a:t>, </a:t>
          </a:r>
          <a:r>
            <a:rPr lang="cs-CZ" dirty="0" err="1"/>
            <a:t>dramatic</a:t>
          </a:r>
          <a:r>
            <a:rPr lang="cs-CZ" dirty="0"/>
            <a:t>, open</a:t>
          </a:r>
          <a:endParaRPr lang="en-US" dirty="0"/>
        </a:p>
      </dgm:t>
    </dgm:pt>
    <dgm:pt modelId="{B1BC50AA-F01B-0241-80C3-435448833139}" type="parTrans" cxnId="{1B076FC9-40A6-D34B-BBD3-3E9A294D59E0}">
      <dgm:prSet/>
      <dgm:spPr/>
      <dgm:t>
        <a:bodyPr/>
        <a:lstStyle/>
        <a:p>
          <a:endParaRPr lang="cs-CZ"/>
        </a:p>
      </dgm:t>
    </dgm:pt>
    <dgm:pt modelId="{D575DEBB-BF41-3542-9B04-7DCD48BFDD7F}" type="sibTrans" cxnId="{1B076FC9-40A6-D34B-BBD3-3E9A294D59E0}">
      <dgm:prSet/>
      <dgm:spPr/>
      <dgm:t>
        <a:bodyPr/>
        <a:lstStyle/>
        <a:p>
          <a:endParaRPr lang="cs-CZ"/>
        </a:p>
      </dgm:t>
    </dgm:pt>
    <dgm:pt modelId="{4B28C9C2-BD2F-7D4F-BD23-8B93D082E82D}" type="pres">
      <dgm:prSet presAssocID="{C8471A81-28A7-47E7-A378-E68568D4A362}" presName="vert0" presStyleCnt="0">
        <dgm:presLayoutVars>
          <dgm:dir/>
          <dgm:animOne val="branch"/>
          <dgm:animLvl val="lvl"/>
        </dgm:presLayoutVars>
      </dgm:prSet>
      <dgm:spPr/>
    </dgm:pt>
    <dgm:pt modelId="{26781DAD-DA49-4C49-9117-A4DA068A37B1}" type="pres">
      <dgm:prSet presAssocID="{D289D952-4117-451A-9247-717900881BCC}" presName="thickLine" presStyleLbl="alignNode1" presStyleIdx="0" presStyleCnt="3"/>
      <dgm:spPr/>
    </dgm:pt>
    <dgm:pt modelId="{9ED90960-FC6B-D34E-8FFB-3DFB5E4B705E}" type="pres">
      <dgm:prSet presAssocID="{D289D952-4117-451A-9247-717900881BCC}" presName="horz1" presStyleCnt="0"/>
      <dgm:spPr/>
    </dgm:pt>
    <dgm:pt modelId="{F521CAA4-51E7-2A42-A0D4-72FB14C34C76}" type="pres">
      <dgm:prSet presAssocID="{D289D952-4117-451A-9247-717900881BCC}" presName="tx1" presStyleLbl="revTx" presStyleIdx="0" presStyleCnt="3"/>
      <dgm:spPr/>
    </dgm:pt>
    <dgm:pt modelId="{AD6FB5C6-B373-774A-9751-59F698763DE4}" type="pres">
      <dgm:prSet presAssocID="{D289D952-4117-451A-9247-717900881BCC}" presName="vert1" presStyleCnt="0"/>
      <dgm:spPr/>
    </dgm:pt>
    <dgm:pt modelId="{884812AB-F8F1-9347-A15F-E0078B79F5D5}" type="pres">
      <dgm:prSet presAssocID="{F6BB7884-CFD0-4873-B921-137373FA5A9E}" presName="thickLine" presStyleLbl="alignNode1" presStyleIdx="1" presStyleCnt="3"/>
      <dgm:spPr/>
    </dgm:pt>
    <dgm:pt modelId="{24118148-5925-474D-A7E0-7C9AD9C68031}" type="pres">
      <dgm:prSet presAssocID="{F6BB7884-CFD0-4873-B921-137373FA5A9E}" presName="horz1" presStyleCnt="0"/>
      <dgm:spPr/>
    </dgm:pt>
    <dgm:pt modelId="{AF9012CB-85CF-014F-8BE8-5B1892B9CB66}" type="pres">
      <dgm:prSet presAssocID="{F6BB7884-CFD0-4873-B921-137373FA5A9E}" presName="tx1" presStyleLbl="revTx" presStyleIdx="1" presStyleCnt="3"/>
      <dgm:spPr/>
    </dgm:pt>
    <dgm:pt modelId="{6B1CBB09-66CF-3C45-B260-571B35EED874}" type="pres">
      <dgm:prSet presAssocID="{F6BB7884-CFD0-4873-B921-137373FA5A9E}" presName="vert1" presStyleCnt="0"/>
      <dgm:spPr/>
    </dgm:pt>
    <dgm:pt modelId="{27BB7BC6-8674-9844-85C6-42B26443039C}" type="pres">
      <dgm:prSet presAssocID="{0CE857AC-43F6-6142-AFA3-8FF67A2826EE}" presName="thickLine" presStyleLbl="alignNode1" presStyleIdx="2" presStyleCnt="3"/>
      <dgm:spPr/>
    </dgm:pt>
    <dgm:pt modelId="{CEAFF108-6318-1F4F-9EB7-A259ADBFC6B6}" type="pres">
      <dgm:prSet presAssocID="{0CE857AC-43F6-6142-AFA3-8FF67A2826EE}" presName="horz1" presStyleCnt="0"/>
      <dgm:spPr/>
    </dgm:pt>
    <dgm:pt modelId="{0468D3BE-C73C-304A-857A-405528537A52}" type="pres">
      <dgm:prSet presAssocID="{0CE857AC-43F6-6142-AFA3-8FF67A2826EE}" presName="tx1" presStyleLbl="revTx" presStyleIdx="2" presStyleCnt="3"/>
      <dgm:spPr/>
    </dgm:pt>
    <dgm:pt modelId="{B40EECF3-370F-FA4B-9625-7082990539DF}" type="pres">
      <dgm:prSet presAssocID="{0CE857AC-43F6-6142-AFA3-8FF67A2826EE}" presName="vert1" presStyleCnt="0"/>
      <dgm:spPr/>
    </dgm:pt>
  </dgm:ptLst>
  <dgm:cxnLst>
    <dgm:cxn modelId="{23ABA770-642A-9E4A-9E63-C28219B896E5}" type="presOf" srcId="{0CE857AC-43F6-6142-AFA3-8FF67A2826EE}" destId="{0468D3BE-C73C-304A-857A-405528537A52}" srcOrd="0" destOrd="0" presId="urn:microsoft.com/office/officeart/2008/layout/LinedList"/>
    <dgm:cxn modelId="{B95DD883-D24F-4FBC-A2DA-69FEC14FDB84}" srcId="{C8471A81-28A7-47E7-A378-E68568D4A362}" destId="{D289D952-4117-451A-9247-717900881BCC}" srcOrd="0" destOrd="0" parTransId="{86B75C25-D988-4C84-9961-852FA0240F0F}" sibTransId="{C35DBB34-908B-42D7-9778-9E73222CE3EF}"/>
    <dgm:cxn modelId="{4CD90A8E-5E5A-E342-8821-E1C7D5C477EE}" type="presOf" srcId="{C8471A81-28A7-47E7-A378-E68568D4A362}" destId="{4B28C9C2-BD2F-7D4F-BD23-8B93D082E82D}" srcOrd="0" destOrd="0" presId="urn:microsoft.com/office/officeart/2008/layout/LinedList"/>
    <dgm:cxn modelId="{B723B090-8B39-294C-984A-C0D70678F120}" type="presOf" srcId="{F6BB7884-CFD0-4873-B921-137373FA5A9E}" destId="{AF9012CB-85CF-014F-8BE8-5B1892B9CB66}" srcOrd="0" destOrd="0" presId="urn:microsoft.com/office/officeart/2008/layout/LinedList"/>
    <dgm:cxn modelId="{F10755C3-644F-483B-A470-11A0698243D9}" srcId="{C8471A81-28A7-47E7-A378-E68568D4A362}" destId="{F6BB7884-CFD0-4873-B921-137373FA5A9E}" srcOrd="1" destOrd="0" parTransId="{586738C0-723B-4453-B140-FDBCD7DE565C}" sibTransId="{87F7C7F9-71C3-490F-A9B5-A2BF9C5B7611}"/>
    <dgm:cxn modelId="{1B076FC9-40A6-D34B-BBD3-3E9A294D59E0}" srcId="{C8471A81-28A7-47E7-A378-E68568D4A362}" destId="{0CE857AC-43F6-6142-AFA3-8FF67A2826EE}" srcOrd="2" destOrd="0" parTransId="{B1BC50AA-F01B-0241-80C3-435448833139}" sibTransId="{D575DEBB-BF41-3542-9B04-7DCD48BFDD7F}"/>
    <dgm:cxn modelId="{8E285ADA-213F-B142-8E74-F2CC2AE82276}" type="presOf" srcId="{D289D952-4117-451A-9247-717900881BCC}" destId="{F521CAA4-51E7-2A42-A0D4-72FB14C34C76}" srcOrd="0" destOrd="0" presId="urn:microsoft.com/office/officeart/2008/layout/LinedList"/>
    <dgm:cxn modelId="{258111BD-012D-D944-AB8A-3D9A50955957}" type="presParOf" srcId="{4B28C9C2-BD2F-7D4F-BD23-8B93D082E82D}" destId="{26781DAD-DA49-4C49-9117-A4DA068A37B1}" srcOrd="0" destOrd="0" presId="urn:microsoft.com/office/officeart/2008/layout/LinedList"/>
    <dgm:cxn modelId="{B6DA3FF1-9EE4-024C-8965-9B6EFFD01777}" type="presParOf" srcId="{4B28C9C2-BD2F-7D4F-BD23-8B93D082E82D}" destId="{9ED90960-FC6B-D34E-8FFB-3DFB5E4B705E}" srcOrd="1" destOrd="0" presId="urn:microsoft.com/office/officeart/2008/layout/LinedList"/>
    <dgm:cxn modelId="{D9EF1BAD-807F-1643-B92B-F490034E9D00}" type="presParOf" srcId="{9ED90960-FC6B-D34E-8FFB-3DFB5E4B705E}" destId="{F521CAA4-51E7-2A42-A0D4-72FB14C34C76}" srcOrd="0" destOrd="0" presId="urn:microsoft.com/office/officeart/2008/layout/LinedList"/>
    <dgm:cxn modelId="{4CF2FE24-7771-1E49-9022-A03D06011E1D}" type="presParOf" srcId="{9ED90960-FC6B-D34E-8FFB-3DFB5E4B705E}" destId="{AD6FB5C6-B373-774A-9751-59F698763DE4}" srcOrd="1" destOrd="0" presId="urn:microsoft.com/office/officeart/2008/layout/LinedList"/>
    <dgm:cxn modelId="{12E1797C-5E86-8140-BAFA-00403DD1D1EF}" type="presParOf" srcId="{4B28C9C2-BD2F-7D4F-BD23-8B93D082E82D}" destId="{884812AB-F8F1-9347-A15F-E0078B79F5D5}" srcOrd="2" destOrd="0" presId="urn:microsoft.com/office/officeart/2008/layout/LinedList"/>
    <dgm:cxn modelId="{F67C89CD-68E3-5641-A040-C6F4A21E7A0E}" type="presParOf" srcId="{4B28C9C2-BD2F-7D4F-BD23-8B93D082E82D}" destId="{24118148-5925-474D-A7E0-7C9AD9C68031}" srcOrd="3" destOrd="0" presId="urn:microsoft.com/office/officeart/2008/layout/LinedList"/>
    <dgm:cxn modelId="{174E8C9C-4A55-564E-B76E-D8FC87891AE7}" type="presParOf" srcId="{24118148-5925-474D-A7E0-7C9AD9C68031}" destId="{AF9012CB-85CF-014F-8BE8-5B1892B9CB66}" srcOrd="0" destOrd="0" presId="urn:microsoft.com/office/officeart/2008/layout/LinedList"/>
    <dgm:cxn modelId="{288B3E83-6197-7543-9B4F-D3C69FB8D8FE}" type="presParOf" srcId="{24118148-5925-474D-A7E0-7C9AD9C68031}" destId="{6B1CBB09-66CF-3C45-B260-571B35EED874}" srcOrd="1" destOrd="0" presId="urn:microsoft.com/office/officeart/2008/layout/LinedList"/>
    <dgm:cxn modelId="{30A0A646-947A-134D-82F0-609BA539228F}" type="presParOf" srcId="{4B28C9C2-BD2F-7D4F-BD23-8B93D082E82D}" destId="{27BB7BC6-8674-9844-85C6-42B26443039C}" srcOrd="4" destOrd="0" presId="urn:microsoft.com/office/officeart/2008/layout/LinedList"/>
    <dgm:cxn modelId="{4FB7247E-E88B-E149-A5DD-92EC95E0FBD6}" type="presParOf" srcId="{4B28C9C2-BD2F-7D4F-BD23-8B93D082E82D}" destId="{CEAFF108-6318-1F4F-9EB7-A259ADBFC6B6}" srcOrd="5" destOrd="0" presId="urn:microsoft.com/office/officeart/2008/layout/LinedList"/>
    <dgm:cxn modelId="{179874BE-2B77-FD40-8BF8-F694BF83DA39}" type="presParOf" srcId="{CEAFF108-6318-1F4F-9EB7-A259ADBFC6B6}" destId="{0468D3BE-C73C-304A-857A-405528537A52}" srcOrd="0" destOrd="0" presId="urn:microsoft.com/office/officeart/2008/layout/LinedList"/>
    <dgm:cxn modelId="{1E68BA88-6A0B-DA49-B778-E2538D71F979}" type="presParOf" srcId="{CEAFF108-6318-1F4F-9EB7-A259ADBFC6B6}" destId="{B40EECF3-370F-FA4B-9625-7082990539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B44188-EE84-4009-A866-7E06A6D99B8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CD70B67-53A7-4F23-B110-797077D31252}">
      <dgm:prSet/>
      <dgm:spPr/>
      <dgm:t>
        <a:bodyPr/>
        <a:lstStyle/>
        <a:p>
          <a:r>
            <a:rPr lang="cs-CZ"/>
            <a:t>proliferation of signs and written instructions in LC cultures</a:t>
          </a:r>
          <a:endParaRPr lang="en-US"/>
        </a:p>
      </dgm:t>
    </dgm:pt>
    <dgm:pt modelId="{30982B8B-50EB-45CE-A9E1-8AB61C7E7517}" type="parTrans" cxnId="{DA16E456-6C87-4476-89F5-8C14A6B222BD}">
      <dgm:prSet/>
      <dgm:spPr/>
      <dgm:t>
        <a:bodyPr/>
        <a:lstStyle/>
        <a:p>
          <a:endParaRPr lang="en-US"/>
        </a:p>
      </dgm:t>
    </dgm:pt>
    <dgm:pt modelId="{6627A4DC-568F-4ABF-A05F-205DD497DE7B}" type="sibTrans" cxnId="{DA16E456-6C87-4476-89F5-8C14A6B222BD}">
      <dgm:prSet/>
      <dgm:spPr/>
      <dgm:t>
        <a:bodyPr/>
        <a:lstStyle/>
        <a:p>
          <a:endParaRPr lang="en-US"/>
        </a:p>
      </dgm:t>
    </dgm:pt>
    <dgm:pt modelId="{D8DB4F55-A2E9-4E21-BD14-22BCCD175A3F}">
      <dgm:prSet/>
      <dgm:spPr/>
      <dgm:t>
        <a:bodyPr/>
        <a:lstStyle/>
        <a:p>
          <a:r>
            <a:rPr lang="cs-CZ"/>
            <a:t>different approaches to regulating behavior – Westerners live in a world of rules and instructions and are lost without them, but many other nations live in a social context </a:t>
          </a:r>
          <a:endParaRPr lang="en-US"/>
        </a:p>
      </dgm:t>
    </dgm:pt>
    <dgm:pt modelId="{2A682A78-9EB4-4CC5-906E-121B5A94F3BB}" type="parTrans" cxnId="{2A3BADEB-E55B-4EC8-B5E0-778DE9F75B66}">
      <dgm:prSet/>
      <dgm:spPr/>
      <dgm:t>
        <a:bodyPr/>
        <a:lstStyle/>
        <a:p>
          <a:endParaRPr lang="en-US"/>
        </a:p>
      </dgm:t>
    </dgm:pt>
    <dgm:pt modelId="{6679F914-6B66-4171-B0D0-3678D6264E21}" type="sibTrans" cxnId="{2A3BADEB-E55B-4EC8-B5E0-778DE9F75B66}">
      <dgm:prSet/>
      <dgm:spPr/>
      <dgm:t>
        <a:bodyPr/>
        <a:lstStyle/>
        <a:p>
          <a:endParaRPr lang="en-US"/>
        </a:p>
      </dgm:t>
    </dgm:pt>
    <dgm:pt modelId="{23C49AC6-E319-AF4E-B306-207F5377D974}" type="pres">
      <dgm:prSet presAssocID="{CCB44188-EE84-4009-A866-7E06A6D99B81}" presName="linear" presStyleCnt="0">
        <dgm:presLayoutVars>
          <dgm:animLvl val="lvl"/>
          <dgm:resizeHandles val="exact"/>
        </dgm:presLayoutVars>
      </dgm:prSet>
      <dgm:spPr/>
    </dgm:pt>
    <dgm:pt modelId="{8F76C524-36D1-9744-AD20-95BC8E62F90C}" type="pres">
      <dgm:prSet presAssocID="{0CD70B67-53A7-4F23-B110-797077D3125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1B4CB90-EECF-C74D-ACA6-EDA6B5A9EC19}" type="pres">
      <dgm:prSet presAssocID="{6627A4DC-568F-4ABF-A05F-205DD497DE7B}" presName="spacer" presStyleCnt="0"/>
      <dgm:spPr/>
    </dgm:pt>
    <dgm:pt modelId="{306374C8-7928-7D40-87BD-CF6FE420E9B5}" type="pres">
      <dgm:prSet presAssocID="{D8DB4F55-A2E9-4E21-BD14-22BCCD175A3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A16E456-6C87-4476-89F5-8C14A6B222BD}" srcId="{CCB44188-EE84-4009-A866-7E06A6D99B81}" destId="{0CD70B67-53A7-4F23-B110-797077D31252}" srcOrd="0" destOrd="0" parTransId="{30982B8B-50EB-45CE-A9E1-8AB61C7E7517}" sibTransId="{6627A4DC-568F-4ABF-A05F-205DD497DE7B}"/>
    <dgm:cxn modelId="{AE65EB5B-079D-7D42-8D4C-DBB9F28F718F}" type="presOf" srcId="{D8DB4F55-A2E9-4E21-BD14-22BCCD175A3F}" destId="{306374C8-7928-7D40-87BD-CF6FE420E9B5}" srcOrd="0" destOrd="0" presId="urn:microsoft.com/office/officeart/2005/8/layout/vList2"/>
    <dgm:cxn modelId="{4783D571-FC30-124F-A022-F6F777B51E43}" type="presOf" srcId="{CCB44188-EE84-4009-A866-7E06A6D99B81}" destId="{23C49AC6-E319-AF4E-B306-207F5377D974}" srcOrd="0" destOrd="0" presId="urn:microsoft.com/office/officeart/2005/8/layout/vList2"/>
    <dgm:cxn modelId="{16E51699-61B0-4449-AAE2-7CCB980312DC}" type="presOf" srcId="{0CD70B67-53A7-4F23-B110-797077D31252}" destId="{8F76C524-36D1-9744-AD20-95BC8E62F90C}" srcOrd="0" destOrd="0" presId="urn:microsoft.com/office/officeart/2005/8/layout/vList2"/>
    <dgm:cxn modelId="{2A3BADEB-E55B-4EC8-B5E0-778DE9F75B66}" srcId="{CCB44188-EE84-4009-A866-7E06A6D99B81}" destId="{D8DB4F55-A2E9-4E21-BD14-22BCCD175A3F}" srcOrd="1" destOrd="0" parTransId="{2A682A78-9EB4-4CC5-906E-121B5A94F3BB}" sibTransId="{6679F914-6B66-4171-B0D0-3678D6264E21}"/>
    <dgm:cxn modelId="{4BE8F249-EE67-8843-A86D-00730616D9EB}" type="presParOf" srcId="{23C49AC6-E319-AF4E-B306-207F5377D974}" destId="{8F76C524-36D1-9744-AD20-95BC8E62F90C}" srcOrd="0" destOrd="0" presId="urn:microsoft.com/office/officeart/2005/8/layout/vList2"/>
    <dgm:cxn modelId="{A1CDF65B-BFC5-7743-B121-778C851D75C4}" type="presParOf" srcId="{23C49AC6-E319-AF4E-B306-207F5377D974}" destId="{01B4CB90-EECF-C74D-ACA6-EDA6B5A9EC19}" srcOrd="1" destOrd="0" presId="urn:microsoft.com/office/officeart/2005/8/layout/vList2"/>
    <dgm:cxn modelId="{98D71C7F-7B01-BB47-BCD5-DEB3A4C7941F}" type="presParOf" srcId="{23C49AC6-E319-AF4E-B306-207F5377D974}" destId="{306374C8-7928-7D40-87BD-CF6FE420E9B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81DAD-DA49-4C49-9117-A4DA068A37B1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1CAA4-51E7-2A42-A0D4-72FB14C34C76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meanings are explicitly stated through language; messages are expressed and understood at face value</a:t>
          </a:r>
          <a:endParaRPr lang="en-US" sz="3700" kern="1200"/>
        </a:p>
      </dsp:txBody>
      <dsp:txXfrm>
        <a:off x="0" y="2124"/>
        <a:ext cx="10515600" cy="1449029"/>
      </dsp:txXfrm>
    </dsp:sp>
    <dsp:sp modelId="{884812AB-F8F1-9347-A15F-E0078B79F5D5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012CB-85CF-014F-8BE8-5B1892B9CB66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 err="1"/>
            <a:t>people</a:t>
          </a:r>
          <a:r>
            <a:rPr lang="cs-CZ" sz="3700" kern="1200" dirty="0"/>
            <a:t> </a:t>
          </a:r>
          <a:r>
            <a:rPr lang="cs-CZ" sz="3700" kern="1200" dirty="0" err="1"/>
            <a:t>expect</a:t>
          </a:r>
          <a:r>
            <a:rPr lang="cs-CZ" sz="3700" kern="1200" dirty="0"/>
            <a:t> </a:t>
          </a:r>
          <a:r>
            <a:rPr lang="cs-CZ" sz="3700" kern="1200" dirty="0" err="1"/>
            <a:t>explanations</a:t>
          </a:r>
          <a:endParaRPr lang="en-US" sz="3700" kern="1200" dirty="0"/>
        </a:p>
      </dsp:txBody>
      <dsp:txXfrm>
        <a:off x="0" y="1451154"/>
        <a:ext cx="10515600" cy="1449029"/>
      </dsp:txXfrm>
    </dsp:sp>
    <dsp:sp modelId="{27BB7BC6-8674-9844-85C6-42B26443039C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8D3BE-C73C-304A-857A-405528537A52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 err="1"/>
            <a:t>communication</a:t>
          </a:r>
          <a:r>
            <a:rPr lang="cs-CZ" sz="3700" kern="1200" dirty="0"/>
            <a:t> </a:t>
          </a:r>
          <a:r>
            <a:rPr lang="cs-CZ" sz="3700" kern="1200" dirty="0" err="1"/>
            <a:t>is</a:t>
          </a:r>
          <a:r>
            <a:rPr lang="cs-CZ" sz="3700" kern="1200" dirty="0"/>
            <a:t> direct, </a:t>
          </a:r>
          <a:r>
            <a:rPr lang="cs-CZ" sz="3700" kern="1200" dirty="0" err="1"/>
            <a:t>precise</a:t>
          </a:r>
          <a:r>
            <a:rPr lang="cs-CZ" sz="3700" kern="1200" dirty="0"/>
            <a:t>, </a:t>
          </a:r>
          <a:r>
            <a:rPr lang="cs-CZ" sz="3700" kern="1200" dirty="0" err="1"/>
            <a:t>simple</a:t>
          </a:r>
          <a:r>
            <a:rPr lang="cs-CZ" sz="3700" kern="1200" dirty="0"/>
            <a:t>, </a:t>
          </a:r>
          <a:r>
            <a:rPr lang="cs-CZ" sz="3700" kern="1200" dirty="0" err="1"/>
            <a:t>clear</a:t>
          </a:r>
          <a:r>
            <a:rPr lang="cs-CZ" sz="3700" kern="1200" dirty="0"/>
            <a:t>, </a:t>
          </a:r>
          <a:r>
            <a:rPr lang="cs-CZ" sz="3700" kern="1200" dirty="0" err="1"/>
            <a:t>dramatic</a:t>
          </a:r>
          <a:r>
            <a:rPr lang="cs-CZ" sz="3700" kern="1200" dirty="0"/>
            <a:t>, open</a:t>
          </a:r>
          <a:endParaRPr lang="en-US" sz="3700" kern="1200" dirty="0"/>
        </a:p>
      </dsp:txBody>
      <dsp:txXfrm>
        <a:off x="0" y="2900183"/>
        <a:ext cx="10515600" cy="1449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6C524-36D1-9744-AD20-95BC8E62F90C}">
      <dsp:nvSpPr>
        <dsp:cNvPr id="0" name=""/>
        <dsp:cNvSpPr/>
      </dsp:nvSpPr>
      <dsp:spPr>
        <a:xfrm>
          <a:off x="0" y="66577"/>
          <a:ext cx="6830568" cy="26105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proliferation of signs and written instructions in LC cultures</a:t>
          </a:r>
          <a:endParaRPr lang="en-US" sz="3000" kern="1200"/>
        </a:p>
      </dsp:txBody>
      <dsp:txXfrm>
        <a:off x="127437" y="194014"/>
        <a:ext cx="6575694" cy="2355688"/>
      </dsp:txXfrm>
    </dsp:sp>
    <dsp:sp modelId="{306374C8-7928-7D40-87BD-CF6FE420E9B5}">
      <dsp:nvSpPr>
        <dsp:cNvPr id="0" name=""/>
        <dsp:cNvSpPr/>
      </dsp:nvSpPr>
      <dsp:spPr>
        <a:xfrm>
          <a:off x="0" y="2763540"/>
          <a:ext cx="6830568" cy="26105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different approaches to regulating behavior – Westerners live in a world of rules and instructions and are lost without them, but many other nations live in a social context </a:t>
          </a:r>
          <a:endParaRPr lang="en-US" sz="3000" kern="1200"/>
        </a:p>
      </dsp:txBody>
      <dsp:txXfrm>
        <a:off x="127437" y="2890977"/>
        <a:ext cx="6575694" cy="235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45F4C-D4C2-7C41-9D92-0A62C7A40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D8183A-DBE0-0042-AB21-09B05C5F3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F82D3F-A107-D344-8F19-02D5D4934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ACCC-EDC2-5E46-B879-0CE483C5801C}" type="datetimeFigureOut">
              <a:rPr lang="cs-CZ" smtClean="0"/>
              <a:t>04.11.2023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589727-8806-DE4B-9464-A5122765C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44EC75-254C-0A45-8288-9B7604C4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492E-D04F-FD42-903A-73FBFFD66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291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11743-6C6F-B343-BB87-B611E4DC2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9B86C32-38D7-4E4A-90C3-DCC377AA1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360457-33EA-7D47-A273-D09FDFF8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ACCC-EDC2-5E46-B879-0CE483C5801C}" type="datetimeFigureOut">
              <a:rPr lang="cs-CZ" smtClean="0"/>
              <a:t>04.11.2023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6A81CF-181C-D743-AA21-7195E0613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3C8EA0-C478-974F-8BF6-78AC4B966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492E-D04F-FD42-903A-73FBFFD66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2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97C1F2E-AAF0-284E-B70D-10227E5E70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DF9AC3D-58BB-744E-9694-E0AE04827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01BE0C-3209-934F-81F5-72F84F87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ACCC-EDC2-5E46-B879-0CE483C5801C}" type="datetimeFigureOut">
              <a:rPr lang="cs-CZ" smtClean="0"/>
              <a:t>04.11.2023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17EB16-EC86-0A44-9886-DABAD2B4D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29DCBF-6206-414E-AE7E-B47EC058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492E-D04F-FD42-903A-73FBFFD66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4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ADEA11-8808-F848-AFB8-8262B584A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2A1DA1-8611-4340-915A-D69C41669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C333AC-4737-4A42-BB7D-B500DDDF5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ACCC-EDC2-5E46-B879-0CE483C5801C}" type="datetimeFigureOut">
              <a:rPr lang="cs-CZ" smtClean="0"/>
              <a:t>04.11.2023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95DFE8-0FDC-664A-AA32-24D45647A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D79109-ACEF-864B-A29A-5FAB9715B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492E-D04F-FD42-903A-73FBFFD66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83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907E85-6E53-C146-8A98-32557C0D5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4AA161-7711-8A4D-ADEB-027D80F28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D585DC-B833-9A4E-BB89-EC752375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ACCC-EDC2-5E46-B879-0CE483C5801C}" type="datetimeFigureOut">
              <a:rPr lang="cs-CZ" smtClean="0"/>
              <a:t>04.11.2023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B04865-833B-534F-91CF-A1955853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7BEDF8-0BAA-364B-AC94-32788F207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492E-D04F-FD42-903A-73FBFFD66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4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D22794-1798-114F-99D5-5F7A2E78B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F14146-A077-D047-8075-218DA521E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F5DE398-C73B-2448-8CAA-932B6C0FC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25F65F-AF4B-5B45-8033-C3B8530A1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ACCC-EDC2-5E46-B879-0CE483C5801C}" type="datetimeFigureOut">
              <a:rPr lang="cs-CZ" smtClean="0"/>
              <a:t>04.11.2023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978113B-C95C-F749-AE55-1974C2FC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2612A4-C0A6-AA47-A498-F80DD882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492E-D04F-FD42-903A-73FBFFD66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11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56F336-FDE9-B54E-B4EE-9428DBAE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4F93F4-0668-2649-83E5-A4BBFFCF7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7637E5C-8C6F-C947-993B-CF53736B7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3EAFE61-A3E3-9749-9ECD-AFC8BDBE5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5EA2361-57F9-264F-A85D-40AAAF3EFF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DF1A268-1770-0D45-A528-4B48D23B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ACCC-EDC2-5E46-B879-0CE483C5801C}" type="datetimeFigureOut">
              <a:rPr lang="cs-CZ" smtClean="0"/>
              <a:t>04.11.2023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06F283E-AEC1-2B4F-B53B-69E6FB11D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208071E-CBAB-874E-86F3-45203B9E6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492E-D04F-FD42-903A-73FBFFD66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51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CA7D6F-3468-5045-8C99-0D969F877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701AB7E-7511-794A-8423-234E8E771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ACCC-EDC2-5E46-B879-0CE483C5801C}" type="datetimeFigureOut">
              <a:rPr lang="cs-CZ" smtClean="0"/>
              <a:t>04.11.2023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A2179E7-662B-9648-AAA0-49317FE9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0219380-EBE5-3749-9539-D7DF8321D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492E-D04F-FD42-903A-73FBFFD66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39E7E1E-60D6-7A41-886E-5BFE0DE7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ACCC-EDC2-5E46-B879-0CE483C5801C}" type="datetimeFigureOut">
              <a:rPr lang="cs-CZ" smtClean="0"/>
              <a:t>04.11.2023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0334CE5-A6E3-3540-8494-AF67B5C02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88E6A0-4018-A648-890D-BD61CC9AC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492E-D04F-FD42-903A-73FBFFD66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39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9C05E3-7EF2-E84D-BDC1-5B33FCE76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1CD1CA-72CE-A84E-AA28-55204DFBC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CACE01-D22B-1140-9262-D701DE7B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44F71A-94DF-0A44-915A-A5558D86F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ACCC-EDC2-5E46-B879-0CE483C5801C}" type="datetimeFigureOut">
              <a:rPr lang="cs-CZ" smtClean="0"/>
              <a:t>04.11.2023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A01620-5EF8-BB4E-8AD0-0920F4FB3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3B0BC47-EF56-2D4C-BDF8-F72B47662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492E-D04F-FD42-903A-73FBFFD66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91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32D7E9-4E4B-CF49-8B26-1E49588A5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07D6A2B-B1B9-244C-A239-3EE85040F7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058F65F-F474-8A48-B41C-142B44D64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2B53A6-2B50-CA4F-9A0B-E614508C2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ACCC-EDC2-5E46-B879-0CE483C5801C}" type="datetimeFigureOut">
              <a:rPr lang="cs-CZ" smtClean="0"/>
              <a:t>04.11.2023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BB0BB3-F13A-0949-B267-E47667524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B7EE467-22D0-514B-B6B5-100812C6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492E-D04F-FD42-903A-73FBFFD66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27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5528B1A-F7DB-F34B-BBBE-2418F759C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E7A45E-C41D-E84E-ACC4-BE2330847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CEA795-2610-4B45-B44A-09CAFF8B7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4ACCC-EDC2-5E46-B879-0CE483C5801C}" type="datetimeFigureOut">
              <a:rPr lang="cs-CZ" smtClean="0"/>
              <a:t>04.11.2023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CEC1FC-97C7-834D-9719-01DD4E466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AE7977-7057-D84A-B78A-157ACF884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D492E-D04F-FD42-903A-73FBFFD66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3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youtube.com/watch?v=1vgRBENL5es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sz="7200" dirty="0"/>
              <a:t>Intercultural marketing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534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A3FC10-D283-BC47-B022-7DDB77A05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4100" dirty="0" err="1"/>
              <a:t>Low</a:t>
            </a:r>
            <a:r>
              <a:rPr lang="cs-CZ" sz="4100" dirty="0"/>
              <a:t>- vs </a:t>
            </a:r>
            <a:r>
              <a:rPr lang="cs-CZ" sz="4100" dirty="0" err="1"/>
              <a:t>high-context</a:t>
            </a:r>
            <a:r>
              <a:rPr lang="cs-CZ" sz="4100" dirty="0"/>
              <a:t> </a:t>
            </a:r>
            <a:r>
              <a:rPr lang="cs-CZ" sz="4100" dirty="0" err="1"/>
              <a:t>cultures</a:t>
            </a:r>
            <a:endParaRPr lang="cs-CZ" sz="41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4A2C85-4290-BB4E-B928-4EDC4C12E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 b="1" dirty="0" err="1"/>
              <a:t>importance</a:t>
            </a:r>
            <a:r>
              <a:rPr lang="cs-CZ" sz="2000" b="1" dirty="0"/>
              <a:t>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context</a:t>
            </a:r>
            <a:r>
              <a:rPr lang="cs-CZ" sz="2000" dirty="0"/>
              <a:t> – </a:t>
            </a:r>
            <a:r>
              <a:rPr lang="cs-CZ" sz="2000" dirty="0" err="1"/>
              <a:t>different</a:t>
            </a:r>
            <a:r>
              <a:rPr lang="cs-CZ" sz="2000" dirty="0"/>
              <a:t> </a:t>
            </a:r>
            <a:r>
              <a:rPr lang="cs-CZ" sz="2000" dirty="0" err="1"/>
              <a:t>cultures</a:t>
            </a:r>
            <a:r>
              <a:rPr lang="cs-CZ" sz="2000" dirty="0"/>
              <a:t> use </a:t>
            </a:r>
            <a:r>
              <a:rPr lang="cs-CZ" sz="2000" dirty="0" err="1"/>
              <a:t>different</a:t>
            </a:r>
            <a:r>
              <a:rPr lang="cs-CZ" sz="2000" dirty="0"/>
              <a:t> ‘</a:t>
            </a:r>
            <a:r>
              <a:rPr lang="cs-CZ" sz="2000" dirty="0" err="1"/>
              <a:t>amounts</a:t>
            </a:r>
            <a:r>
              <a:rPr lang="cs-CZ" sz="2000" dirty="0"/>
              <a:t>’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context</a:t>
            </a:r>
            <a:r>
              <a:rPr lang="cs-CZ" sz="2000" dirty="0"/>
              <a:t> (</a:t>
            </a:r>
            <a:r>
              <a:rPr lang="cs-CZ" sz="2000" dirty="0" err="1"/>
              <a:t>information</a:t>
            </a:r>
            <a:r>
              <a:rPr lang="cs-CZ" sz="2000" dirty="0"/>
              <a:t> </a:t>
            </a:r>
            <a:r>
              <a:rPr lang="cs-CZ" sz="2000" dirty="0" err="1"/>
              <a:t>that</a:t>
            </a:r>
            <a:r>
              <a:rPr lang="cs-CZ" sz="2000" dirty="0"/>
              <a:t> </a:t>
            </a:r>
            <a:r>
              <a:rPr lang="cs-CZ" sz="2000" dirty="0" err="1"/>
              <a:t>surrounds</a:t>
            </a:r>
            <a:r>
              <a:rPr lang="cs-CZ" sz="2000" dirty="0"/>
              <a:t> </a:t>
            </a:r>
            <a:r>
              <a:rPr lang="cs-CZ" sz="2000" dirty="0" err="1"/>
              <a:t>an</a:t>
            </a:r>
            <a:r>
              <a:rPr lang="cs-CZ" sz="2000" dirty="0"/>
              <a:t> </a:t>
            </a:r>
            <a:r>
              <a:rPr lang="cs-CZ" sz="2000" dirty="0" err="1"/>
              <a:t>event</a:t>
            </a:r>
            <a:r>
              <a:rPr lang="cs-CZ" sz="2000" dirty="0"/>
              <a:t>; </a:t>
            </a:r>
            <a:r>
              <a:rPr lang="cs-CZ" sz="2000" dirty="0" err="1"/>
              <a:t>it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connected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meaning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that</a:t>
            </a:r>
            <a:r>
              <a:rPr lang="cs-CZ" sz="2000" dirty="0"/>
              <a:t> </a:t>
            </a:r>
            <a:r>
              <a:rPr lang="cs-CZ" sz="2000" dirty="0" err="1"/>
              <a:t>event</a:t>
            </a:r>
            <a:r>
              <a:rPr lang="cs-CZ" sz="2000" dirty="0"/>
              <a:t>)</a:t>
            </a:r>
            <a:br>
              <a:rPr lang="cs-CZ" sz="2000" dirty="0"/>
            </a:br>
            <a:endParaRPr lang="cs-CZ" sz="2000" dirty="0"/>
          </a:p>
          <a:p>
            <a:r>
              <a:rPr lang="cs-CZ" sz="2000" dirty="0"/>
              <a:t>In </a:t>
            </a:r>
            <a:r>
              <a:rPr lang="cs-CZ" sz="2000" dirty="0" err="1"/>
              <a:t>high-context</a:t>
            </a:r>
            <a:r>
              <a:rPr lang="cs-CZ" sz="2000" dirty="0"/>
              <a:t> </a:t>
            </a:r>
            <a:r>
              <a:rPr lang="cs-CZ" sz="2000" dirty="0" err="1"/>
              <a:t>communication</a:t>
            </a:r>
            <a:r>
              <a:rPr lang="cs-CZ" sz="2000" dirty="0"/>
              <a:t>,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message</a:t>
            </a:r>
            <a:r>
              <a:rPr lang="cs-CZ" sz="2000" dirty="0"/>
              <a:t> </a:t>
            </a:r>
            <a:r>
              <a:rPr lang="cs-CZ" sz="2000" dirty="0" err="1"/>
              <a:t>cannot</a:t>
            </a:r>
            <a:r>
              <a:rPr lang="cs-CZ" sz="2000" dirty="0"/>
              <a:t> </a:t>
            </a:r>
            <a:r>
              <a:rPr lang="cs-CZ" sz="2000" dirty="0" err="1"/>
              <a:t>be</a:t>
            </a:r>
            <a:r>
              <a:rPr lang="cs-CZ" sz="2000" dirty="0"/>
              <a:t> </a:t>
            </a:r>
            <a:r>
              <a:rPr lang="cs-CZ" sz="2000" dirty="0" err="1"/>
              <a:t>understood</a:t>
            </a:r>
            <a:r>
              <a:rPr lang="cs-CZ" sz="2000" dirty="0"/>
              <a:t> </a:t>
            </a:r>
            <a:r>
              <a:rPr lang="cs-CZ" sz="2000" dirty="0" err="1"/>
              <a:t>without</a:t>
            </a:r>
            <a:r>
              <a:rPr lang="cs-CZ" sz="2000" dirty="0"/>
              <a:t> a </a:t>
            </a:r>
            <a:r>
              <a:rPr lang="cs-CZ" sz="2000" dirty="0" err="1"/>
              <a:t>great</a:t>
            </a:r>
            <a:r>
              <a:rPr lang="cs-CZ" sz="2000" dirty="0"/>
              <a:t> </a:t>
            </a:r>
            <a:r>
              <a:rPr lang="cs-CZ" sz="2000" dirty="0" err="1"/>
              <a:t>amount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background </a:t>
            </a:r>
            <a:r>
              <a:rPr lang="cs-CZ" sz="2000" dirty="0" err="1"/>
              <a:t>information</a:t>
            </a:r>
            <a:r>
              <a:rPr lang="cs-CZ" sz="2000" dirty="0"/>
              <a:t>. </a:t>
            </a:r>
            <a:r>
              <a:rPr lang="cs-CZ" sz="2000" dirty="0" err="1"/>
              <a:t>Low-context</a:t>
            </a:r>
            <a:r>
              <a:rPr lang="cs-CZ" sz="2000" dirty="0"/>
              <a:t> </a:t>
            </a:r>
            <a:r>
              <a:rPr lang="cs-CZ" sz="2000" dirty="0" err="1"/>
              <a:t>communication</a:t>
            </a:r>
            <a:r>
              <a:rPr lang="cs-CZ" sz="2000" dirty="0"/>
              <a:t> </a:t>
            </a:r>
            <a:r>
              <a:rPr lang="cs-CZ" sz="2000" dirty="0" err="1"/>
              <a:t>clarify</a:t>
            </a:r>
            <a:r>
              <a:rPr lang="cs-CZ" sz="2000" dirty="0"/>
              <a:t> more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information</a:t>
            </a:r>
            <a:r>
              <a:rPr lang="cs-CZ" sz="2000" dirty="0"/>
              <a:t> </a:t>
            </a:r>
            <a:r>
              <a:rPr lang="cs-CZ" sz="2000" dirty="0" err="1"/>
              <a:t>explicitly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message</a:t>
            </a:r>
            <a:r>
              <a:rPr lang="cs-CZ" sz="2000" dirty="0"/>
              <a:t> </a:t>
            </a:r>
          </a:p>
        </p:txBody>
      </p:sp>
      <p:pic>
        <p:nvPicPr>
          <p:cNvPr id="5" name="Obrázek 4" descr="Obsah obrázku text, osoba, muž, pózování&#10;&#10;Popis byl vytvořen automaticky">
            <a:extLst>
              <a:ext uri="{FF2B5EF4-FFF2-40B4-BE49-F238E27FC236}">
                <a16:creationId xmlns:a16="http://schemas.microsoft.com/office/drawing/2014/main" id="{CD1E1094-C837-D847-BA0C-2B959656E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37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33833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A27A4A-BE19-E44E-8383-534ED081F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r>
              <a:rPr lang="cs-CZ"/>
              <a:t>High context cultures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FBA97-C2D8-4A40-9183-73E0B37A9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089112" cy="3909599"/>
          </a:xfrm>
        </p:spPr>
        <p:txBody>
          <a:bodyPr>
            <a:normAutofit/>
          </a:bodyPr>
          <a:lstStyle/>
          <a:p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high-context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communication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or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message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is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one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in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which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most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of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the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information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is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either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in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the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physical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context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or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internalised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in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the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person,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while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very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little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is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in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the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coded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, explicit,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or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transmitted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part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of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the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message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(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Hall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1976)</a:t>
            </a:r>
          </a:p>
          <a:p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messages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are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both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spoken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and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read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between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the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lines.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Messages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are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often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implied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but not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plainly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expressed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.</a:t>
            </a:r>
          </a:p>
          <a:p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communication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is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indirect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ambiguous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reserved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layered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and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understated</a:t>
            </a:r>
            <a:endParaRPr lang="cs-CZ" sz="20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non-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verbal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aspects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of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communication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are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of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a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greater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importance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than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the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verbal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aspects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.</a:t>
            </a:r>
          </a:p>
          <a:p>
            <a:endParaRPr lang="cs-CZ" sz="2000" dirty="0">
              <a:solidFill>
                <a:schemeClr val="tx1">
                  <a:alpha val="60000"/>
                </a:schemeClr>
              </a:solidFill>
            </a:endParaRPr>
          </a:p>
          <a:p>
            <a:endParaRPr lang="cs-CZ" sz="2000" dirty="0">
              <a:solidFill>
                <a:schemeClr val="tx1">
                  <a:alpha val="60000"/>
                </a:schemeClr>
              </a:solidFill>
            </a:endParaRPr>
          </a:p>
          <a:p>
            <a:endParaRPr lang="cs-CZ" sz="20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75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7D5E41-9074-A44F-9DA4-CAB0B7FA2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cs-CZ" sz="5200"/>
              <a:t>Law context cultures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8D306F3-C460-43E9-AB2D-3DDE1A319B7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A734B42A-AB74-ACD6-C404-6C81A05FB39E}"/>
              </a:ext>
            </a:extLst>
          </p:cNvPr>
          <p:cNvSpPr/>
          <p:nvPr/>
        </p:nvSpPr>
        <p:spPr>
          <a:xfrm>
            <a:off x="2696670" y="6176963"/>
            <a:ext cx="5465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7"/>
              </a:rPr>
              <a:t>https://www.youtube.com/watch?v=1vgRBENL5es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463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8B13CC-3EFF-8943-AAC4-1235A4C05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Law- vs high-context cultures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DC597E3-BAA7-5A4C-9511-75A0D2976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47" t="55111" r="47168" b="20168"/>
          <a:stretch/>
        </p:blipFill>
        <p:spPr>
          <a:xfrm>
            <a:off x="549058" y="2296895"/>
            <a:ext cx="11097349" cy="379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42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BECA71-6166-7C48-8504-2CE0D56AE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r>
              <a:rPr lang="cs-CZ" dirty="0"/>
              <a:t>HC </a:t>
            </a:r>
            <a:r>
              <a:rPr lang="cs-CZ" dirty="0" err="1"/>
              <a:t>vs</a:t>
            </a:r>
            <a:r>
              <a:rPr lang="cs-CZ" dirty="0"/>
              <a:t> LC </a:t>
            </a:r>
            <a:r>
              <a:rPr lang="cs-CZ" dirty="0" err="1"/>
              <a:t>cultures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A27346-C1EF-AA40-9AA8-DC676F1DE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089112" cy="3909599"/>
          </a:xfrm>
        </p:spPr>
        <p:txBody>
          <a:bodyPr>
            <a:normAutofit/>
          </a:bodyPr>
          <a:lstStyle/>
          <a:p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Relationships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- in HC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cultures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they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depend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on trust,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build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up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slowly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, and are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stable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.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How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things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get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done, in business as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well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depends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on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relationships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with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people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and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attention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to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group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proces. In LC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cultures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relationships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begin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and end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quickly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, and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things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get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done by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following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procedures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and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paying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attention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to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the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goal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.</a:t>
            </a:r>
          </a:p>
          <a:p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HC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cultures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are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avoiding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disagreement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(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personally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threatening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)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x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LC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cultures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(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diagreement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is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depersonalized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)</a:t>
            </a:r>
          </a:p>
          <a:p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Politeness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(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asking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questions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8109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06BCA-0F13-3F4C-A292-5E2C12F58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CULTURES ACCORDING TO HALL</a:t>
            </a:r>
          </a:p>
        </p:txBody>
      </p:sp>
      <p:pic>
        <p:nvPicPr>
          <p:cNvPr id="1026" name="Picture 2" descr="High and low context cultures (Samovar &amp; Porter, 1997, p. 24; Sueda &amp; Fukuda, 2011, p. 132).">
            <a:extLst>
              <a:ext uri="{FF2B5EF4-FFF2-40B4-BE49-F238E27FC236}">
                <a16:creationId xmlns:a16="http://schemas.microsoft.com/office/drawing/2014/main" id="{C627135D-96C3-1542-A6F5-32DAC1976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4356" y="748407"/>
            <a:ext cx="6408836" cy="52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448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5436C3-BBD4-0B43-9A54-FA3A71BD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High vs law context cultures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93C4331-38AD-4A4E-94CD-B63FE975C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790" y="2091095"/>
            <a:ext cx="8011885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20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4A4775-3907-1C4A-9584-6AE393F39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507160"/>
            <a:ext cx="2993571" cy="5438730"/>
          </a:xfrm>
        </p:spPr>
        <p:txBody>
          <a:bodyPr>
            <a:normAutofit/>
          </a:bodyPr>
          <a:lstStyle/>
          <a:p>
            <a:r>
              <a:rPr lang="cs-CZ" sz="3200"/>
              <a:t>High vs low context cultures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8DDE203-72D7-401D-8FFD-AE80AA3EEF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26280" y="512064"/>
          <a:ext cx="6830568" cy="544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3489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14E281-4CF0-8242-B3E9-D2B1E9EDE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r>
              <a:rPr lang="cs-CZ"/>
              <a:t>Implications for business communication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E2F68E-2CAD-7E4B-BB21-79766C9C6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089112" cy="3909599"/>
          </a:xfrm>
        </p:spPr>
        <p:txBody>
          <a:bodyPr>
            <a:normAutofit/>
          </a:bodyPr>
          <a:lstStyle/>
          <a:p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LC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cultures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–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written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instructions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emoloyee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manuals</a:t>
            </a:r>
            <a:endParaRPr lang="cs-CZ" sz="19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HC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cultures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-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company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norms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are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communicated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personally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close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personal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supervision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is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essential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</a:p>
          <a:p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Western </a:t>
            </a:r>
            <a:r>
              <a:rPr lang="cs-CZ" sz="1900" b="1" dirty="0" err="1">
                <a:solidFill>
                  <a:schemeClr val="tx1">
                    <a:alpha val="60000"/>
                  </a:schemeClr>
                </a:solidFill>
              </a:rPr>
              <a:t>contracts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are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thorough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once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a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contract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is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signed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there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is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no flexibility in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the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terms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unless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both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partiers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agree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to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renegotiate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</a:p>
          <a:p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In HC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countries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a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written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contract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may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be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more a memorandum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of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understanding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than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a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real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legal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document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;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the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terms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are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vague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room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for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adjustment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as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the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situation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develops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.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People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are more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likely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to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rely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on a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existing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trust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relationship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than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a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legal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system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. </a:t>
            </a:r>
          </a:p>
          <a:p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the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idea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of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a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contract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itself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is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central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only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in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certain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cultures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especially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those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historically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influenced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by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the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Middle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East </a:t>
            </a:r>
          </a:p>
          <a:p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Confucian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culture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–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doing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business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is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primarily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about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developing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personal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relationships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. These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can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be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based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on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family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or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clan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connections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or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on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relationships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of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mutual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obligation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popularly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known</a:t>
            </a:r>
            <a:r>
              <a:rPr lang="cs-CZ" sz="1900" dirty="0">
                <a:solidFill>
                  <a:schemeClr val="tx1">
                    <a:alpha val="60000"/>
                  </a:schemeClr>
                </a:solidFill>
              </a:rPr>
              <a:t> as </a:t>
            </a:r>
            <a:r>
              <a:rPr lang="cs-CZ" sz="1900" i="1" dirty="0" err="1">
                <a:solidFill>
                  <a:schemeClr val="tx1">
                    <a:alpha val="60000"/>
                  </a:schemeClr>
                </a:solidFill>
              </a:rPr>
              <a:t>gu</a:t>
            </a:r>
            <a:r>
              <a:rPr lang="cs-CZ" sz="1900" dirty="0" err="1">
                <a:solidFill>
                  <a:schemeClr val="tx1">
                    <a:alpha val="60000"/>
                  </a:schemeClr>
                </a:solidFill>
              </a:rPr>
              <a:t>ā</a:t>
            </a:r>
            <a:r>
              <a:rPr lang="cs-CZ" sz="1900" i="1" dirty="0" err="1">
                <a:solidFill>
                  <a:schemeClr val="tx1">
                    <a:alpha val="60000"/>
                  </a:schemeClr>
                </a:solidFill>
              </a:rPr>
              <a:t>nxi</a:t>
            </a:r>
            <a:r>
              <a:rPr lang="cs-CZ" sz="1900" i="1" dirty="0">
                <a:solidFill>
                  <a:schemeClr val="tx1">
                    <a:alpha val="60000"/>
                  </a:schemeClr>
                </a:solidFill>
              </a:rPr>
              <a:t>̀ </a:t>
            </a:r>
            <a:endParaRPr lang="cs-CZ" sz="1900" dirty="0">
              <a:solidFill>
                <a:schemeClr val="tx1">
                  <a:alpha val="60000"/>
                </a:schemeClr>
              </a:solidFill>
            </a:endParaRPr>
          </a:p>
          <a:p>
            <a:endParaRPr lang="cs-CZ" sz="19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32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14E281-4CF0-8242-B3E9-D2B1E9EDE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r>
              <a:rPr lang="cs-CZ" dirty="0" err="1"/>
              <a:t>Implications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business </a:t>
            </a:r>
            <a:r>
              <a:rPr lang="cs-CZ" dirty="0" err="1"/>
              <a:t>communication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E2F68E-2CAD-7E4B-BB21-79766C9C6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089112" cy="3909599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HC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cultures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negotiations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–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indirect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speech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, a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desire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to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save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face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or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otherwise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avoid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giving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offense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(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meaning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of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„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yes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“, „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maybe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“, „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we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will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think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about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it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“, „silence“,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desire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to „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save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face“)</a:t>
            </a:r>
          </a:p>
          <a:p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business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meetings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serve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different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purposes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in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different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parts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of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the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world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– in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low-context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cultures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they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provide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an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occasion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for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the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company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to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consider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pros and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cons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and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even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arrive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at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a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decision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. In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high-context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cultures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deliberation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and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decision-making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tend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to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take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place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behind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the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scenes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and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at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upper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levels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. A meeting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might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be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an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occasion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to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announce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and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explain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the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decision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. </a:t>
            </a:r>
          </a:p>
          <a:p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the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concept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of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negotiation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itself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may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be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problematic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in a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relationship-based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culture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(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confrontation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that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undermines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alpha val="60000"/>
                  </a:schemeClr>
                </a:solidFill>
              </a:rPr>
              <a:t>harmony</a:t>
            </a:r>
            <a:r>
              <a:rPr lang="cs-CZ" sz="2000" dirty="0">
                <a:solidFill>
                  <a:schemeClr val="tx1">
                    <a:alpha val="60000"/>
                  </a:schemeClr>
                </a:solidFill>
              </a:rPr>
              <a:t>)</a:t>
            </a:r>
          </a:p>
          <a:p>
            <a:endParaRPr lang="cs-CZ" sz="20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7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17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podavani ruk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9" r="15509" b="3"/>
          <a:stretch/>
        </p:blipFill>
        <p:spPr>
          <a:xfrm>
            <a:off x="20" y="10"/>
            <a:ext cx="2970445" cy="3383269"/>
          </a:xfrm>
          <a:prstGeom prst="rect">
            <a:avLst/>
          </a:prstGeom>
        </p:spPr>
      </p:pic>
      <p:pic>
        <p:nvPicPr>
          <p:cNvPr id="8" name="Picture 7" descr="ock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3" b="2"/>
          <a:stretch/>
        </p:blipFill>
        <p:spPr>
          <a:xfrm>
            <a:off x="3072956" y="10"/>
            <a:ext cx="2970465" cy="3383268"/>
          </a:xfrm>
          <a:prstGeom prst="rect">
            <a:avLst/>
          </a:prstGeom>
        </p:spPr>
      </p:pic>
      <p:pic>
        <p:nvPicPr>
          <p:cNvPr id="13" name="Picture 12" descr="komunikce 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9" r="44866" b="-1"/>
          <a:stretch/>
        </p:blipFill>
        <p:spPr>
          <a:xfrm>
            <a:off x="6145909" y="10"/>
            <a:ext cx="2971800" cy="3383268"/>
          </a:xfrm>
          <a:prstGeom prst="rect">
            <a:avLst/>
          </a:prstGeom>
        </p:spPr>
      </p:pic>
      <p:pic>
        <p:nvPicPr>
          <p:cNvPr id="9" name="Picture 8" descr="gesta2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8" r="20534" b="2"/>
          <a:stretch/>
        </p:blipFill>
        <p:spPr>
          <a:xfrm>
            <a:off x="9220200" y="10"/>
            <a:ext cx="2971800" cy="3383268"/>
          </a:xfrm>
          <a:prstGeom prst="rect">
            <a:avLst/>
          </a:prstGeom>
        </p:spPr>
      </p:pic>
      <p:pic>
        <p:nvPicPr>
          <p:cNvPr id="10" name="Picture 9" descr="mrkani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888"/>
          <a:stretch/>
        </p:blipFill>
        <p:spPr>
          <a:xfrm>
            <a:off x="-1018" y="3474720"/>
            <a:ext cx="6044438" cy="3383280"/>
          </a:xfrm>
          <a:prstGeom prst="rect">
            <a:avLst/>
          </a:prstGeom>
        </p:spPr>
      </p:pic>
      <p:sp>
        <p:nvSpPr>
          <p:cNvPr id="44" name="Rectangle 19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78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9648" y="4510585"/>
            <a:ext cx="5366610" cy="1758732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45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9858BB-662F-2A43-91B2-F57962BEB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r>
              <a:rPr lang="cs-CZ"/>
              <a:t>Case 1: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DF591B-FA93-EB49-9F6F-87822C762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089112" cy="3909599"/>
          </a:xfrm>
        </p:spPr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lang="cs-CZ" sz="1600">
                <a:solidFill>
                  <a:schemeClr val="tx1">
                    <a:alpha val="60000"/>
                  </a:schemeClr>
                </a:solidFill>
              </a:rPr>
              <a:t>Mr. Browning: Since we have a few minutes left in our meeting, I’d like to bring up the subject of Yamada distributors.</a:t>
            </a:r>
          </a:p>
          <a:p>
            <a:pPr marL="514350" indent="-514350">
              <a:buFont typeface="Arial" panose="020B0604020202020204" pitchFamily="34" charset="0"/>
              <a:buAutoNum type="arabicParenBoth"/>
            </a:pPr>
            <a:r>
              <a:rPr lang="cs-CZ" sz="1600">
                <a:solidFill>
                  <a:schemeClr val="tx1">
                    <a:alpha val="60000"/>
                  </a:schemeClr>
                </a:solidFill>
              </a:rPr>
              <a:t>Mr. Otomo: Yamada? What about them?</a:t>
            </a:r>
          </a:p>
          <a:p>
            <a:pPr marL="514350" indent="-514350">
              <a:buFont typeface="Arial" panose="020B0604020202020204" pitchFamily="34" charset="0"/>
              <a:buAutoNum type="arabicParenBoth"/>
            </a:pPr>
            <a:r>
              <a:rPr lang="cs-CZ" sz="1600">
                <a:solidFill>
                  <a:schemeClr val="tx1">
                    <a:alpha val="60000"/>
                  </a:schemeClr>
                </a:solidFill>
              </a:rPr>
              <a:t>Mr. Browning: Well, I don’t think any of us are that pleased with their services. I think we should find a new distributor. I’ve heard that Inoue Company is quite good. </a:t>
            </a:r>
          </a:p>
          <a:p>
            <a:pPr marL="514350" indent="-514350">
              <a:buFont typeface="Arial" panose="020B0604020202020204" pitchFamily="34" charset="0"/>
              <a:buAutoNum type="arabicParenBoth"/>
            </a:pPr>
            <a:r>
              <a:rPr lang="cs-CZ" sz="1600">
                <a:solidFill>
                  <a:schemeClr val="tx1">
                    <a:alpha val="60000"/>
                  </a:schemeClr>
                </a:solidFill>
              </a:rPr>
              <a:t>Mr. Otomo: I wonder what others think. Have you discussed this with anyone else? </a:t>
            </a:r>
          </a:p>
          <a:p>
            <a:pPr marL="514350" indent="-514350">
              <a:buFont typeface="Arial" panose="020B0604020202020204" pitchFamily="34" charset="0"/>
              <a:buAutoNum type="arabicParenBoth"/>
            </a:pPr>
            <a:r>
              <a:rPr lang="cs-CZ" sz="1600">
                <a:solidFill>
                  <a:schemeClr val="tx1">
                    <a:alpha val="60000"/>
                  </a:schemeClr>
                </a:solidFill>
              </a:rPr>
              <a:t>Mr. Browning: Not really. That’s why I’m bringing it up now, to get your opinions. </a:t>
            </a:r>
          </a:p>
          <a:p>
            <a:pPr marL="514350" indent="-514350">
              <a:buFont typeface="Arial" panose="020B0604020202020204" pitchFamily="34" charset="0"/>
              <a:buAutoNum type="arabicParenBoth"/>
            </a:pPr>
            <a:r>
              <a:rPr lang="cs-CZ" sz="1600">
                <a:solidFill>
                  <a:schemeClr val="tx1">
                    <a:alpha val="60000"/>
                  </a:schemeClr>
                </a:solidFill>
              </a:rPr>
              <a:t>Mr. Otomo: Yes, we should get other people’s opinions before we decide.</a:t>
            </a:r>
          </a:p>
          <a:p>
            <a:pPr marL="514350" indent="-514350">
              <a:buFont typeface="Arial" panose="020B0604020202020204" pitchFamily="34" charset="0"/>
              <a:buAutoNum type="arabicParenBoth"/>
            </a:pPr>
            <a:r>
              <a:rPr lang="cs-CZ" sz="1600">
                <a:solidFill>
                  <a:schemeClr val="tx1">
                    <a:alpha val="60000"/>
                  </a:schemeClr>
                </a:solidFill>
              </a:rPr>
              <a:t>Mr. Browning: Good. So what do you think, Otomo-san? </a:t>
            </a:r>
          </a:p>
          <a:p>
            <a:pPr marL="514350" indent="-514350">
              <a:buFont typeface="Arial" panose="020B0604020202020204" pitchFamily="34" charset="0"/>
              <a:buAutoNum type="arabicParenBoth"/>
            </a:pPr>
            <a:r>
              <a:rPr lang="cs-CZ" sz="1600">
                <a:solidFill>
                  <a:schemeClr val="tx1">
                    <a:alpha val="60000"/>
                  </a:schemeClr>
                </a:solidFill>
              </a:rPr>
              <a:t>Mr. Otomo: I couldn’t really say. </a:t>
            </a:r>
            <a:br>
              <a:rPr lang="cs-CZ" sz="1600">
                <a:solidFill>
                  <a:schemeClr val="tx1">
                    <a:alpha val="60000"/>
                  </a:schemeClr>
                </a:solidFill>
              </a:rPr>
            </a:br>
            <a:br>
              <a:rPr lang="cs-CZ" sz="1600">
                <a:solidFill>
                  <a:schemeClr val="tx1">
                    <a:alpha val="60000"/>
                  </a:schemeClr>
                </a:solidFill>
              </a:rPr>
            </a:br>
            <a:br>
              <a:rPr lang="cs-CZ" sz="1600">
                <a:solidFill>
                  <a:schemeClr val="tx1">
                    <a:alpha val="60000"/>
                  </a:schemeClr>
                </a:solidFill>
              </a:rPr>
            </a:br>
            <a:endParaRPr lang="cs-CZ" sz="1600">
              <a:solidFill>
                <a:schemeClr val="tx1">
                  <a:alpha val="60000"/>
                </a:schemeClr>
              </a:solidFill>
            </a:endParaRPr>
          </a:p>
          <a:p>
            <a:pPr marL="0" indent="0">
              <a:buNone/>
            </a:pPr>
            <a:endParaRPr lang="cs-CZ" sz="1600">
              <a:solidFill>
                <a:schemeClr val="tx1">
                  <a:alpha val="60000"/>
                </a:schemeClr>
              </a:solidFill>
            </a:endParaRPr>
          </a:p>
          <a:p>
            <a:endParaRPr lang="cs-CZ" sz="160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0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>
            <a:extLst>
              <a:ext uri="{FF2B5EF4-FFF2-40B4-BE49-F238E27FC236}">
                <a16:creationId xmlns:a16="http://schemas.microsoft.com/office/drawing/2014/main" id="{484A382D-4B35-1C4B-9CF9-C97331D1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cs-CZ"/>
              <a:t>Implications for business communication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69DFE7-2890-004F-8F3C-D6FA54AC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7245"/>
            <a:ext cx="10515600" cy="3694176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</a:pPr>
            <a:r>
              <a:rPr lang="cs-CZ" sz="1400" dirty="0"/>
              <a:t>MR. DÍAZ: </a:t>
            </a:r>
            <a:r>
              <a:rPr lang="cs-CZ" sz="1400" dirty="0" err="1"/>
              <a:t>It</a:t>
            </a:r>
            <a:r>
              <a:rPr lang="cs-CZ" sz="1400" dirty="0"/>
              <a:t> </a:t>
            </a:r>
            <a:r>
              <a:rPr lang="cs-CZ" sz="1400" dirty="0" err="1"/>
              <a:t>looks</a:t>
            </a:r>
            <a:r>
              <a:rPr lang="cs-CZ" sz="1400" dirty="0"/>
              <a:t> </a:t>
            </a:r>
            <a:r>
              <a:rPr lang="cs-CZ" sz="1400" dirty="0" err="1"/>
              <a:t>like</a:t>
            </a:r>
            <a:r>
              <a:rPr lang="cs-CZ" sz="1400" dirty="0"/>
              <a:t> </a:t>
            </a:r>
            <a:r>
              <a:rPr lang="cs-CZ" sz="1400" dirty="0" err="1"/>
              <a:t>some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us</a:t>
            </a:r>
            <a:r>
              <a:rPr lang="cs-CZ" sz="1400" dirty="0"/>
              <a:t> are </a:t>
            </a:r>
            <a:r>
              <a:rPr lang="cs-CZ" sz="1400" dirty="0" err="1"/>
              <a:t>going</a:t>
            </a:r>
            <a:r>
              <a:rPr lang="cs-CZ" sz="1400" dirty="0"/>
              <a:t> to </a:t>
            </a:r>
            <a:r>
              <a:rPr lang="cs-CZ" sz="1400" dirty="0" err="1"/>
              <a:t>have</a:t>
            </a:r>
            <a:r>
              <a:rPr lang="cs-CZ" sz="1400" dirty="0"/>
              <a:t> to </a:t>
            </a:r>
            <a:r>
              <a:rPr lang="cs-CZ" sz="1400" dirty="0" err="1"/>
              <a:t>be</a:t>
            </a:r>
            <a:r>
              <a:rPr lang="cs-CZ" sz="1400" dirty="0"/>
              <a:t> </a:t>
            </a:r>
            <a:r>
              <a:rPr lang="cs-CZ" sz="1400" dirty="0" err="1"/>
              <a:t>here</a:t>
            </a:r>
            <a:r>
              <a:rPr lang="cs-CZ" sz="1400" dirty="0"/>
              <a:t> on </a:t>
            </a:r>
            <a:r>
              <a:rPr lang="cs-CZ" sz="1400" dirty="0" err="1"/>
              <a:t>Sunday</a:t>
            </a:r>
            <a:r>
              <a:rPr lang="cs-CZ" sz="1400" dirty="0"/>
              <a:t> to host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client</a:t>
            </a:r>
            <a:r>
              <a:rPr lang="cs-CZ" sz="1400" dirty="0"/>
              <a:t> visit. </a:t>
            </a:r>
          </a:p>
          <a:p>
            <a:pPr fontAlgn="base">
              <a:lnSpc>
                <a:spcPct val="100000"/>
              </a:lnSpc>
            </a:pPr>
            <a:r>
              <a:rPr lang="cs-CZ" sz="1400" dirty="0"/>
              <a:t>MR. CHEN: I </a:t>
            </a:r>
            <a:r>
              <a:rPr lang="cs-CZ" sz="1400" dirty="0" err="1"/>
              <a:t>see</a:t>
            </a:r>
            <a:r>
              <a:rPr lang="cs-CZ" sz="1400" dirty="0"/>
              <a:t>. </a:t>
            </a:r>
          </a:p>
          <a:p>
            <a:pPr fontAlgn="base">
              <a:lnSpc>
                <a:spcPct val="100000"/>
              </a:lnSpc>
            </a:pPr>
            <a:r>
              <a:rPr lang="cs-CZ" sz="1400" dirty="0"/>
              <a:t>MR. DÍAZ: </a:t>
            </a:r>
            <a:r>
              <a:rPr lang="cs-CZ" sz="1400" dirty="0" err="1"/>
              <a:t>Can</a:t>
            </a:r>
            <a:r>
              <a:rPr lang="cs-CZ" sz="1400" dirty="0"/>
              <a:t> </a:t>
            </a:r>
            <a:r>
              <a:rPr lang="cs-CZ" sz="1400" dirty="0" err="1"/>
              <a:t>you</a:t>
            </a:r>
            <a:r>
              <a:rPr lang="cs-CZ" sz="1400" dirty="0"/>
              <a:t> </a:t>
            </a:r>
            <a:r>
              <a:rPr lang="cs-CZ" sz="1400" dirty="0" err="1"/>
              <a:t>join</a:t>
            </a:r>
            <a:r>
              <a:rPr lang="cs-CZ" sz="1400" dirty="0"/>
              <a:t> </a:t>
            </a:r>
            <a:r>
              <a:rPr lang="cs-CZ" sz="1400" dirty="0" err="1"/>
              <a:t>us</a:t>
            </a:r>
            <a:r>
              <a:rPr lang="cs-CZ" sz="1400" dirty="0"/>
              <a:t> on </a:t>
            </a:r>
            <a:r>
              <a:rPr lang="cs-CZ" sz="1400" dirty="0" err="1"/>
              <a:t>Sunday</a:t>
            </a:r>
            <a:r>
              <a:rPr lang="cs-CZ" sz="1400" dirty="0"/>
              <a:t>?</a:t>
            </a:r>
          </a:p>
          <a:p>
            <a:pPr fontAlgn="base">
              <a:lnSpc>
                <a:spcPct val="100000"/>
              </a:lnSpc>
            </a:pPr>
            <a:r>
              <a:rPr lang="cs-CZ" sz="1400" dirty="0"/>
              <a:t> MR. CHEN: </a:t>
            </a:r>
            <a:r>
              <a:rPr lang="cs-CZ" sz="1400" dirty="0" err="1"/>
              <a:t>Yes</a:t>
            </a:r>
            <a:r>
              <a:rPr lang="cs-CZ" sz="1400" dirty="0"/>
              <a:t>, I </a:t>
            </a:r>
            <a:r>
              <a:rPr lang="cs-CZ" sz="1400" dirty="0" err="1"/>
              <a:t>think</a:t>
            </a:r>
            <a:r>
              <a:rPr lang="cs-CZ" sz="1400" dirty="0"/>
              <a:t> so. </a:t>
            </a:r>
          </a:p>
          <a:p>
            <a:pPr fontAlgn="base">
              <a:lnSpc>
                <a:spcPct val="100000"/>
              </a:lnSpc>
            </a:pPr>
            <a:r>
              <a:rPr lang="cs-CZ" sz="1400" dirty="0"/>
              <a:t>MR. DÍAZ: </a:t>
            </a:r>
            <a:r>
              <a:rPr lang="cs-CZ" sz="1400" dirty="0" err="1"/>
              <a:t>That</a:t>
            </a:r>
            <a:r>
              <a:rPr lang="cs-CZ" sz="1400" dirty="0"/>
              <a:t> </a:t>
            </a:r>
            <a:r>
              <a:rPr lang="cs-CZ" sz="1400" dirty="0" err="1"/>
              <a:t>would</a:t>
            </a:r>
            <a:r>
              <a:rPr lang="cs-CZ" sz="1400" dirty="0"/>
              <a:t> </a:t>
            </a:r>
            <a:r>
              <a:rPr lang="cs-CZ" sz="1400" dirty="0" err="1"/>
              <a:t>be</a:t>
            </a:r>
            <a:r>
              <a:rPr lang="cs-CZ" sz="1400" dirty="0"/>
              <a:t> a </a:t>
            </a:r>
            <a:r>
              <a:rPr lang="cs-CZ" sz="1400" dirty="0" err="1"/>
              <a:t>great</a:t>
            </a:r>
            <a:r>
              <a:rPr lang="cs-CZ" sz="1400" dirty="0"/>
              <a:t> </a:t>
            </a:r>
            <a:r>
              <a:rPr lang="cs-CZ" sz="1400" dirty="0" err="1"/>
              <a:t>help</a:t>
            </a:r>
            <a:r>
              <a:rPr lang="cs-CZ" sz="1400" dirty="0"/>
              <a:t>. </a:t>
            </a:r>
          </a:p>
          <a:p>
            <a:pPr fontAlgn="base">
              <a:lnSpc>
                <a:spcPct val="100000"/>
              </a:lnSpc>
            </a:pPr>
            <a:r>
              <a:rPr lang="cs-CZ" sz="1400" dirty="0"/>
              <a:t>MR. CHEN: </a:t>
            </a:r>
            <a:r>
              <a:rPr lang="cs-CZ" sz="1400" dirty="0" err="1"/>
              <a:t>Yes</a:t>
            </a:r>
            <a:r>
              <a:rPr lang="cs-CZ" sz="1400" dirty="0"/>
              <a:t>, </a:t>
            </a:r>
            <a:r>
              <a:rPr lang="cs-CZ" sz="1400" dirty="0" err="1"/>
              <a:t>Sunday</a:t>
            </a:r>
            <a:r>
              <a:rPr lang="cs-CZ" sz="1400" dirty="0"/>
              <a:t> </a:t>
            </a:r>
            <a:r>
              <a:rPr lang="cs-CZ" sz="1400" dirty="0" err="1"/>
              <a:t>is</a:t>
            </a:r>
            <a:r>
              <a:rPr lang="cs-CZ" sz="1400" dirty="0"/>
              <a:t> </a:t>
            </a:r>
            <a:r>
              <a:rPr lang="cs-CZ" sz="1400" dirty="0" err="1"/>
              <a:t>an</a:t>
            </a:r>
            <a:r>
              <a:rPr lang="cs-CZ" sz="1400" dirty="0"/>
              <a:t> </a:t>
            </a:r>
            <a:r>
              <a:rPr lang="cs-CZ" sz="1400" dirty="0" err="1"/>
              <a:t>important</a:t>
            </a:r>
            <a:r>
              <a:rPr lang="cs-CZ" sz="1400" dirty="0"/>
              <a:t> </a:t>
            </a:r>
            <a:r>
              <a:rPr lang="cs-CZ" sz="1400" dirty="0" err="1"/>
              <a:t>day</a:t>
            </a:r>
            <a:r>
              <a:rPr lang="cs-CZ" sz="1400" dirty="0"/>
              <a:t>. </a:t>
            </a:r>
          </a:p>
          <a:p>
            <a:pPr fontAlgn="base">
              <a:lnSpc>
                <a:spcPct val="100000"/>
              </a:lnSpc>
            </a:pPr>
            <a:r>
              <a:rPr lang="cs-CZ" sz="1400" dirty="0"/>
              <a:t>MR. DÍAZ: In </a:t>
            </a:r>
            <a:r>
              <a:rPr lang="cs-CZ" sz="1400" dirty="0" err="1"/>
              <a:t>what</a:t>
            </a:r>
            <a:r>
              <a:rPr lang="cs-CZ" sz="1400" dirty="0"/>
              <a:t> </a:t>
            </a:r>
            <a:r>
              <a:rPr lang="cs-CZ" sz="1400" dirty="0" err="1"/>
              <a:t>way</a:t>
            </a:r>
            <a:r>
              <a:rPr lang="cs-CZ" sz="1400" dirty="0"/>
              <a:t>? </a:t>
            </a:r>
          </a:p>
          <a:p>
            <a:pPr fontAlgn="base">
              <a:lnSpc>
                <a:spcPct val="100000"/>
              </a:lnSpc>
            </a:pPr>
            <a:r>
              <a:rPr lang="cs-CZ" sz="1400" dirty="0"/>
              <a:t>MR. CHEN: </a:t>
            </a:r>
            <a:r>
              <a:rPr lang="cs-CZ" sz="1400" dirty="0" err="1"/>
              <a:t>It’s</a:t>
            </a:r>
            <a:r>
              <a:rPr lang="cs-CZ" sz="1400" dirty="0"/>
              <a:t> my </a:t>
            </a:r>
            <a:r>
              <a:rPr lang="cs-CZ" sz="1400" dirty="0" err="1"/>
              <a:t>daughter’s</a:t>
            </a:r>
            <a:r>
              <a:rPr lang="cs-CZ" sz="1400" dirty="0"/>
              <a:t> </a:t>
            </a:r>
            <a:r>
              <a:rPr lang="cs-CZ" sz="1400" dirty="0" err="1"/>
              <a:t>birthday</a:t>
            </a:r>
            <a:r>
              <a:rPr lang="cs-CZ" sz="1400" dirty="0"/>
              <a:t>. </a:t>
            </a:r>
          </a:p>
          <a:p>
            <a:pPr fontAlgn="base">
              <a:lnSpc>
                <a:spcPct val="100000"/>
              </a:lnSpc>
            </a:pPr>
            <a:r>
              <a:rPr lang="cs-CZ" sz="1400" dirty="0"/>
              <a:t>MR. DÍAZ: </a:t>
            </a:r>
            <a:r>
              <a:rPr lang="cs-CZ" sz="1400" dirty="0" err="1"/>
              <a:t>How</a:t>
            </a:r>
            <a:r>
              <a:rPr lang="cs-CZ" sz="1400" dirty="0"/>
              <a:t> nice. I hope </a:t>
            </a:r>
            <a:r>
              <a:rPr lang="cs-CZ" sz="1400" dirty="0" err="1"/>
              <a:t>you</a:t>
            </a:r>
            <a:r>
              <a:rPr lang="cs-CZ" sz="1400" dirty="0"/>
              <a:t> </a:t>
            </a:r>
            <a:r>
              <a:rPr lang="cs-CZ" sz="1400" dirty="0" err="1"/>
              <a:t>all</a:t>
            </a:r>
            <a:r>
              <a:rPr lang="cs-CZ" sz="1400" dirty="0"/>
              <a:t> </a:t>
            </a:r>
            <a:r>
              <a:rPr lang="cs-CZ" sz="1400" dirty="0" err="1"/>
              <a:t>enjoy</a:t>
            </a:r>
            <a:r>
              <a:rPr lang="cs-CZ" sz="1400" dirty="0"/>
              <a:t> </a:t>
            </a:r>
            <a:r>
              <a:rPr lang="cs-CZ" sz="1400" dirty="0" err="1"/>
              <a:t>it</a:t>
            </a:r>
            <a:r>
              <a:rPr lang="cs-CZ" sz="1400" dirty="0"/>
              <a:t>. </a:t>
            </a:r>
          </a:p>
          <a:p>
            <a:pPr fontAlgn="base">
              <a:lnSpc>
                <a:spcPct val="100000"/>
              </a:lnSpc>
            </a:pPr>
            <a:r>
              <a:rPr lang="cs-CZ" sz="1400" dirty="0"/>
              <a:t>MR. CHEN: </a:t>
            </a:r>
            <a:r>
              <a:rPr lang="cs-CZ" sz="1400" dirty="0" err="1"/>
              <a:t>Thank</a:t>
            </a:r>
            <a:r>
              <a:rPr lang="cs-CZ" sz="1400" dirty="0"/>
              <a:t> </a:t>
            </a:r>
            <a:r>
              <a:rPr lang="cs-CZ" sz="1400" dirty="0" err="1"/>
              <a:t>you</a:t>
            </a:r>
            <a:r>
              <a:rPr lang="cs-CZ" sz="1400" dirty="0"/>
              <a:t>. I </a:t>
            </a:r>
            <a:r>
              <a:rPr lang="cs-CZ" sz="1400" dirty="0" err="1"/>
              <a:t>appreciate</a:t>
            </a:r>
            <a:r>
              <a:rPr lang="cs-CZ" sz="1400" dirty="0"/>
              <a:t> </a:t>
            </a:r>
            <a:r>
              <a:rPr lang="cs-CZ" sz="1400" dirty="0" err="1"/>
              <a:t>your</a:t>
            </a:r>
            <a:r>
              <a:rPr lang="cs-CZ" sz="1400" dirty="0"/>
              <a:t> </a:t>
            </a:r>
            <a:r>
              <a:rPr lang="cs-CZ" sz="1400" dirty="0" err="1"/>
              <a:t>understanding</a:t>
            </a:r>
            <a:r>
              <a:rPr lang="cs-CZ" sz="1400" dirty="0"/>
              <a:t>.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cs-CZ" sz="1400" dirty="0"/>
          </a:p>
          <a:p>
            <a:pPr marL="0" indent="0" fontAlgn="base">
              <a:lnSpc>
                <a:spcPct val="100000"/>
              </a:lnSpc>
              <a:buNone/>
            </a:pPr>
            <a:r>
              <a:rPr lang="cs-CZ" sz="1400" dirty="0" err="1"/>
              <a:t>Díaz</a:t>
            </a:r>
            <a:r>
              <a:rPr lang="cs-CZ" sz="1400" dirty="0"/>
              <a:t> </a:t>
            </a:r>
            <a:r>
              <a:rPr lang="cs-CZ" sz="1400" dirty="0" err="1"/>
              <a:t>laughs</a:t>
            </a:r>
            <a:r>
              <a:rPr lang="cs-CZ" sz="1400" dirty="0"/>
              <a:t> </a:t>
            </a:r>
            <a:r>
              <a:rPr lang="cs-CZ" sz="1400" dirty="0" err="1"/>
              <a:t>about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situation</a:t>
            </a:r>
            <a:r>
              <a:rPr lang="cs-CZ" sz="1400" dirty="0"/>
              <a:t> </a:t>
            </a:r>
            <a:r>
              <a:rPr lang="cs-CZ" sz="1400" dirty="0" err="1"/>
              <a:t>now</a:t>
            </a:r>
            <a:r>
              <a:rPr lang="cs-CZ" sz="1400" dirty="0"/>
              <a:t>. “I </a:t>
            </a:r>
            <a:r>
              <a:rPr lang="cs-CZ" sz="1400" dirty="0" err="1"/>
              <a:t>was</a:t>
            </a:r>
            <a:r>
              <a:rPr lang="cs-CZ" sz="1400" dirty="0"/>
              <a:t> </a:t>
            </a:r>
            <a:r>
              <a:rPr lang="cs-CZ" sz="1400" dirty="0" err="1"/>
              <a:t>quite</a:t>
            </a:r>
            <a:r>
              <a:rPr lang="cs-CZ" sz="1400" dirty="0"/>
              <a:t> </a:t>
            </a:r>
            <a:r>
              <a:rPr lang="cs-CZ" sz="1400" dirty="0" err="1"/>
              <a:t>certain</a:t>
            </a:r>
            <a:r>
              <a:rPr lang="cs-CZ" sz="1400" dirty="0"/>
              <a:t> he had </a:t>
            </a:r>
            <a:r>
              <a:rPr lang="cs-CZ" sz="1400" dirty="0" err="1"/>
              <a:t>said</a:t>
            </a:r>
            <a:r>
              <a:rPr lang="cs-CZ" sz="1400" dirty="0"/>
              <a:t> he </a:t>
            </a:r>
            <a:r>
              <a:rPr lang="cs-CZ" sz="1400" dirty="0" err="1"/>
              <a:t>was</a:t>
            </a:r>
            <a:r>
              <a:rPr lang="cs-CZ" sz="1400" dirty="0"/>
              <a:t> </a:t>
            </a:r>
            <a:r>
              <a:rPr lang="cs-CZ" sz="1400" dirty="0" err="1"/>
              <a:t>coming</a:t>
            </a:r>
            <a:r>
              <a:rPr lang="cs-CZ" sz="1400" dirty="0"/>
              <a:t>,” </a:t>
            </a:r>
            <a:r>
              <a:rPr lang="cs-CZ" sz="1400" dirty="0" err="1"/>
              <a:t>Díaz</a:t>
            </a:r>
            <a:r>
              <a:rPr lang="cs-CZ" sz="1400" dirty="0"/>
              <a:t> </a:t>
            </a:r>
            <a:r>
              <a:rPr lang="cs-CZ" sz="1400" dirty="0" err="1"/>
              <a:t>says</a:t>
            </a:r>
            <a:r>
              <a:rPr lang="cs-CZ" sz="1400" dirty="0"/>
              <a:t>. “And Mr. </a:t>
            </a:r>
            <a:r>
              <a:rPr lang="cs-CZ" sz="1400" dirty="0" err="1"/>
              <a:t>Chen</a:t>
            </a:r>
            <a:r>
              <a:rPr lang="cs-CZ" sz="1400" dirty="0"/>
              <a:t> </a:t>
            </a:r>
            <a:r>
              <a:rPr lang="cs-CZ" sz="1400" dirty="0" err="1"/>
              <a:t>was</a:t>
            </a:r>
            <a:r>
              <a:rPr lang="cs-CZ" sz="1400" dirty="0"/>
              <a:t> </a:t>
            </a:r>
            <a:r>
              <a:rPr lang="cs-CZ" sz="1400" dirty="0" err="1"/>
              <a:t>quite</a:t>
            </a:r>
            <a:r>
              <a:rPr lang="cs-CZ" sz="1400" dirty="0"/>
              <a:t> </a:t>
            </a:r>
            <a:r>
              <a:rPr lang="cs-CZ" sz="1400" dirty="0" err="1"/>
              <a:t>certain</a:t>
            </a:r>
            <a:r>
              <a:rPr lang="cs-CZ" sz="1400" dirty="0"/>
              <a:t> he had </a:t>
            </a:r>
            <a:r>
              <a:rPr lang="cs-CZ" sz="1400" dirty="0" err="1"/>
              <a:t>communicated</a:t>
            </a:r>
            <a:r>
              <a:rPr lang="cs-CZ" sz="1400" dirty="0"/>
              <a:t> </a:t>
            </a:r>
            <a:r>
              <a:rPr lang="cs-CZ" sz="1400" dirty="0" err="1"/>
              <a:t>that</a:t>
            </a:r>
            <a:r>
              <a:rPr lang="cs-CZ" sz="1400" dirty="0"/>
              <a:t> he </a:t>
            </a:r>
            <a:r>
              <a:rPr lang="cs-CZ" sz="1400" dirty="0" err="1"/>
              <a:t>absolutely</a:t>
            </a:r>
            <a:r>
              <a:rPr lang="cs-CZ" sz="1400" dirty="0"/>
              <a:t> </a:t>
            </a:r>
            <a:r>
              <a:rPr lang="cs-CZ" sz="1400" dirty="0" err="1"/>
              <a:t>could</a:t>
            </a:r>
            <a:r>
              <a:rPr lang="cs-CZ" sz="1400" dirty="0"/>
              <a:t> not </a:t>
            </a:r>
            <a:r>
              <a:rPr lang="cs-CZ" sz="1400" dirty="0" err="1"/>
              <a:t>come</a:t>
            </a:r>
            <a:r>
              <a:rPr lang="cs-CZ" sz="1400" dirty="0"/>
              <a:t> </a:t>
            </a:r>
            <a:r>
              <a:rPr lang="cs-CZ" sz="1400" dirty="0" err="1"/>
              <a:t>because</a:t>
            </a:r>
            <a:r>
              <a:rPr lang="cs-CZ" sz="1400" dirty="0"/>
              <a:t> he </a:t>
            </a:r>
            <a:r>
              <a:rPr lang="cs-CZ" sz="1400" dirty="0" err="1"/>
              <a:t>was</a:t>
            </a:r>
            <a:r>
              <a:rPr lang="cs-CZ" sz="1400" dirty="0"/>
              <a:t> </a:t>
            </a:r>
            <a:r>
              <a:rPr lang="cs-CZ" sz="1400" dirty="0" err="1"/>
              <a:t>going</a:t>
            </a:r>
            <a:r>
              <a:rPr lang="cs-CZ" sz="1400" dirty="0"/>
              <a:t> to </a:t>
            </a:r>
            <a:r>
              <a:rPr lang="cs-CZ" sz="1400" dirty="0" err="1"/>
              <a:t>be</a:t>
            </a:r>
            <a:r>
              <a:rPr lang="cs-CZ" sz="1400" dirty="0"/>
              <a:t> </a:t>
            </a:r>
            <a:r>
              <a:rPr lang="cs-CZ" sz="1400" dirty="0" err="1"/>
              <a:t>celebrating</a:t>
            </a:r>
            <a:r>
              <a:rPr lang="cs-CZ" sz="1400" dirty="0"/>
              <a:t> his </a:t>
            </a:r>
            <a:r>
              <a:rPr lang="cs-CZ" sz="1400" dirty="0" err="1"/>
              <a:t>daughter’s</a:t>
            </a:r>
            <a:r>
              <a:rPr lang="cs-CZ" sz="1400" dirty="0"/>
              <a:t> </a:t>
            </a:r>
            <a:r>
              <a:rPr lang="cs-CZ" sz="1400" dirty="0" err="1"/>
              <a:t>birthday</a:t>
            </a:r>
            <a:r>
              <a:rPr lang="cs-CZ" sz="1400" dirty="0"/>
              <a:t> </a:t>
            </a:r>
            <a:r>
              <a:rPr lang="cs-CZ" sz="1400" dirty="0" err="1"/>
              <a:t>with</a:t>
            </a:r>
            <a:r>
              <a:rPr lang="cs-CZ" sz="1400" dirty="0"/>
              <a:t> his </a:t>
            </a:r>
            <a:r>
              <a:rPr lang="cs-CZ" sz="1400" dirty="0" err="1"/>
              <a:t>family</a:t>
            </a:r>
            <a:r>
              <a:rPr lang="cs-CZ" sz="1400" dirty="0"/>
              <a:t>.” </a:t>
            </a:r>
          </a:p>
          <a:p>
            <a:pPr>
              <a:lnSpc>
                <a:spcPct val="100000"/>
              </a:lnSpc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108283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CD410C79-01E3-4B4C-94A2-05D6769FB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74875"/>
            <a:ext cx="4659313" cy="3441700"/>
          </a:xfrm>
          <a:prstGeom prst="rect">
            <a:avLst/>
          </a:prstGeom>
        </p:spPr>
      </p:pic>
      <p:pic>
        <p:nvPicPr>
          <p:cNvPr id="5" name="Obrázek 4" descr="Obsah obrázku text, jídlo, dezert, smetana&#10;&#10;Popis byl vytvořen automaticky">
            <a:extLst>
              <a:ext uri="{FF2B5EF4-FFF2-40B4-BE49-F238E27FC236}">
                <a16:creationId xmlns:a16="http://schemas.microsoft.com/office/drawing/2014/main" id="{F1F260AC-4DAE-F341-A11A-F605212FE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950" y="2174875"/>
            <a:ext cx="5784850" cy="34417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6F0FD54-5B84-4041-9184-157C49BBC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Explicit vs. implicit</a:t>
            </a:r>
          </a:p>
        </p:txBody>
      </p:sp>
    </p:spTree>
    <p:extLst>
      <p:ext uri="{BB962C8B-B14F-4D97-AF65-F5344CB8AC3E}">
        <p14:creationId xmlns:p14="http://schemas.microsoft.com/office/powerpoint/2010/main" val="396254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5F46A2-535B-8B4B-9F86-B783DF710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cs-CZ" sz="3400"/>
              <a:t>High vs. Low context – online communication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190E84-7BF5-9648-8E1C-754CF0C16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400" b="1" dirty="0" err="1"/>
              <a:t>High</a:t>
            </a:r>
            <a:r>
              <a:rPr lang="cs-CZ" sz="1400" b="1" dirty="0"/>
              <a:t> </a:t>
            </a:r>
            <a:r>
              <a:rPr lang="cs-CZ" sz="1400" b="1" dirty="0" err="1"/>
              <a:t>context</a:t>
            </a:r>
            <a:endParaRPr lang="cs-CZ" sz="1400" dirty="0"/>
          </a:p>
          <a:p>
            <a:pPr lvl="0">
              <a:lnSpc>
                <a:spcPct val="100000"/>
              </a:lnSpc>
            </a:pPr>
            <a:r>
              <a:rPr lang="cs-CZ" sz="1400" dirty="0"/>
              <a:t>Many </a:t>
            </a:r>
            <a:r>
              <a:rPr lang="cs-CZ" sz="1400" dirty="0" err="1"/>
              <a:t>different</a:t>
            </a:r>
            <a:r>
              <a:rPr lang="cs-CZ" sz="1400" dirty="0"/>
              <a:t> </a:t>
            </a:r>
            <a:r>
              <a:rPr lang="cs-CZ" sz="1400" dirty="0" err="1"/>
              <a:t>content</a:t>
            </a:r>
            <a:r>
              <a:rPr lang="cs-CZ" sz="1400" dirty="0"/>
              <a:t> </a:t>
            </a:r>
            <a:r>
              <a:rPr lang="cs-CZ" sz="1400" dirty="0" err="1"/>
              <a:t>types</a:t>
            </a:r>
            <a:endParaRPr lang="cs-CZ" sz="1400" dirty="0"/>
          </a:p>
          <a:p>
            <a:pPr lvl="0">
              <a:lnSpc>
                <a:spcPct val="100000"/>
              </a:lnSpc>
            </a:pPr>
            <a:r>
              <a:rPr lang="cs-CZ" sz="1400" dirty="0" err="1"/>
              <a:t>Focus</a:t>
            </a:r>
            <a:r>
              <a:rPr lang="cs-CZ" sz="1400" dirty="0"/>
              <a:t> on </a:t>
            </a:r>
            <a:r>
              <a:rPr lang="cs-CZ" sz="1400" dirty="0" err="1"/>
              <a:t>entertaining</a:t>
            </a:r>
            <a:r>
              <a:rPr lang="cs-CZ" sz="1400" dirty="0"/>
              <a:t> </a:t>
            </a:r>
            <a:r>
              <a:rPr lang="cs-CZ" sz="1400" dirty="0" err="1"/>
              <a:t>content</a:t>
            </a:r>
            <a:endParaRPr lang="cs-CZ" sz="1400" dirty="0"/>
          </a:p>
          <a:p>
            <a:pPr lvl="0">
              <a:lnSpc>
                <a:spcPct val="100000"/>
              </a:lnSpc>
            </a:pPr>
            <a:r>
              <a:rPr lang="cs-CZ" sz="1400" dirty="0"/>
              <a:t>Long </a:t>
            </a:r>
            <a:r>
              <a:rPr lang="cs-CZ" sz="1400" dirty="0" err="1"/>
              <a:t>accompanying</a:t>
            </a:r>
            <a:r>
              <a:rPr lang="cs-CZ" sz="1400" dirty="0"/>
              <a:t> text </a:t>
            </a:r>
            <a:r>
              <a:rPr lang="cs-CZ" sz="1400" dirty="0" err="1"/>
              <a:t>with</a:t>
            </a:r>
            <a:r>
              <a:rPr lang="cs-CZ" sz="1400" dirty="0"/>
              <a:t> </a:t>
            </a:r>
            <a:r>
              <a:rPr lang="cs-CZ" sz="1400" dirty="0" err="1"/>
              <a:t>photos</a:t>
            </a:r>
            <a:endParaRPr lang="cs-CZ" sz="1400" dirty="0"/>
          </a:p>
          <a:p>
            <a:pPr lvl="0">
              <a:lnSpc>
                <a:spcPct val="100000"/>
              </a:lnSpc>
            </a:pPr>
            <a:r>
              <a:rPr lang="cs-CZ" sz="1400" dirty="0" err="1"/>
              <a:t>Longer</a:t>
            </a:r>
            <a:r>
              <a:rPr lang="cs-CZ" sz="1400" dirty="0"/>
              <a:t> </a:t>
            </a:r>
            <a:r>
              <a:rPr lang="cs-CZ" sz="1400" dirty="0" err="1"/>
              <a:t>videos</a:t>
            </a:r>
            <a:r>
              <a:rPr lang="cs-CZ" sz="1400" dirty="0"/>
              <a:t> </a:t>
            </a:r>
            <a:r>
              <a:rPr lang="cs-CZ" sz="1400" dirty="0" err="1"/>
              <a:t>with</a:t>
            </a:r>
            <a:r>
              <a:rPr lang="cs-CZ" sz="1400" dirty="0"/>
              <a:t> </a:t>
            </a:r>
            <a:r>
              <a:rPr lang="cs-CZ" sz="1400" dirty="0" err="1"/>
              <a:t>narrative</a:t>
            </a:r>
            <a:r>
              <a:rPr lang="cs-CZ" sz="1400" dirty="0"/>
              <a:t> </a:t>
            </a:r>
            <a:r>
              <a:rPr lang="cs-CZ" sz="1400" dirty="0" err="1"/>
              <a:t>content</a:t>
            </a:r>
            <a:endParaRPr lang="cs-CZ" sz="1400" dirty="0"/>
          </a:p>
          <a:p>
            <a:pPr lvl="0">
              <a:lnSpc>
                <a:spcPct val="100000"/>
              </a:lnSpc>
            </a:pPr>
            <a:r>
              <a:rPr lang="cs-CZ" sz="1400" dirty="0" err="1"/>
              <a:t>Emotional</a:t>
            </a:r>
            <a:r>
              <a:rPr lang="cs-CZ" sz="1400" dirty="0"/>
              <a:t> </a:t>
            </a:r>
            <a:r>
              <a:rPr lang="cs-CZ" sz="1400" dirty="0" err="1"/>
              <a:t>interaction</a:t>
            </a:r>
            <a:r>
              <a:rPr lang="cs-CZ" sz="1400" dirty="0"/>
              <a:t> </a:t>
            </a:r>
            <a:r>
              <a:rPr lang="cs-CZ" sz="1400" dirty="0" err="1"/>
              <a:t>with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customer</a:t>
            </a:r>
            <a:endParaRPr lang="cs-CZ" sz="1400" dirty="0"/>
          </a:p>
          <a:p>
            <a:pPr lvl="0">
              <a:lnSpc>
                <a:spcPct val="100000"/>
              </a:lnSpc>
            </a:pPr>
            <a:r>
              <a:rPr lang="cs-CZ" sz="1400" dirty="0" err="1"/>
              <a:t>High</a:t>
            </a:r>
            <a:r>
              <a:rPr lang="cs-CZ" sz="1400" dirty="0"/>
              <a:t> </a:t>
            </a:r>
            <a:r>
              <a:rPr lang="cs-CZ" sz="1400" dirty="0" err="1"/>
              <a:t>frequency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social</a:t>
            </a:r>
            <a:r>
              <a:rPr lang="cs-CZ" sz="1400" dirty="0"/>
              <a:t> media </a:t>
            </a:r>
            <a:r>
              <a:rPr lang="cs-CZ" sz="1400" dirty="0" err="1"/>
              <a:t>posts</a:t>
            </a:r>
            <a:br>
              <a:rPr lang="cs-CZ" sz="1400" dirty="0"/>
            </a:br>
            <a:endParaRPr lang="cs-CZ" sz="14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400" b="1" dirty="0" err="1"/>
              <a:t>Low</a:t>
            </a:r>
            <a:r>
              <a:rPr lang="cs-CZ" sz="1400" b="1" dirty="0"/>
              <a:t> </a:t>
            </a:r>
            <a:r>
              <a:rPr lang="cs-CZ" sz="1400" b="1" dirty="0" err="1"/>
              <a:t>context</a:t>
            </a:r>
            <a:endParaRPr lang="cs-CZ" sz="1400" dirty="0"/>
          </a:p>
          <a:p>
            <a:pPr lvl="0">
              <a:lnSpc>
                <a:spcPct val="100000"/>
              </a:lnSpc>
            </a:pPr>
            <a:r>
              <a:rPr lang="cs-CZ" sz="1400" dirty="0" err="1"/>
              <a:t>Concentration</a:t>
            </a:r>
            <a:r>
              <a:rPr lang="cs-CZ" sz="1400" dirty="0"/>
              <a:t> on a </a:t>
            </a:r>
            <a:r>
              <a:rPr lang="cs-CZ" sz="1400" dirty="0" err="1"/>
              <a:t>few</a:t>
            </a:r>
            <a:r>
              <a:rPr lang="cs-CZ" sz="1400" dirty="0"/>
              <a:t> </a:t>
            </a:r>
            <a:r>
              <a:rPr lang="cs-CZ" sz="1400" dirty="0" err="1"/>
              <a:t>content</a:t>
            </a:r>
            <a:r>
              <a:rPr lang="cs-CZ" sz="1400" dirty="0"/>
              <a:t> </a:t>
            </a:r>
            <a:r>
              <a:rPr lang="cs-CZ" sz="1400" dirty="0" err="1"/>
              <a:t>types</a:t>
            </a:r>
            <a:endParaRPr lang="cs-CZ" sz="1400" dirty="0"/>
          </a:p>
          <a:p>
            <a:pPr lvl="0">
              <a:lnSpc>
                <a:spcPct val="100000"/>
              </a:lnSpc>
            </a:pPr>
            <a:r>
              <a:rPr lang="cs-CZ" sz="1400" dirty="0" err="1"/>
              <a:t>Focus</a:t>
            </a:r>
            <a:r>
              <a:rPr lang="cs-CZ" sz="1400" dirty="0"/>
              <a:t> on </a:t>
            </a:r>
            <a:r>
              <a:rPr lang="cs-CZ" sz="1400" dirty="0" err="1"/>
              <a:t>information</a:t>
            </a:r>
            <a:endParaRPr lang="cs-CZ" sz="1400" dirty="0"/>
          </a:p>
          <a:p>
            <a:pPr lvl="0">
              <a:lnSpc>
                <a:spcPct val="100000"/>
              </a:lnSpc>
            </a:pPr>
            <a:r>
              <a:rPr lang="cs-CZ" sz="1400" dirty="0" err="1"/>
              <a:t>Shorter</a:t>
            </a:r>
            <a:r>
              <a:rPr lang="cs-CZ" sz="1400" dirty="0"/>
              <a:t> </a:t>
            </a:r>
            <a:r>
              <a:rPr lang="cs-CZ" sz="1400" dirty="0" err="1"/>
              <a:t>photo</a:t>
            </a:r>
            <a:r>
              <a:rPr lang="cs-CZ" sz="1400" dirty="0"/>
              <a:t> </a:t>
            </a:r>
            <a:r>
              <a:rPr lang="cs-CZ" sz="1400" dirty="0" err="1"/>
              <a:t>texts</a:t>
            </a:r>
            <a:endParaRPr lang="cs-CZ" sz="1400" dirty="0"/>
          </a:p>
          <a:p>
            <a:pPr lvl="0">
              <a:lnSpc>
                <a:spcPct val="100000"/>
              </a:lnSpc>
            </a:pPr>
            <a:r>
              <a:rPr lang="cs-CZ" sz="1400" dirty="0" err="1"/>
              <a:t>Shorter</a:t>
            </a:r>
            <a:r>
              <a:rPr lang="cs-CZ" sz="1400" dirty="0"/>
              <a:t> </a:t>
            </a:r>
            <a:r>
              <a:rPr lang="cs-CZ" sz="1400" dirty="0" err="1"/>
              <a:t>videos</a:t>
            </a:r>
            <a:r>
              <a:rPr lang="cs-CZ" sz="1400" dirty="0"/>
              <a:t> </a:t>
            </a:r>
            <a:r>
              <a:rPr lang="cs-CZ" sz="1400" dirty="0" err="1"/>
              <a:t>with</a:t>
            </a:r>
            <a:r>
              <a:rPr lang="cs-CZ" sz="1400" dirty="0"/>
              <a:t> a </a:t>
            </a:r>
            <a:r>
              <a:rPr lang="cs-CZ" sz="1400" dirty="0" err="1"/>
              <a:t>focus</a:t>
            </a:r>
            <a:r>
              <a:rPr lang="cs-CZ" sz="1400" dirty="0"/>
              <a:t> on </a:t>
            </a:r>
            <a:r>
              <a:rPr lang="cs-CZ" sz="1400" dirty="0" err="1"/>
              <a:t>information</a:t>
            </a:r>
            <a:endParaRPr lang="cs-CZ" sz="1400" dirty="0"/>
          </a:p>
          <a:p>
            <a:pPr lvl="0">
              <a:lnSpc>
                <a:spcPct val="100000"/>
              </a:lnSpc>
            </a:pPr>
            <a:r>
              <a:rPr lang="cs-CZ" sz="1400" dirty="0"/>
              <a:t>More </a:t>
            </a:r>
            <a:r>
              <a:rPr lang="cs-CZ" sz="1400" dirty="0" err="1"/>
              <a:t>objective</a:t>
            </a:r>
            <a:r>
              <a:rPr lang="cs-CZ" sz="1400" dirty="0"/>
              <a:t> </a:t>
            </a:r>
            <a:r>
              <a:rPr lang="cs-CZ" sz="1400" dirty="0" err="1"/>
              <a:t>interaction</a:t>
            </a:r>
            <a:endParaRPr lang="cs-CZ" sz="1400" dirty="0"/>
          </a:p>
          <a:p>
            <a:pPr lvl="0">
              <a:lnSpc>
                <a:spcPct val="100000"/>
              </a:lnSpc>
            </a:pPr>
            <a:r>
              <a:rPr lang="cs-CZ" sz="1400" dirty="0" err="1"/>
              <a:t>Lower</a:t>
            </a:r>
            <a:r>
              <a:rPr lang="cs-CZ" sz="1400" dirty="0"/>
              <a:t> post </a:t>
            </a:r>
            <a:r>
              <a:rPr lang="cs-CZ" sz="1400" dirty="0" err="1"/>
              <a:t>frequency</a:t>
            </a:r>
            <a:endParaRPr lang="cs-CZ" sz="1400" dirty="0"/>
          </a:p>
          <a:p>
            <a:pPr>
              <a:lnSpc>
                <a:spcPct val="100000"/>
              </a:lnSpc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72811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of McDonald's Thailand website as an example of Cross-cultural communication">
            <a:extLst>
              <a:ext uri="{FF2B5EF4-FFF2-40B4-BE49-F238E27FC236}">
                <a16:creationId xmlns:a16="http://schemas.microsoft.com/office/drawing/2014/main" id="{B336E615-9392-B24C-BAC4-FCC5D3DD3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3" r="18703" b="2"/>
          <a:stretch/>
        </p:blipFill>
        <p:spPr bwMode="auto">
          <a:xfrm>
            <a:off x="1098550" y="2384425"/>
            <a:ext cx="4965700" cy="36163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of McDonald's USA website as an example of Cross-cultural communication">
            <a:extLst>
              <a:ext uri="{FF2B5EF4-FFF2-40B4-BE49-F238E27FC236}">
                <a16:creationId xmlns:a16="http://schemas.microsoft.com/office/drawing/2014/main" id="{563AD0DC-8C8E-B04B-A35D-AF5206A18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2" r="6594" b="-1"/>
          <a:stretch/>
        </p:blipFill>
        <p:spPr bwMode="auto">
          <a:xfrm>
            <a:off x="6134100" y="2384425"/>
            <a:ext cx="4960938" cy="36163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35F46A2-535B-8B4B-9F86-B783DF710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High vs. Low context – online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844186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678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28015"/>
            <a:ext cx="11003280" cy="1896068"/>
          </a:xfrm>
        </p:spPr>
        <p:txBody>
          <a:bodyPr anchor="ctr">
            <a:normAutofit/>
          </a:bodyPr>
          <a:lstStyle/>
          <a:p>
            <a:r>
              <a:rPr lang="en-US" sz="5200" dirty="0"/>
              <a:t>Verbal communication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04D2B7-73F4-45B7-8DD7-46FBB764F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804672"/>
            <a:ext cx="242107" cy="1340860"/>
            <a:chOff x="56167" y="2761488"/>
            <a:chExt cx="242107" cy="1340860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7BC264FB-46C7-4095-9789-88AE8EEEE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9453CF8A-AFBF-4F7B-976E-34E49574A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0124E973-0753-4565-B7DF-01D225459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9">
              <a:extLst>
                <a:ext uri="{FF2B5EF4-FFF2-40B4-BE49-F238E27FC236}">
                  <a16:creationId xmlns:a16="http://schemas.microsoft.com/office/drawing/2014/main" id="{159D5EF2-5F47-486E-98E4-E1D6A421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BD58D7DB-D38F-48CB-B73D-9556F37EB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04D7EDFA-8DAB-4339-A8AB-851280A1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A4F3EE0F-7B38-4989-9311-60D9F2180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EAB2AE19-2A16-4760-8196-328E12B05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AA713287-972B-4CB9-A3E2-A8EECBFA89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59">
              <a:extLst>
                <a:ext uri="{FF2B5EF4-FFF2-40B4-BE49-F238E27FC236}">
                  <a16:creationId xmlns:a16="http://schemas.microsoft.com/office/drawing/2014/main" id="{40A11147-5462-464B-AA8A-437311584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689B308F-09CB-4EFB-A1E1-09AE1DDCD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63B69A54-E8C5-4B6F-B650-15C49F353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26F46409-A4A3-4D60-B1EE-A45900C03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B688051A-40F1-43BA-8727-23827B15D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FF20DCD7-1D4A-4ED2-9883-C07271F10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625E4879-1283-40D5-BB48-3E06AC059C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9F4B8115-2949-42EC-A16F-1CDE955EB3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CFA61B4E-7C2E-4900-AA0F-80EE6E958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98364665-AC0C-4B4D-B268-C32C228F2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DCB63DBC-5E6D-45E1-BDF9-ED435ABC7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7407" y="2866523"/>
            <a:ext cx="11000233" cy="29811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je zapotřebí porozumění jak oběma zapojeným kulturám, tak oběma jazykům</a:t>
            </a:r>
            <a:endParaRPr lang="en-US" sz="2400" dirty="0"/>
          </a:p>
          <a:p>
            <a:r>
              <a:rPr lang="en-US" sz="2400" dirty="0"/>
              <a:t>Sapir-Whorf hypothesis</a:t>
            </a:r>
          </a:p>
          <a:p>
            <a:r>
              <a:rPr lang="en-US" sz="2400" dirty="0"/>
              <a:t>lingua Franca</a:t>
            </a:r>
          </a:p>
          <a:p>
            <a:r>
              <a:rPr lang="en-US" sz="2400" dirty="0"/>
              <a:t>cultures with a high / low communication context</a:t>
            </a:r>
            <a:endParaRPr lang="cs-CZ" sz="2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66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FB2C76-FD2F-A5E9-6EB1-011F009AE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90588"/>
            <a:ext cx="6059488" cy="39576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FAFA0DD-0115-7BAF-DE87-EC94598C7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038" y="890588"/>
            <a:ext cx="4770438" cy="3957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Verbal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121760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678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28015"/>
            <a:ext cx="11003280" cy="1896068"/>
          </a:xfrm>
        </p:spPr>
        <p:txBody>
          <a:bodyPr anchor="ctr">
            <a:normAutofit/>
          </a:bodyPr>
          <a:lstStyle/>
          <a:p>
            <a:r>
              <a:rPr lang="en-US" sz="5200" dirty="0"/>
              <a:t>Verbal communication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04D2B7-73F4-45B7-8DD7-46FBB764F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804672"/>
            <a:ext cx="242107" cy="1340860"/>
            <a:chOff x="56167" y="2761488"/>
            <a:chExt cx="242107" cy="1340860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7BC264FB-46C7-4095-9789-88AE8EEEE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9453CF8A-AFBF-4F7B-976E-34E49574A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0124E973-0753-4565-B7DF-01D225459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9">
              <a:extLst>
                <a:ext uri="{FF2B5EF4-FFF2-40B4-BE49-F238E27FC236}">
                  <a16:creationId xmlns:a16="http://schemas.microsoft.com/office/drawing/2014/main" id="{159D5EF2-5F47-486E-98E4-E1D6A421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BD58D7DB-D38F-48CB-B73D-9556F37EB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04D7EDFA-8DAB-4339-A8AB-851280A1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A4F3EE0F-7B38-4989-9311-60D9F2180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EAB2AE19-2A16-4760-8196-328E12B05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AA713287-972B-4CB9-A3E2-A8EECBFA89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59">
              <a:extLst>
                <a:ext uri="{FF2B5EF4-FFF2-40B4-BE49-F238E27FC236}">
                  <a16:creationId xmlns:a16="http://schemas.microsoft.com/office/drawing/2014/main" id="{40A11147-5462-464B-AA8A-437311584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689B308F-09CB-4EFB-A1E1-09AE1DDCD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63B69A54-E8C5-4B6F-B650-15C49F353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26F46409-A4A3-4D60-B1EE-A45900C03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B688051A-40F1-43BA-8727-23827B15D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FF20DCD7-1D4A-4ED2-9883-C07271F10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625E4879-1283-40D5-BB48-3E06AC059C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9F4B8115-2949-42EC-A16F-1CDE955EB3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CFA61B4E-7C2E-4900-AA0F-80EE6E958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98364665-AC0C-4B4D-B268-C32C228F2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DCB63DBC-5E6D-45E1-BDF9-ED435ABC7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arker pen">
            <a:extLst>
              <a:ext uri="{FF2B5EF4-FFF2-40B4-BE49-F238E27FC236}">
                <a16:creationId xmlns:a16="http://schemas.microsoft.com/office/drawing/2014/main" id="{71B42325-E2B9-DB10-FB8A-B956F9AB3A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058" y="2788301"/>
            <a:ext cx="11097349" cy="281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26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678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28015"/>
            <a:ext cx="11003280" cy="1896068"/>
          </a:xfrm>
        </p:spPr>
        <p:txBody>
          <a:bodyPr anchor="ctr">
            <a:normAutofit/>
          </a:bodyPr>
          <a:lstStyle/>
          <a:p>
            <a:r>
              <a:rPr lang="en-US" sz="5200" dirty="0"/>
              <a:t>Verbal communication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04D2B7-73F4-45B7-8DD7-46FBB764F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804672"/>
            <a:ext cx="242107" cy="1340860"/>
            <a:chOff x="56167" y="2761488"/>
            <a:chExt cx="242107" cy="1340860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7BC264FB-46C7-4095-9789-88AE8EEEE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9453CF8A-AFBF-4F7B-976E-34E49574A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0124E973-0753-4565-B7DF-01D225459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9">
              <a:extLst>
                <a:ext uri="{FF2B5EF4-FFF2-40B4-BE49-F238E27FC236}">
                  <a16:creationId xmlns:a16="http://schemas.microsoft.com/office/drawing/2014/main" id="{159D5EF2-5F47-486E-98E4-E1D6A421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BD58D7DB-D38F-48CB-B73D-9556F37EB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04D7EDFA-8DAB-4339-A8AB-851280A1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A4F3EE0F-7B38-4989-9311-60D9F2180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EAB2AE19-2A16-4760-8196-328E12B05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AA713287-972B-4CB9-A3E2-A8EECBFA89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59">
              <a:extLst>
                <a:ext uri="{FF2B5EF4-FFF2-40B4-BE49-F238E27FC236}">
                  <a16:creationId xmlns:a16="http://schemas.microsoft.com/office/drawing/2014/main" id="{40A11147-5462-464B-AA8A-437311584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689B308F-09CB-4EFB-A1E1-09AE1DDCD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63B69A54-E8C5-4B6F-B650-15C49F353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26F46409-A4A3-4D60-B1EE-A45900C03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B688051A-40F1-43BA-8727-23827B15D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FF20DCD7-1D4A-4ED2-9883-C07271F10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625E4879-1283-40D5-BB48-3E06AC059C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9F4B8115-2949-42EC-A16F-1CDE955EB3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CFA61B4E-7C2E-4900-AA0F-80EE6E958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98364665-AC0C-4B4D-B268-C32C228F2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DCB63DBC-5E6D-45E1-BDF9-ED435ABC7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oprodej hoven | Loupak.cz">
            <a:extLst>
              <a:ext uri="{FF2B5EF4-FFF2-40B4-BE49-F238E27FC236}">
                <a16:creationId xmlns:a16="http://schemas.microsoft.com/office/drawing/2014/main" id="{6B2F3EFA-A932-8FF7-AB12-8ABCF81FE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5775" y="668216"/>
            <a:ext cx="3846042" cy="545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192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678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28015"/>
            <a:ext cx="11003280" cy="1896068"/>
          </a:xfrm>
        </p:spPr>
        <p:txBody>
          <a:bodyPr anchor="ctr">
            <a:normAutofit/>
          </a:bodyPr>
          <a:lstStyle/>
          <a:p>
            <a:r>
              <a:rPr lang="en-US" sz="5200" dirty="0"/>
              <a:t>Nonverbal communication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B04D2B7-73F4-45B7-8DD7-46FBB764F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804672"/>
            <a:ext cx="242107" cy="1340860"/>
            <a:chOff x="56167" y="2761488"/>
            <a:chExt cx="242107" cy="1340860"/>
          </a:xfrm>
        </p:grpSpPr>
        <p:sp>
          <p:nvSpPr>
            <p:cNvPr id="57" name="Rectangle 2">
              <a:extLst>
                <a:ext uri="{FF2B5EF4-FFF2-40B4-BE49-F238E27FC236}">
                  <a16:creationId xmlns:a16="http://schemas.microsoft.com/office/drawing/2014/main" id="{7BC264FB-46C7-4095-9789-88AE8EEEE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9453CF8A-AFBF-4F7B-976E-34E49574A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0124E973-0753-4565-B7DF-01D225459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59D5EF2-5F47-486E-98E4-E1D6A421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2">
              <a:extLst>
                <a:ext uri="{FF2B5EF4-FFF2-40B4-BE49-F238E27FC236}">
                  <a16:creationId xmlns:a16="http://schemas.microsoft.com/office/drawing/2014/main" id="{BD58D7DB-D38F-48CB-B73D-9556F37EB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04D7EDFA-8DAB-4339-A8AB-851280A1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A4F3EE0F-7B38-4989-9311-60D9F2180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59">
              <a:extLst>
                <a:ext uri="{FF2B5EF4-FFF2-40B4-BE49-F238E27FC236}">
                  <a16:creationId xmlns:a16="http://schemas.microsoft.com/office/drawing/2014/main" id="{EAB2AE19-2A16-4760-8196-328E12B05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2">
              <a:extLst>
                <a:ext uri="{FF2B5EF4-FFF2-40B4-BE49-F238E27FC236}">
                  <a16:creationId xmlns:a16="http://schemas.microsoft.com/office/drawing/2014/main" id="{AA713287-972B-4CB9-A3E2-A8EECBFA89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40A11147-5462-464B-AA8A-437311584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2">
              <a:extLst>
                <a:ext uri="{FF2B5EF4-FFF2-40B4-BE49-F238E27FC236}">
                  <a16:creationId xmlns:a16="http://schemas.microsoft.com/office/drawing/2014/main" id="{689B308F-09CB-4EFB-A1E1-09AE1DDCD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59">
              <a:extLst>
                <a:ext uri="{FF2B5EF4-FFF2-40B4-BE49-F238E27FC236}">
                  <a16:creationId xmlns:a16="http://schemas.microsoft.com/office/drawing/2014/main" id="{63B69A54-E8C5-4B6F-B650-15C49F353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2">
              <a:extLst>
                <a:ext uri="{FF2B5EF4-FFF2-40B4-BE49-F238E27FC236}">
                  <a16:creationId xmlns:a16="http://schemas.microsoft.com/office/drawing/2014/main" id="{26F46409-A4A3-4D60-B1EE-A45900C03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59">
              <a:extLst>
                <a:ext uri="{FF2B5EF4-FFF2-40B4-BE49-F238E27FC236}">
                  <a16:creationId xmlns:a16="http://schemas.microsoft.com/office/drawing/2014/main" id="{B688051A-40F1-43BA-8727-23827B15D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2">
              <a:extLst>
                <a:ext uri="{FF2B5EF4-FFF2-40B4-BE49-F238E27FC236}">
                  <a16:creationId xmlns:a16="http://schemas.microsoft.com/office/drawing/2014/main" id="{FF20DCD7-1D4A-4ED2-9883-C07271F10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59">
              <a:extLst>
                <a:ext uri="{FF2B5EF4-FFF2-40B4-BE49-F238E27FC236}">
                  <a16:creationId xmlns:a16="http://schemas.microsoft.com/office/drawing/2014/main" id="{625E4879-1283-40D5-BB48-3E06AC059C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2">
              <a:extLst>
                <a:ext uri="{FF2B5EF4-FFF2-40B4-BE49-F238E27FC236}">
                  <a16:creationId xmlns:a16="http://schemas.microsoft.com/office/drawing/2014/main" id="{9F4B8115-2949-42EC-A16F-1CDE955EB3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59">
              <a:extLst>
                <a:ext uri="{FF2B5EF4-FFF2-40B4-BE49-F238E27FC236}">
                  <a16:creationId xmlns:a16="http://schemas.microsoft.com/office/drawing/2014/main" id="{CFA61B4E-7C2E-4900-AA0F-80EE6E958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2">
              <a:extLst>
                <a:ext uri="{FF2B5EF4-FFF2-40B4-BE49-F238E27FC236}">
                  <a16:creationId xmlns:a16="http://schemas.microsoft.com/office/drawing/2014/main" id="{98364665-AC0C-4B4D-B268-C32C228F2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59">
              <a:extLst>
                <a:ext uri="{FF2B5EF4-FFF2-40B4-BE49-F238E27FC236}">
                  <a16:creationId xmlns:a16="http://schemas.microsoft.com/office/drawing/2014/main" id="{DCB63DBC-5E6D-45E1-BDF9-ED435ABC7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7407" y="3225339"/>
            <a:ext cx="11000233" cy="29811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sz="2200" dirty="0"/>
          </a:p>
          <a:p>
            <a:r>
              <a:rPr lang="en-US" sz="2200" dirty="0"/>
              <a:t>all communication expressed without words</a:t>
            </a:r>
          </a:p>
          <a:p>
            <a:r>
              <a:rPr lang="en-US" sz="2200" dirty="0"/>
              <a:t>facial expressions, postures, eye gaze, proxemics, gestures, tone of voice, haptics, chronemics…</a:t>
            </a:r>
          </a:p>
          <a:p>
            <a:r>
              <a:rPr lang="en-US" sz="2200" dirty="0"/>
              <a:t>influenced by cultural environment (kinesics, proxemics, artifacts, haptics, colors, silence)</a:t>
            </a:r>
          </a:p>
          <a:p>
            <a:r>
              <a:rPr lang="en-US" sz="2200" dirty="0"/>
              <a:t>some components are genetically determined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1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678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28015"/>
            <a:ext cx="11003280" cy="1896068"/>
          </a:xfrm>
        </p:spPr>
        <p:txBody>
          <a:bodyPr anchor="ctr">
            <a:normAutofit/>
          </a:bodyPr>
          <a:lstStyle/>
          <a:p>
            <a:r>
              <a:rPr lang="en-US" sz="5200" dirty="0"/>
              <a:t>Communication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04D2B7-73F4-45B7-8DD7-46FBB764F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804672"/>
            <a:ext cx="242107" cy="1340860"/>
            <a:chOff x="56167" y="2761488"/>
            <a:chExt cx="242107" cy="1340860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7BC264FB-46C7-4095-9789-88AE8EEEE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9453CF8A-AFBF-4F7B-976E-34E49574A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0124E973-0753-4565-B7DF-01D225459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9">
              <a:extLst>
                <a:ext uri="{FF2B5EF4-FFF2-40B4-BE49-F238E27FC236}">
                  <a16:creationId xmlns:a16="http://schemas.microsoft.com/office/drawing/2014/main" id="{159D5EF2-5F47-486E-98E4-E1D6A421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BD58D7DB-D38F-48CB-B73D-9556F37EB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04D7EDFA-8DAB-4339-A8AB-851280A1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A4F3EE0F-7B38-4989-9311-60D9F2180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EAB2AE19-2A16-4760-8196-328E12B05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AA713287-972B-4CB9-A3E2-A8EECBFA89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59">
              <a:extLst>
                <a:ext uri="{FF2B5EF4-FFF2-40B4-BE49-F238E27FC236}">
                  <a16:creationId xmlns:a16="http://schemas.microsoft.com/office/drawing/2014/main" id="{40A11147-5462-464B-AA8A-437311584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689B308F-09CB-4EFB-A1E1-09AE1DDCD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63B69A54-E8C5-4B6F-B650-15C49F353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26F46409-A4A3-4D60-B1EE-A45900C03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B688051A-40F1-43BA-8727-23827B15D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FF20DCD7-1D4A-4ED2-9883-C07271F10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625E4879-1283-40D5-BB48-3E06AC059C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9F4B8115-2949-42EC-A16F-1CDE955EB3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CFA61B4E-7C2E-4900-AA0F-80EE6E958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98364665-AC0C-4B4D-B268-C32C228F2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DCB63DBC-5E6D-45E1-BDF9-ED435ABC7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7407" y="3225339"/>
            <a:ext cx="11000233" cy="29811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From Latin </a:t>
            </a:r>
            <a:r>
              <a:rPr lang="en-US" sz="2400" i="1" dirty="0" err="1"/>
              <a:t>communicare</a:t>
            </a:r>
            <a:r>
              <a:rPr lang="en-US" sz="2400" dirty="0"/>
              <a:t> </a:t>
            </a:r>
          </a:p>
          <a:p>
            <a:r>
              <a:rPr lang="en-US" sz="2400" dirty="0"/>
              <a:t>social (interpersonal) communication is usually described using communication models. Laswell's communication model contains five basic questions and answers: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51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678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28015"/>
            <a:ext cx="11003280" cy="1896068"/>
          </a:xfrm>
        </p:spPr>
        <p:txBody>
          <a:bodyPr anchor="ctr">
            <a:normAutofit/>
          </a:bodyPr>
          <a:lstStyle/>
          <a:p>
            <a:r>
              <a:rPr lang="en-US" sz="5200" dirty="0"/>
              <a:t>Intercultural communication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04D2B7-73F4-45B7-8DD7-46FBB764F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804672"/>
            <a:ext cx="242107" cy="1340860"/>
            <a:chOff x="56167" y="2761488"/>
            <a:chExt cx="242107" cy="1340860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7BC264FB-46C7-4095-9789-88AE8EEEE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9453CF8A-AFBF-4F7B-976E-34E49574A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0124E973-0753-4565-B7DF-01D225459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9">
              <a:extLst>
                <a:ext uri="{FF2B5EF4-FFF2-40B4-BE49-F238E27FC236}">
                  <a16:creationId xmlns:a16="http://schemas.microsoft.com/office/drawing/2014/main" id="{159D5EF2-5F47-486E-98E4-E1D6A421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BD58D7DB-D38F-48CB-B73D-9556F37EB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04D7EDFA-8DAB-4339-A8AB-851280A1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A4F3EE0F-7B38-4989-9311-60D9F2180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EAB2AE19-2A16-4760-8196-328E12B05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AA713287-972B-4CB9-A3E2-A8EECBFA89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59">
              <a:extLst>
                <a:ext uri="{FF2B5EF4-FFF2-40B4-BE49-F238E27FC236}">
                  <a16:creationId xmlns:a16="http://schemas.microsoft.com/office/drawing/2014/main" id="{40A11147-5462-464B-AA8A-437311584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689B308F-09CB-4EFB-A1E1-09AE1DDCD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63B69A54-E8C5-4B6F-B650-15C49F353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26F46409-A4A3-4D60-B1EE-A45900C03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B688051A-40F1-43BA-8727-23827B15D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FF20DCD7-1D4A-4ED2-9883-C07271F10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625E4879-1283-40D5-BB48-3E06AC059C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9F4B8115-2949-42EC-A16F-1CDE955EB3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CFA61B4E-7C2E-4900-AA0F-80EE6E958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98364665-AC0C-4B4D-B268-C32C228F2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DCB63DBC-5E6D-45E1-BDF9-ED435ABC7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7407" y="3225339"/>
            <a:ext cx="11000233" cy="2981152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cs-CZ" sz="2200" dirty="0"/>
          </a:p>
          <a:p>
            <a:r>
              <a:rPr lang="en-US" sz="2200" dirty="0"/>
              <a:t>communication etiquette (greetings, introductions, conversational topics, humor, gifts)</a:t>
            </a:r>
          </a:p>
          <a:p>
            <a:r>
              <a:rPr lang="en-US" sz="2200" dirty="0"/>
              <a:t>within the framework of intercultural communication, the phenomenon of </a:t>
            </a:r>
            <a:r>
              <a:rPr lang="en-US" sz="2200" u="sng" dirty="0"/>
              <a:t>confusion</a:t>
            </a:r>
            <a:r>
              <a:rPr lang="en-US" sz="2200" dirty="0"/>
              <a:t> can often be observed. It can also occur in monocultural communication (if the communication is incomprehensible and leaves the individual in a state of uncertainty / misunderstanding). In intercultural communication, this phenomenon occurs more often, and people tend to solve this situation by explanation based on the experience of their own culture. This often deepens the misunderstanding.</a:t>
            </a:r>
          </a:p>
          <a:p>
            <a:r>
              <a:rPr lang="en-US" sz="2400" u="sng" dirty="0"/>
              <a:t>intercultural competence </a:t>
            </a:r>
            <a:r>
              <a:rPr lang="en-US" sz="2400" dirty="0"/>
              <a:t>(langue + cultural specifics)</a:t>
            </a:r>
            <a:endParaRPr lang="en-US" sz="22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53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en-US" sz="4200"/>
              <a:t>Intercultural aspects of nonverbal communication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0330B1-AAAC-427D-8A95-40380162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11B2D58C-C597-4D88-AD28-1B97C470A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35806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r>
              <a:rPr lang="cs-CZ" sz="2400" dirty="0" err="1"/>
              <a:t>communication</a:t>
            </a:r>
            <a:r>
              <a:rPr lang="cs-CZ" sz="2400" dirty="0"/>
              <a:t> </a:t>
            </a:r>
            <a:r>
              <a:rPr lang="cs-CZ" sz="2400" dirty="0" err="1"/>
              <a:t>differences</a:t>
            </a:r>
            <a:r>
              <a:rPr lang="cs-CZ" sz="2400" dirty="0"/>
              <a:t> </a:t>
            </a:r>
            <a:r>
              <a:rPr lang="cs-CZ" sz="2400" dirty="0" err="1"/>
              <a:t>between</a:t>
            </a:r>
            <a:r>
              <a:rPr lang="cs-CZ" sz="2400" dirty="0"/>
              <a:t> </a:t>
            </a:r>
            <a:r>
              <a:rPr lang="cs-CZ" sz="2400" dirty="0" err="1"/>
              <a:t>cultures</a:t>
            </a:r>
            <a:r>
              <a:rPr lang="cs-CZ" sz="2400" dirty="0"/>
              <a:t> are more a </a:t>
            </a:r>
            <a:r>
              <a:rPr lang="cs-CZ" sz="2400" dirty="0" err="1"/>
              <a:t>matter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degree</a:t>
            </a:r>
            <a:r>
              <a:rPr lang="cs-CZ" sz="2400" dirty="0"/>
              <a:t> </a:t>
            </a:r>
            <a:r>
              <a:rPr lang="cs-CZ" sz="2400" dirty="0" err="1"/>
              <a:t>rather</a:t>
            </a:r>
            <a:r>
              <a:rPr lang="cs-CZ" sz="2400" dirty="0"/>
              <a:t> </a:t>
            </a:r>
            <a:r>
              <a:rPr lang="cs-CZ" sz="2400" dirty="0" err="1"/>
              <a:t>than</a:t>
            </a:r>
            <a:r>
              <a:rPr lang="cs-CZ" sz="2400" dirty="0"/>
              <a:t> </a:t>
            </a:r>
            <a:r>
              <a:rPr lang="cs-CZ" sz="2400" dirty="0" err="1"/>
              <a:t>absolute</a:t>
            </a:r>
            <a:r>
              <a:rPr lang="cs-CZ" sz="2400" dirty="0"/>
              <a:t> </a:t>
            </a:r>
            <a:r>
              <a:rPr lang="cs-CZ" sz="2400" dirty="0" err="1"/>
              <a:t>difference</a:t>
            </a:r>
            <a:endParaRPr lang="cs-CZ" sz="2400" dirty="0"/>
          </a:p>
          <a:p>
            <a:r>
              <a:rPr lang="cs-CZ" sz="2400" dirty="0" err="1"/>
              <a:t>some</a:t>
            </a:r>
            <a:r>
              <a:rPr lang="cs-CZ" sz="2400" dirty="0"/>
              <a:t> </a:t>
            </a:r>
            <a:r>
              <a:rPr lang="cs-CZ" sz="2400" dirty="0" err="1"/>
              <a:t>facial</a:t>
            </a:r>
            <a:r>
              <a:rPr lang="cs-CZ" sz="2400" dirty="0"/>
              <a:t> </a:t>
            </a:r>
            <a:r>
              <a:rPr lang="cs-CZ" sz="2400" dirty="0" err="1"/>
              <a:t>expressions</a:t>
            </a:r>
            <a:r>
              <a:rPr lang="cs-CZ" sz="2400" dirty="0"/>
              <a:t> are </a:t>
            </a:r>
            <a:r>
              <a:rPr lang="cs-CZ" sz="2400" dirty="0" err="1"/>
              <a:t>universally</a:t>
            </a:r>
            <a:r>
              <a:rPr lang="cs-CZ" sz="2400" dirty="0"/>
              <a:t> </a:t>
            </a:r>
            <a:r>
              <a:rPr lang="cs-CZ" sz="2400" dirty="0" err="1"/>
              <a:t>readable</a:t>
            </a:r>
            <a:r>
              <a:rPr lang="cs-CZ" sz="2400" dirty="0"/>
              <a:t> </a:t>
            </a:r>
            <a:r>
              <a:rPr lang="cs-CZ" sz="2400" dirty="0" err="1"/>
              <a:t>across</a:t>
            </a:r>
            <a:r>
              <a:rPr lang="cs-CZ" sz="2400" dirty="0"/>
              <a:t> </a:t>
            </a:r>
            <a:r>
              <a:rPr lang="cs-CZ" sz="2400" dirty="0" err="1"/>
              <a:t>cultures</a:t>
            </a:r>
            <a:r>
              <a:rPr lang="cs-CZ" sz="2400" dirty="0"/>
              <a:t>,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difference</a:t>
            </a:r>
            <a:r>
              <a:rPr lang="cs-CZ" sz="2400" dirty="0"/>
              <a:t> </a:t>
            </a:r>
            <a:r>
              <a:rPr lang="cs-CZ" sz="2400" dirty="0" err="1"/>
              <a:t>between</a:t>
            </a:r>
            <a:r>
              <a:rPr lang="cs-CZ" sz="2400" dirty="0"/>
              <a:t> </a:t>
            </a:r>
            <a:r>
              <a:rPr lang="cs-CZ" sz="2400" dirty="0" err="1"/>
              <a:t>cultures</a:t>
            </a:r>
            <a:r>
              <a:rPr lang="cs-CZ" sz="2400" dirty="0"/>
              <a:t> </a:t>
            </a:r>
            <a:r>
              <a:rPr lang="cs-CZ" sz="2400" dirty="0" err="1"/>
              <a:t>lies</a:t>
            </a:r>
            <a:r>
              <a:rPr lang="cs-CZ" sz="2400" dirty="0"/>
              <a:t> in </a:t>
            </a:r>
            <a:r>
              <a:rPr lang="cs-CZ" sz="2400" dirty="0" err="1"/>
              <a:t>whether</a:t>
            </a:r>
            <a:r>
              <a:rPr lang="cs-CZ" sz="2400" dirty="0"/>
              <a:t> </a:t>
            </a:r>
            <a:r>
              <a:rPr lang="cs-CZ" sz="2400" dirty="0" err="1"/>
              <a:t>people</a:t>
            </a:r>
            <a:r>
              <a:rPr lang="cs-CZ" sz="2400" dirty="0"/>
              <a:t> are </a:t>
            </a:r>
            <a:r>
              <a:rPr lang="cs-CZ" sz="2400" dirty="0" err="1"/>
              <a:t>willing</a:t>
            </a:r>
            <a:r>
              <a:rPr lang="cs-CZ" sz="2400" dirty="0"/>
              <a:t> to express </a:t>
            </a:r>
            <a:r>
              <a:rPr lang="cs-CZ" sz="2400" dirty="0" err="1"/>
              <a:t>their</a:t>
            </a:r>
            <a:r>
              <a:rPr lang="cs-CZ" sz="2400" dirty="0"/>
              <a:t> </a:t>
            </a:r>
            <a:r>
              <a:rPr lang="cs-CZ" sz="2400" dirty="0" err="1"/>
              <a:t>emotions</a:t>
            </a:r>
            <a:r>
              <a:rPr lang="cs-CZ" sz="2400" dirty="0"/>
              <a:t> </a:t>
            </a:r>
            <a:r>
              <a:rPr lang="cs-CZ" sz="2400" dirty="0" err="1"/>
              <a:t>externally</a:t>
            </a:r>
            <a:r>
              <a:rPr lang="cs-CZ" sz="2400" dirty="0"/>
              <a:t> and to </a:t>
            </a:r>
            <a:r>
              <a:rPr lang="cs-CZ" sz="2400" dirty="0" err="1"/>
              <a:t>what</a:t>
            </a:r>
            <a:r>
              <a:rPr lang="cs-CZ" sz="2400" dirty="0"/>
              <a:t> </a:t>
            </a:r>
            <a:r>
              <a:rPr lang="cs-CZ" sz="2400" dirty="0" err="1"/>
              <a:t>extent</a:t>
            </a:r>
            <a:r>
              <a:rPr lang="cs-CZ" sz="2400" dirty="0"/>
              <a:t> (</a:t>
            </a:r>
            <a:r>
              <a:rPr lang="cs-CZ" sz="2400" dirty="0" err="1"/>
              <a:t>Ekman</a:t>
            </a:r>
            <a:r>
              <a:rPr lang="cs-CZ" sz="2400" dirty="0"/>
              <a:t>, 2007).</a:t>
            </a:r>
          </a:p>
          <a:p>
            <a:r>
              <a:rPr lang="cs-CZ" sz="2400" dirty="0" err="1"/>
              <a:t>universally</a:t>
            </a:r>
            <a:r>
              <a:rPr lang="cs-CZ" sz="2400" dirty="0"/>
              <a:t> </a:t>
            </a:r>
            <a:r>
              <a:rPr lang="cs-CZ" sz="2400" dirty="0" err="1"/>
              <a:t>readable</a:t>
            </a:r>
            <a:r>
              <a:rPr lang="cs-CZ" sz="2400" dirty="0"/>
              <a:t> </a:t>
            </a:r>
            <a:r>
              <a:rPr lang="cs-CZ" sz="2400" dirty="0" err="1"/>
              <a:t>expressions</a:t>
            </a:r>
            <a:r>
              <a:rPr lang="cs-CZ" sz="2400" dirty="0"/>
              <a:t> </a:t>
            </a:r>
            <a:r>
              <a:rPr lang="cs-CZ" sz="2400" dirty="0" err="1"/>
              <a:t>include</a:t>
            </a:r>
            <a:r>
              <a:rPr lang="cs-CZ" sz="2400" dirty="0"/>
              <a:t> </a:t>
            </a:r>
            <a:r>
              <a:rPr lang="cs-CZ" sz="2400" dirty="0" err="1"/>
              <a:t>those</a:t>
            </a:r>
            <a:r>
              <a:rPr lang="cs-CZ" sz="2400" dirty="0"/>
              <a:t> </a:t>
            </a:r>
            <a:r>
              <a:rPr lang="cs-CZ" sz="2400" dirty="0" err="1"/>
              <a:t>that</a:t>
            </a:r>
            <a:r>
              <a:rPr lang="cs-CZ" sz="2400" dirty="0"/>
              <a:t> express </a:t>
            </a:r>
            <a:r>
              <a:rPr lang="cs-CZ" sz="2400" dirty="0" err="1"/>
              <a:t>emotions</a:t>
            </a:r>
            <a:r>
              <a:rPr lang="cs-CZ" sz="2400" dirty="0"/>
              <a:t>: </a:t>
            </a:r>
            <a:r>
              <a:rPr lang="cs-CZ" sz="2400" dirty="0" err="1"/>
              <a:t>happiness</a:t>
            </a:r>
            <a:r>
              <a:rPr lang="cs-CZ" sz="2400" dirty="0"/>
              <a:t>, </a:t>
            </a:r>
            <a:r>
              <a:rPr lang="cs-CZ" sz="2400" dirty="0" err="1"/>
              <a:t>anger</a:t>
            </a:r>
            <a:r>
              <a:rPr lang="cs-CZ" sz="2400" dirty="0"/>
              <a:t>, </a:t>
            </a:r>
            <a:r>
              <a:rPr lang="cs-CZ" sz="2400" dirty="0" err="1"/>
              <a:t>disgust</a:t>
            </a:r>
            <a:r>
              <a:rPr lang="cs-CZ" sz="2400" dirty="0"/>
              <a:t>, and </a:t>
            </a:r>
            <a:r>
              <a:rPr lang="cs-CZ" sz="2400" dirty="0" err="1"/>
              <a:t>sadness</a:t>
            </a:r>
            <a:r>
              <a:rPr lang="cs-CZ" sz="2400" dirty="0"/>
              <a:t>; </a:t>
            </a:r>
            <a:r>
              <a:rPr lang="cs-CZ" sz="2400" dirty="0" err="1"/>
              <a:t>fear</a:t>
            </a:r>
            <a:r>
              <a:rPr lang="cs-CZ" sz="2400" dirty="0"/>
              <a:t> and </a:t>
            </a:r>
            <a:r>
              <a:rPr lang="cs-CZ" sz="2400" dirty="0" err="1"/>
              <a:t>surprise</a:t>
            </a:r>
            <a:r>
              <a:rPr lang="cs-CZ" sz="2400" dirty="0"/>
              <a:t>?</a:t>
            </a:r>
          </a:p>
          <a:p>
            <a:r>
              <a:rPr lang="cs-CZ" sz="2400" dirty="0" err="1"/>
              <a:t>universatility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a smile (</a:t>
            </a:r>
            <a:r>
              <a:rPr lang="cs-CZ" sz="2400" dirty="0" err="1"/>
              <a:t>silent</a:t>
            </a:r>
            <a:r>
              <a:rPr lang="cs-CZ" sz="2400" dirty="0"/>
              <a:t> smile, </a:t>
            </a:r>
            <a:r>
              <a:rPr lang="cs-CZ" sz="2400" dirty="0" err="1"/>
              <a:t>loud</a:t>
            </a:r>
            <a:r>
              <a:rPr lang="cs-CZ" sz="2400" dirty="0"/>
              <a:t> </a:t>
            </a:r>
            <a:r>
              <a:rPr lang="cs-CZ" sz="2400" dirty="0" err="1"/>
              <a:t>laughter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r>
              <a:rPr lang="cs-CZ" sz="2400" baseline="30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2826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678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28015"/>
            <a:ext cx="11003280" cy="1896068"/>
          </a:xfrm>
        </p:spPr>
        <p:txBody>
          <a:bodyPr anchor="ctr">
            <a:normAutofit/>
          </a:bodyPr>
          <a:lstStyle/>
          <a:p>
            <a:r>
              <a:rPr lang="en-US" sz="5200" dirty="0"/>
              <a:t>Intercultural aspects of nonverbal communication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04D2B7-73F4-45B7-8DD7-46FBB764F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804672"/>
            <a:ext cx="242107" cy="1340860"/>
            <a:chOff x="56167" y="2761488"/>
            <a:chExt cx="242107" cy="1340860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7BC264FB-46C7-4095-9789-88AE8EEEE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59">
              <a:extLst>
                <a:ext uri="{FF2B5EF4-FFF2-40B4-BE49-F238E27FC236}">
                  <a16:creationId xmlns:a16="http://schemas.microsoft.com/office/drawing/2014/main" id="{9453CF8A-AFBF-4F7B-976E-34E49574A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0124E973-0753-4565-B7DF-01D225459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59">
              <a:extLst>
                <a:ext uri="{FF2B5EF4-FFF2-40B4-BE49-F238E27FC236}">
                  <a16:creationId xmlns:a16="http://schemas.microsoft.com/office/drawing/2014/main" id="{159D5EF2-5F47-486E-98E4-E1D6A421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BD58D7DB-D38F-48CB-B73D-9556F37EB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04D7EDFA-8DAB-4339-A8AB-851280A1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">
              <a:extLst>
                <a:ext uri="{FF2B5EF4-FFF2-40B4-BE49-F238E27FC236}">
                  <a16:creationId xmlns:a16="http://schemas.microsoft.com/office/drawing/2014/main" id="{A4F3EE0F-7B38-4989-9311-60D9F2180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59">
              <a:extLst>
                <a:ext uri="{FF2B5EF4-FFF2-40B4-BE49-F238E27FC236}">
                  <a16:creationId xmlns:a16="http://schemas.microsoft.com/office/drawing/2014/main" id="{EAB2AE19-2A16-4760-8196-328E12B05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AA713287-972B-4CB9-A3E2-A8EECBFA89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40A11147-5462-464B-AA8A-437311584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689B308F-09CB-4EFB-A1E1-09AE1DDCD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59">
              <a:extLst>
                <a:ext uri="{FF2B5EF4-FFF2-40B4-BE49-F238E27FC236}">
                  <a16:creationId xmlns:a16="http://schemas.microsoft.com/office/drawing/2014/main" id="{63B69A54-E8C5-4B6F-B650-15C49F353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2">
              <a:extLst>
                <a:ext uri="{FF2B5EF4-FFF2-40B4-BE49-F238E27FC236}">
                  <a16:creationId xmlns:a16="http://schemas.microsoft.com/office/drawing/2014/main" id="{26F46409-A4A3-4D60-B1EE-A45900C03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59">
              <a:extLst>
                <a:ext uri="{FF2B5EF4-FFF2-40B4-BE49-F238E27FC236}">
                  <a16:creationId xmlns:a16="http://schemas.microsoft.com/office/drawing/2014/main" id="{B688051A-40F1-43BA-8727-23827B15D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">
              <a:extLst>
                <a:ext uri="{FF2B5EF4-FFF2-40B4-BE49-F238E27FC236}">
                  <a16:creationId xmlns:a16="http://schemas.microsoft.com/office/drawing/2014/main" id="{FF20DCD7-1D4A-4ED2-9883-C07271F10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59">
              <a:extLst>
                <a:ext uri="{FF2B5EF4-FFF2-40B4-BE49-F238E27FC236}">
                  <a16:creationId xmlns:a16="http://schemas.microsoft.com/office/drawing/2014/main" id="{625E4879-1283-40D5-BB48-3E06AC059C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2">
              <a:extLst>
                <a:ext uri="{FF2B5EF4-FFF2-40B4-BE49-F238E27FC236}">
                  <a16:creationId xmlns:a16="http://schemas.microsoft.com/office/drawing/2014/main" id="{9F4B8115-2949-42EC-A16F-1CDE955EB3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CFA61B4E-7C2E-4900-AA0F-80EE6E958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98364665-AC0C-4B4D-B268-C32C228F2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DCB63DBC-5E6D-45E1-BDF9-ED435ABC7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7407" y="3225339"/>
            <a:ext cx="11000233" cy="29811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r>
              <a:rPr lang="cs-CZ" sz="2000" dirty="0" err="1"/>
              <a:t>some</a:t>
            </a:r>
            <a:r>
              <a:rPr lang="cs-CZ" sz="2000" dirty="0"/>
              <a:t> </a:t>
            </a:r>
            <a:r>
              <a:rPr lang="cs-CZ" sz="2000" dirty="0" err="1"/>
              <a:t>gestures</a:t>
            </a:r>
            <a:r>
              <a:rPr lang="cs-CZ" sz="2000" dirty="0"/>
              <a:t> are universal </a:t>
            </a:r>
            <a:r>
              <a:rPr lang="cs-CZ" sz="2000" dirty="0" err="1"/>
              <a:t>across</a:t>
            </a:r>
            <a:r>
              <a:rPr lang="cs-CZ" sz="2000" dirty="0"/>
              <a:t> </a:t>
            </a:r>
            <a:r>
              <a:rPr lang="cs-CZ" sz="2000" dirty="0" err="1"/>
              <a:t>cultures</a:t>
            </a:r>
            <a:r>
              <a:rPr lang="cs-CZ" sz="2000" dirty="0"/>
              <a:t> – </a:t>
            </a:r>
            <a:r>
              <a:rPr lang="cs-CZ" sz="2000" dirty="0" err="1"/>
              <a:t>pointing</a:t>
            </a:r>
            <a:r>
              <a:rPr lang="cs-CZ" sz="2000" dirty="0"/>
              <a:t>, </a:t>
            </a:r>
            <a:r>
              <a:rPr lang="cs-CZ" sz="2000" dirty="0" err="1"/>
              <a:t>shrugging</a:t>
            </a:r>
            <a:r>
              <a:rPr lang="cs-CZ" sz="2000" dirty="0"/>
              <a:t>, </a:t>
            </a:r>
            <a:r>
              <a:rPr lang="cs-CZ" sz="2000" dirty="0" err="1"/>
              <a:t>head</a:t>
            </a:r>
            <a:r>
              <a:rPr lang="cs-CZ" sz="2000" dirty="0"/>
              <a:t>-nod, </a:t>
            </a:r>
            <a:r>
              <a:rPr lang="cs-CZ" sz="2000" dirty="0" err="1"/>
              <a:t>clap</a:t>
            </a:r>
            <a:r>
              <a:rPr lang="cs-CZ" sz="2000" dirty="0"/>
              <a:t>, </a:t>
            </a:r>
            <a:r>
              <a:rPr lang="cs-CZ" sz="2000" dirty="0" err="1"/>
              <a:t>backon</a:t>
            </a:r>
            <a:r>
              <a:rPr lang="cs-CZ" sz="2000" dirty="0"/>
              <a:t>, </a:t>
            </a:r>
            <a:r>
              <a:rPr lang="cs-CZ" sz="2000" dirty="0" err="1"/>
              <a:t>wave</a:t>
            </a:r>
            <a:r>
              <a:rPr lang="cs-CZ" sz="2000" dirty="0"/>
              <a:t>, </a:t>
            </a:r>
            <a:r>
              <a:rPr lang="cs-CZ" sz="2000" dirty="0" err="1"/>
              <a:t>halt</a:t>
            </a:r>
            <a:r>
              <a:rPr lang="cs-CZ" sz="2000" dirty="0"/>
              <a:t> sign, </a:t>
            </a:r>
            <a:r>
              <a:rPr lang="cs-CZ" sz="2000" dirty="0" err="1"/>
              <a:t>tap</a:t>
            </a:r>
            <a:r>
              <a:rPr lang="cs-CZ" sz="2000" dirty="0"/>
              <a:t> on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back</a:t>
            </a:r>
            <a:r>
              <a:rPr lang="cs-CZ" sz="2000" dirty="0"/>
              <a:t>, </a:t>
            </a:r>
            <a:r>
              <a:rPr lang="cs-CZ" sz="2000" dirty="0" err="1"/>
              <a:t>thumbs</a:t>
            </a:r>
            <a:r>
              <a:rPr lang="cs-CZ" sz="2000" dirty="0"/>
              <a:t> </a:t>
            </a:r>
            <a:r>
              <a:rPr lang="cs-CZ" sz="2000" dirty="0" err="1"/>
              <a:t>down</a:t>
            </a:r>
            <a:r>
              <a:rPr lang="cs-CZ" sz="2000" dirty="0"/>
              <a:t>, </a:t>
            </a:r>
            <a:r>
              <a:rPr lang="cs-CZ" sz="2000" dirty="0" err="1"/>
              <a:t>female</a:t>
            </a:r>
            <a:r>
              <a:rPr lang="cs-CZ" sz="2000" dirty="0"/>
              <a:t> body </a:t>
            </a:r>
            <a:r>
              <a:rPr lang="cs-CZ" sz="2000" dirty="0" err="1"/>
              <a:t>gesture</a:t>
            </a:r>
            <a:r>
              <a:rPr lang="cs-CZ" sz="2000" dirty="0"/>
              <a:t>. </a:t>
            </a:r>
          </a:p>
          <a:p>
            <a:r>
              <a:rPr lang="cs-CZ" sz="2000" i="1" dirty="0" err="1"/>
              <a:t>come</a:t>
            </a:r>
            <a:r>
              <a:rPr lang="cs-CZ" sz="2000" i="1" dirty="0"/>
              <a:t> to </a:t>
            </a:r>
            <a:r>
              <a:rPr lang="cs-CZ" sz="2000" i="1" dirty="0" err="1"/>
              <a:t>me</a:t>
            </a:r>
            <a:r>
              <a:rPr lang="cs-CZ" sz="2000" dirty="0"/>
              <a:t> </a:t>
            </a:r>
            <a:r>
              <a:rPr lang="cs-CZ" sz="2000" dirty="0" err="1"/>
              <a:t>gesture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also</a:t>
            </a:r>
            <a:r>
              <a:rPr lang="cs-CZ" sz="2000" dirty="0"/>
              <a:t> </a:t>
            </a:r>
            <a:r>
              <a:rPr lang="cs-CZ" sz="2000" dirty="0" err="1"/>
              <a:t>considered</a:t>
            </a:r>
            <a:r>
              <a:rPr lang="cs-CZ" sz="2000" dirty="0"/>
              <a:t> universal; </a:t>
            </a:r>
            <a:r>
              <a:rPr lang="cs-CZ" sz="2000" dirty="0" err="1"/>
              <a:t>Some</a:t>
            </a:r>
            <a:r>
              <a:rPr lang="cs-CZ" sz="2000" dirty="0"/>
              <a:t> </a:t>
            </a:r>
            <a:r>
              <a:rPr lang="cs-CZ" sz="2000" dirty="0" err="1"/>
              <a:t>gestures</a:t>
            </a:r>
            <a:r>
              <a:rPr lang="cs-CZ" sz="2000" dirty="0"/>
              <a:t> are </a:t>
            </a:r>
            <a:r>
              <a:rPr lang="cs-CZ" sz="2000" dirty="0" err="1"/>
              <a:t>considered</a:t>
            </a:r>
            <a:r>
              <a:rPr lang="cs-CZ" sz="2000" dirty="0"/>
              <a:t> </a:t>
            </a:r>
            <a:r>
              <a:rPr lang="cs-CZ" sz="2000" dirty="0" err="1"/>
              <a:t>inborn</a:t>
            </a:r>
            <a:r>
              <a:rPr lang="cs-CZ" sz="2000" dirty="0"/>
              <a:t> (</a:t>
            </a:r>
            <a:r>
              <a:rPr lang="cs-CZ" sz="2000" dirty="0" err="1"/>
              <a:t>shrugging</a:t>
            </a:r>
            <a:r>
              <a:rPr lang="cs-CZ" sz="2000" dirty="0"/>
              <a:t>).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aseline="30000" dirty="0"/>
              <a:t>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93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678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28015"/>
            <a:ext cx="11003280" cy="1896068"/>
          </a:xfrm>
        </p:spPr>
        <p:txBody>
          <a:bodyPr anchor="ctr">
            <a:normAutofit/>
          </a:bodyPr>
          <a:lstStyle/>
          <a:p>
            <a:r>
              <a:rPr lang="en-US" sz="5200" dirty="0"/>
              <a:t>Intercultural aspects of nonverbal communication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04D2B7-73F4-45B7-8DD7-46FBB764F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804672"/>
            <a:ext cx="242107" cy="1340860"/>
            <a:chOff x="56167" y="2761488"/>
            <a:chExt cx="242107" cy="1340860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7BC264FB-46C7-4095-9789-88AE8EEEE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9453CF8A-AFBF-4F7B-976E-34E49574A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0124E973-0753-4565-B7DF-01D225459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9">
              <a:extLst>
                <a:ext uri="{FF2B5EF4-FFF2-40B4-BE49-F238E27FC236}">
                  <a16:creationId xmlns:a16="http://schemas.microsoft.com/office/drawing/2014/main" id="{159D5EF2-5F47-486E-98E4-E1D6A421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BD58D7DB-D38F-48CB-B73D-9556F37EB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04D7EDFA-8DAB-4339-A8AB-851280A1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A4F3EE0F-7B38-4989-9311-60D9F2180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EAB2AE19-2A16-4760-8196-328E12B05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AA713287-972B-4CB9-A3E2-A8EECBFA89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59">
              <a:extLst>
                <a:ext uri="{FF2B5EF4-FFF2-40B4-BE49-F238E27FC236}">
                  <a16:creationId xmlns:a16="http://schemas.microsoft.com/office/drawing/2014/main" id="{40A11147-5462-464B-AA8A-437311584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689B308F-09CB-4EFB-A1E1-09AE1DDCD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63B69A54-E8C5-4B6F-B650-15C49F353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26F46409-A4A3-4D60-B1EE-A45900C03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B688051A-40F1-43BA-8727-23827B15D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FF20DCD7-1D4A-4ED2-9883-C07271F10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625E4879-1283-40D5-BB48-3E06AC059C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9F4B8115-2949-42EC-A16F-1CDE955EB3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CFA61B4E-7C2E-4900-AA0F-80EE6E958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98364665-AC0C-4B4D-B268-C32C228F2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DCB63DBC-5E6D-45E1-BDF9-ED435ABC7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7407" y="3225339"/>
            <a:ext cx="11000233" cy="29811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r>
              <a:rPr lang="cs-CZ" sz="2400" dirty="0" err="1"/>
              <a:t>several</a:t>
            </a:r>
            <a:r>
              <a:rPr lang="cs-CZ" sz="2400" dirty="0"/>
              <a:t> </a:t>
            </a:r>
            <a:r>
              <a:rPr lang="cs-CZ" sz="2400" dirty="0" err="1"/>
              <a:t>areas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nonverbal</a:t>
            </a:r>
            <a:r>
              <a:rPr lang="cs-CZ" sz="2400" dirty="0"/>
              <a:t> </a:t>
            </a:r>
            <a:r>
              <a:rPr lang="cs-CZ" sz="2400" dirty="0" err="1"/>
              <a:t>communication</a:t>
            </a:r>
            <a:r>
              <a:rPr lang="cs-CZ" sz="2400" dirty="0"/>
              <a:t> are </a:t>
            </a:r>
            <a:r>
              <a:rPr lang="cs-CZ" sz="2400" dirty="0" err="1"/>
              <a:t>directly</a:t>
            </a:r>
            <a:r>
              <a:rPr lang="cs-CZ" sz="2400" dirty="0"/>
              <a:t> </a:t>
            </a:r>
            <a:r>
              <a:rPr lang="cs-CZ" sz="2400" dirty="0" err="1"/>
              <a:t>culturally</a:t>
            </a:r>
            <a:r>
              <a:rPr lang="cs-CZ" sz="2400" dirty="0"/>
              <a:t> </a:t>
            </a:r>
            <a:r>
              <a:rPr lang="cs-CZ" sz="2400" dirty="0" err="1"/>
              <a:t>conditioned</a:t>
            </a:r>
            <a:r>
              <a:rPr lang="cs-CZ" sz="2400" dirty="0"/>
              <a:t>.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gestures</a:t>
            </a:r>
            <a:r>
              <a:rPr lang="cs-CZ" sz="2400" dirty="0"/>
              <a:t>, </a:t>
            </a:r>
            <a:r>
              <a:rPr lang="cs-CZ" sz="2400" dirty="0" err="1"/>
              <a:t>eye</a:t>
            </a:r>
            <a:r>
              <a:rPr lang="cs-CZ" sz="2400" dirty="0"/>
              <a:t> </a:t>
            </a:r>
            <a:r>
              <a:rPr lang="cs-CZ" sz="2400" dirty="0" err="1"/>
              <a:t>contact</a:t>
            </a:r>
            <a:r>
              <a:rPr lang="cs-CZ" sz="2400" dirty="0"/>
              <a:t>, </a:t>
            </a:r>
            <a:r>
              <a:rPr lang="cs-CZ" sz="2400" dirty="0" err="1"/>
              <a:t>interpersonal</a:t>
            </a:r>
            <a:r>
              <a:rPr lang="cs-CZ" sz="2400" dirty="0"/>
              <a:t> </a:t>
            </a:r>
            <a:r>
              <a:rPr lang="cs-CZ" sz="2400" dirty="0" err="1"/>
              <a:t>space</a:t>
            </a:r>
            <a:r>
              <a:rPr lang="cs-CZ" sz="2400" dirty="0"/>
              <a:t>, </a:t>
            </a:r>
            <a:r>
              <a:rPr lang="cs-CZ" sz="2400" dirty="0" err="1"/>
              <a:t>posturics</a:t>
            </a:r>
            <a:r>
              <a:rPr lang="cs-CZ" sz="2400" dirty="0"/>
              <a:t>, </a:t>
            </a:r>
            <a:r>
              <a:rPr lang="cs-CZ" sz="2400" dirty="0" err="1"/>
              <a:t>differences</a:t>
            </a:r>
            <a:r>
              <a:rPr lang="cs-CZ" sz="2400" dirty="0"/>
              <a:t> in </a:t>
            </a:r>
            <a:r>
              <a:rPr lang="cs-CZ" sz="2400" dirty="0" err="1"/>
              <a:t>color</a:t>
            </a:r>
            <a:r>
              <a:rPr lang="cs-CZ" sz="2400" dirty="0"/>
              <a:t> </a:t>
            </a:r>
            <a:r>
              <a:rPr lang="cs-CZ" sz="2400" dirty="0" err="1"/>
              <a:t>perception</a:t>
            </a:r>
            <a:r>
              <a:rPr lang="cs-CZ" sz="2400" dirty="0"/>
              <a:t>, </a:t>
            </a:r>
            <a:r>
              <a:rPr lang="cs-CZ" sz="2400" dirty="0" err="1"/>
              <a:t>chronemics</a:t>
            </a:r>
            <a:r>
              <a:rPr lang="cs-CZ" sz="2400" dirty="0"/>
              <a:t>. </a:t>
            </a:r>
          </a:p>
          <a:p>
            <a:r>
              <a:rPr lang="cs-CZ" sz="2400" u="sng" dirty="0" err="1"/>
              <a:t>the</a:t>
            </a:r>
            <a:r>
              <a:rPr lang="cs-CZ" sz="2400" u="sng" dirty="0"/>
              <a:t> </a:t>
            </a:r>
            <a:r>
              <a:rPr lang="cs-CZ" sz="2400" u="sng" dirty="0" err="1"/>
              <a:t>biggest</a:t>
            </a:r>
            <a:r>
              <a:rPr lang="cs-CZ" sz="2400" u="sng" dirty="0"/>
              <a:t> </a:t>
            </a:r>
            <a:r>
              <a:rPr lang="cs-CZ" sz="2400" u="sng" dirty="0" err="1"/>
              <a:t>difference</a:t>
            </a:r>
            <a:r>
              <a:rPr lang="cs-CZ" sz="2400" u="sng" dirty="0"/>
              <a:t> </a:t>
            </a:r>
            <a:r>
              <a:rPr lang="cs-CZ" sz="2400" u="sng" dirty="0" err="1"/>
              <a:t>within</a:t>
            </a:r>
            <a:r>
              <a:rPr lang="cs-CZ" sz="2400" u="sng" dirty="0"/>
              <a:t> </a:t>
            </a:r>
            <a:r>
              <a:rPr lang="cs-CZ" sz="2400" u="sng" dirty="0" err="1"/>
              <a:t>cultures</a:t>
            </a:r>
            <a:r>
              <a:rPr lang="cs-CZ" sz="2400" u="sng" dirty="0"/>
              <a:t> </a:t>
            </a:r>
            <a:r>
              <a:rPr lang="cs-CZ" sz="2400" u="sng" dirty="0" err="1"/>
              <a:t>is</a:t>
            </a:r>
            <a:r>
              <a:rPr lang="cs-CZ" sz="2400" u="sng" dirty="0"/>
              <a:t> </a:t>
            </a:r>
            <a:r>
              <a:rPr lang="cs-CZ" sz="2400" u="sng" dirty="0" err="1"/>
              <a:t>the</a:t>
            </a:r>
            <a:r>
              <a:rPr lang="cs-CZ" sz="2400" u="sng" dirty="0"/>
              <a:t> </a:t>
            </a:r>
            <a:r>
              <a:rPr lang="cs-CZ" sz="2400" u="sng" dirty="0" err="1"/>
              <a:t>degree</a:t>
            </a:r>
            <a:r>
              <a:rPr lang="cs-CZ" sz="2400" u="sng" dirty="0"/>
              <a:t> </a:t>
            </a:r>
            <a:r>
              <a:rPr lang="cs-CZ" sz="2400" u="sng" dirty="0" err="1"/>
              <a:t>of</a:t>
            </a:r>
            <a:r>
              <a:rPr lang="cs-CZ" sz="2400" u="sng" dirty="0"/>
              <a:t> </a:t>
            </a:r>
            <a:r>
              <a:rPr lang="cs-CZ" sz="2400" u="sng" dirty="0" err="1"/>
              <a:t>overall</a:t>
            </a:r>
            <a:r>
              <a:rPr lang="cs-CZ" sz="2400" u="sng" dirty="0"/>
              <a:t> </a:t>
            </a:r>
            <a:r>
              <a:rPr lang="cs-CZ" sz="2400" u="sng" dirty="0" err="1"/>
              <a:t>expressiveness</a:t>
            </a:r>
            <a:endParaRPr lang="cs-CZ" sz="2400" baseline="30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85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E2728FA2-45D2-4F46-B7FA-590542A1C294}"/>
              </a:ext>
            </a:extLst>
          </p:cNvPr>
          <p:cNvSpPr txBox="1">
            <a:spLocks/>
          </p:cNvSpPr>
          <p:nvPr/>
        </p:nvSpPr>
        <p:spPr>
          <a:xfrm>
            <a:off x="808638" y="386930"/>
            <a:ext cx="9236700" cy="1188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Intercultural aspects of nonverbal communication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1700" dirty="0"/>
              <a:t>Areas of non-verbal communication that are directly culturally conditioned: symbolic gestures (emblems)</a:t>
            </a:r>
          </a:p>
          <a:p>
            <a:pPr marL="0"/>
            <a:endParaRPr lang="en-US" sz="1700" dirty="0"/>
          </a:p>
          <a:p>
            <a:pPr marL="0"/>
            <a:r>
              <a:rPr lang="en-US" sz="1700" b="1" dirty="0"/>
              <a:t>1.  A difference in the form of an emblem across cultures in relation to the same verbal message.  </a:t>
            </a:r>
            <a:r>
              <a:rPr lang="en-US" sz="1700" dirty="0"/>
              <a:t>Insults, for instance, occurred in all regions and likely serve the same function, conveying offensive or aggressive messages to another.</a:t>
            </a:r>
          </a:p>
          <a:p>
            <a:pPr marL="0"/>
            <a:r>
              <a:rPr lang="en-US" sz="1700" b="1" dirty="0"/>
              <a:t>2.  A difference in meaning to the same forms</a:t>
            </a:r>
            <a:r>
              <a:rPr lang="en-US" sz="1700" dirty="0"/>
              <a:t>. The ‘‘ring,’’ for instance, in which a circle is made with the thumb and index finger and the other three fingers are open, can mean ‘‘A-OK,’’ ‘‘money,’’ or a variety of other messages.</a:t>
            </a:r>
          </a:p>
          <a:p>
            <a:pPr marL="0"/>
            <a:r>
              <a:rPr lang="en-US" sz="1700" b="1" dirty="0"/>
              <a:t>3.  Culturally unique emblems.</a:t>
            </a:r>
            <a:r>
              <a:rPr lang="en-US" sz="1700" dirty="0"/>
              <a:t> The emblem for ‘‘apology,’’ for instance, occurred only in South Asia; the emblem for ‘‘hunger’’ occurred only in East Asia; and the emblem for ‘‘day after tomorrow’’ occurred only in the Middle East, despite the fact that these are clearly universal concerns.</a:t>
            </a:r>
            <a:br>
              <a:rPr lang="en-US" sz="1700" dirty="0"/>
            </a:b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03368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F2B8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860" y="1123527"/>
            <a:ext cx="4604800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238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l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78" y="1241661"/>
            <a:ext cx="7009396" cy="436853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>
            <a:solidFill>
              <a:srgbClr val="DCA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91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A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Freeform: Shape 2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victor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0"/>
          <a:stretch/>
        </p:blipFill>
        <p:spPr>
          <a:xfrm>
            <a:off x="4252235" y="1176793"/>
            <a:ext cx="3430437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54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1FA657-2E22-754A-B1EF-1E426F80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3800"/>
              <a:t>Intercultural aspects of nonverbal communication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r>
              <a:rPr lang="en-US" sz="2000" dirty="0"/>
              <a:t>Areas of non-verbal communication that are directly culturally conditioned: </a:t>
            </a:r>
            <a:r>
              <a:rPr lang="cs-CZ" sz="2000" b="1" dirty="0" err="1"/>
              <a:t>differences</a:t>
            </a:r>
            <a:r>
              <a:rPr lang="cs-CZ" sz="2000" b="1" dirty="0"/>
              <a:t> in </a:t>
            </a:r>
            <a:r>
              <a:rPr lang="cs-CZ" sz="2000" b="1" dirty="0" err="1"/>
              <a:t>eye</a:t>
            </a:r>
            <a:r>
              <a:rPr lang="cs-CZ" sz="2000" b="1" dirty="0"/>
              <a:t> </a:t>
            </a:r>
            <a:r>
              <a:rPr lang="cs-CZ" sz="2000" b="1" dirty="0" err="1"/>
              <a:t>contact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- </a:t>
            </a:r>
            <a:r>
              <a:rPr lang="cs-CZ" sz="2000" dirty="0" err="1"/>
              <a:t>some</a:t>
            </a:r>
            <a:r>
              <a:rPr lang="cs-CZ" sz="2000" dirty="0"/>
              <a:t> </a:t>
            </a:r>
            <a:r>
              <a:rPr lang="cs-CZ" sz="2000" dirty="0" err="1"/>
              <a:t>cultures</a:t>
            </a:r>
            <a:r>
              <a:rPr lang="cs-CZ" sz="2000" dirty="0"/>
              <a:t> </a:t>
            </a:r>
            <a:r>
              <a:rPr lang="cs-CZ" sz="2000" dirty="0" err="1"/>
              <a:t>consider</a:t>
            </a:r>
            <a:r>
              <a:rPr lang="cs-CZ" sz="2000" dirty="0"/>
              <a:t> </a:t>
            </a:r>
            <a:r>
              <a:rPr lang="cs-CZ" sz="2000" dirty="0" err="1"/>
              <a:t>making</a:t>
            </a:r>
            <a:r>
              <a:rPr lang="cs-CZ" sz="2000" dirty="0"/>
              <a:t> direct </a:t>
            </a:r>
            <a:r>
              <a:rPr lang="cs-CZ" sz="2000" dirty="0" err="1"/>
              <a:t>eye</a:t>
            </a:r>
            <a:r>
              <a:rPr lang="cs-CZ" sz="2000" dirty="0"/>
              <a:t> </a:t>
            </a:r>
            <a:r>
              <a:rPr lang="cs-CZ" sz="2000" dirty="0" err="1"/>
              <a:t>contact</a:t>
            </a:r>
            <a:r>
              <a:rPr lang="cs-CZ" sz="2000" dirty="0"/>
              <a:t> </a:t>
            </a:r>
            <a:r>
              <a:rPr lang="cs-CZ" sz="2000" dirty="0" err="1"/>
              <a:t>aggressive</a:t>
            </a:r>
            <a:r>
              <a:rPr lang="cs-CZ" sz="2000" dirty="0"/>
              <a:t>, </a:t>
            </a:r>
            <a:r>
              <a:rPr lang="cs-CZ" sz="2000" dirty="0" err="1"/>
              <a:t>rude</a:t>
            </a:r>
            <a:r>
              <a:rPr lang="cs-CZ" sz="2000" dirty="0"/>
              <a:t>, </a:t>
            </a:r>
            <a:r>
              <a:rPr lang="cs-CZ" sz="2000" dirty="0" err="1"/>
              <a:t>or</a:t>
            </a:r>
            <a:r>
              <a:rPr lang="cs-CZ" sz="2000" dirty="0"/>
              <a:t> a show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disrespect</a:t>
            </a:r>
            <a:br>
              <a:rPr lang="cs-CZ" sz="2000" dirty="0"/>
            </a:br>
            <a:r>
              <a:rPr lang="cs-CZ" sz="2000" dirty="0"/>
              <a:t>- </a:t>
            </a:r>
            <a:r>
              <a:rPr lang="cs-CZ" sz="2000" dirty="0" err="1"/>
              <a:t>other</a:t>
            </a:r>
            <a:r>
              <a:rPr lang="cs-CZ" sz="2000" dirty="0"/>
              <a:t> </a:t>
            </a:r>
            <a:r>
              <a:rPr lang="cs-CZ" sz="2000" dirty="0" err="1"/>
              <a:t>cultures</a:t>
            </a:r>
            <a:r>
              <a:rPr lang="cs-CZ" sz="2000" dirty="0"/>
              <a:t> and </a:t>
            </a:r>
            <a:r>
              <a:rPr lang="cs-CZ" sz="2000" dirty="0" err="1"/>
              <a:t>some</a:t>
            </a:r>
            <a:r>
              <a:rPr lang="cs-CZ" sz="2000" dirty="0"/>
              <a:t> </a:t>
            </a:r>
            <a:r>
              <a:rPr lang="cs-CZ" sz="2000" dirty="0" err="1"/>
              <a:t>religious</a:t>
            </a:r>
            <a:r>
              <a:rPr lang="cs-CZ" sz="2000" dirty="0"/>
              <a:t> </a:t>
            </a:r>
            <a:r>
              <a:rPr lang="cs-CZ" sz="2000" dirty="0" err="1"/>
              <a:t>groups</a:t>
            </a:r>
            <a:r>
              <a:rPr lang="cs-CZ" sz="2000" dirty="0"/>
              <a:t> </a:t>
            </a:r>
            <a:r>
              <a:rPr lang="cs-CZ" sz="2000" dirty="0" err="1"/>
              <a:t>consider</a:t>
            </a:r>
            <a:r>
              <a:rPr lang="cs-CZ" sz="2000" dirty="0"/>
              <a:t> </a:t>
            </a:r>
            <a:r>
              <a:rPr lang="cs-CZ" sz="2000" dirty="0" err="1"/>
              <a:t>eye</a:t>
            </a:r>
            <a:r>
              <a:rPr lang="cs-CZ" sz="2000" dirty="0"/>
              <a:t> </a:t>
            </a:r>
            <a:r>
              <a:rPr lang="cs-CZ" sz="2000" dirty="0" err="1"/>
              <a:t>contact</a:t>
            </a:r>
            <a:r>
              <a:rPr lang="cs-CZ" sz="2000" dirty="0"/>
              <a:t> </a:t>
            </a:r>
            <a:r>
              <a:rPr lang="cs-CZ" sz="2000" dirty="0" err="1"/>
              <a:t>between</a:t>
            </a:r>
            <a:r>
              <a:rPr lang="cs-CZ" sz="2000" dirty="0"/>
              <a:t> </a:t>
            </a:r>
            <a:r>
              <a:rPr lang="cs-CZ" sz="2000" dirty="0" err="1"/>
              <a:t>men</a:t>
            </a:r>
            <a:r>
              <a:rPr lang="cs-CZ" sz="2000" dirty="0"/>
              <a:t> and </a:t>
            </a:r>
            <a:r>
              <a:rPr lang="cs-CZ" sz="2000" dirty="0" err="1"/>
              <a:t>women</a:t>
            </a:r>
            <a:r>
              <a:rPr lang="cs-CZ" sz="2000" dirty="0"/>
              <a:t> </a:t>
            </a:r>
            <a:r>
              <a:rPr lang="cs-CZ" sz="2000" dirty="0" err="1"/>
              <a:t>inappropriate</a:t>
            </a:r>
            <a:r>
              <a:rPr lang="cs-CZ" sz="2000" dirty="0"/>
              <a:t> and </a:t>
            </a:r>
            <a:r>
              <a:rPr lang="cs-CZ" sz="2000" dirty="0" err="1"/>
              <a:t>either</a:t>
            </a:r>
            <a:r>
              <a:rPr lang="cs-CZ" sz="2000" dirty="0"/>
              <a:t> as </a:t>
            </a:r>
            <a:r>
              <a:rPr lang="cs-CZ" sz="2000" dirty="0" err="1"/>
              <a:t>threatening</a:t>
            </a:r>
            <a:r>
              <a:rPr lang="cs-CZ" sz="2000" dirty="0"/>
              <a:t>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flirtatious</a:t>
            </a:r>
            <a:br>
              <a:rPr lang="cs-CZ" sz="2000" dirty="0"/>
            </a:br>
            <a:r>
              <a:rPr lang="cs-CZ" sz="2000" dirty="0"/>
              <a:t>- in many </a:t>
            </a:r>
            <a:r>
              <a:rPr lang="cs-CZ" sz="2000" dirty="0" err="1"/>
              <a:t>Asian</a:t>
            </a:r>
            <a:r>
              <a:rPr lang="cs-CZ" sz="2000" dirty="0"/>
              <a:t> </a:t>
            </a:r>
            <a:r>
              <a:rPr lang="cs-CZ" sz="2000" dirty="0" err="1"/>
              <a:t>cultures</a:t>
            </a:r>
            <a:r>
              <a:rPr lang="cs-CZ" sz="2000" dirty="0"/>
              <a:t>, </a:t>
            </a:r>
            <a:r>
              <a:rPr lang="cs-CZ" sz="2000" dirty="0" err="1"/>
              <a:t>avoiding</a:t>
            </a:r>
            <a:r>
              <a:rPr lang="cs-CZ" sz="2000" dirty="0"/>
              <a:t> </a:t>
            </a:r>
            <a:r>
              <a:rPr lang="cs-CZ" sz="2000" dirty="0" err="1"/>
              <a:t>eye</a:t>
            </a:r>
            <a:r>
              <a:rPr lang="cs-CZ" sz="2000" dirty="0"/>
              <a:t> </a:t>
            </a:r>
            <a:r>
              <a:rPr lang="cs-CZ" sz="2000" dirty="0" err="1"/>
              <a:t>contact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a </a:t>
            </a:r>
            <a:r>
              <a:rPr lang="cs-CZ" sz="2000" dirty="0" err="1"/>
              <a:t>member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opposite</a:t>
            </a:r>
            <a:r>
              <a:rPr lang="cs-CZ" sz="2000" dirty="0"/>
              <a:t> sex </a:t>
            </a:r>
            <a:r>
              <a:rPr lang="cs-CZ" sz="2000" dirty="0" err="1"/>
              <a:t>or</a:t>
            </a:r>
            <a:r>
              <a:rPr lang="cs-CZ" sz="2000" dirty="0"/>
              <a:t> a superior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seen</a:t>
            </a:r>
            <a:r>
              <a:rPr lang="cs-CZ" sz="2000" dirty="0"/>
              <a:t> as a show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respect</a:t>
            </a:r>
            <a:br>
              <a:rPr lang="cs-CZ" sz="2000" dirty="0"/>
            </a:br>
            <a:r>
              <a:rPr lang="cs-CZ" sz="2000" dirty="0"/>
              <a:t>- </a:t>
            </a:r>
            <a:r>
              <a:rPr lang="cs-CZ" sz="2000" dirty="0" err="1"/>
              <a:t>however</a:t>
            </a:r>
            <a:r>
              <a:rPr lang="cs-CZ" sz="2000" dirty="0"/>
              <a:t>, in </a:t>
            </a:r>
            <a:r>
              <a:rPr lang="cs-CZ" sz="2000" dirty="0" err="1"/>
              <a:t>the</a:t>
            </a:r>
            <a:r>
              <a:rPr lang="cs-CZ" sz="2000" dirty="0"/>
              <a:t> United </a:t>
            </a:r>
            <a:r>
              <a:rPr lang="cs-CZ" sz="2000" dirty="0" err="1"/>
              <a:t>States</a:t>
            </a:r>
            <a:r>
              <a:rPr lang="cs-CZ" sz="2000" dirty="0"/>
              <a:t> and most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Europe</a:t>
            </a:r>
            <a:r>
              <a:rPr lang="cs-CZ" sz="2000" dirty="0"/>
              <a:t>, </a:t>
            </a:r>
            <a:r>
              <a:rPr lang="cs-CZ" sz="2000" dirty="0" err="1"/>
              <a:t>making</a:t>
            </a:r>
            <a:r>
              <a:rPr lang="cs-CZ" sz="2000" dirty="0"/>
              <a:t> </a:t>
            </a:r>
            <a:r>
              <a:rPr lang="cs-CZ" sz="2000" dirty="0" err="1"/>
              <a:t>eye</a:t>
            </a:r>
            <a:r>
              <a:rPr lang="cs-CZ" sz="2000" dirty="0"/>
              <a:t> </a:t>
            </a:r>
            <a:r>
              <a:rPr lang="cs-CZ" sz="2000" dirty="0" err="1"/>
              <a:t>contact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not </a:t>
            </a:r>
            <a:r>
              <a:rPr lang="cs-CZ" sz="2000" dirty="0" err="1"/>
              <a:t>only</a:t>
            </a:r>
            <a:r>
              <a:rPr lang="cs-CZ" sz="2000" dirty="0"/>
              <a:t> </a:t>
            </a:r>
            <a:r>
              <a:rPr lang="cs-CZ" sz="2000" dirty="0" err="1"/>
              <a:t>seen</a:t>
            </a:r>
            <a:r>
              <a:rPr lang="cs-CZ" sz="2000" dirty="0"/>
              <a:t> as </a:t>
            </a:r>
            <a:r>
              <a:rPr lang="cs-CZ" sz="2000" dirty="0" err="1"/>
              <a:t>appropriate</a:t>
            </a:r>
            <a:r>
              <a:rPr lang="cs-CZ" sz="2000" dirty="0"/>
              <a:t> but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necessary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establishing</a:t>
            </a:r>
            <a:r>
              <a:rPr lang="cs-CZ" sz="2000" dirty="0"/>
              <a:t> </a:t>
            </a:r>
            <a:r>
              <a:rPr lang="cs-CZ" sz="2000" dirty="0" err="1"/>
              <a:t>yourself</a:t>
            </a:r>
            <a:r>
              <a:rPr lang="cs-CZ" sz="2000" dirty="0"/>
              <a:t> as a </a:t>
            </a:r>
            <a:r>
              <a:rPr lang="cs-CZ" sz="2000" dirty="0" err="1"/>
              <a:t>powerful</a:t>
            </a:r>
            <a:r>
              <a:rPr lang="cs-CZ" sz="2000" dirty="0"/>
              <a:t> business </a:t>
            </a:r>
            <a:r>
              <a:rPr lang="cs-CZ" sz="2000" dirty="0" err="1"/>
              <a:t>professional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06798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9E37E5-AC92-0749-9B16-E626158D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r>
              <a:rPr lang="en-US" dirty="0"/>
              <a:t>Intercultural aspects of nonverbal communication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C93DE8BA-7AD2-1549-B5BD-94CD849586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448" b="-1"/>
          <a:stretch/>
        </p:blipFill>
        <p:spPr>
          <a:xfrm>
            <a:off x="635295" y="2524715"/>
            <a:ext cx="5150277" cy="371424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6429" y="2599509"/>
            <a:ext cx="4530898" cy="363945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cs-CZ" sz="1800" dirty="0"/>
          </a:p>
          <a:p>
            <a:pPr fontAlgn="base"/>
            <a:r>
              <a:rPr lang="en-US" sz="1800" dirty="0"/>
              <a:t>Areas of non-verbal communication that are directly culturally conditioned: </a:t>
            </a:r>
            <a:r>
              <a:rPr lang="cs-CZ" sz="1800" b="1" dirty="0" err="1"/>
              <a:t>proxemics</a:t>
            </a:r>
            <a:br>
              <a:rPr lang="cs-CZ" sz="1800" b="1" dirty="0"/>
            </a:br>
            <a:br>
              <a:rPr lang="cs-CZ" sz="1800" b="1" dirty="0"/>
            </a:br>
            <a:r>
              <a:rPr lang="cs-CZ" sz="1800" b="1" dirty="0"/>
              <a:t>- </a:t>
            </a:r>
            <a:r>
              <a:rPr lang="cs-CZ" sz="1800" dirty="0" err="1"/>
              <a:t>personal</a:t>
            </a:r>
            <a:r>
              <a:rPr lang="cs-CZ" sz="1800" dirty="0"/>
              <a:t> </a:t>
            </a:r>
            <a:r>
              <a:rPr lang="cs-CZ" sz="1800" dirty="0" err="1"/>
              <a:t>space</a:t>
            </a:r>
            <a:r>
              <a:rPr lang="cs-CZ" sz="1800" dirty="0"/>
              <a:t> </a:t>
            </a:r>
            <a:r>
              <a:rPr lang="cs-CZ" sz="1800" dirty="0" err="1"/>
              <a:t>varies</a:t>
            </a:r>
            <a:r>
              <a:rPr lang="cs-CZ" sz="1800" dirty="0"/>
              <a:t> </a:t>
            </a:r>
            <a:r>
              <a:rPr lang="cs-CZ" sz="1800" dirty="0" err="1"/>
              <a:t>from</a:t>
            </a:r>
            <a:r>
              <a:rPr lang="cs-CZ" sz="1800" dirty="0"/>
              <a:t> </a:t>
            </a:r>
            <a:r>
              <a:rPr lang="cs-CZ" sz="1800" dirty="0" err="1"/>
              <a:t>culture</a:t>
            </a:r>
            <a:r>
              <a:rPr lang="cs-CZ" sz="1800" dirty="0"/>
              <a:t> to </a:t>
            </a:r>
            <a:r>
              <a:rPr lang="cs-CZ" sz="1800" dirty="0" err="1"/>
              <a:t>culture</a:t>
            </a:r>
            <a:br>
              <a:rPr lang="cs-CZ" sz="1800" dirty="0"/>
            </a:br>
            <a:r>
              <a:rPr lang="cs-CZ" sz="1800" dirty="0"/>
              <a:t>- in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Middle</a:t>
            </a:r>
            <a:r>
              <a:rPr lang="cs-CZ" sz="1800" dirty="0"/>
              <a:t> East, </a:t>
            </a:r>
            <a:r>
              <a:rPr lang="cs-CZ" sz="1800" dirty="0" err="1"/>
              <a:t>social</a:t>
            </a:r>
            <a:r>
              <a:rPr lang="cs-CZ" sz="1800" dirty="0"/>
              <a:t> distance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closer</a:t>
            </a:r>
            <a:r>
              <a:rPr lang="cs-CZ" sz="1800" dirty="0"/>
              <a:t> </a:t>
            </a:r>
            <a:r>
              <a:rPr lang="cs-CZ" sz="1800" dirty="0" err="1"/>
              <a:t>than</a:t>
            </a:r>
            <a:r>
              <a:rPr lang="cs-CZ" sz="1800" dirty="0"/>
              <a:t> </a:t>
            </a:r>
            <a:r>
              <a:rPr lang="cs-CZ" sz="1800" dirty="0" err="1"/>
              <a:t>it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r>
              <a:rPr lang="cs-CZ" sz="1800" dirty="0"/>
              <a:t> in </a:t>
            </a:r>
            <a:r>
              <a:rPr lang="cs-CZ" sz="1800" dirty="0" err="1"/>
              <a:t>the</a:t>
            </a:r>
            <a:r>
              <a:rPr lang="cs-CZ" sz="1800" dirty="0"/>
              <a:t> United </a:t>
            </a:r>
            <a:r>
              <a:rPr lang="cs-CZ" sz="1800" dirty="0" err="1"/>
              <a:t>States</a:t>
            </a:r>
            <a:r>
              <a:rPr lang="cs-CZ" sz="1800" dirty="0"/>
              <a:t>, so as </a:t>
            </a:r>
            <a:r>
              <a:rPr lang="cs-CZ" sz="1800" dirty="0" err="1"/>
              <a:t>you</a:t>
            </a:r>
            <a:r>
              <a:rPr lang="cs-CZ" sz="1800" dirty="0"/>
              <a:t> </a:t>
            </a:r>
            <a:r>
              <a:rPr lang="cs-CZ" sz="1800" dirty="0" err="1"/>
              <a:t>back</a:t>
            </a:r>
            <a:r>
              <a:rPr lang="cs-CZ" sz="1800" dirty="0"/>
              <a:t> up, </a:t>
            </a:r>
            <a:r>
              <a:rPr lang="cs-CZ" sz="1800" dirty="0" err="1"/>
              <a:t>your</a:t>
            </a:r>
            <a:r>
              <a:rPr lang="cs-CZ" sz="1800" dirty="0"/>
              <a:t> </a:t>
            </a:r>
            <a:r>
              <a:rPr lang="cs-CZ" sz="1800" dirty="0" err="1"/>
              <a:t>conversational</a:t>
            </a:r>
            <a:r>
              <a:rPr lang="cs-CZ" sz="1800" dirty="0"/>
              <a:t> partner </a:t>
            </a:r>
            <a:r>
              <a:rPr lang="cs-CZ" sz="1800" dirty="0" err="1"/>
              <a:t>may</a:t>
            </a:r>
            <a:r>
              <a:rPr lang="cs-CZ" sz="1800" dirty="0"/>
              <a:t> </a:t>
            </a:r>
            <a:r>
              <a:rPr lang="cs-CZ" sz="1800" dirty="0" err="1"/>
              <a:t>attempt</a:t>
            </a:r>
            <a:r>
              <a:rPr lang="cs-CZ" sz="1800" dirty="0"/>
              <a:t> to </a:t>
            </a:r>
            <a:r>
              <a:rPr lang="cs-CZ" sz="1800" dirty="0" err="1"/>
              <a:t>close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gap </a:t>
            </a:r>
            <a:r>
              <a:rPr lang="cs-CZ" sz="1800" dirty="0" err="1"/>
              <a:t>once</a:t>
            </a:r>
            <a:r>
              <a:rPr lang="cs-CZ" sz="1800" dirty="0"/>
              <a:t> </a:t>
            </a:r>
            <a:r>
              <a:rPr lang="cs-CZ" sz="1800" dirty="0" err="1"/>
              <a:t>again</a:t>
            </a:r>
            <a:r>
              <a:rPr lang="cs-CZ" sz="1800" dirty="0"/>
              <a:t>. </a:t>
            </a:r>
            <a:r>
              <a:rPr lang="cs-CZ" sz="1800" dirty="0" err="1"/>
              <a:t>It’s</a:t>
            </a:r>
            <a:r>
              <a:rPr lang="cs-CZ" sz="1800" dirty="0"/>
              <a:t> </a:t>
            </a:r>
            <a:r>
              <a:rPr lang="cs-CZ" sz="1800" dirty="0" err="1"/>
              <a:t>easy</a:t>
            </a:r>
            <a:r>
              <a:rPr lang="cs-CZ" sz="1800" dirty="0"/>
              <a:t> to </a:t>
            </a:r>
            <a:r>
              <a:rPr lang="cs-CZ" sz="1800" dirty="0" err="1"/>
              <a:t>imagine</a:t>
            </a:r>
            <a:r>
              <a:rPr lang="cs-CZ" sz="1800" dirty="0"/>
              <a:t> </a:t>
            </a:r>
            <a:r>
              <a:rPr lang="cs-CZ" sz="1800" dirty="0" err="1"/>
              <a:t>an</a:t>
            </a:r>
            <a:r>
              <a:rPr lang="cs-CZ" sz="1800" dirty="0"/>
              <a:t> </a:t>
            </a:r>
            <a:r>
              <a:rPr lang="cs-CZ" sz="1800" dirty="0" err="1"/>
              <a:t>awkward</a:t>
            </a:r>
            <a:r>
              <a:rPr lang="cs-CZ" sz="1800" dirty="0"/>
              <a:t> </a:t>
            </a:r>
            <a:r>
              <a:rPr lang="cs-CZ" sz="1800" dirty="0" err="1"/>
              <a:t>dance</a:t>
            </a:r>
            <a:r>
              <a:rPr lang="cs-CZ" sz="1800" dirty="0"/>
              <a:t> </a:t>
            </a:r>
            <a:r>
              <a:rPr lang="cs-CZ" sz="1800" dirty="0" err="1"/>
              <a:t>down</a:t>
            </a:r>
            <a:r>
              <a:rPr lang="cs-CZ" sz="1800" dirty="0"/>
              <a:t> a </a:t>
            </a:r>
            <a:r>
              <a:rPr lang="cs-CZ" sz="1800" dirty="0" err="1"/>
              <a:t>sidewalk</a:t>
            </a:r>
            <a:r>
              <a:rPr lang="cs-CZ" sz="1800" dirty="0"/>
              <a:t>, </a:t>
            </a:r>
            <a:r>
              <a:rPr lang="cs-CZ" sz="1800" dirty="0" err="1"/>
              <a:t>with</a:t>
            </a:r>
            <a:r>
              <a:rPr lang="cs-CZ" sz="1800" dirty="0"/>
              <a:t> </a:t>
            </a:r>
            <a:r>
              <a:rPr lang="cs-CZ" sz="1800" dirty="0" err="1"/>
              <a:t>one</a:t>
            </a:r>
            <a:r>
              <a:rPr lang="cs-CZ" sz="1800" dirty="0"/>
              <a:t> party </a:t>
            </a:r>
            <a:r>
              <a:rPr lang="cs-CZ" sz="1800" dirty="0" err="1"/>
              <a:t>retreating</a:t>
            </a:r>
            <a:r>
              <a:rPr lang="cs-CZ" sz="1800" dirty="0"/>
              <a:t> and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other</a:t>
            </a:r>
            <a:r>
              <a:rPr lang="cs-CZ" sz="1800" dirty="0"/>
              <a:t> </a:t>
            </a:r>
            <a:r>
              <a:rPr lang="cs-CZ" sz="1800" dirty="0" err="1"/>
              <a:t>advancing</a:t>
            </a:r>
            <a:r>
              <a:rPr lang="cs-CZ" sz="1800" dirty="0"/>
              <a:t> as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conversation</a:t>
            </a:r>
            <a:r>
              <a:rPr lang="cs-CZ" sz="1800" dirty="0"/>
              <a:t> </a:t>
            </a:r>
            <a:r>
              <a:rPr lang="cs-CZ" sz="1800" dirty="0" err="1"/>
              <a:t>progresses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br>
              <a:rPr lang="cs-CZ" sz="1800" dirty="0"/>
            </a:br>
            <a:endParaRPr lang="cs-CZ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98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ECEF6C2F-9906-4F89-9B4F-598E9F344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1E12CD6-A76F-439F-9C98-C0211D8F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3680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Communication</a:t>
            </a:r>
          </a:p>
        </p:txBody>
      </p:sp>
      <p:pic>
        <p:nvPicPr>
          <p:cNvPr id="35" name="Picture 3" descr="lasswell.jpg">
            <a:extLst>
              <a:ext uri="{FF2B5EF4-FFF2-40B4-BE49-F238E27FC236}">
                <a16:creationId xmlns:a16="http://schemas.microsoft.com/office/drawing/2014/main" id="{069218CB-A233-4441-8E67-0258444C4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9" y="1206186"/>
            <a:ext cx="10901471" cy="271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549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" name="Picture 1" descr="podani rukou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8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48559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 descr="na tva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8" r="795" b="-1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224488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F7A224-200B-B042-9606-2FCD40909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3800" dirty="0"/>
              <a:t>Intercultural aspects of nonverbal communication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en-US" sz="2400" dirty="0"/>
              <a:t>Areas of non-verbal communication that are directly culturally conditioned: </a:t>
            </a:r>
            <a:r>
              <a:rPr lang="en-US" sz="2400" b="1" dirty="0"/>
              <a:t>differences in the rules of expressing emotions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- </a:t>
            </a:r>
            <a:r>
              <a:rPr lang="cs-CZ" sz="2400" dirty="0" err="1"/>
              <a:t>frequency</a:t>
            </a:r>
            <a:r>
              <a:rPr lang="cs-CZ" sz="2400" dirty="0"/>
              <a:t> and intensity</a:t>
            </a:r>
            <a:br>
              <a:rPr lang="cs-CZ" sz="2400" dirty="0"/>
            </a:br>
            <a:r>
              <a:rPr lang="cs-CZ" sz="2400" dirty="0"/>
              <a:t>- display </a:t>
            </a:r>
            <a:r>
              <a:rPr lang="cs-CZ" sz="2400" dirty="0" err="1"/>
              <a:t>rules</a:t>
            </a:r>
            <a:r>
              <a:rPr lang="cs-CZ" sz="2400" dirty="0"/>
              <a:t> (</a:t>
            </a:r>
            <a:r>
              <a:rPr lang="cs-CZ" sz="2400" dirty="0" err="1"/>
              <a:t>Ekman</a:t>
            </a:r>
            <a:r>
              <a:rPr lang="cs-CZ" sz="2400" dirty="0"/>
              <a:t>) - </a:t>
            </a:r>
            <a:r>
              <a:rPr lang="cs-CZ" sz="2400" dirty="0" err="1"/>
              <a:t>who</a:t>
            </a:r>
            <a:r>
              <a:rPr lang="cs-CZ" sz="2400" dirty="0"/>
              <a:t> </a:t>
            </a:r>
            <a:r>
              <a:rPr lang="cs-CZ" sz="2400" dirty="0" err="1"/>
              <a:t>can</a:t>
            </a:r>
            <a:r>
              <a:rPr lang="cs-CZ" sz="2400" dirty="0"/>
              <a:t> show </a:t>
            </a:r>
            <a:r>
              <a:rPr lang="cs-CZ" sz="2400" dirty="0" err="1"/>
              <a:t>their</a:t>
            </a:r>
            <a:r>
              <a:rPr lang="cs-CZ" sz="2400" dirty="0"/>
              <a:t> </a:t>
            </a:r>
            <a:r>
              <a:rPr lang="cs-CZ" sz="2400" dirty="0" err="1"/>
              <a:t>emotions</a:t>
            </a:r>
            <a:r>
              <a:rPr lang="cs-CZ" sz="2400" dirty="0"/>
              <a:t> to </a:t>
            </a:r>
            <a:r>
              <a:rPr lang="cs-CZ" sz="2400" dirty="0" err="1"/>
              <a:t>whom</a:t>
            </a:r>
            <a:r>
              <a:rPr lang="cs-CZ" sz="2400" dirty="0"/>
              <a:t> and </a:t>
            </a:r>
            <a:r>
              <a:rPr lang="cs-CZ" sz="2400" dirty="0" err="1"/>
              <a:t>when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interpretation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expressions</a:t>
            </a:r>
            <a:r>
              <a:rPr lang="cs-CZ" sz="2400" dirty="0"/>
              <a:t> - </a:t>
            </a:r>
            <a:r>
              <a:rPr lang="cs-CZ" sz="2400" dirty="0" err="1"/>
              <a:t>individualistic</a:t>
            </a:r>
            <a:r>
              <a:rPr lang="cs-CZ" sz="2400" dirty="0"/>
              <a:t> </a:t>
            </a:r>
            <a:r>
              <a:rPr lang="cs-CZ" sz="2400" dirty="0" err="1"/>
              <a:t>cultures</a:t>
            </a:r>
            <a:r>
              <a:rPr lang="cs-CZ" sz="2400" dirty="0"/>
              <a:t> </a:t>
            </a:r>
            <a:r>
              <a:rPr lang="cs-CZ" sz="2400" dirty="0" err="1"/>
              <a:t>encourage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expression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happiness</a:t>
            </a:r>
            <a:r>
              <a:rPr lang="cs-CZ" sz="2400" dirty="0"/>
              <a:t>, but limit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sharing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sorrow</a:t>
            </a:r>
            <a:r>
              <a:rPr lang="cs-CZ" sz="2400" dirty="0"/>
              <a:t>. In </a:t>
            </a:r>
            <a:r>
              <a:rPr lang="cs-CZ" sz="2400" dirty="0" err="1"/>
              <a:t>collectivist</a:t>
            </a:r>
            <a:r>
              <a:rPr lang="cs-CZ" sz="2400" dirty="0"/>
              <a:t> </a:t>
            </a:r>
            <a:r>
              <a:rPr lang="cs-CZ" sz="2400" dirty="0" err="1"/>
              <a:t>cultures</a:t>
            </a:r>
            <a:r>
              <a:rPr lang="cs-CZ" sz="2400" dirty="0"/>
              <a:t>,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opposite</a:t>
            </a:r>
            <a:r>
              <a:rPr lang="cs-CZ" sz="2400" dirty="0"/>
              <a:t> </a:t>
            </a:r>
            <a:r>
              <a:rPr lang="cs-CZ" sz="2400" dirty="0" err="1"/>
              <a:t>phenomenon</a:t>
            </a:r>
            <a:r>
              <a:rPr lang="cs-CZ" sz="2400" dirty="0"/>
              <a:t> </a:t>
            </a:r>
            <a:r>
              <a:rPr lang="cs-CZ" sz="2400" dirty="0" err="1"/>
              <a:t>occurs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endParaRPr lang="cs-CZ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24263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E3474C-F67F-E64B-BDF7-E40045C15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3093720" cy="1645920"/>
          </a:xfrm>
        </p:spPr>
        <p:txBody>
          <a:bodyPr>
            <a:normAutofit/>
          </a:bodyPr>
          <a:lstStyle/>
          <a:p>
            <a:r>
              <a:rPr lang="en-US" sz="2600"/>
              <a:t>Intercultural aspects of nonverbal communication</a:t>
            </a:r>
          </a:p>
        </p:txBody>
      </p:sp>
      <p:pic>
        <p:nvPicPr>
          <p:cNvPr id="2" name="Picture 1" descr="saun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9" r="11742" b="2"/>
          <a:stretch/>
        </p:blipFill>
        <p:spPr>
          <a:xfrm>
            <a:off x="20" y="-6"/>
            <a:ext cx="3931900" cy="4005072"/>
          </a:xfrm>
          <a:prstGeom prst="rect">
            <a:avLst/>
          </a:prstGeom>
        </p:spPr>
      </p:pic>
      <p:pic>
        <p:nvPicPr>
          <p:cNvPr id="4" name="Picture 3" descr="smarkání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0" r="22162" b="2"/>
          <a:stretch/>
        </p:blipFill>
        <p:spPr>
          <a:xfrm>
            <a:off x="4130040" y="6"/>
            <a:ext cx="3931920" cy="4005071"/>
          </a:xfrm>
          <a:prstGeom prst="rect">
            <a:avLst/>
          </a:prstGeom>
        </p:spPr>
      </p:pic>
      <p:pic>
        <p:nvPicPr>
          <p:cNvPr id="3" name="Picture 2" descr="alkohol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1" r="18660" b="2"/>
          <a:stretch/>
        </p:blipFill>
        <p:spPr>
          <a:xfrm>
            <a:off x="8260080" y="-1"/>
            <a:ext cx="3931920" cy="40050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80266" y="4435052"/>
            <a:ext cx="7104188" cy="1645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en-US" sz="1400" dirty="0"/>
              <a:t>Areas of non-verbal communication that are directly culturally conditioned: </a:t>
            </a:r>
            <a:r>
              <a:rPr lang="en-US" sz="1400" b="1" dirty="0"/>
              <a:t>other</a:t>
            </a:r>
            <a:r>
              <a:rPr lang="en-US" sz="1400" dirty="0"/>
              <a:t> </a:t>
            </a:r>
            <a:r>
              <a:rPr lang="en-US" sz="1400" b="1" dirty="0"/>
              <a:t>differences</a:t>
            </a:r>
            <a:br>
              <a:rPr lang="en-US" sz="1400" b="1" dirty="0"/>
            </a:br>
            <a:br>
              <a:rPr lang="en-US" sz="1400" dirty="0"/>
            </a:br>
            <a:r>
              <a:rPr lang="cs-CZ" sz="1400" dirty="0"/>
              <a:t>- </a:t>
            </a:r>
            <a:r>
              <a:rPr lang="cs-CZ" sz="1400" dirty="0" err="1"/>
              <a:t>colors</a:t>
            </a:r>
            <a:r>
              <a:rPr lang="cs-CZ" sz="1400" dirty="0"/>
              <a:t> </a:t>
            </a:r>
            <a:r>
              <a:rPr lang="cs-CZ" sz="1400" dirty="0" err="1"/>
              <a:t>perception</a:t>
            </a:r>
            <a:br>
              <a:rPr lang="cs-CZ" sz="1400" dirty="0"/>
            </a:br>
            <a:r>
              <a:rPr lang="cs-CZ" sz="1400" dirty="0"/>
              <a:t>- </a:t>
            </a:r>
            <a:r>
              <a:rPr lang="cs-CZ" sz="1400" dirty="0" err="1"/>
              <a:t>perception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time</a:t>
            </a:r>
            <a:br>
              <a:rPr lang="cs-CZ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8880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678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28015"/>
            <a:ext cx="11003280" cy="1896068"/>
          </a:xfrm>
        </p:spPr>
        <p:txBody>
          <a:bodyPr anchor="ctr">
            <a:normAutofit/>
          </a:bodyPr>
          <a:lstStyle/>
          <a:p>
            <a:r>
              <a:rPr lang="en-US" sz="5200" dirty="0"/>
              <a:t>Communication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04D2B7-73F4-45B7-8DD7-46FBB764F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804672"/>
            <a:ext cx="242107" cy="1340860"/>
            <a:chOff x="56167" y="2761488"/>
            <a:chExt cx="242107" cy="1340860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7BC264FB-46C7-4095-9789-88AE8EEEE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9453CF8A-AFBF-4F7B-976E-34E49574A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0124E973-0753-4565-B7DF-01D225459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9">
              <a:extLst>
                <a:ext uri="{FF2B5EF4-FFF2-40B4-BE49-F238E27FC236}">
                  <a16:creationId xmlns:a16="http://schemas.microsoft.com/office/drawing/2014/main" id="{159D5EF2-5F47-486E-98E4-E1D6A421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BD58D7DB-D38F-48CB-B73D-9556F37EB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04D7EDFA-8DAB-4339-A8AB-851280A1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A4F3EE0F-7B38-4989-9311-60D9F2180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EAB2AE19-2A16-4760-8196-328E12B05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AA713287-972B-4CB9-A3E2-A8EECBFA89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59">
              <a:extLst>
                <a:ext uri="{FF2B5EF4-FFF2-40B4-BE49-F238E27FC236}">
                  <a16:creationId xmlns:a16="http://schemas.microsoft.com/office/drawing/2014/main" id="{40A11147-5462-464B-AA8A-437311584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689B308F-09CB-4EFB-A1E1-09AE1DDCD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63B69A54-E8C5-4B6F-B650-15C49F353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26F46409-A4A3-4D60-B1EE-A45900C03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B688051A-40F1-43BA-8727-23827B15D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FF20DCD7-1D4A-4ED2-9883-C07271F10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625E4879-1283-40D5-BB48-3E06AC059C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9F4B8115-2949-42EC-A16F-1CDE955EB3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CFA61B4E-7C2E-4900-AA0F-80EE6E958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98364665-AC0C-4B4D-B268-C32C228F2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DCB63DBC-5E6D-45E1-BDF9-ED435ABC7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7407" y="3068171"/>
            <a:ext cx="11000233" cy="298115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1800" u="sng" dirty="0"/>
              <a:t>Coding and decoding</a:t>
            </a:r>
            <a:endParaRPr lang="en-US" sz="1800" dirty="0"/>
          </a:p>
          <a:p>
            <a:r>
              <a:rPr lang="en-US" sz="1800" dirty="0"/>
              <a:t>The communication process is affected by the </a:t>
            </a:r>
            <a:r>
              <a:rPr lang="en-US" sz="1800" u="sng" dirty="0"/>
              <a:t>communication noise and the context.</a:t>
            </a:r>
            <a:r>
              <a:rPr lang="en-US" sz="1800" dirty="0"/>
              <a:t> </a:t>
            </a:r>
          </a:p>
          <a:p>
            <a:r>
              <a:rPr lang="en-US" sz="1800" dirty="0"/>
              <a:t>4 types of </a:t>
            </a:r>
            <a:r>
              <a:rPr lang="en-US" sz="1800" u="sng" dirty="0"/>
              <a:t>communication context </a:t>
            </a:r>
            <a:r>
              <a:rPr lang="en-US" sz="1800" dirty="0"/>
              <a:t>- physical, cultural, socio-psychological and temporal. The cultural context includes the lifestyle, beliefs, values, behaviors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14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678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28015"/>
            <a:ext cx="11003280" cy="1896068"/>
          </a:xfrm>
        </p:spPr>
        <p:txBody>
          <a:bodyPr anchor="ctr">
            <a:normAutofit/>
          </a:bodyPr>
          <a:lstStyle/>
          <a:p>
            <a:r>
              <a:rPr lang="en-US" sz="5200" dirty="0"/>
              <a:t>Intercultural communication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04D2B7-73F4-45B7-8DD7-46FBB764F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804672"/>
            <a:ext cx="242107" cy="1340860"/>
            <a:chOff x="56167" y="2761488"/>
            <a:chExt cx="242107" cy="1340860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7BC264FB-46C7-4095-9789-88AE8EEEE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9453CF8A-AFBF-4F7B-976E-34E49574A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0124E973-0753-4565-B7DF-01D225459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9">
              <a:extLst>
                <a:ext uri="{FF2B5EF4-FFF2-40B4-BE49-F238E27FC236}">
                  <a16:creationId xmlns:a16="http://schemas.microsoft.com/office/drawing/2014/main" id="{159D5EF2-5F47-486E-98E4-E1D6A421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BD58D7DB-D38F-48CB-B73D-9556F37EB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04D7EDFA-8DAB-4339-A8AB-851280A1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A4F3EE0F-7B38-4989-9311-60D9F2180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EAB2AE19-2A16-4760-8196-328E12B05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AA713287-972B-4CB9-A3E2-A8EECBFA89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59">
              <a:extLst>
                <a:ext uri="{FF2B5EF4-FFF2-40B4-BE49-F238E27FC236}">
                  <a16:creationId xmlns:a16="http://schemas.microsoft.com/office/drawing/2014/main" id="{40A11147-5462-464B-AA8A-437311584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689B308F-09CB-4EFB-A1E1-09AE1DDCD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63B69A54-E8C5-4B6F-B650-15C49F353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26F46409-A4A3-4D60-B1EE-A45900C03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B688051A-40F1-43BA-8727-23827B15D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FF20DCD7-1D4A-4ED2-9883-C07271F10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625E4879-1283-40D5-BB48-3E06AC059C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9F4B8115-2949-42EC-A16F-1CDE955EB3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CFA61B4E-7C2E-4900-AA0F-80EE6E958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98364665-AC0C-4B4D-B268-C32C228F2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DCB63DBC-5E6D-45E1-BDF9-ED435ABC7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7407" y="3225339"/>
            <a:ext cx="11000233" cy="29811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cs-CZ" sz="1800" dirty="0" err="1">
                <a:effectLst/>
              </a:rPr>
              <a:t>Intercultural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communication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refers</a:t>
            </a:r>
            <a:r>
              <a:rPr lang="cs-CZ" sz="1800" dirty="0">
                <a:effectLst/>
              </a:rPr>
              <a:t> to </a:t>
            </a:r>
            <a:r>
              <a:rPr lang="cs-CZ" sz="1800" dirty="0" err="1">
                <a:effectLst/>
              </a:rPr>
              <a:t>the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communication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between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people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from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two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different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cultures</a:t>
            </a:r>
            <a:r>
              <a:rPr lang="cs-CZ" sz="1800" dirty="0"/>
              <a:t> </a:t>
            </a:r>
            <a:r>
              <a:rPr lang="cs-CZ" sz="1800" dirty="0">
                <a:effectLst/>
              </a:rPr>
              <a:t>(</a:t>
            </a:r>
            <a:r>
              <a:rPr lang="cs-CZ" sz="1800" dirty="0" err="1">
                <a:effectLst/>
              </a:rPr>
              <a:t>Chen</a:t>
            </a:r>
            <a:r>
              <a:rPr lang="cs-CZ" sz="1800" dirty="0">
                <a:effectLst/>
              </a:rPr>
              <a:t> &amp; Starosta, 1998:28)</a:t>
            </a:r>
          </a:p>
          <a:p>
            <a:r>
              <a:rPr lang="cs-CZ" sz="1800" dirty="0" err="1">
                <a:effectLst/>
              </a:rPr>
              <a:t>Intercultural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communication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is</a:t>
            </a:r>
            <a:r>
              <a:rPr lang="cs-CZ" sz="1800" dirty="0">
                <a:effectLst/>
              </a:rPr>
              <a:t> a </a:t>
            </a:r>
            <a:r>
              <a:rPr lang="cs-CZ" sz="1800" dirty="0" err="1">
                <a:effectLst/>
              </a:rPr>
              <a:t>symbolic</a:t>
            </a:r>
            <a:r>
              <a:rPr lang="cs-CZ" sz="1800" dirty="0">
                <a:effectLst/>
              </a:rPr>
              <a:t>, </a:t>
            </a:r>
            <a:r>
              <a:rPr lang="cs-CZ" sz="1800" dirty="0" err="1">
                <a:effectLst/>
              </a:rPr>
              <a:t>interpretive</a:t>
            </a:r>
            <a:r>
              <a:rPr lang="cs-CZ" sz="1800" dirty="0">
                <a:effectLst/>
              </a:rPr>
              <a:t>, </a:t>
            </a:r>
            <a:r>
              <a:rPr lang="cs-CZ" sz="1800" dirty="0" err="1">
                <a:effectLst/>
              </a:rPr>
              <a:t>transactional</a:t>
            </a:r>
            <a:r>
              <a:rPr lang="cs-CZ" sz="1800" dirty="0">
                <a:effectLst/>
              </a:rPr>
              <a:t>, </a:t>
            </a:r>
            <a:r>
              <a:rPr lang="cs-CZ" sz="1800" dirty="0" err="1">
                <a:effectLst/>
              </a:rPr>
              <a:t>contextual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process</a:t>
            </a:r>
            <a:r>
              <a:rPr lang="cs-CZ" sz="1800" dirty="0">
                <a:effectLst/>
              </a:rPr>
              <a:t>, in </a:t>
            </a:r>
            <a:r>
              <a:rPr lang="cs-CZ" sz="1800" dirty="0" err="1">
                <a:effectLst/>
              </a:rPr>
              <a:t>which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people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from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different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cultures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create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shared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meanings</a:t>
            </a:r>
            <a:r>
              <a:rPr lang="cs-CZ" sz="1800" dirty="0">
                <a:effectLst/>
              </a:rPr>
              <a:t> (Lustig &amp; </a:t>
            </a:r>
            <a:r>
              <a:rPr lang="cs-CZ" sz="1800" dirty="0" err="1">
                <a:effectLst/>
              </a:rPr>
              <a:t>Koester</a:t>
            </a:r>
            <a:r>
              <a:rPr lang="cs-CZ" sz="1800" dirty="0">
                <a:effectLst/>
              </a:rPr>
              <a:t>, 2007:46)</a:t>
            </a:r>
          </a:p>
          <a:p>
            <a:r>
              <a:rPr lang="cs-CZ" sz="1800" dirty="0" err="1">
                <a:effectLst/>
              </a:rPr>
              <a:t>Intercultural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communication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refers</a:t>
            </a:r>
            <a:r>
              <a:rPr lang="cs-CZ" sz="1800" dirty="0">
                <a:effectLst/>
              </a:rPr>
              <a:t> to </a:t>
            </a:r>
            <a:r>
              <a:rPr lang="cs-CZ" sz="1800" dirty="0" err="1">
                <a:effectLst/>
              </a:rPr>
              <a:t>the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effects</a:t>
            </a:r>
            <a:r>
              <a:rPr lang="cs-CZ" sz="1800" dirty="0">
                <a:effectLst/>
              </a:rPr>
              <a:t> on </a:t>
            </a:r>
            <a:r>
              <a:rPr lang="cs-CZ" sz="1800" dirty="0" err="1">
                <a:effectLst/>
              </a:rPr>
              <a:t>communication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behavior</a:t>
            </a:r>
            <a:r>
              <a:rPr lang="cs-CZ" sz="1800" dirty="0">
                <a:effectLst/>
              </a:rPr>
              <a:t>, </a:t>
            </a:r>
            <a:r>
              <a:rPr lang="cs-CZ" sz="1800" dirty="0" err="1">
                <a:effectLst/>
              </a:rPr>
              <a:t>when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different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cultures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interact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together</a:t>
            </a:r>
            <a:r>
              <a:rPr lang="cs-CZ" sz="1800" dirty="0">
                <a:effectLst/>
              </a:rPr>
              <a:t>. </a:t>
            </a:r>
            <a:r>
              <a:rPr lang="cs-CZ" sz="1800" dirty="0" err="1">
                <a:effectLst/>
              </a:rPr>
              <a:t>Hence</a:t>
            </a:r>
            <a:r>
              <a:rPr lang="cs-CZ" sz="1800" dirty="0">
                <a:effectLst/>
              </a:rPr>
              <a:t>, </a:t>
            </a:r>
            <a:r>
              <a:rPr lang="cs-CZ" sz="1800" dirty="0" err="1">
                <a:effectLst/>
              </a:rPr>
              <a:t>one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way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of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viewing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intercultural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communication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is</a:t>
            </a:r>
            <a:r>
              <a:rPr lang="cs-CZ" sz="1800" dirty="0">
                <a:effectLst/>
              </a:rPr>
              <a:t> as </a:t>
            </a:r>
            <a:r>
              <a:rPr lang="cs-CZ" sz="1800" dirty="0" err="1">
                <a:effectLst/>
              </a:rPr>
              <a:t>communication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that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unfolds</a:t>
            </a:r>
            <a:r>
              <a:rPr lang="cs-CZ" sz="1800" dirty="0">
                <a:effectLst/>
              </a:rPr>
              <a:t> in </a:t>
            </a:r>
            <a:r>
              <a:rPr lang="cs-CZ" sz="1800" dirty="0" err="1">
                <a:effectLst/>
              </a:rPr>
              <a:t>symbolic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intercultural</a:t>
            </a:r>
            <a:r>
              <a:rPr lang="cs-CZ" sz="1800" dirty="0">
                <a:effectLst/>
              </a:rPr>
              <a:t> </a:t>
            </a:r>
            <a:r>
              <a:rPr lang="cs-CZ" sz="1800" dirty="0" err="1">
                <a:effectLst/>
              </a:rPr>
              <a:t>spaces</a:t>
            </a:r>
            <a:r>
              <a:rPr lang="cs-CZ" sz="1800" dirty="0">
                <a:effectLst/>
              </a:rPr>
              <a:t> (</a:t>
            </a:r>
            <a:r>
              <a:rPr lang="cs-CZ" sz="1800" dirty="0" err="1">
                <a:effectLst/>
              </a:rPr>
              <a:t>Arasaratnam</a:t>
            </a:r>
            <a:r>
              <a:rPr lang="cs-CZ" sz="1800" dirty="0">
                <a:effectLst/>
              </a:rPr>
              <a:t>, 2013:48)</a:t>
            </a:r>
            <a:endParaRPr lang="cs-CZ" sz="1800" dirty="0"/>
          </a:p>
          <a:p>
            <a:endParaRPr lang="en-US" sz="1800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17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678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28015"/>
            <a:ext cx="11003280" cy="1896068"/>
          </a:xfrm>
        </p:spPr>
        <p:txBody>
          <a:bodyPr anchor="ctr">
            <a:normAutofit/>
          </a:bodyPr>
          <a:lstStyle/>
          <a:p>
            <a:r>
              <a:rPr lang="en-US" sz="5200" dirty="0"/>
              <a:t>Intercultural communication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04D2B7-73F4-45B7-8DD7-46FBB764F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804672"/>
            <a:ext cx="242107" cy="1340860"/>
            <a:chOff x="56167" y="2761488"/>
            <a:chExt cx="242107" cy="1340860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7BC264FB-46C7-4095-9789-88AE8EEEE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59">
              <a:extLst>
                <a:ext uri="{FF2B5EF4-FFF2-40B4-BE49-F238E27FC236}">
                  <a16:creationId xmlns:a16="http://schemas.microsoft.com/office/drawing/2014/main" id="{9453CF8A-AFBF-4F7B-976E-34E49574A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0124E973-0753-4565-B7DF-01D225459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59">
              <a:extLst>
                <a:ext uri="{FF2B5EF4-FFF2-40B4-BE49-F238E27FC236}">
                  <a16:creationId xmlns:a16="http://schemas.microsoft.com/office/drawing/2014/main" id="{159D5EF2-5F47-486E-98E4-E1D6A421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BD58D7DB-D38F-48CB-B73D-9556F37EB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04D7EDFA-8DAB-4339-A8AB-851280A1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">
              <a:extLst>
                <a:ext uri="{FF2B5EF4-FFF2-40B4-BE49-F238E27FC236}">
                  <a16:creationId xmlns:a16="http://schemas.microsoft.com/office/drawing/2014/main" id="{A4F3EE0F-7B38-4989-9311-60D9F2180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59">
              <a:extLst>
                <a:ext uri="{FF2B5EF4-FFF2-40B4-BE49-F238E27FC236}">
                  <a16:creationId xmlns:a16="http://schemas.microsoft.com/office/drawing/2014/main" id="{EAB2AE19-2A16-4760-8196-328E12B05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AA713287-972B-4CB9-A3E2-A8EECBFA89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40A11147-5462-464B-AA8A-437311584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689B308F-09CB-4EFB-A1E1-09AE1DDCD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59">
              <a:extLst>
                <a:ext uri="{FF2B5EF4-FFF2-40B4-BE49-F238E27FC236}">
                  <a16:creationId xmlns:a16="http://schemas.microsoft.com/office/drawing/2014/main" id="{63B69A54-E8C5-4B6F-B650-15C49F353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2">
              <a:extLst>
                <a:ext uri="{FF2B5EF4-FFF2-40B4-BE49-F238E27FC236}">
                  <a16:creationId xmlns:a16="http://schemas.microsoft.com/office/drawing/2014/main" id="{26F46409-A4A3-4D60-B1EE-A45900C03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59">
              <a:extLst>
                <a:ext uri="{FF2B5EF4-FFF2-40B4-BE49-F238E27FC236}">
                  <a16:creationId xmlns:a16="http://schemas.microsoft.com/office/drawing/2014/main" id="{B688051A-40F1-43BA-8727-23827B15D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">
              <a:extLst>
                <a:ext uri="{FF2B5EF4-FFF2-40B4-BE49-F238E27FC236}">
                  <a16:creationId xmlns:a16="http://schemas.microsoft.com/office/drawing/2014/main" id="{FF20DCD7-1D4A-4ED2-9883-C07271F10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59">
              <a:extLst>
                <a:ext uri="{FF2B5EF4-FFF2-40B4-BE49-F238E27FC236}">
                  <a16:creationId xmlns:a16="http://schemas.microsoft.com/office/drawing/2014/main" id="{625E4879-1283-40D5-BB48-3E06AC059C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2">
              <a:extLst>
                <a:ext uri="{FF2B5EF4-FFF2-40B4-BE49-F238E27FC236}">
                  <a16:creationId xmlns:a16="http://schemas.microsoft.com/office/drawing/2014/main" id="{9F4B8115-2949-42EC-A16F-1CDE955EB3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CFA61B4E-7C2E-4900-AA0F-80EE6E958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98364665-AC0C-4B4D-B268-C32C228F2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DCB63DBC-5E6D-45E1-BDF9-ED435ABC7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7407" y="3225339"/>
            <a:ext cx="11000233" cy="29811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cs-CZ" sz="1800" dirty="0"/>
            </a:br>
            <a:endParaRPr lang="en-US" sz="1800" dirty="0"/>
          </a:p>
          <a:p>
            <a:r>
              <a:rPr lang="en-US" sz="1800" dirty="0"/>
              <a:t>verbal/nonverbal</a:t>
            </a:r>
          </a:p>
          <a:p>
            <a:r>
              <a:rPr lang="en-US" sz="1800" dirty="0"/>
              <a:t>direct/indirect</a:t>
            </a:r>
          </a:p>
          <a:p>
            <a:r>
              <a:rPr lang="en-US" sz="1800" dirty="0"/>
              <a:t>formal/informal</a:t>
            </a:r>
            <a:br>
              <a:rPr lang="en-US" sz="1800" dirty="0"/>
            </a:br>
            <a:endParaRPr lang="en-US" sz="1800" dirty="0"/>
          </a:p>
          <a:p>
            <a:r>
              <a:rPr lang="cs-CZ" sz="1800" u="sng" dirty="0" err="1"/>
              <a:t>While</a:t>
            </a:r>
            <a:r>
              <a:rPr lang="cs-CZ" sz="1800" u="sng" dirty="0"/>
              <a:t> </a:t>
            </a:r>
            <a:r>
              <a:rPr lang="cs-CZ" sz="1800" u="sng" dirty="0" err="1"/>
              <a:t>we</a:t>
            </a:r>
            <a:r>
              <a:rPr lang="cs-CZ" sz="1800" u="sng" dirty="0"/>
              <a:t> </a:t>
            </a:r>
            <a:r>
              <a:rPr lang="cs-CZ" sz="1800" u="sng" dirty="0" err="1"/>
              <a:t>communicate</a:t>
            </a:r>
            <a:r>
              <a:rPr lang="cs-CZ" sz="1800" u="sng" dirty="0"/>
              <a:t> </a:t>
            </a:r>
            <a:r>
              <a:rPr lang="cs-CZ" sz="1800" u="sng" dirty="0" err="1"/>
              <a:t>our</a:t>
            </a:r>
            <a:r>
              <a:rPr lang="cs-CZ" sz="1800" u="sng" dirty="0"/>
              <a:t> </a:t>
            </a:r>
            <a:r>
              <a:rPr lang="cs-CZ" sz="1800" u="sng" dirty="0" err="1"/>
              <a:t>thoughts</a:t>
            </a:r>
            <a:r>
              <a:rPr lang="cs-CZ" sz="1800" u="sng" dirty="0"/>
              <a:t> </a:t>
            </a:r>
            <a:r>
              <a:rPr lang="cs-CZ" sz="1800" u="sng" dirty="0" err="1"/>
              <a:t>primarily</a:t>
            </a:r>
            <a:r>
              <a:rPr lang="cs-CZ" sz="1800" u="sng" dirty="0"/>
              <a:t> </a:t>
            </a:r>
            <a:r>
              <a:rPr lang="cs-CZ" sz="1800" u="sng" dirty="0" err="1"/>
              <a:t>through</a:t>
            </a:r>
            <a:r>
              <a:rPr lang="cs-CZ" sz="1800" u="sng" dirty="0"/>
              <a:t> </a:t>
            </a:r>
            <a:r>
              <a:rPr lang="cs-CZ" sz="1800" u="sng" dirty="0" err="1"/>
              <a:t>verbal</a:t>
            </a:r>
            <a:r>
              <a:rPr lang="cs-CZ" sz="1800" u="sng" dirty="0"/>
              <a:t> </a:t>
            </a:r>
            <a:r>
              <a:rPr lang="cs-CZ" sz="1800" u="sng" dirty="0" err="1"/>
              <a:t>symbols</a:t>
            </a:r>
            <a:r>
              <a:rPr lang="cs-CZ" sz="1800" u="sng" dirty="0"/>
              <a:t>, body </a:t>
            </a:r>
            <a:r>
              <a:rPr lang="cs-CZ" sz="1800" u="sng" dirty="0" err="1"/>
              <a:t>language</a:t>
            </a:r>
            <a:r>
              <a:rPr lang="cs-CZ" sz="1800" u="sng" dirty="0"/>
              <a:t> </a:t>
            </a:r>
            <a:r>
              <a:rPr lang="cs-CZ" sz="1800" u="sng" dirty="0" err="1"/>
              <a:t>often</a:t>
            </a:r>
            <a:r>
              <a:rPr lang="cs-CZ" sz="1800" u="sng" dirty="0"/>
              <a:t> </a:t>
            </a:r>
            <a:r>
              <a:rPr lang="cs-CZ" sz="1800" u="sng" dirty="0" err="1"/>
              <a:t>unconsciously</a:t>
            </a:r>
            <a:r>
              <a:rPr lang="cs-CZ" sz="1800" u="sng" dirty="0"/>
              <a:t> </a:t>
            </a:r>
            <a:r>
              <a:rPr lang="cs-CZ" sz="1800" u="sng" dirty="0" err="1"/>
              <a:t>expresses</a:t>
            </a:r>
            <a:r>
              <a:rPr lang="cs-CZ" sz="1800" u="sng" dirty="0"/>
              <a:t> </a:t>
            </a:r>
            <a:r>
              <a:rPr lang="cs-CZ" sz="1800" u="sng" dirty="0" err="1"/>
              <a:t>our</a:t>
            </a:r>
            <a:r>
              <a:rPr lang="cs-CZ" sz="1800" u="sng" dirty="0"/>
              <a:t> </a:t>
            </a:r>
            <a:r>
              <a:rPr lang="cs-CZ" sz="1800" u="sng" dirty="0" err="1"/>
              <a:t>emotions</a:t>
            </a:r>
            <a:r>
              <a:rPr lang="cs-CZ" sz="1800" u="sng" dirty="0"/>
              <a:t> and </a:t>
            </a:r>
            <a:r>
              <a:rPr lang="cs-CZ" sz="1800" u="sng" dirty="0" err="1"/>
              <a:t>feelings</a:t>
            </a:r>
            <a:r>
              <a:rPr lang="cs-CZ" sz="1800" u="sng" dirty="0"/>
              <a:t>. </a:t>
            </a:r>
            <a:r>
              <a:rPr lang="cs-CZ" sz="1800" u="sng" dirty="0" err="1"/>
              <a:t>This</a:t>
            </a:r>
            <a:r>
              <a:rPr lang="cs-CZ" sz="1800" u="sng" dirty="0"/>
              <a:t> </a:t>
            </a:r>
            <a:r>
              <a:rPr lang="cs-CZ" sz="1800" u="sng" dirty="0" err="1"/>
              <a:t>is</a:t>
            </a:r>
            <a:r>
              <a:rPr lang="cs-CZ" sz="1800" u="sng" dirty="0"/>
              <a:t> a very universal </a:t>
            </a:r>
            <a:r>
              <a:rPr lang="cs-CZ" sz="1800" u="sng" dirty="0" err="1"/>
              <a:t>cultural</a:t>
            </a:r>
            <a:r>
              <a:rPr lang="cs-CZ" sz="1800" u="sng" dirty="0"/>
              <a:t> </a:t>
            </a:r>
            <a:r>
              <a:rPr lang="cs-CZ" sz="1800" u="sng" dirty="0" err="1"/>
              <a:t>means</a:t>
            </a:r>
            <a:r>
              <a:rPr lang="cs-CZ" sz="1800" u="sng" dirty="0"/>
              <a:t> </a:t>
            </a:r>
            <a:r>
              <a:rPr lang="cs-CZ" sz="1800" u="sng" dirty="0" err="1"/>
              <a:t>of</a:t>
            </a:r>
            <a:r>
              <a:rPr lang="cs-CZ" sz="1800" u="sng" dirty="0"/>
              <a:t> </a:t>
            </a:r>
            <a:r>
              <a:rPr lang="cs-CZ" sz="1800" u="sng" dirty="0" err="1"/>
              <a:t>communication</a:t>
            </a:r>
            <a:r>
              <a:rPr lang="cs-CZ" sz="1800" u="sng" dirty="0"/>
              <a:t>.</a:t>
            </a:r>
          </a:p>
          <a:p>
            <a:endParaRPr lang="en-US" sz="1800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7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A3FC10-D283-BC47-B022-7DDB77A05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4100"/>
              <a:t>Low- vs high-context cultures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4A2C85-4290-BB4E-B928-4EDC4C12E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 dirty="0"/>
              <a:t>Edward </a:t>
            </a:r>
            <a:r>
              <a:rPr lang="cs-CZ" sz="2000" dirty="0" err="1"/>
              <a:t>Hall</a:t>
            </a:r>
            <a:r>
              <a:rPr lang="cs-CZ" sz="2000" dirty="0"/>
              <a:t> (1976)</a:t>
            </a:r>
          </a:p>
          <a:p>
            <a:r>
              <a:rPr lang="cs-CZ" sz="2000" dirty="0"/>
              <a:t>His </a:t>
            </a:r>
            <a:r>
              <a:rPr lang="cs-CZ" sz="2000" dirty="0" err="1"/>
              <a:t>distinction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low-context</a:t>
            </a:r>
            <a:r>
              <a:rPr lang="cs-CZ" sz="2000" dirty="0"/>
              <a:t> and </a:t>
            </a:r>
            <a:r>
              <a:rPr lang="cs-CZ" sz="2000" dirty="0" err="1"/>
              <a:t>high-context</a:t>
            </a:r>
            <a:r>
              <a:rPr lang="cs-CZ" sz="2000" dirty="0"/>
              <a:t> </a:t>
            </a:r>
            <a:r>
              <a:rPr lang="cs-CZ" sz="2000" dirty="0" err="1"/>
              <a:t>cultures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probably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most </a:t>
            </a:r>
            <a:r>
              <a:rPr lang="cs-CZ" sz="2000" dirty="0" err="1"/>
              <a:t>useful</a:t>
            </a:r>
            <a:r>
              <a:rPr lang="cs-CZ" sz="2000" dirty="0"/>
              <a:t> </a:t>
            </a:r>
            <a:r>
              <a:rPr lang="cs-CZ" sz="2000" dirty="0" err="1"/>
              <a:t>concept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understanding</a:t>
            </a:r>
            <a:r>
              <a:rPr lang="cs-CZ" sz="2000" dirty="0"/>
              <a:t> </a:t>
            </a:r>
            <a:r>
              <a:rPr lang="cs-CZ" sz="2000" dirty="0" err="1"/>
              <a:t>cultural</a:t>
            </a:r>
            <a:r>
              <a:rPr lang="cs-CZ" sz="2000" dirty="0"/>
              <a:t> </a:t>
            </a:r>
            <a:r>
              <a:rPr lang="cs-CZ" sz="2000" dirty="0" err="1"/>
              <a:t>differences</a:t>
            </a:r>
            <a:r>
              <a:rPr lang="cs-CZ" sz="2000" dirty="0"/>
              <a:t> in (business) </a:t>
            </a:r>
            <a:r>
              <a:rPr lang="cs-CZ" sz="2000" dirty="0" err="1"/>
              <a:t>communication</a:t>
            </a:r>
            <a:r>
              <a:rPr lang="cs-CZ" sz="2000" dirty="0"/>
              <a:t> </a:t>
            </a:r>
          </a:p>
          <a:p>
            <a:r>
              <a:rPr lang="cs-CZ" sz="2000" dirty="0" err="1"/>
              <a:t>differences</a:t>
            </a:r>
            <a:r>
              <a:rPr lang="cs-CZ" sz="2000" dirty="0"/>
              <a:t> in </a:t>
            </a:r>
            <a:r>
              <a:rPr lang="cs-CZ" sz="2000" b="1" dirty="0" err="1"/>
              <a:t>communication</a:t>
            </a:r>
            <a:r>
              <a:rPr lang="cs-CZ" sz="2000" b="1" dirty="0"/>
              <a:t> </a:t>
            </a:r>
            <a:r>
              <a:rPr lang="cs-CZ" sz="2000" b="1" dirty="0" err="1"/>
              <a:t>styles</a:t>
            </a:r>
            <a:endParaRPr lang="cs-CZ" sz="2000" b="1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Obrázek 4" descr="Obsah obrázku text, osoba, muž, pózování&#10;&#10;Popis byl vytvořen automaticky">
            <a:extLst>
              <a:ext uri="{FF2B5EF4-FFF2-40B4-BE49-F238E27FC236}">
                <a16:creationId xmlns:a16="http://schemas.microsoft.com/office/drawing/2014/main" id="{CD1E1094-C837-D847-BA0C-2B959656E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37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2081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9858BB-662F-2A43-91B2-F57962BEB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r>
              <a:rPr lang="cs-CZ"/>
              <a:t>Case 1: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DF591B-FA93-EB49-9F6F-87822C762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089112" cy="3909599"/>
          </a:xfrm>
        </p:spPr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Mr. Browning: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Since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we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have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a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few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minutes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left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in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our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meeting,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I’d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like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to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bring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up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the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subject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of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Yamada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distributors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rabicParenBoth"/>
            </a:pP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Mr.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Otomo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: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Yamada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?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What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about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them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?</a:t>
            </a:r>
          </a:p>
          <a:p>
            <a:pPr marL="514350" indent="-514350">
              <a:buFont typeface="Arial" panose="020B0604020202020204" pitchFamily="34" charset="0"/>
              <a:buAutoNum type="arabicParenBoth"/>
            </a:pP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Mr. Browning: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Well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, I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don’t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think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any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of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us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are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that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pleased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with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their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services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. I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think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we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should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find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a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new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distributor.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I’ve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heard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that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Inoue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Company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is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quite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good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. </a:t>
            </a:r>
          </a:p>
          <a:p>
            <a:pPr marL="514350" indent="-514350">
              <a:buFont typeface="Arial" panose="020B0604020202020204" pitchFamily="34" charset="0"/>
              <a:buAutoNum type="arabicParenBoth"/>
            </a:pP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Mr.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Otomo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: I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wonder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what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others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think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.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Have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you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discussed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this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with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anyone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else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? </a:t>
            </a:r>
          </a:p>
          <a:p>
            <a:pPr marL="514350" indent="-514350">
              <a:buFont typeface="Arial" panose="020B0604020202020204" pitchFamily="34" charset="0"/>
              <a:buAutoNum type="arabicParenBoth"/>
            </a:pP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Mr. Browning: Not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really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.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That’s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why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I’m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bringing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it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up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now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, to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get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your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opinions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. </a:t>
            </a:r>
          </a:p>
          <a:p>
            <a:pPr marL="514350" indent="-514350">
              <a:buFont typeface="Arial" panose="020B0604020202020204" pitchFamily="34" charset="0"/>
              <a:buAutoNum type="arabicParenBoth"/>
            </a:pP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Mr.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Otomo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: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Yes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we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should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get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other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people’s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opinions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before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we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decide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rabicParenBoth"/>
            </a:pP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Mr. Browning: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Good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. So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what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do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you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think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Otomo-san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? </a:t>
            </a:r>
          </a:p>
          <a:p>
            <a:pPr marL="514350" indent="-514350">
              <a:buFont typeface="Arial" panose="020B0604020202020204" pitchFamily="34" charset="0"/>
              <a:buAutoNum type="arabicParenBoth"/>
            </a:pP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Mr.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Otomo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: I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couldn’t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really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alpha val="60000"/>
                  </a:schemeClr>
                </a:solidFill>
              </a:rPr>
              <a:t>say</a:t>
            </a:r>
            <a:r>
              <a:rPr lang="cs-CZ" sz="1600" dirty="0">
                <a:solidFill>
                  <a:schemeClr val="tx1">
                    <a:alpha val="60000"/>
                  </a:schemeClr>
                </a:solidFill>
              </a:rPr>
              <a:t>. </a:t>
            </a:r>
            <a:br>
              <a:rPr lang="cs-CZ" sz="1600" dirty="0">
                <a:solidFill>
                  <a:schemeClr val="tx1">
                    <a:alpha val="60000"/>
                  </a:schemeClr>
                </a:solidFill>
              </a:rPr>
            </a:br>
            <a:br>
              <a:rPr lang="cs-CZ" sz="1600" dirty="0">
                <a:solidFill>
                  <a:schemeClr val="tx1">
                    <a:alpha val="60000"/>
                  </a:schemeClr>
                </a:solidFill>
              </a:rPr>
            </a:br>
            <a:br>
              <a:rPr lang="cs-CZ" sz="1600" dirty="0">
                <a:solidFill>
                  <a:schemeClr val="tx1">
                    <a:alpha val="60000"/>
                  </a:schemeClr>
                </a:solidFill>
              </a:rPr>
            </a:br>
            <a:endParaRPr lang="cs-CZ" sz="1600" dirty="0">
              <a:solidFill>
                <a:schemeClr val="tx1">
                  <a:alpha val="60000"/>
                </a:schemeClr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>
                  <a:alpha val="60000"/>
                </a:schemeClr>
              </a:solidFill>
            </a:endParaRPr>
          </a:p>
          <a:p>
            <a:endParaRPr lang="cs-CZ" sz="16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499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20153</TotalTime>
  <Words>2289</Words>
  <Application>Microsoft Macintosh PowerPoint</Application>
  <PresentationFormat>Širokoúhlá obrazovka</PresentationFormat>
  <Paragraphs>166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Rockwell</vt:lpstr>
      <vt:lpstr>Motiv Office</vt:lpstr>
      <vt:lpstr>Intercultural marketing</vt:lpstr>
      <vt:lpstr>Prezentace aplikace PowerPoint</vt:lpstr>
      <vt:lpstr>Communication</vt:lpstr>
      <vt:lpstr>Communication</vt:lpstr>
      <vt:lpstr>Communication</vt:lpstr>
      <vt:lpstr>Intercultural communication</vt:lpstr>
      <vt:lpstr>Intercultural communication</vt:lpstr>
      <vt:lpstr>Low- vs high-context cultures</vt:lpstr>
      <vt:lpstr>Case 1:</vt:lpstr>
      <vt:lpstr>Low- vs high-context cultures</vt:lpstr>
      <vt:lpstr>High context cultures</vt:lpstr>
      <vt:lpstr>Law context cultures</vt:lpstr>
      <vt:lpstr>Law- vs high-context cultures</vt:lpstr>
      <vt:lpstr>HC vs LC cultures</vt:lpstr>
      <vt:lpstr>CULTURES ACCORDING TO HALL</vt:lpstr>
      <vt:lpstr>High vs law context cultures</vt:lpstr>
      <vt:lpstr>High vs low context cultures</vt:lpstr>
      <vt:lpstr>Implications for business communication</vt:lpstr>
      <vt:lpstr>Implications for business communication</vt:lpstr>
      <vt:lpstr>Case 1:</vt:lpstr>
      <vt:lpstr>Implications for business communication</vt:lpstr>
      <vt:lpstr>Explicit vs. implicit</vt:lpstr>
      <vt:lpstr>High vs. Low context – online communication</vt:lpstr>
      <vt:lpstr>High vs. Low context – online communication</vt:lpstr>
      <vt:lpstr>Verbal communication</vt:lpstr>
      <vt:lpstr>Verbal communication</vt:lpstr>
      <vt:lpstr>Verbal communication</vt:lpstr>
      <vt:lpstr>Verbal communication</vt:lpstr>
      <vt:lpstr>Nonverbal communication</vt:lpstr>
      <vt:lpstr>Intercultural communication</vt:lpstr>
      <vt:lpstr>Intercultural aspects of nonverbal communication</vt:lpstr>
      <vt:lpstr>Intercultural aspects of nonverbal communication</vt:lpstr>
      <vt:lpstr>Intercultural aspects of nonverbal communication</vt:lpstr>
      <vt:lpstr>Prezentace aplikace PowerPoint</vt:lpstr>
      <vt:lpstr>Prezentace aplikace PowerPoint</vt:lpstr>
      <vt:lpstr>Prezentace aplikace PowerPoint</vt:lpstr>
      <vt:lpstr>Prezentace aplikace PowerPoint</vt:lpstr>
      <vt:lpstr>Intercultural aspects of nonverbal communication</vt:lpstr>
      <vt:lpstr>Intercultural aspects of nonverbal communication</vt:lpstr>
      <vt:lpstr>Prezentace aplikace PowerPoint</vt:lpstr>
      <vt:lpstr>Prezentace aplikace PowerPoint</vt:lpstr>
      <vt:lpstr>Intercultural aspects of nonverbal communication</vt:lpstr>
      <vt:lpstr>Intercultural aspects of nonverbal communication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Intercultural communication</dc:title>
  <dc:creator>Jana Rosenfeldová</dc:creator>
  <cp:lastModifiedBy>Jana Rosenfeldová</cp:lastModifiedBy>
  <cp:revision>20</cp:revision>
  <dcterms:created xsi:type="dcterms:W3CDTF">2020-05-20T11:41:52Z</dcterms:created>
  <dcterms:modified xsi:type="dcterms:W3CDTF">2023-11-04T13:50:22Z</dcterms:modified>
</cp:coreProperties>
</file>