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62" r:id="rId4"/>
    <p:sldId id="264" r:id="rId5"/>
    <p:sldId id="265" r:id="rId6"/>
    <p:sldId id="266" r:id="rId7"/>
    <p:sldId id="275" r:id="rId8"/>
    <p:sldId id="258" r:id="rId9"/>
    <p:sldId id="276" r:id="rId10"/>
    <p:sldId id="279" r:id="rId11"/>
    <p:sldId id="280" r:id="rId12"/>
    <p:sldId id="263" r:id="rId13"/>
    <p:sldId id="283" r:id="rId14"/>
    <p:sldId id="284" r:id="rId15"/>
    <p:sldId id="268" r:id="rId16"/>
    <p:sldId id="285" r:id="rId17"/>
    <p:sldId id="286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68802B-B154-4F84-90FA-CFFCFEA1C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99D4D6-10DF-45D4-A317-FB7DD3BE1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E8A943-BD0C-4FA2-A47B-009ACFDBB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020266-F441-44BE-9AED-185AD8D27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38742A-FC70-454D-AA8F-340221D1A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29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D54851-AFC6-4D6F-BA2B-795565134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7983729-0C25-4B85-88B8-F3C1AC97AA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3DA06F-40BA-4555-ADE9-B9BDBC0B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E791FA-F222-493A-BD2E-BFB9A7665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B3C16-AD30-4CF3-B6D7-F63DB50C8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216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EBBA05D-8B7E-4CF5-87D6-50B0E003E1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DE18B0-2911-4670-8A40-152AF4D38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9808685-A7D0-491B-9924-DF93570AD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C91974-B146-4F6D-A053-00B7ED789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46D907-CD3D-48A5-8D27-5A4BDA705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69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7472E0-31EB-4ABF-BCE1-D96ECE4A9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C8C781-C581-4E33-9FBB-53BA1AF82B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8D0D38-F359-460C-BA15-CBC9F66A6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86C232-A361-47C3-A1F8-4B368D64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274CF7-08CA-4D81-9391-CC2962A21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778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B5483-D673-4665-B158-46DB50CE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8038FC9-FBB6-4D64-8E63-E25311B6A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68D28D-F685-4302-A114-BE8A78E31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358245A-809E-4982-9E61-87B6EB05D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35023E5-3B5B-4A3E-B5A5-5EB72D7E6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890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7F0D9-8D2A-407E-BB79-118225F62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368A23-6748-4219-9169-7E85286BC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345FFD-6B26-4433-953A-205A01B43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48F70C-87E6-4EB6-86E5-D1FAC450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2B6F5B-6E08-4EC8-926B-6A2E84710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202B451-AB76-4293-AB7E-32C5A7EFA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418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087EE8-3F8F-462A-993D-92C2A067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05B627A-EC8B-48C4-BBEF-24F3DF60C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D105AE5-B73D-4118-9B18-09E583922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7A7887A-84FE-48CD-9D1D-DDF68FB71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E6E55BC-6E65-4E79-9972-8F5B5CBFDB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AE6E0B0-59A1-46C4-9221-D660012E2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E62640-A524-41D4-8DD1-1C12DBE98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74BE19E-0831-4598-8B8F-C389A438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531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25321-F652-4C60-9A01-8C83AF0DC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52A1278-14BB-437B-8481-7E8DCBC7D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A7B6FAE-BA1A-449A-8C18-FAD4E9930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68B426-77DF-4084-8EFE-84DCEE20F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731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C7D6C39-97E8-4279-B440-727D82288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18A270-1B12-41FA-984C-22CE7955F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5B93C1-447B-4919-AD5A-8D551D4EE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12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1AA5D-0447-4ECE-87F5-A7E2EC817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5A8F8E-6378-4577-B743-E108383DA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80D8B14-16DB-407D-AA8D-F30A09F65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B66B77-155A-412F-9E16-E00E95A9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DB8C7B-FFBE-45C0-9434-648188AA5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8C4F09-F8DC-4C14-9AB9-51FA1B376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023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06BC01-8D5B-4504-B618-634C53B7F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4F56C17-0043-48AE-AE2B-DB611A906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84B76B-5D85-4BD8-B679-276F434044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53C01C-8771-4586-8F8F-0FC7566DB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04AC291-A509-4CF2-A28F-C2092D9E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895457-367D-4ADD-9E84-F230E760B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813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652634F-1400-44FB-9009-71BA012E4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13F779-5006-4F35-9182-178949B1C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4CD596-D792-4A76-BB94-4D415D5DA5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F182-3CAB-44D0-96B8-E64515D03779}" type="datetimeFigureOut">
              <a:rPr lang="cs-CZ" smtClean="0"/>
              <a:t>08.04.2024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1D88C0-46E1-4371-9B1C-248E706717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22E665-3878-4EBF-82C9-5090ABAF40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5AE25-5A64-440B-8E0B-8FAAE5D9E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33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lf.phil.muni.cz/23-24/pluginfile.php/68968/mod_resource/content/1/V%C3%BDuka_StudiaPaedagogica_24-2019-1_10.pdf" TargetMode="External"/><Relationship Id="rId2" Type="http://schemas.openxmlformats.org/officeDocument/2006/relationships/hyperlink" Target="https://elf.phil.muni.cz/23-24/pluginfile.php/68967/mod_resource/content/1/%C5%98%C3%ADzen%C3%AD%20%C5%A1koly_Paedagogica_13-2008-1_8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th/topns/Skici_ze_soucasne_EV.PDF" TargetMode="External"/><Relationship Id="rId2" Type="http://schemas.openxmlformats.org/officeDocument/2006/relationships/hyperlink" Target="https://is.muni.cz/auth/th/yfkz0/Dizertace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0336F-D104-4DB0-9FCD-A4DC6FFD24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3289" y="1715602"/>
            <a:ext cx="9144000" cy="3799212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Příprava a zpracování diplomové práce II</a:t>
            </a:r>
            <a:br>
              <a:rPr lang="cs-CZ" dirty="0"/>
            </a:br>
            <a:r>
              <a:rPr lang="cs-CZ" dirty="0"/>
              <a:t>letní semestr 2024</a:t>
            </a:r>
            <a:br>
              <a:rPr lang="cs-CZ" dirty="0"/>
            </a:br>
            <a:br>
              <a:rPr lang="cs-CZ" dirty="0"/>
            </a:br>
            <a:r>
              <a:rPr lang="cs-CZ" dirty="0"/>
              <a:t>12:20 - 13:30 R112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4FDCA1-45A0-402E-B37B-70127779E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25564"/>
            <a:ext cx="9144000" cy="904648"/>
          </a:xfrm>
        </p:spPr>
        <p:txBody>
          <a:bodyPr/>
          <a:lstStyle/>
          <a:p>
            <a:r>
              <a:rPr lang="cs-CZ" dirty="0"/>
              <a:t>Mgr. Barbora Nekardová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513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4E63B-C3FB-4DBD-9530-7E82B5AB8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Případová studie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7EA62-9D3C-4CD0-969C-581D823E5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Cílem je prozkoumání jednoho případu prostřednictvím detailního, hloubkového a mnohozdrojového sběru informací. </a:t>
            </a: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Případ znamená určitý ohraničený systém</a:t>
            </a:r>
            <a:r>
              <a:rPr lang="cs-CZ" dirty="0">
                <a:ea typeface="Times New Roman" panose="02020603050405020304" pitchFamily="18" charset="0"/>
              </a:rPr>
              <a:t>. Často jde o organizaci nebo instituci.</a:t>
            </a:r>
          </a:p>
          <a:p>
            <a:pPr algn="just"/>
            <a:r>
              <a:rPr lang="cs-CZ" dirty="0"/>
              <a:t>Volba případu musí mít své zdůvodnění – co případ reprezentuje?</a:t>
            </a:r>
          </a:p>
          <a:p>
            <a:pPr algn="just"/>
            <a:r>
              <a:rPr lang="cs-CZ" dirty="0"/>
              <a:t>Techniky sběru dat nemusí být čistě kvalitativní: </a:t>
            </a:r>
            <a:r>
              <a:rPr lang="cs-CZ" dirty="0">
                <a:effectLst/>
                <a:ea typeface="Times New Roman" panose="02020603050405020304" pitchFamily="18" charset="0"/>
              </a:rPr>
              <a:t>rozhovory, dotazníky</a:t>
            </a:r>
            <a:r>
              <a:rPr lang="cs-CZ" dirty="0">
                <a:ea typeface="Times New Roman" panose="02020603050405020304" pitchFamily="18" charset="0"/>
              </a:rPr>
              <a:t>, pozorování, studium </a:t>
            </a:r>
            <a:r>
              <a:rPr lang="cs-CZ" dirty="0">
                <a:effectLst/>
                <a:ea typeface="Times New Roman" panose="02020603050405020304" pitchFamily="18" charset="0"/>
              </a:rPr>
              <a:t>dokumentů …</a:t>
            </a:r>
          </a:p>
          <a:p>
            <a:pPr algn="just"/>
            <a:r>
              <a:rPr lang="cs-CZ" dirty="0">
                <a:cs typeface="Calibri" panose="020F0502020204030204" pitchFamily="34" charset="0"/>
              </a:rPr>
              <a:t>Počet participantů – jednotky až nižší desítky, všichni jako součást případu.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6894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1B3C-6792-E355-BA8E-00C719054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Případová studie </a:t>
            </a:r>
            <a:r>
              <a:rPr lang="cs-CZ" sz="2800" dirty="0"/>
              <a:t>(</a:t>
            </a:r>
            <a:r>
              <a:rPr lang="cs-CZ" sz="2800" dirty="0" err="1"/>
              <a:t>Hendl</a:t>
            </a:r>
            <a:r>
              <a:rPr lang="cs-CZ" sz="2800" dirty="0"/>
              <a:t>, 2016; </a:t>
            </a:r>
            <a:r>
              <a:rPr lang="cs-CZ" sz="2800" dirty="0" err="1"/>
              <a:t>Stake</a:t>
            </a:r>
            <a:r>
              <a:rPr lang="cs-CZ" sz="2800" dirty="0"/>
              <a:t>, 2006; </a:t>
            </a:r>
            <a:r>
              <a:rPr lang="cs-CZ" sz="2800" dirty="0" err="1"/>
              <a:t>Yin</a:t>
            </a:r>
            <a:r>
              <a:rPr lang="cs-CZ" sz="2800" dirty="0"/>
              <a:t>, 2014)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0BB8E-6FDD-9A0B-132D-2FE03E8F8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8261"/>
            <a:ext cx="10515600" cy="4351338"/>
          </a:xfrm>
        </p:spPr>
        <p:txBody>
          <a:bodyPr/>
          <a:lstStyle/>
          <a:p>
            <a:pPr algn="just"/>
            <a:r>
              <a:rPr lang="cs-CZ" dirty="0"/>
              <a:t>Podrobný popis a rozbor jednoho nebo několika málo případů.</a:t>
            </a:r>
          </a:p>
          <a:p>
            <a:pPr algn="just"/>
            <a:r>
              <a:rPr lang="cs-CZ" dirty="0"/>
              <a:t>Sbíráme velké množství dat od jednoho nebo několika málo jedinců.</a:t>
            </a:r>
          </a:p>
          <a:p>
            <a:pPr algn="just"/>
            <a:r>
              <a:rPr lang="cs-CZ" dirty="0"/>
              <a:t>Případ vždy reprezentuje výzkumný problém.</a:t>
            </a:r>
          </a:p>
          <a:p>
            <a:pPr algn="just"/>
            <a:r>
              <a:rPr lang="cs-CZ" dirty="0"/>
              <a:t>Typy: osobní, studie komunity, studium sociálních skupin, studium organizací a institucí, zkoumání programů, událostí atd.</a:t>
            </a:r>
          </a:p>
          <a:p>
            <a:pPr algn="just"/>
            <a:r>
              <a:rPr lang="cs-CZ" dirty="0"/>
              <a:t>Předpokládá se, že podrobným prozkoumáním jednoho případu lépe porozumíme jiným (podobným případům).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095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F193B-FE75-42E4-AF6D-64B40F09A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/>
              <a:t>Případová</a:t>
            </a:r>
            <a:r>
              <a:rPr lang="en-GB" b="1" dirty="0"/>
              <a:t> </a:t>
            </a:r>
            <a:r>
              <a:rPr lang="en-GB" b="1" dirty="0" err="1"/>
              <a:t>studie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8BAE6-9512-4A76-AF41-40596A451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Příklady: </a:t>
            </a: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Sedláček: Řízení školy na vesnici</a:t>
            </a:r>
            <a:endParaRPr lang="cs-CZ" sz="280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Navrátilová: Diferencovaná výuka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Hendl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(2016): Kvalitativní výzkum Základní teorie, metody a aplikace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92260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8E70E-0FDC-46F8-AF1D-B170CF3FA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Zakotvená teorie (grounded theory)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05F2B-07E7-4699-98F1-D56F3E8FF1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Strategie budování teorie přímo z dat, velmi systematický, propracovaný design.</a:t>
            </a: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Zakladateli jsou Glaser a Strauss .</a:t>
            </a:r>
          </a:p>
          <a:p>
            <a:pPr algn="just"/>
            <a:r>
              <a:rPr lang="cs-CZ" dirty="0">
                <a:ea typeface="Times New Roman" panose="02020603050405020304" pitchFamily="18" charset="0"/>
              </a:rPr>
              <a:t>Cílem je tvorba teorie, konceptuální uchopení studovaných fenoménů.</a:t>
            </a:r>
            <a:endParaRPr lang="cs-CZ" dirty="0">
              <a:effectLst/>
              <a:ea typeface="Times New Roman" panose="02020603050405020304" pitchFamily="18" charset="0"/>
            </a:endParaRPr>
          </a:p>
          <a:p>
            <a:pPr algn="just"/>
            <a:r>
              <a:rPr lang="cs-CZ" dirty="0"/>
              <a:t>Typickou technikou sběru dat je rozhovor.</a:t>
            </a:r>
          </a:p>
          <a:p>
            <a:pPr algn="just"/>
            <a:r>
              <a:rPr lang="cs-CZ" dirty="0">
                <a:cs typeface="Calibri" panose="020F0502020204030204" pitchFamily="34" charset="0"/>
              </a:rPr>
              <a:t>Počet participantů – nižší desítky.</a:t>
            </a:r>
          </a:p>
          <a:p>
            <a:pPr algn="just"/>
            <a:r>
              <a:rPr lang="cs-CZ" dirty="0">
                <a:cs typeface="Calibri" panose="020F0502020204030204" pitchFamily="34" charset="0"/>
              </a:rPr>
              <a:t>Počet participantů není předem dán, čeká se na saturaci vzorku.</a:t>
            </a:r>
          </a:p>
          <a:p>
            <a:pPr algn="just"/>
            <a:r>
              <a:rPr lang="cs-CZ" dirty="0">
                <a:cs typeface="Calibri" panose="020F0502020204030204" pitchFamily="34" charset="0"/>
              </a:rPr>
              <a:t>Specifické kódovací postupy.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363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C07EF6-FEDE-4C6C-DE28-3FB7B4371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Zakotvená teorie </a:t>
            </a:r>
            <a:r>
              <a:rPr lang="cs-CZ" sz="2800" dirty="0"/>
              <a:t>(</a:t>
            </a:r>
            <a:r>
              <a:rPr lang="cs-CZ" sz="2800" dirty="0" err="1"/>
              <a:t>Hendl</a:t>
            </a:r>
            <a:r>
              <a:rPr lang="cs-CZ" sz="2800" dirty="0"/>
              <a:t>, 2016; </a:t>
            </a:r>
            <a:r>
              <a:rPr lang="cs-CZ" sz="2800" dirty="0" err="1"/>
              <a:t>Straus</a:t>
            </a:r>
            <a:r>
              <a:rPr lang="cs-CZ" sz="2800" dirty="0"/>
              <a:t> &amp; </a:t>
            </a:r>
            <a:r>
              <a:rPr lang="cs-CZ" sz="2800" dirty="0" err="1"/>
              <a:t>Corbinová</a:t>
            </a:r>
            <a:r>
              <a:rPr lang="cs-CZ" sz="2800" dirty="0"/>
              <a:t>, 1999)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9C3784-949C-746C-40FB-233925139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7833"/>
            <a:ext cx="10582469" cy="3315542"/>
          </a:xfrm>
        </p:spPr>
        <p:txBody>
          <a:bodyPr/>
          <a:lstStyle/>
          <a:p>
            <a:r>
              <a:rPr lang="cs-CZ" dirty="0"/>
              <a:t>Cílem je návrh teorie pro fenomény v určité situaci, na niž je zaměřena pozornost výzkumníka.</a:t>
            </a:r>
          </a:p>
          <a:p>
            <a:r>
              <a:rPr lang="cs-CZ" dirty="0"/>
              <a:t>Obvykle vyžaduje zakotvená teorie více vstupů do terénu.</a:t>
            </a:r>
          </a:p>
          <a:p>
            <a:r>
              <a:rPr lang="cs-CZ" dirty="0"/>
              <a:t>Sběr dat postupuje tak dlouho, až je teorie saturována. Tzn., že další data neposkytují a nepřispívají k dalšímu vývoji teorie.</a:t>
            </a:r>
          </a:p>
        </p:txBody>
      </p:sp>
    </p:spTree>
    <p:extLst>
      <p:ext uri="{BB962C8B-B14F-4D97-AF65-F5344CB8AC3E}">
        <p14:creationId xmlns:p14="http://schemas.microsoft.com/office/powerpoint/2010/main" val="33148409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5D395-4806-487D-B638-E2EB455DA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Zakotvená teorie (grounded theory)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15B17-7754-4149-9E86-3476383D9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Příklady: </a:t>
            </a: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Šeďová</a:t>
            </a: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2"/>
              </a:rPr>
              <a:t>: Rodinná socializace dětského televizního diváctví</a:t>
            </a:r>
            <a:endParaRPr lang="cs-CZ" sz="280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i="0" u="sng" strike="noStrike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/>
              </a:rPr>
              <a:t>Brücknerová: Skici z estetické výchovy</a:t>
            </a: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Hendl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(2016): Kvalitativní výzkum Základní teorie, metody a aplikace</a:t>
            </a:r>
          </a:p>
          <a:p>
            <a:pPr marL="406400" algn="just" rtl="0" fontAlgn="base">
              <a:spcBef>
                <a:spcPts val="5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Bryant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(2020): 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Continual Permutations of Misunderstanding: The Curious Incidents of the Grounded Theory Method</a:t>
            </a: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737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96673-B19A-5EDD-6BC4-79F965992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Souhrn (</a:t>
            </a:r>
            <a:r>
              <a:rPr lang="cs-CZ" dirty="0" err="1"/>
              <a:t>Hendl</a:t>
            </a:r>
            <a:r>
              <a:rPr lang="cs-CZ" dirty="0"/>
              <a:t>, 2016)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15C591-FE1E-C927-3941-CC32B6EF7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Design= výzkumný plán kvalitativního výzkumu</a:t>
            </a:r>
          </a:p>
          <a:p>
            <a:pPr algn="just"/>
            <a:r>
              <a:rPr lang="cs-CZ" b="1" dirty="0"/>
              <a:t>Případová studie</a:t>
            </a:r>
            <a:r>
              <a:rPr lang="cs-CZ" dirty="0"/>
              <a:t>: zabývá se podrobně definovaným případem (jedinec, skupina), případy se porovnávají, objevuje se kombinace kvalitativních a kvantitativních výzkumných technik.</a:t>
            </a:r>
          </a:p>
          <a:p>
            <a:pPr algn="just"/>
            <a:r>
              <a:rPr lang="cs-CZ" b="1" dirty="0"/>
              <a:t>Zakotvená teorie</a:t>
            </a:r>
            <a:r>
              <a:rPr lang="cs-CZ" dirty="0"/>
              <a:t>: hledá teorii zakotvenou v datech pro vysvětlení určitých fenoménů.</a:t>
            </a:r>
          </a:p>
        </p:txBody>
      </p:sp>
    </p:spTree>
    <p:extLst>
      <p:ext uri="{BB962C8B-B14F-4D97-AF65-F5344CB8AC3E}">
        <p14:creationId xmlns:p14="http://schemas.microsoft.com/office/powerpoint/2010/main" val="2026256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993D6E-48EE-BB8E-1F2F-D82E90611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763" y="615820"/>
            <a:ext cx="10542037" cy="556114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Bowen, G. A. (2009). Document analysis as a qualitative research method. Qualitative Research Journal,9(2), 27–40.</a:t>
            </a:r>
            <a:endParaRPr lang="cs-CZ" dirty="0"/>
          </a:p>
          <a:p>
            <a:pPr algn="just"/>
            <a:r>
              <a:rPr lang="cs-CZ" dirty="0" err="1"/>
              <a:t>Delamont</a:t>
            </a:r>
            <a:r>
              <a:rPr lang="cs-CZ" dirty="0"/>
              <a:t>, S., </a:t>
            </a:r>
            <a:r>
              <a:rPr lang="cs-CZ" dirty="0" err="1"/>
              <a:t>Forsey</a:t>
            </a:r>
            <a:r>
              <a:rPr lang="cs-CZ" dirty="0"/>
              <a:t>, M., </a:t>
            </a:r>
            <a:r>
              <a:rPr lang="cs-CZ" dirty="0" err="1"/>
              <a:t>Baker</a:t>
            </a:r>
            <a:r>
              <a:rPr lang="cs-CZ" dirty="0"/>
              <a:t>, W. D., Green, J., </a:t>
            </a:r>
            <a:r>
              <a:rPr lang="cs-CZ" dirty="0" err="1"/>
              <a:t>Walford</a:t>
            </a:r>
            <a:r>
              <a:rPr lang="cs-CZ" dirty="0"/>
              <a:t>, G., </a:t>
            </a:r>
            <a:r>
              <a:rPr lang="cs-CZ" dirty="0" err="1"/>
              <a:t>Skukauskaite</a:t>
            </a:r>
            <a:r>
              <a:rPr lang="cs-CZ" dirty="0"/>
              <a:t>, A., </a:t>
            </a:r>
            <a:r>
              <a:rPr lang="cs-CZ" dirty="0" err="1"/>
              <a:t>Trondman</a:t>
            </a:r>
            <a:r>
              <a:rPr lang="cs-CZ" dirty="0"/>
              <a:t>, M., </a:t>
            </a:r>
            <a:r>
              <a:rPr lang="cs-CZ" dirty="0" err="1"/>
              <a:t>Jeffrey</a:t>
            </a:r>
            <a:r>
              <a:rPr lang="cs-CZ" dirty="0"/>
              <a:t>. B. &amp; </a:t>
            </a:r>
            <a:r>
              <a:rPr lang="cs-CZ" dirty="0" err="1"/>
              <a:t>Beach</a:t>
            </a:r>
            <a:r>
              <a:rPr lang="cs-CZ" dirty="0"/>
              <a:t>, Dennis (2008). </a:t>
            </a:r>
            <a:r>
              <a:rPr lang="cs-CZ" dirty="0" err="1"/>
              <a:t>How</a:t>
            </a:r>
            <a:r>
              <a:rPr lang="cs-CZ" dirty="0"/>
              <a:t> to do </a:t>
            </a:r>
            <a:r>
              <a:rPr lang="cs-CZ" dirty="0" err="1"/>
              <a:t>Educational</a:t>
            </a:r>
            <a:r>
              <a:rPr lang="cs-CZ" dirty="0"/>
              <a:t> </a:t>
            </a:r>
            <a:r>
              <a:rPr lang="cs-CZ" dirty="0" err="1"/>
              <a:t>Etnography</a:t>
            </a:r>
            <a:r>
              <a:rPr lang="cs-CZ" dirty="0"/>
              <a:t>. London: </a:t>
            </a:r>
            <a:r>
              <a:rPr lang="cs-CZ" dirty="0" err="1"/>
              <a:t>Tufnell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pPr algn="just"/>
            <a:r>
              <a:rPr lang="en-US" dirty="0"/>
              <a:t>Dumez, H. (2015). What Is a Case and What Is a Case Study? Bulletin de </a:t>
            </a:r>
            <a:r>
              <a:rPr lang="en-US" dirty="0" err="1"/>
              <a:t>Methodologie</a:t>
            </a:r>
            <a:r>
              <a:rPr lang="en-US" dirty="0"/>
              <a:t> </a:t>
            </a:r>
            <a:r>
              <a:rPr lang="en-US" dirty="0" err="1"/>
              <a:t>Sociologique</a:t>
            </a:r>
            <a:r>
              <a:rPr lang="en-US" dirty="0"/>
              <a:t>,</a:t>
            </a:r>
            <a:r>
              <a:rPr lang="cs-CZ" dirty="0"/>
              <a:t> </a:t>
            </a:r>
            <a:r>
              <a:rPr lang="en-US" dirty="0"/>
              <a:t>127(1), 43-57.</a:t>
            </a:r>
          </a:p>
          <a:p>
            <a:pPr algn="just"/>
            <a:r>
              <a:rPr lang="en-US" dirty="0"/>
              <a:t>Gibbs, G. (2007). Analyzing Qualitative Data. London: Sage</a:t>
            </a:r>
            <a:r>
              <a:rPr lang="cs-CZ" dirty="0"/>
              <a:t>.</a:t>
            </a:r>
          </a:p>
          <a:p>
            <a:pPr algn="just"/>
            <a:r>
              <a:rPr lang="en-US" dirty="0"/>
              <a:t>Charmaz, K., &amp; Belgrave, L. L. (2019). Thinking about data with grounded theory. Qualitative</a:t>
            </a:r>
            <a:r>
              <a:rPr lang="cs-CZ" dirty="0"/>
              <a:t> </a:t>
            </a:r>
            <a:r>
              <a:rPr lang="en-US" dirty="0"/>
              <a:t>Inquiry, 25(8), 743-753.</a:t>
            </a:r>
            <a:endParaRPr lang="cs-CZ" dirty="0"/>
          </a:p>
          <a:p>
            <a:pPr algn="just"/>
            <a:r>
              <a:rPr lang="cs-CZ" dirty="0"/>
              <a:t>Řiháček, T., Čermák, I., </a:t>
            </a:r>
            <a:r>
              <a:rPr lang="cs-CZ" dirty="0" err="1"/>
              <a:t>Hytych</a:t>
            </a:r>
            <a:r>
              <a:rPr lang="cs-CZ" dirty="0"/>
              <a:t>, R. &amp; kol. (2013). Kvalitativní analýza textů: čtyři přístupy. Brno: Masarykova univerzita.</a:t>
            </a:r>
          </a:p>
          <a:p>
            <a:pPr algn="just"/>
            <a:r>
              <a:rPr lang="cs-CZ" dirty="0"/>
              <a:t>Švaříček, R. (2005). Je zakotvená teorie teorií? Sborník prací filozofické fakulty brněnské univerzity, 133-145.</a:t>
            </a:r>
          </a:p>
        </p:txBody>
      </p:sp>
    </p:spTree>
    <p:extLst>
      <p:ext uri="{BB962C8B-B14F-4D97-AF65-F5344CB8AC3E}">
        <p14:creationId xmlns:p14="http://schemas.microsoft.com/office/powerpoint/2010/main" val="239398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3C67F-BC0B-F0B9-35A3-9AFFA1712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CBC4B2-ACE2-9F35-9FCE-CB45A059F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 27.2. Práce s textem - příklady neobhájených DP</a:t>
            </a:r>
          </a:p>
          <a:p>
            <a:pPr marL="0" indent="0">
              <a:buNone/>
            </a:pPr>
            <a:r>
              <a:rPr lang="cs-CZ" sz="32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26.3. Akční výzkum</a:t>
            </a:r>
          </a:p>
          <a:p>
            <a:pPr marL="0" indent="0">
              <a:buNone/>
            </a:pPr>
            <a:r>
              <a:rPr lang="cs-CZ" sz="3200" kern="0" dirty="0">
                <a:ea typeface="Times New Roman" panose="02020603050405020304" pitchFamily="18" charset="0"/>
                <a:cs typeface="Times New Roman" panose="02020603050405020304" pitchFamily="18" charset="0"/>
              </a:rPr>
              <a:t>2.4. Dotazník v kvantitativním výzkumu 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616309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C74FA-84F8-4F7B-BF44-5BC4B0A1F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183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u="sng" dirty="0"/>
              <a:t>Dnešní přednáška:</a:t>
            </a:r>
            <a:br>
              <a:rPr lang="cs-CZ" b="1" dirty="0"/>
            </a:br>
            <a:r>
              <a:rPr lang="cs-CZ" b="1" dirty="0"/>
              <a:t>Teoretická a metodologická východiska</a:t>
            </a:r>
            <a:br>
              <a:rPr lang="cs-CZ" b="1" dirty="0"/>
            </a:br>
            <a:r>
              <a:rPr lang="cs-CZ" b="1" dirty="0"/>
              <a:t>Designy</a:t>
            </a:r>
            <a:br>
              <a:rPr lang="cs-CZ" b="1" dirty="0"/>
            </a:br>
            <a:r>
              <a:rPr lang="cs-CZ" b="1" dirty="0"/>
              <a:t>Proces kvalitativního výzkumu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5344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E8A05-E205-49E0-A338-A56F56AD6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D64A92-9818-40EC-9B48-64B211493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609"/>
            <a:ext cx="10515600" cy="3744751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KV je zastřešující termín pro </a:t>
            </a:r>
            <a:r>
              <a:rPr lang="cs-CZ" b="1" dirty="0">
                <a:effectLst/>
                <a:ea typeface="Times New Roman" panose="02020603050405020304" pitchFamily="18" charset="0"/>
              </a:rPr>
              <a:t>celou řadu výzkumných přístupů </a:t>
            </a:r>
            <a:r>
              <a:rPr lang="cs-CZ" dirty="0">
                <a:effectLst/>
                <a:ea typeface="Times New Roman" panose="02020603050405020304" pitchFamily="18" charset="0"/>
              </a:rPr>
              <a:t>a strategií zaměřených na rozkrytí toho, jak lidé chápou, prožívají, interpretují a </a:t>
            </a:r>
            <a:r>
              <a:rPr lang="cs-CZ" b="1" dirty="0">
                <a:effectLst/>
                <a:ea typeface="Times New Roman" panose="02020603050405020304" pitchFamily="18" charset="0"/>
              </a:rPr>
              <a:t>vytvářejí sociální realitu</a:t>
            </a:r>
            <a:r>
              <a:rPr lang="cs-CZ" dirty="0">
                <a:effectLst/>
                <a:ea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cs-CZ" dirty="0">
                <a:effectLst/>
                <a:ea typeface="Times New Roman" panose="02020603050405020304" pitchFamily="18" charset="0"/>
              </a:rPr>
              <a:t>Jde o </a:t>
            </a:r>
            <a:r>
              <a:rPr lang="cs-CZ" b="1" dirty="0">
                <a:effectLst/>
                <a:ea typeface="Times New Roman" panose="02020603050405020304" pitchFamily="18" charset="0"/>
              </a:rPr>
              <a:t>nenumerické šetření</a:t>
            </a:r>
            <a:r>
              <a:rPr lang="cs-CZ" dirty="0">
                <a:effectLst/>
                <a:ea typeface="Times New Roman" panose="02020603050405020304" pitchFamily="18" charset="0"/>
              </a:rPr>
              <a:t>, pracuje se s kvalitativními daty (nejčastěji verbálními), která jsou získávána </a:t>
            </a:r>
            <a:r>
              <a:rPr lang="cs-CZ" b="1" dirty="0">
                <a:effectLst/>
                <a:ea typeface="Times New Roman" panose="02020603050405020304" pitchFamily="18" charset="0"/>
              </a:rPr>
              <a:t>prostřednictvím kvalitativních výzkumných technik</a:t>
            </a:r>
            <a:r>
              <a:rPr lang="cs-CZ" dirty="0">
                <a:effectLst/>
                <a:ea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911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442EE-6363-411E-88E1-931D9B6CC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226C54-D937-443D-AF13-43795F3D3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Interpretativismus</a:t>
            </a:r>
            <a:r>
              <a:rPr lang="cs-CZ" dirty="0"/>
              <a:t> (hermeneutika, fenomenologie, symbolický </a:t>
            </a:r>
            <a:r>
              <a:rPr lang="cs-CZ" dirty="0" err="1"/>
              <a:t>interakcionismus</a:t>
            </a:r>
            <a:r>
              <a:rPr lang="cs-CZ" dirty="0"/>
              <a:t>) = společným rysem je přesvědčení o rozdílné povaze přírodních a sociálních věd</a:t>
            </a: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Přírodní vědy zkoumají přírodní svět - nezávisle existující realitu, kterou interpretují pomocí svých vědeckých konceptů </a:t>
            </a: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Sociální vědy zkoumají  sociální svět, který však není objektivně daný, nýbrž je neustále vytvářený sociálními aktéry.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991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4DEEE-FC50-4928-BC85-64E6E9C17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Teoretická východiska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B20681-D3CF-4139-B66D-CD4F1BEE1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Kvalitativní výzkum vychází z </a:t>
            </a:r>
            <a:r>
              <a:rPr lang="cs-CZ" dirty="0" err="1">
                <a:ea typeface="Times New Roman" panose="02020603050405020304" pitchFamily="18" charset="0"/>
              </a:rPr>
              <a:t>interpretativismu</a:t>
            </a:r>
            <a:r>
              <a:rPr lang="cs-CZ" dirty="0">
                <a:ea typeface="Times New Roman" panose="02020603050405020304" pitchFamily="18" charset="0"/>
              </a:rPr>
              <a:t>.</a:t>
            </a:r>
          </a:p>
          <a:p>
            <a:pPr algn="just"/>
            <a:r>
              <a:rPr lang="cs-CZ" dirty="0">
                <a:ea typeface="Times New Roman" panose="02020603050405020304" pitchFamily="18" charset="0"/>
              </a:rPr>
              <a:t>Oproti tomu kvantitativní výzkum vychází z pozitivismu.</a:t>
            </a:r>
          </a:p>
          <a:p>
            <a:pPr marL="0" indent="0" algn="just">
              <a:buNone/>
            </a:pPr>
            <a:endParaRPr lang="cs-CZ" dirty="0">
              <a:ea typeface="Times New Roman" panose="02020603050405020304" pitchFamily="18" charset="0"/>
            </a:endParaRPr>
          </a:p>
          <a:p>
            <a:pPr algn="just"/>
            <a:r>
              <a:rPr lang="cs-CZ" dirty="0">
                <a:effectLst/>
                <a:ea typeface="Times New Roman" panose="02020603050405020304" pitchFamily="18" charset="0"/>
              </a:rPr>
              <a:t>V kvalitativním výzkumu proto nejde o hledání objektivně dané reality, nýbrž o porozumění tomu, </a:t>
            </a:r>
            <a:r>
              <a:rPr lang="cs-CZ" b="1" dirty="0">
                <a:effectLst/>
                <a:ea typeface="Times New Roman" panose="02020603050405020304" pitchFamily="18" charset="0"/>
              </a:rPr>
              <a:t>jak lidé realitu vnímají a interpretují</a:t>
            </a:r>
            <a:r>
              <a:rPr lang="cs-CZ" dirty="0">
                <a:effectLst/>
                <a:ea typeface="Times New Roman" panose="02020603050405020304" pitchFamily="18" charset="0"/>
              </a:rPr>
              <a:t>. Předpokládá se, že právě interpretace reality sociálními aktéry tuto </a:t>
            </a:r>
            <a:r>
              <a:rPr lang="cs-CZ" b="1" dirty="0">
                <a:effectLst/>
                <a:ea typeface="Times New Roman" panose="02020603050405020304" pitchFamily="18" charset="0"/>
              </a:rPr>
              <a:t>realitu ve skutečnosti vytváří</a:t>
            </a:r>
            <a:r>
              <a:rPr lang="cs-CZ" dirty="0">
                <a:effectLst/>
                <a:ea typeface="Times New Roman" panose="02020603050405020304" pitchFamily="18" charset="0"/>
              </a:rPr>
              <a:t>. (Thomasův teorém)</a:t>
            </a:r>
          </a:p>
          <a:p>
            <a:pPr algn="just"/>
            <a:r>
              <a:rPr lang="cs-CZ" dirty="0">
                <a:ea typeface="Times New Roman" panose="02020603050405020304" pitchFamily="18" charset="0"/>
              </a:rPr>
              <a:t>Důsledky pro volbu výzkumných otázek. </a:t>
            </a:r>
            <a:endParaRPr lang="cs-CZ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356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C268A-0B31-4F63-A6E0-80EB3A6EA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Design = rámcové uspořádání / plán výzkumu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2F588-A53F-4782-B2A8-709924EC1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Design kvalitativního výzkumu znamená základní uspořádání výzkumu. Stanovuje rámcové podmínky, v nichž výzkum probíhá. Stanovuje jednotlivé kroky vedoucí k řešení.</a:t>
            </a:r>
          </a:p>
          <a:p>
            <a:pPr algn="just"/>
            <a:endParaRPr lang="cs-CZ" b="1" u="sng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cs-CZ" b="0" u="none" strike="noStrike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Design je nadřazen konkrétním výzkumným technikám (rozhovor, pozorování atd.), které se realizují v jeho rámci.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831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34CD3-4F0B-41EB-A955-DB629B22B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design?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791EC-DF40-42D7-98C8-EAE4887A5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grpSp>
        <p:nvGrpSpPr>
          <p:cNvPr id="4" name="Plátno 1">
            <a:extLst>
              <a:ext uri="{FF2B5EF4-FFF2-40B4-BE49-F238E27FC236}">
                <a16:creationId xmlns:a16="http://schemas.microsoft.com/office/drawing/2014/main" id="{BB871B13-CB0B-44F4-86C9-06A58A27C466}"/>
              </a:ext>
            </a:extLst>
          </p:cNvPr>
          <p:cNvGrpSpPr/>
          <p:nvPr/>
        </p:nvGrpSpPr>
        <p:grpSpPr>
          <a:xfrm>
            <a:off x="838199" y="1828799"/>
            <a:ext cx="10691191" cy="4348163"/>
            <a:chOff x="0" y="0"/>
            <a:chExt cx="5486400" cy="3200400"/>
          </a:xfrm>
        </p:grpSpPr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DBD8401F-0F12-4CD9-AFC9-BC09C4A3430D}"/>
                </a:ext>
              </a:extLst>
            </p:cNvPr>
            <p:cNvSpPr/>
            <p:nvPr/>
          </p:nvSpPr>
          <p:spPr>
            <a:xfrm>
              <a:off x="0" y="0"/>
              <a:ext cx="5486400" cy="3200400"/>
            </a:xfrm>
            <a:prstGeom prst="rect">
              <a:avLst/>
            </a:prstGeom>
            <a:solidFill>
              <a:prstClr val="white"/>
            </a:solidFill>
          </p:spPr>
          <p:txBody>
            <a:bodyPr/>
            <a:lstStyle/>
            <a:p>
              <a:endParaRPr lang="cs-CZ"/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4A636584-B1E2-4933-95A7-62C347EEC9C4}"/>
                </a:ext>
              </a:extLst>
            </p:cNvPr>
            <p:cNvSpPr/>
            <p:nvPr/>
          </p:nvSpPr>
          <p:spPr>
            <a:xfrm>
              <a:off x="1981200" y="47625"/>
              <a:ext cx="1512619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Výzkumný problém</a:t>
              </a:r>
            </a:p>
          </p:txBody>
        </p:sp>
        <p:sp>
          <p:nvSpPr>
            <p:cNvPr id="7" name="Obdélník 6">
              <a:extLst>
                <a:ext uri="{FF2B5EF4-FFF2-40B4-BE49-F238E27FC236}">
                  <a16:creationId xmlns:a16="http://schemas.microsoft.com/office/drawing/2014/main" id="{6F661D5D-D057-4B56-A828-C8A934F5C905}"/>
                </a:ext>
              </a:extLst>
            </p:cNvPr>
            <p:cNvSpPr/>
            <p:nvPr/>
          </p:nvSpPr>
          <p:spPr>
            <a:xfrm>
              <a:off x="1685925" y="781051"/>
              <a:ext cx="2124075" cy="3238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Kvalitativní výzkum</a:t>
              </a:r>
            </a:p>
          </p:txBody>
        </p:sp>
        <p:sp>
          <p:nvSpPr>
            <p:cNvPr id="8" name="Obdélník 7">
              <a:extLst>
                <a:ext uri="{FF2B5EF4-FFF2-40B4-BE49-F238E27FC236}">
                  <a16:creationId xmlns:a16="http://schemas.microsoft.com/office/drawing/2014/main" id="{70D400B2-5763-4C1A-A516-81F0B2E873ED}"/>
                </a:ext>
              </a:extLst>
            </p:cNvPr>
            <p:cNvSpPr/>
            <p:nvPr/>
          </p:nvSpPr>
          <p:spPr>
            <a:xfrm>
              <a:off x="400050" y="1381125"/>
              <a:ext cx="4657725" cy="59055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Design: etnografie, případová studie, biografie, zakotvená teorie, narativní výzkum …</a:t>
              </a:r>
            </a:p>
          </p:txBody>
        </p:sp>
        <p:sp>
          <p:nvSpPr>
            <p:cNvPr id="9" name="Obdélník 8">
              <a:extLst>
                <a:ext uri="{FF2B5EF4-FFF2-40B4-BE49-F238E27FC236}">
                  <a16:creationId xmlns:a16="http://schemas.microsoft.com/office/drawing/2014/main" id="{ED72DFCD-7192-48B5-87F5-D37FA32B04E8}"/>
                </a:ext>
              </a:extLst>
            </p:cNvPr>
            <p:cNvSpPr/>
            <p:nvPr/>
          </p:nvSpPr>
          <p:spPr>
            <a:xfrm>
              <a:off x="400050" y="2286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rozhovory</a:t>
              </a:r>
            </a:p>
          </p:txBody>
        </p:sp>
        <p:sp>
          <p:nvSpPr>
            <p:cNvPr id="10" name="Obdélník 9">
              <a:extLst>
                <a:ext uri="{FF2B5EF4-FFF2-40B4-BE49-F238E27FC236}">
                  <a16:creationId xmlns:a16="http://schemas.microsoft.com/office/drawing/2014/main" id="{0FAC111C-5FBB-4F64-A346-30566D5BF00B}"/>
                </a:ext>
              </a:extLst>
            </p:cNvPr>
            <p:cNvSpPr/>
            <p:nvPr/>
          </p:nvSpPr>
          <p:spPr>
            <a:xfrm>
              <a:off x="2343150" y="2286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pozorování</a:t>
              </a:r>
            </a:p>
          </p:txBody>
        </p:sp>
        <p:sp>
          <p:nvSpPr>
            <p:cNvPr id="11" name="Obdélník 10">
              <a:extLst>
                <a:ext uri="{FF2B5EF4-FFF2-40B4-BE49-F238E27FC236}">
                  <a16:creationId xmlns:a16="http://schemas.microsoft.com/office/drawing/2014/main" id="{E02A65EB-C798-4A3C-83A5-75A53A5B495E}"/>
                </a:ext>
              </a:extLst>
            </p:cNvPr>
            <p:cNvSpPr/>
            <p:nvPr/>
          </p:nvSpPr>
          <p:spPr>
            <a:xfrm>
              <a:off x="4143375" y="22860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cs-CZ" sz="24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dokumenty</a:t>
              </a:r>
            </a:p>
          </p:txBody>
        </p:sp>
        <p:cxnSp>
          <p:nvCxnSpPr>
            <p:cNvPr id="12" name="Přímá spojnice se šipkou 11">
              <a:extLst>
                <a:ext uri="{FF2B5EF4-FFF2-40B4-BE49-F238E27FC236}">
                  <a16:creationId xmlns:a16="http://schemas.microsoft.com/office/drawing/2014/main" id="{F7EF13B5-36E6-4B49-A5E4-6BEB4B29A5CA}"/>
                </a:ext>
              </a:extLst>
            </p:cNvPr>
            <p:cNvCxnSpPr>
              <a:cxnSpLocks/>
              <a:stCxn id="6" idx="2"/>
            </p:cNvCxnSpPr>
            <p:nvPr/>
          </p:nvCxnSpPr>
          <p:spPr>
            <a:xfrm flipH="1">
              <a:off x="2733675" y="504825"/>
              <a:ext cx="3834" cy="2381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se šipkou 12">
              <a:extLst>
                <a:ext uri="{FF2B5EF4-FFF2-40B4-BE49-F238E27FC236}">
                  <a16:creationId xmlns:a16="http://schemas.microsoft.com/office/drawing/2014/main" id="{3506DAFE-9860-41E6-AAE9-3F3B52921B51}"/>
                </a:ext>
              </a:extLst>
            </p:cNvPr>
            <p:cNvCxnSpPr/>
            <p:nvPr/>
          </p:nvCxnSpPr>
          <p:spPr>
            <a:xfrm flipH="1">
              <a:off x="1771650" y="1171575"/>
              <a:ext cx="704850" cy="1714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se šipkou 13">
              <a:extLst>
                <a:ext uri="{FF2B5EF4-FFF2-40B4-BE49-F238E27FC236}">
                  <a16:creationId xmlns:a16="http://schemas.microsoft.com/office/drawing/2014/main" id="{2641B12F-0571-4534-82F8-B79F4E86BF28}"/>
                </a:ext>
              </a:extLst>
            </p:cNvPr>
            <p:cNvCxnSpPr/>
            <p:nvPr/>
          </p:nvCxnSpPr>
          <p:spPr>
            <a:xfrm>
              <a:off x="3095625" y="1171575"/>
              <a:ext cx="771525" cy="15240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Přímá spojnice se šipkou 14">
              <a:extLst>
                <a:ext uri="{FF2B5EF4-FFF2-40B4-BE49-F238E27FC236}">
                  <a16:creationId xmlns:a16="http://schemas.microsoft.com/office/drawing/2014/main" id="{14B38521-A429-4207-BF81-742C7ED9608F}"/>
                </a:ext>
              </a:extLst>
            </p:cNvPr>
            <p:cNvCxnSpPr/>
            <p:nvPr/>
          </p:nvCxnSpPr>
          <p:spPr>
            <a:xfrm flipH="1">
              <a:off x="2533650" y="1200150"/>
              <a:ext cx="257175" cy="1333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se šipkou 15">
              <a:extLst>
                <a:ext uri="{FF2B5EF4-FFF2-40B4-BE49-F238E27FC236}">
                  <a16:creationId xmlns:a16="http://schemas.microsoft.com/office/drawing/2014/main" id="{EB5816EC-5D34-40CA-AD4E-A93567161BF0}"/>
                </a:ext>
              </a:extLst>
            </p:cNvPr>
            <p:cNvCxnSpPr/>
            <p:nvPr/>
          </p:nvCxnSpPr>
          <p:spPr>
            <a:xfrm>
              <a:off x="2990850" y="1219200"/>
              <a:ext cx="276225" cy="1333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se šipkou 16">
              <a:extLst>
                <a:ext uri="{FF2B5EF4-FFF2-40B4-BE49-F238E27FC236}">
                  <a16:creationId xmlns:a16="http://schemas.microsoft.com/office/drawing/2014/main" id="{A11707B7-5504-4E13-B738-8750D061398C}"/>
                </a:ext>
              </a:extLst>
            </p:cNvPr>
            <p:cNvCxnSpPr/>
            <p:nvPr/>
          </p:nvCxnSpPr>
          <p:spPr>
            <a:xfrm flipH="1">
              <a:off x="1104900" y="1990725"/>
              <a:ext cx="876300" cy="276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se šipkou 17">
              <a:extLst>
                <a:ext uri="{FF2B5EF4-FFF2-40B4-BE49-F238E27FC236}">
                  <a16:creationId xmlns:a16="http://schemas.microsoft.com/office/drawing/2014/main" id="{2838288C-3086-4207-BE74-62035686FE2D}"/>
                </a:ext>
              </a:extLst>
            </p:cNvPr>
            <p:cNvCxnSpPr/>
            <p:nvPr/>
          </p:nvCxnSpPr>
          <p:spPr>
            <a:xfrm>
              <a:off x="2114550" y="1990725"/>
              <a:ext cx="714375" cy="28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nice se šipkou 18">
              <a:extLst>
                <a:ext uri="{FF2B5EF4-FFF2-40B4-BE49-F238E27FC236}">
                  <a16:creationId xmlns:a16="http://schemas.microsoft.com/office/drawing/2014/main" id="{20BE2609-4F93-48F2-A592-3954396D414B}"/>
                </a:ext>
              </a:extLst>
            </p:cNvPr>
            <p:cNvCxnSpPr/>
            <p:nvPr/>
          </p:nvCxnSpPr>
          <p:spPr>
            <a:xfrm flipH="1">
              <a:off x="1400175" y="1981200"/>
              <a:ext cx="2314575" cy="3238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se šipkou 19">
              <a:extLst>
                <a:ext uri="{FF2B5EF4-FFF2-40B4-BE49-F238E27FC236}">
                  <a16:creationId xmlns:a16="http://schemas.microsoft.com/office/drawing/2014/main" id="{AD616BF5-E96B-490B-91C8-A67750632CBB}"/>
                </a:ext>
              </a:extLst>
            </p:cNvPr>
            <p:cNvCxnSpPr/>
            <p:nvPr/>
          </p:nvCxnSpPr>
          <p:spPr>
            <a:xfrm>
              <a:off x="2952750" y="1981200"/>
              <a:ext cx="1562100" cy="28575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se šipkou 20">
              <a:extLst>
                <a:ext uri="{FF2B5EF4-FFF2-40B4-BE49-F238E27FC236}">
                  <a16:creationId xmlns:a16="http://schemas.microsoft.com/office/drawing/2014/main" id="{DC16DE42-E5CC-4151-BD2B-CE3A9582D0D6}"/>
                </a:ext>
              </a:extLst>
            </p:cNvPr>
            <p:cNvCxnSpPr/>
            <p:nvPr/>
          </p:nvCxnSpPr>
          <p:spPr>
            <a:xfrm flipH="1">
              <a:off x="3114676" y="1990725"/>
              <a:ext cx="1009649" cy="2952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Přímá spojnice se šipkou 21">
              <a:extLst>
                <a:ext uri="{FF2B5EF4-FFF2-40B4-BE49-F238E27FC236}">
                  <a16:creationId xmlns:a16="http://schemas.microsoft.com/office/drawing/2014/main" id="{BEB3358D-F6D8-4533-B102-36ED293A5699}"/>
                </a:ext>
              </a:extLst>
            </p:cNvPr>
            <p:cNvCxnSpPr/>
            <p:nvPr/>
          </p:nvCxnSpPr>
          <p:spPr>
            <a:xfrm>
              <a:off x="4352925" y="1971675"/>
              <a:ext cx="409575" cy="2762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18086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C0424-691C-4316-98EF-0D741A3FD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designů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8AAE8-69A6-426D-A93F-2E90D67FF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Existují různé typizované designy – např. etnografie, případová studie, biografie, zakotvená teorie...</a:t>
            </a:r>
          </a:p>
          <a:p>
            <a:pPr marL="0" indent="0" algn="just">
              <a:buNone/>
            </a:pP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cs-CZ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Řada výzkumů neodpovídá, žádnému z typizovaných designů. Design = autorsky zkonstruovaný plán výzkumu.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0486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1314</TotalTime>
  <Words>941</Words>
  <Application>Microsoft Office PowerPoint</Application>
  <PresentationFormat>Widescreen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Příprava a zpracování diplomové práce II letní semestr 2024  12:20 - 13:30 R112 </vt:lpstr>
      <vt:lpstr>Sylabus</vt:lpstr>
      <vt:lpstr>Dnešní přednáška: Teoretická a metodologická východiska Designy Proces kvalitativního výzkumu</vt:lpstr>
      <vt:lpstr>Definice</vt:lpstr>
      <vt:lpstr>Teoretická východiska</vt:lpstr>
      <vt:lpstr>Teoretická východiska</vt:lpstr>
      <vt:lpstr>Design = rámcové uspořádání / plán výzkumu</vt:lpstr>
      <vt:lpstr>Co je design?</vt:lpstr>
      <vt:lpstr>Typy designů</vt:lpstr>
      <vt:lpstr>Případová studie</vt:lpstr>
      <vt:lpstr>Případová studie (Hendl, 2016; Stake, 2006; Yin, 2014)</vt:lpstr>
      <vt:lpstr>Případová studie</vt:lpstr>
      <vt:lpstr>Zakotvená teorie (grounded theory)</vt:lpstr>
      <vt:lpstr>Zakotvená teorie (Hendl, 2016; Straus &amp; Corbinová, 1999)</vt:lpstr>
      <vt:lpstr>Zakotvená teorie (grounded theory)</vt:lpstr>
      <vt:lpstr>Souhrn (Hendl, 2016)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Kvalitativní výzkum - jaro 2022</dc:title>
  <dc:creator>barbora nekardová</dc:creator>
  <cp:lastModifiedBy>Barbora Nekardová</cp:lastModifiedBy>
  <cp:revision>21</cp:revision>
  <dcterms:created xsi:type="dcterms:W3CDTF">2022-02-16T09:55:38Z</dcterms:created>
  <dcterms:modified xsi:type="dcterms:W3CDTF">2024-04-08T20:06:05Z</dcterms:modified>
</cp:coreProperties>
</file>