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D7D24-0484-4096-BB1F-1FE8058CC7B9}" type="datetimeFigureOut">
              <a:rPr lang="cs-CZ" smtClean="0"/>
              <a:t>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B7D85-6E1B-4076-A2B6-F6A682CE8FA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akademické práce – ústní žánry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Magdalena Mouralová</a:t>
            </a:r>
          </a:p>
          <a:p>
            <a:r>
              <a:rPr lang="cs-CZ" dirty="0" smtClean="0"/>
              <a:t>9. 11. 2017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Diskuse (z lat discussio od </a:t>
            </a:r>
            <a:r>
              <a:rPr lang="pl-PL" dirty="0" smtClean="0"/>
              <a:t>dis-quatere, </a:t>
            </a:r>
            <a:r>
              <a:rPr lang="cs-CZ" dirty="0" smtClean="0"/>
              <a:t>pře(</a:t>
            </a:r>
            <a:r>
              <a:rPr lang="cs-CZ" dirty="0" err="1" smtClean="0"/>
              <a:t>roz</a:t>
            </a:r>
            <a:r>
              <a:rPr lang="cs-CZ" dirty="0"/>
              <a:t>)-třásat, zkoumat) jako věcný </a:t>
            </a:r>
            <a:r>
              <a:rPr lang="cs-CZ" dirty="0" smtClean="0"/>
              <a:t>rozhovor více </a:t>
            </a:r>
            <a:r>
              <a:rPr lang="cs-CZ" dirty="0"/>
              <a:t>osob nad určitým tématem, kdy </a:t>
            </a:r>
            <a:r>
              <a:rPr lang="cs-CZ" dirty="0" smtClean="0"/>
              <a:t>cílem´není </a:t>
            </a:r>
            <a:r>
              <a:rPr lang="cs-CZ" dirty="0"/>
              <a:t>rozhodovat, ale věc pečlivě rozebrat </a:t>
            </a:r>
            <a:r>
              <a:rPr lang="cs-CZ" dirty="0" smtClean="0"/>
              <a:t>z různých </a:t>
            </a:r>
            <a:r>
              <a:rPr lang="cs-CZ" dirty="0"/>
              <a:t>stránek, shromáždit argumenty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věcnost: věnovat se tématu a argumentovat, </a:t>
            </a:r>
            <a:r>
              <a:rPr lang="fi-FI" dirty="0" smtClean="0"/>
              <a:t>nikoli</a:t>
            </a:r>
            <a:r>
              <a:rPr lang="cs-CZ" dirty="0" smtClean="0"/>
              <a:t> napadat </a:t>
            </a:r>
            <a:r>
              <a:rPr lang="cs-CZ" dirty="0"/>
              <a:t>nebo překřikovat</a:t>
            </a:r>
          </a:p>
          <a:p>
            <a:r>
              <a:rPr lang="cs-CZ" dirty="0" smtClean="0"/>
              <a:t>zdvořilost</a:t>
            </a:r>
            <a:r>
              <a:rPr lang="cs-CZ" dirty="0"/>
              <a:t>: vyjadřuje společný zájem všech na </a:t>
            </a:r>
            <a:r>
              <a:rPr lang="cs-CZ" dirty="0" smtClean="0"/>
              <a:t>každé věcné </a:t>
            </a:r>
            <a:r>
              <a:rPr lang="cs-CZ" dirty="0"/>
              <a:t>informaci</a:t>
            </a:r>
          </a:p>
          <a:p>
            <a:r>
              <a:rPr lang="cs-CZ" dirty="0" smtClean="0"/>
              <a:t>trpělivost</a:t>
            </a:r>
            <a:r>
              <a:rPr lang="cs-CZ" dirty="0"/>
              <a:t>: pochopení argumentů druhého </a:t>
            </a:r>
            <a:r>
              <a:rPr lang="cs-CZ" dirty="0" smtClean="0"/>
              <a:t>může vyžadovat </a:t>
            </a:r>
            <a:r>
              <a:rPr lang="cs-CZ" dirty="0"/>
              <a:t>čas</a:t>
            </a:r>
          </a:p>
          <a:p>
            <a:r>
              <a:rPr lang="cs-CZ" dirty="0" smtClean="0"/>
              <a:t>otevřenost</a:t>
            </a:r>
            <a:r>
              <a:rPr lang="cs-CZ" dirty="0"/>
              <a:t>: nevylučovat nikoho, kdo může k </a:t>
            </a:r>
            <a:r>
              <a:rPr lang="cs-CZ" dirty="0" smtClean="0"/>
              <a:t>danému tématu </a:t>
            </a:r>
            <a:r>
              <a:rPr lang="cs-CZ" dirty="0"/>
              <a:t>přispět</a:t>
            </a:r>
          </a:p>
          <a:p>
            <a:r>
              <a:rPr lang="cs-CZ" dirty="0" smtClean="0"/>
              <a:t>informovanost</a:t>
            </a:r>
            <a:r>
              <a:rPr lang="cs-CZ" dirty="0"/>
              <a:t>: diskuze se mnohem lépe vede </a:t>
            </a:r>
            <a:r>
              <a:rPr lang="cs-CZ" dirty="0" smtClean="0"/>
              <a:t>ve chvíli</a:t>
            </a:r>
            <a:r>
              <a:rPr lang="cs-CZ" dirty="0"/>
              <a:t>, kdy už o problému něco víme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podnítit diskuzi?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Dobrou</a:t>
            </a:r>
            <a:r>
              <a:rPr lang="cs-CZ" dirty="0" smtClean="0"/>
              <a:t>, </a:t>
            </a:r>
            <a:r>
              <a:rPr lang="pt-BR" dirty="0" smtClean="0"/>
              <a:t>tj</a:t>
            </a:r>
            <a:r>
              <a:rPr lang="pt-BR" dirty="0"/>
              <a:t>. poutavou a informačně bohatou </a:t>
            </a:r>
            <a:r>
              <a:rPr lang="cs-CZ" dirty="0" smtClean="0"/>
              <a:t>prezentací</a:t>
            </a:r>
            <a:endParaRPr lang="cs-CZ" dirty="0"/>
          </a:p>
          <a:p>
            <a:r>
              <a:rPr lang="cs-CZ" dirty="0" smtClean="0"/>
              <a:t>Tím</a:t>
            </a:r>
            <a:r>
              <a:rPr lang="cs-CZ" dirty="0"/>
              <a:t>, že definuju/deklaruju, že o něco </a:t>
            </a:r>
            <a:r>
              <a:rPr lang="cs-CZ" dirty="0" smtClean="0"/>
              <a:t>takového stojím</a:t>
            </a:r>
            <a:endParaRPr lang="cs-CZ" dirty="0"/>
          </a:p>
          <a:p>
            <a:r>
              <a:rPr lang="cs-CZ" dirty="0" smtClean="0"/>
              <a:t>Položením </a:t>
            </a:r>
            <a:r>
              <a:rPr lang="cs-CZ" dirty="0"/>
              <a:t>dobré otázky </a:t>
            </a:r>
            <a:r>
              <a:rPr lang="cs-CZ" dirty="0" smtClean="0"/>
              <a:t>na </a:t>
            </a:r>
            <a:r>
              <a:rPr lang="cs-CZ" dirty="0"/>
              <a:t>závěr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Prezentace, zpětná vazba, 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jsou shodné a rozdílné charakteristiky uvedených žánrů?</a:t>
            </a:r>
          </a:p>
          <a:p>
            <a:r>
              <a:rPr lang="cs-CZ" dirty="0" smtClean="0"/>
              <a:t>Co se cení u mluveného projevu v akademickém prostředí?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Příští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7. 12. 9.30–12.30</a:t>
            </a:r>
          </a:p>
          <a:p>
            <a:r>
              <a:rPr lang="cs-CZ" dirty="0" smtClean="0"/>
              <a:t>Prezentace (10 minut)</a:t>
            </a:r>
          </a:p>
          <a:p>
            <a:r>
              <a:rPr lang="cs-CZ" dirty="0" smtClean="0"/>
              <a:t>Zpětná vazba</a:t>
            </a:r>
          </a:p>
          <a:p>
            <a:r>
              <a:rPr lang="cs-CZ" dirty="0" smtClean="0"/>
              <a:t>Diskuze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Individuálně – druhý konspekt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Týmově – struktura prezentace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z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metody optického dělení odstavců</a:t>
            </a:r>
          </a:p>
          <a:p>
            <a:r>
              <a:rPr lang="cs-CZ" dirty="0"/>
              <a:t>ř</a:t>
            </a:r>
            <a:r>
              <a:rPr lang="cs-CZ" dirty="0" smtClean="0"/>
              <a:t>ádkování 1,5 nebo méně</a:t>
            </a:r>
          </a:p>
          <a:p>
            <a:r>
              <a:rPr lang="cs-CZ" dirty="0"/>
              <a:t>t</a:t>
            </a:r>
            <a:r>
              <a:rPr lang="cs-CZ" dirty="0" smtClean="0"/>
              <a:t>ypografické odlišování citace a parafráze</a:t>
            </a:r>
          </a:p>
          <a:p>
            <a:r>
              <a:rPr lang="cs-CZ" dirty="0"/>
              <a:t>p</a:t>
            </a:r>
            <a:r>
              <a:rPr lang="cs-CZ" dirty="0" smtClean="0"/>
              <a:t>oměr vlastních myšlenek, parafrází a přímých citací v práci</a:t>
            </a:r>
          </a:p>
          <a:p>
            <a:r>
              <a:rPr lang="cs-CZ" dirty="0" smtClean="0"/>
              <a:t>Jak dělat pevnou mezeru?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pomoci </a:t>
            </a:r>
            <a:r>
              <a:rPr lang="cs-CZ" dirty="0"/>
              <a:t>vám zorientovat se </a:t>
            </a:r>
            <a:r>
              <a:rPr lang="cs-CZ" dirty="0" smtClean="0"/>
              <a:t>v základních </a:t>
            </a:r>
            <a:r>
              <a:rPr lang="cs-CZ" dirty="0"/>
              <a:t>„mluvených“ </a:t>
            </a:r>
            <a:r>
              <a:rPr lang="cs-CZ" dirty="0" smtClean="0"/>
              <a:t>žánrech vysokoškolského studia</a:t>
            </a:r>
          </a:p>
          <a:p>
            <a:pPr lvl="1"/>
            <a:r>
              <a:rPr lang="cs-CZ" dirty="0" smtClean="0"/>
              <a:t>Prezentace/referát</a:t>
            </a:r>
            <a:endParaRPr lang="cs-CZ" dirty="0"/>
          </a:p>
          <a:p>
            <a:pPr lvl="1"/>
            <a:r>
              <a:rPr lang="cs-CZ" dirty="0" smtClean="0"/>
              <a:t>Zpětná </a:t>
            </a:r>
            <a:r>
              <a:rPr lang="cs-CZ" dirty="0"/>
              <a:t>vazba</a:t>
            </a:r>
          </a:p>
          <a:p>
            <a:pPr lvl="1"/>
            <a:r>
              <a:rPr lang="cs-CZ" dirty="0" smtClean="0"/>
              <a:t>Diskuze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https://www.youtube.com/watch?v=EzfZuVsIQMk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Základem </a:t>
            </a:r>
            <a:r>
              <a:rPr lang="cs-CZ" dirty="0"/>
              <a:t>je sdělení</a:t>
            </a:r>
          </a:p>
          <a:p>
            <a:pPr lvl="1"/>
            <a:r>
              <a:rPr lang="pl-PL" dirty="0" smtClean="0"/>
              <a:t> </a:t>
            </a:r>
            <a:r>
              <a:rPr lang="pl-PL" dirty="0"/>
              <a:t>Co chci říct? Co z toho je důležité, a co méně? </a:t>
            </a:r>
            <a:r>
              <a:rPr lang="pl-PL" dirty="0" smtClean="0"/>
              <a:t>Co </a:t>
            </a:r>
            <a:r>
              <a:rPr lang="cs-CZ" dirty="0" smtClean="0"/>
              <a:t>asi </a:t>
            </a:r>
            <a:r>
              <a:rPr lang="cs-CZ" dirty="0"/>
              <a:t>bude zajímat mé posluchače/</a:t>
            </a:r>
            <a:r>
              <a:rPr lang="cs-CZ" dirty="0" err="1"/>
              <a:t>ky</a:t>
            </a:r>
            <a:r>
              <a:rPr lang="cs-CZ" dirty="0"/>
              <a:t>?</a:t>
            </a:r>
          </a:p>
          <a:p>
            <a:pPr lvl="1"/>
            <a:r>
              <a:rPr lang="cs-CZ" dirty="0" smtClean="0"/>
              <a:t>Nenechat </a:t>
            </a:r>
            <a:r>
              <a:rPr lang="cs-CZ" dirty="0"/>
              <a:t>se svést technickými možnostmi</a:t>
            </a:r>
          </a:p>
          <a:p>
            <a:r>
              <a:rPr lang="cs-CZ" dirty="0" smtClean="0"/>
              <a:t>Důležité </a:t>
            </a:r>
            <a:r>
              <a:rPr lang="cs-CZ" dirty="0"/>
              <a:t>je držet strukturu</a:t>
            </a:r>
          </a:p>
          <a:p>
            <a:pPr lvl="1"/>
            <a:r>
              <a:rPr lang="pt-BR" dirty="0" smtClean="0"/>
              <a:t>Vymezení </a:t>
            </a:r>
            <a:r>
              <a:rPr lang="pt-BR" dirty="0"/>
              <a:t>toho, o čem chcete mluvit a o </a:t>
            </a:r>
            <a:r>
              <a:rPr lang="pt-BR" dirty="0" smtClean="0"/>
              <a:t>čem</a:t>
            </a:r>
            <a:r>
              <a:rPr lang="cs-CZ" dirty="0" smtClean="0"/>
              <a:t> mluvit nechcete</a:t>
            </a:r>
          </a:p>
          <a:p>
            <a:pPr lvl="1"/>
            <a:r>
              <a:rPr lang="cs-CZ" dirty="0" smtClean="0"/>
              <a:t>Od </a:t>
            </a:r>
            <a:r>
              <a:rPr lang="cs-CZ" dirty="0"/>
              <a:t>obecnějšího ke konkrétnějšímu, kontext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Dobře funguje střídání typů </a:t>
            </a:r>
            <a:r>
              <a:rPr lang="cs-CZ" dirty="0" smtClean="0"/>
              <a:t>argumentů (médií</a:t>
            </a:r>
            <a:r>
              <a:rPr lang="cs-CZ" dirty="0"/>
              <a:t>): data, obrazy, příběhy</a:t>
            </a:r>
          </a:p>
          <a:p>
            <a:r>
              <a:rPr lang="cs-CZ" dirty="0" smtClean="0"/>
              <a:t>Psané </a:t>
            </a:r>
            <a:r>
              <a:rPr lang="cs-CZ" dirty="0"/>
              <a:t>je opora pro mluvený projev</a:t>
            </a:r>
          </a:p>
          <a:p>
            <a:pPr lvl="1"/>
            <a:r>
              <a:rPr lang="cs-CZ" dirty="0" smtClean="0"/>
              <a:t>Riziko </a:t>
            </a:r>
            <a:r>
              <a:rPr lang="cs-CZ" dirty="0"/>
              <a:t>příliš podrobných „čtených“ </a:t>
            </a:r>
            <a:r>
              <a:rPr lang="cs-CZ" dirty="0" smtClean="0"/>
              <a:t>prezentací</a:t>
            </a:r>
          </a:p>
          <a:p>
            <a:pPr lvl="1"/>
            <a:r>
              <a:rPr lang="fr-FR" dirty="0" smtClean="0"/>
              <a:t>Trend </a:t>
            </a:r>
            <a:r>
              <a:rPr lang="fr-FR" dirty="0"/>
              <a:t>je méně textu, více obrazu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Jazyk</a:t>
            </a:r>
            <a:r>
              <a:rPr lang="cs-CZ" dirty="0"/>
              <a:t>: kultivovat, ale přirozeně</a:t>
            </a:r>
          </a:p>
          <a:p>
            <a:endParaRPr lang="cs-CZ" dirty="0"/>
          </a:p>
          <a:p>
            <a:r>
              <a:rPr lang="cs-CZ" dirty="0" smtClean="0"/>
              <a:t>Čas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rozdíl mezi hodnocením a zpětnou vazbou?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• </a:t>
            </a:r>
            <a:r>
              <a:rPr lang="pl-PL" dirty="0"/>
              <a:t>Dobrá zpětná vazba k </a:t>
            </a:r>
            <a:r>
              <a:rPr lang="pl-PL" dirty="0" smtClean="0"/>
              <a:t>prezentaci spolužáků</a:t>
            </a:r>
            <a:endParaRPr lang="pl-PL" dirty="0"/>
          </a:p>
          <a:p>
            <a:pPr lvl="1"/>
            <a:r>
              <a:rPr lang="cs-CZ" dirty="0" smtClean="0"/>
              <a:t>Podrobné </a:t>
            </a:r>
            <a:r>
              <a:rPr lang="cs-CZ" dirty="0"/>
              <a:t>poznámky</a:t>
            </a:r>
          </a:p>
          <a:p>
            <a:pPr lvl="1"/>
            <a:r>
              <a:rPr lang="pl-PL" dirty="0" smtClean="0"/>
              <a:t>Rozhodnout</a:t>
            </a:r>
            <a:r>
              <a:rPr lang="pl-PL" dirty="0"/>
              <a:t>, co chci říci (co je podstatné a co ne)</a:t>
            </a:r>
          </a:p>
          <a:p>
            <a:pPr lvl="1"/>
            <a:r>
              <a:rPr lang="cs-CZ" dirty="0" smtClean="0"/>
              <a:t>Shlukovat </a:t>
            </a:r>
            <a:r>
              <a:rPr lang="cs-CZ" dirty="0"/>
              <a:t>podle témat</a:t>
            </a:r>
          </a:p>
          <a:p>
            <a:pPr lvl="1"/>
            <a:r>
              <a:rPr lang="cs-CZ" dirty="0" smtClean="0"/>
              <a:t>Balanc </a:t>
            </a:r>
            <a:r>
              <a:rPr lang="cs-CZ" dirty="0"/>
              <a:t>mezi zpětnou vazbou pro prezentující/ho </a:t>
            </a:r>
            <a:r>
              <a:rPr lang="cs-CZ" dirty="0" smtClean="0"/>
              <a:t>a pro </a:t>
            </a:r>
            <a:r>
              <a:rPr lang="cs-CZ" dirty="0"/>
              <a:t>vyučující/ho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385</Words>
  <Application>Microsoft Office PowerPoint</Application>
  <PresentationFormat>Předvádění na obrazovce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Úvod do akademické práce – ústní žánry</vt:lpstr>
      <vt:lpstr>Otázky z úkolu</vt:lpstr>
      <vt:lpstr>Cíl hodiny</vt:lpstr>
      <vt:lpstr>Prezentace</vt:lpstr>
      <vt:lpstr>Prezentace</vt:lpstr>
      <vt:lpstr>Prezentace</vt:lpstr>
      <vt:lpstr>Prezentace</vt:lpstr>
      <vt:lpstr>Zpětná vazba</vt:lpstr>
      <vt:lpstr>Zpětná vazba</vt:lpstr>
      <vt:lpstr>Diskuze</vt:lpstr>
      <vt:lpstr>Zásady diskuze</vt:lpstr>
      <vt:lpstr>Jak podnítit diskuzi?</vt:lpstr>
      <vt:lpstr>Prezentace, zpětná vazba, diskuze</vt:lpstr>
      <vt:lpstr>Příští setkání</vt:lpstr>
      <vt:lpstr>Domácí úkol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akademické práce – ústní žánry</dc:title>
  <dc:creator>Magdalena Mouralová</dc:creator>
  <cp:lastModifiedBy>Magdalena Mouralová</cp:lastModifiedBy>
  <cp:revision>7</cp:revision>
  <dcterms:created xsi:type="dcterms:W3CDTF">2017-11-09T00:31:57Z</dcterms:created>
  <dcterms:modified xsi:type="dcterms:W3CDTF">2017-11-09T01:23:16Z</dcterms:modified>
</cp:coreProperties>
</file>