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61" r:id="rId4"/>
    <p:sldId id="262" r:id="rId5"/>
    <p:sldId id="263" r:id="rId6"/>
    <p:sldId id="264" r:id="rId7"/>
    <p:sldId id="266" r:id="rId8"/>
    <p:sldId id="265" r:id="rId9"/>
    <p:sldId id="258" r:id="rId10"/>
    <p:sldId id="260" r:id="rId11"/>
    <p:sldId id="269" r:id="rId12"/>
    <p:sldId id="270" r:id="rId13"/>
    <p:sldId id="274" r:id="rId14"/>
    <p:sldId id="271" r:id="rId15"/>
    <p:sldId id="272" r:id="rId16"/>
    <p:sldId id="273" r:id="rId17"/>
    <p:sldId id="275" r:id="rId18"/>
    <p:sldId id="277" r:id="rId19"/>
    <p:sldId id="276" r:id="rId20"/>
    <p:sldId id="280" r:id="rId21"/>
    <p:sldId id="278" r:id="rId22"/>
    <p:sldId id="281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4" autoAdjust="0"/>
    <p:restoredTop sz="91255" autoAdjust="0"/>
  </p:normalViewPr>
  <p:slideViewPr>
    <p:cSldViewPr>
      <p:cViewPr varScale="1">
        <p:scale>
          <a:sx n="67" d="100"/>
          <a:sy n="67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98570-9489-4118-A8DB-B945E173EFE5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975E2-98C4-49FC-B73C-B7357BE5C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example – me, the others</a:t>
            </a:r>
            <a:r>
              <a:rPr lang="en-US" baseline="0" dirty="0" smtClean="0"/>
              <a:t> - 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975E2-98C4-49FC-B73C-B7357BE5C1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PSID1 – 20-55 years old, not retired, household heads (</a:t>
            </a:r>
            <a:r>
              <a:rPr lang="en-US" dirty="0" err="1" smtClean="0"/>
              <a:t>samozivitelky</a:t>
            </a:r>
            <a:r>
              <a:rPr lang="en-US" dirty="0" smtClean="0"/>
              <a:t>)</a:t>
            </a:r>
          </a:p>
          <a:p>
            <a:r>
              <a:rPr lang="en-US" dirty="0" smtClean="0"/>
              <a:t>PSID2 – from 1 those</a:t>
            </a:r>
            <a:r>
              <a:rPr lang="en-US" baseline="0" dirty="0" smtClean="0"/>
              <a:t> who received AFDC</a:t>
            </a:r>
          </a:p>
          <a:p>
            <a:r>
              <a:rPr lang="en-US" baseline="0" dirty="0" smtClean="0"/>
              <a:t>PSID3 – from 2 those not working</a:t>
            </a:r>
          </a:p>
          <a:p>
            <a:r>
              <a:rPr lang="en-US" baseline="0" dirty="0" smtClean="0"/>
              <a:t>PSID4 – from 1 all women with small children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975E2-98C4-49FC-B73C-B7357BE5C16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2776F6-015A-4B73-A567-EEAAF150580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matching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 </a:t>
            </a:r>
            <a:r>
              <a:rPr lang="en-US" dirty="0" err="1" smtClean="0"/>
              <a:t>Hrom</a:t>
            </a:r>
            <a:r>
              <a:rPr lang="cs-CZ" dirty="0" smtClean="0"/>
              <a:t>ádková, </a:t>
            </a:r>
            <a:r>
              <a:rPr lang="en-US" dirty="0" smtClean="0"/>
              <a:t>14.10.2010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Applied Econometrics JEM007, IES</a:t>
            </a:r>
            <a:endParaRPr lang="cs-CZ" dirty="0"/>
          </a:p>
          <a:p>
            <a:r>
              <a:rPr lang="cs-CZ" dirty="0" smtClean="0"/>
              <a:t>Lecture </a:t>
            </a:r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Propensity score matching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200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Propensity score = probability that an individual is treated based on his/her pre-treatment characteristics</a:t>
            </a:r>
          </a:p>
          <a:p>
            <a:pPr>
              <a:buNone/>
            </a:pPr>
            <a:r>
              <a:rPr lang="en-GB" sz="2400" dirty="0" smtClean="0"/>
              <a:t>	P(X) = P(T=1|X) = E(T|X)</a:t>
            </a:r>
          </a:p>
          <a:p>
            <a:pPr>
              <a:buNone/>
            </a:pPr>
            <a:r>
              <a:rPr lang="en-GB" sz="2400" dirty="0" smtClean="0"/>
              <a:t>When can we use p(X) instead of X?</a:t>
            </a:r>
          </a:p>
          <a:p>
            <a:r>
              <a:rPr lang="en-GB" sz="2400" dirty="0" smtClean="0"/>
              <a:t>Balancing property – for given propensity score (range), distribution of characteristics of treated and untreated is the same (testable!!)</a:t>
            </a:r>
          </a:p>
          <a:p>
            <a:r>
              <a:rPr lang="en-GB" sz="2400" dirty="0" err="1" smtClean="0"/>
              <a:t>Unconfoundness</a:t>
            </a:r>
            <a:r>
              <a:rPr lang="en-GB" sz="2400" dirty="0" smtClean="0"/>
              <a:t> - </a:t>
            </a:r>
            <a:r>
              <a:rPr lang="en-US" sz="2400" dirty="0" smtClean="0"/>
              <a:t>Conditional on observables (X</a:t>
            </a:r>
            <a:r>
              <a:rPr lang="en-US" sz="1600" dirty="0" smtClean="0"/>
              <a:t>i</a:t>
            </a:r>
            <a:r>
              <a:rPr lang="en-US" sz="2400" dirty="0" smtClean="0"/>
              <a:t>) we can take assignment to treatment (T</a:t>
            </a:r>
            <a:r>
              <a:rPr lang="en-US" sz="1600" dirty="0" smtClean="0"/>
              <a:t>i</a:t>
            </a:r>
            <a:r>
              <a:rPr lang="en-US" sz="2400" dirty="0" smtClean="0"/>
              <a:t>) as “random” </a:t>
            </a:r>
            <a:endParaRPr lang="en-GB" sz="24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410200"/>
            <a:ext cx="5400675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Propensity score matching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200" dirty="0" smtClean="0"/>
              <a:t>General procedure</a:t>
            </a:r>
            <a:endParaRPr lang="en-US" sz="2200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5357813" y="3857625"/>
            <a:ext cx="3643312" cy="1692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 dirty="0"/>
              <a:t>1-to-n Match</a:t>
            </a:r>
            <a:endParaRPr lang="en-US" sz="1600" dirty="0"/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/>
              <a:t> Nearest neighbor matching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/>
              <a:t> Caliper matching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/>
              <a:t> Nonparametric/kernel matching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04800" y="1447800"/>
            <a:ext cx="3767138" cy="298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3619500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/>
              <a:t>Run </a:t>
            </a:r>
            <a:r>
              <a:rPr lang="en-US" b="1" u="sng" dirty="0" smtClean="0"/>
              <a:t>Logistic Regression</a:t>
            </a:r>
            <a:r>
              <a:rPr lang="en-US" b="1" u="sng" dirty="0"/>
              <a:t>:</a:t>
            </a:r>
            <a:r>
              <a:rPr lang="en-US" dirty="0"/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Dependent variable: T=1, if participate; T = 0, otherwise.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Choose appropriate conditioning variables, </a:t>
            </a:r>
            <a:r>
              <a:rPr lang="en-US" i="1" dirty="0"/>
              <a:t>X</a:t>
            </a:r>
            <a:endParaRPr lang="en-US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Obtain propensity score: predicted probability (p)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838200" y="617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Multivariate analysis based on new sample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857250" y="6215063"/>
            <a:ext cx="5867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429250" y="1643063"/>
            <a:ext cx="295275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 dirty="0"/>
              <a:t>1-to-1 match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/>
              <a:t>Nearest neighbor matching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/>
              <a:t>estimate </a:t>
            </a:r>
            <a:r>
              <a:rPr lang="en-US" sz="1600" dirty="0"/>
              <a:t>difference in outcomes for each pair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>
                <a:solidFill>
                  <a:schemeClr val="accent2"/>
                </a:solidFill>
              </a:rPr>
              <a:t>Take average difference as treatment effect</a:t>
            </a:r>
          </a:p>
        </p:txBody>
      </p: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>
            <a:off x="4071938" y="2357438"/>
            <a:ext cx="1357312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" name="Straight Arrow Connector 17"/>
          <p:cNvCxnSpPr>
            <a:cxnSpLocks noChangeShapeType="1"/>
          </p:cNvCxnSpPr>
          <p:nvPr/>
        </p:nvCxnSpPr>
        <p:spPr bwMode="auto">
          <a:xfrm>
            <a:off x="4071938" y="4143375"/>
            <a:ext cx="121443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8" name="Straight Arrow Connector 21"/>
          <p:cNvCxnSpPr>
            <a:cxnSpLocks noChangeShapeType="1"/>
            <a:endCxn id="14" idx="3"/>
          </p:cNvCxnSpPr>
          <p:nvPr/>
        </p:nvCxnSpPr>
        <p:spPr bwMode="auto">
          <a:xfrm rot="10800000" flipV="1">
            <a:off x="6724650" y="6429375"/>
            <a:ext cx="847725" cy="14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" name="Straight Connector 26"/>
          <p:cNvCxnSpPr>
            <a:cxnSpLocks noChangeShapeType="1"/>
          </p:cNvCxnSpPr>
          <p:nvPr/>
        </p:nvCxnSpPr>
        <p:spPr bwMode="auto">
          <a:xfrm rot="5400000">
            <a:off x="7144544" y="6001544"/>
            <a:ext cx="8572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Propensity score matching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200" dirty="0" smtClean="0"/>
              <a:t>Step 1: Estimation of propensity score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Estimate </a:t>
            </a:r>
            <a:r>
              <a:rPr lang="en-US" sz="2000" dirty="0" err="1" smtClean="0"/>
              <a:t>logit</a:t>
            </a:r>
            <a:r>
              <a:rPr lang="en-US" sz="2000" dirty="0" smtClean="0"/>
              <a:t> or </a:t>
            </a:r>
            <a:r>
              <a:rPr lang="en-US" sz="2000" dirty="0" err="1" smtClean="0"/>
              <a:t>probit</a:t>
            </a:r>
            <a:r>
              <a:rPr lang="en-US" sz="2000" dirty="0" smtClean="0"/>
              <a:t> from the sample of treated and non-treated</a:t>
            </a:r>
          </a:p>
          <a:p>
            <a:r>
              <a:rPr lang="en-US" sz="2000" dirty="0" smtClean="0"/>
              <a:t>Check balancing property (test means of X within </a:t>
            </a:r>
            <a:r>
              <a:rPr lang="en-US" sz="2000" dirty="0" err="1" smtClean="0"/>
              <a:t>stratas</a:t>
            </a:r>
            <a:r>
              <a:rPr lang="en-US" sz="2000" dirty="0" smtClean="0"/>
              <a:t> by p(X))</a:t>
            </a:r>
          </a:p>
          <a:p>
            <a:r>
              <a:rPr lang="en-US" sz="2000" dirty="0" smtClean="0"/>
              <a:t>Choose common support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925" y="2895600"/>
            <a:ext cx="7802563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Propensity score matching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2200" dirty="0" smtClean="0"/>
              <a:t>Step 2: Matching algorithms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97952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A. Stratification: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Dividing range of propensity scores (PS) into intervals until we get the same average of PS for treated and untreated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 practice, this is NOT EASY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Within each intervals we compute difference in average outcome between treated and untreated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Weighting is based on number of units within a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Propensity score matching</a:t>
            </a:r>
            <a:r>
              <a:rPr lang="en-US" sz="19200" dirty="0" smtClean="0"/>
              <a:t/>
            </a:r>
            <a:br>
              <a:rPr lang="en-US" sz="19200" dirty="0" smtClean="0"/>
            </a:br>
            <a:r>
              <a:rPr lang="en-US" sz="2200" dirty="0" smtClean="0"/>
              <a:t>Step 2: Matching algorithms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B. Nearest neighbor method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Searching for the most similar unit between treated and control (closest propensity score)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Distance (difference of PS) between treated and control unit is not always same 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All matches are weighted the same in final average effect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C. Radius matching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We define distance and match with all controls within this distance – average of the effects (not weighted)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D. Kernel matching 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/>
              <a:t>We put some type of distribution (e.g. normal) around the each treatment unit and use it to weight closer control units more and farther control units less 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We can set “</a:t>
            </a:r>
            <a:r>
              <a:rPr lang="en-US" sz="2000" dirty="0" err="1" smtClean="0"/>
              <a:t>bandwith</a:t>
            </a:r>
            <a:r>
              <a:rPr lang="en-US" sz="2000" dirty="0" smtClean="0"/>
              <a:t>” - limiting the maximum distance in PS that is allowed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Propensity score matching</a:t>
            </a:r>
            <a:r>
              <a:rPr lang="en-US" sz="38400" dirty="0" smtClean="0"/>
              <a:t/>
            </a:r>
            <a:br>
              <a:rPr lang="en-US" sz="38400" dirty="0" smtClean="0"/>
            </a:br>
            <a:r>
              <a:rPr lang="en-US" sz="2200" dirty="0" smtClean="0"/>
              <a:t>Problems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Choice of matching algorithm – no “perfect” solution, depends on the properties of sample</a:t>
            </a:r>
          </a:p>
          <a:p>
            <a:pPr lvl="1"/>
            <a:r>
              <a:rPr lang="en-US" sz="2000" dirty="0" smtClean="0"/>
              <a:t>Rule of thumb – if all give the same results it is ok, if not – look for problem</a:t>
            </a:r>
          </a:p>
          <a:p>
            <a:r>
              <a:rPr lang="en-US" sz="2400" dirty="0" smtClean="0"/>
              <a:t>Standard errors: </a:t>
            </a:r>
            <a:r>
              <a:rPr lang="en-GB" sz="2400" dirty="0" smtClean="0"/>
              <a:t>Estimated variance of treatment effect should include additional variance from estimating </a:t>
            </a:r>
            <a:r>
              <a:rPr lang="en-GB" sz="2400" i="1" dirty="0" smtClean="0"/>
              <a:t>p</a:t>
            </a:r>
            <a:endParaRPr lang="en-GB" sz="2400" dirty="0" smtClean="0"/>
          </a:p>
          <a:p>
            <a:pPr lvl="1"/>
            <a:r>
              <a:rPr lang="en-GB" sz="2000" dirty="0" smtClean="0"/>
              <a:t>Typically people “bootstrap” which is a non-parametric form of estimating your coefficients over and over until you get a distribution of those coefficients—use the variance from that</a:t>
            </a:r>
          </a:p>
          <a:p>
            <a:endParaRPr lang="en-US" sz="17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Special topics in Propensity score matching</a:t>
            </a:r>
            <a:r>
              <a:rPr lang="en-US" sz="38400" dirty="0" smtClean="0"/>
              <a:t/>
            </a:r>
            <a:br>
              <a:rPr lang="en-US" sz="38400" dirty="0" smtClean="0"/>
            </a:br>
            <a:r>
              <a:rPr lang="en-US" sz="2200" dirty="0" smtClean="0"/>
              <a:t>PSM versus OLS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97952" cy="4495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Why not doing simple OLS?</a:t>
            </a:r>
          </a:p>
          <a:p>
            <a:r>
              <a:rPr lang="en-US" sz="2400" dirty="0" smtClean="0"/>
              <a:t>Common support – OLS extrapolated treatment effect also on the regions outside of common support</a:t>
            </a:r>
          </a:p>
          <a:p>
            <a:r>
              <a:rPr lang="en-US" sz="2400" dirty="0" smtClean="0"/>
              <a:t>Implicit weighting differences: OLS is underweighting those combinations of Xs, where treatment or control group is dominant</a:t>
            </a:r>
          </a:p>
          <a:p>
            <a:r>
              <a:rPr lang="en-US" sz="2400" dirty="0" smtClean="0"/>
              <a:t>Linear regression is imposing functional form, while PSM is nonparametric</a:t>
            </a:r>
          </a:p>
          <a:p>
            <a:pPr>
              <a:buNone/>
            </a:pPr>
            <a:endParaRPr lang="en-US" sz="1800" dirty="0" smtClean="0">
              <a:solidFill>
                <a:schemeClr val="accent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Special topics in Propensity score matching</a:t>
            </a:r>
            <a:r>
              <a:rPr lang="en-US" sz="46900" dirty="0" smtClean="0"/>
              <a:t/>
            </a:r>
            <a:br>
              <a:rPr lang="en-US" sz="46900" dirty="0" smtClean="0"/>
            </a:br>
            <a:r>
              <a:rPr lang="en-US" sz="2200" dirty="0" smtClean="0"/>
              <a:t>PSM + DD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Worry that </a:t>
            </a:r>
            <a:r>
              <a:rPr lang="en-GB" dirty="0" err="1" smtClean="0"/>
              <a:t>unobservables</a:t>
            </a:r>
            <a:r>
              <a:rPr lang="en-GB" dirty="0" smtClean="0"/>
              <a:t> are causing selection because matching on </a:t>
            </a:r>
            <a:r>
              <a:rPr lang="en-GB" i="1" dirty="0" smtClean="0"/>
              <a:t>X </a:t>
            </a:r>
            <a:r>
              <a:rPr lang="en-GB" dirty="0" smtClean="0"/>
              <a:t>not sufficient</a:t>
            </a:r>
          </a:p>
          <a:p>
            <a:r>
              <a:rPr lang="en-GB" dirty="0" smtClean="0"/>
              <a:t>Can combine this with difference and difference estimates (Heckman’s procedure)</a:t>
            </a:r>
          </a:p>
          <a:p>
            <a:pPr lvl="1"/>
            <a:r>
              <a:rPr lang="en-GB" dirty="0" smtClean="0"/>
              <a:t>Obtain propensity score, construct control group </a:t>
            </a:r>
            <a:r>
              <a:rPr lang="en-GB" i="1" dirty="0" smtClean="0"/>
              <a:t>J</a:t>
            </a:r>
            <a:r>
              <a:rPr lang="en-GB" dirty="0" smtClean="0"/>
              <a:t> for each individual </a:t>
            </a:r>
            <a:r>
              <a:rPr lang="en-GB" i="1" dirty="0" err="1" smtClean="0"/>
              <a:t>i</a:t>
            </a:r>
            <a:r>
              <a:rPr lang="en-GB" i="1" dirty="0" smtClean="0"/>
              <a:t>  </a:t>
            </a:r>
          </a:p>
          <a:p>
            <a:pPr lvl="1"/>
            <a:r>
              <a:rPr lang="en-GB" dirty="0" smtClean="0"/>
              <a:t>Estimate difference in outcome </a:t>
            </a:r>
            <a:r>
              <a:rPr lang="en-GB" b="1" i="1" dirty="0" smtClean="0"/>
              <a:t>before</a:t>
            </a:r>
            <a:r>
              <a:rPr lang="en-GB" dirty="0" smtClean="0"/>
              <a:t> treatment</a:t>
            </a:r>
          </a:p>
          <a:p>
            <a:pPr lvl="1"/>
            <a:r>
              <a:rPr lang="en-GB" dirty="0" smtClean="0"/>
              <a:t>If the groups are truly ‘as if’ random should be zero</a:t>
            </a:r>
          </a:p>
          <a:p>
            <a:pPr lvl="1"/>
            <a:r>
              <a:rPr lang="en-GB" dirty="0" smtClean="0"/>
              <a:t>If it’s not zero: can assume </a:t>
            </a:r>
            <a:r>
              <a:rPr lang="en-GB" i="1" dirty="0" smtClean="0"/>
              <a:t>fixed</a:t>
            </a:r>
            <a:r>
              <a:rPr lang="en-GB" dirty="0" smtClean="0"/>
              <a:t> differences over time and take before-after difference in treatment and control groups (DD)</a:t>
            </a:r>
          </a:p>
          <a:p>
            <a:pPr lvl="1">
              <a:buNone/>
            </a:pPr>
            <a:endParaRPr lang="en-US" sz="21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Related literature</a:t>
            </a:r>
            <a:br>
              <a:rPr lang="en-US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Both on methods and applications:</a:t>
            </a:r>
          </a:p>
          <a:p>
            <a:pPr>
              <a:buNone/>
            </a:pPr>
            <a:r>
              <a:rPr lang="en-US" sz="2400" dirty="0" err="1" smtClean="0"/>
              <a:t>Caliendo</a:t>
            </a:r>
            <a:r>
              <a:rPr lang="en-US" sz="2400" dirty="0" smtClean="0"/>
              <a:t> and </a:t>
            </a:r>
            <a:r>
              <a:rPr lang="en-US" sz="2400" dirty="0" err="1" smtClean="0"/>
              <a:t>Kopeining</a:t>
            </a:r>
            <a:r>
              <a:rPr lang="en-US" sz="2400" dirty="0" smtClean="0"/>
              <a:t> (2008) – Some practical guidance for the implementation of propensity score matching</a:t>
            </a:r>
          </a:p>
          <a:p>
            <a:pPr>
              <a:buNone/>
            </a:pPr>
            <a:r>
              <a:rPr lang="en-US" sz="2400" dirty="0" smtClean="0"/>
              <a:t>Stuart (2010) – Matching methods for causal inference: A review and a look forward</a:t>
            </a:r>
          </a:p>
          <a:p>
            <a:r>
              <a:rPr lang="en-US" sz="2400" dirty="0" smtClean="0"/>
              <a:t>Also includes </a:t>
            </a:r>
            <a:r>
              <a:rPr lang="en-US" sz="2400" dirty="0" err="1" smtClean="0"/>
              <a:t>Stata</a:t>
            </a:r>
            <a:r>
              <a:rPr lang="en-US" sz="2400" dirty="0" smtClean="0"/>
              <a:t> commands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Can non-experimental methods (DD, matching) catch-up with experiments?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chemeClr val="accent2"/>
                </a:solidFill>
              </a:rPr>
              <a:t>LaLonde</a:t>
            </a:r>
            <a:r>
              <a:rPr lang="en-US" sz="2800" dirty="0" smtClean="0">
                <a:solidFill>
                  <a:schemeClr val="accent2"/>
                </a:solidFill>
              </a:rPr>
              <a:t> (1986) </a:t>
            </a:r>
            <a:r>
              <a:rPr lang="en-US" sz="2800" dirty="0" smtClean="0">
                <a:solidFill>
                  <a:schemeClr val="accent2"/>
                </a:solidFill>
              </a:rPr>
              <a:t>– NO</a:t>
            </a:r>
          </a:p>
          <a:p>
            <a:pPr>
              <a:buNone/>
            </a:pPr>
            <a:r>
              <a:rPr lang="en-US" sz="2000" dirty="0" smtClean="0"/>
              <a:t>Data: National </a:t>
            </a:r>
            <a:r>
              <a:rPr lang="en-US" sz="2000" dirty="0" smtClean="0"/>
              <a:t>Support Work  Demonstration (NSW)</a:t>
            </a:r>
          </a:p>
          <a:p>
            <a:r>
              <a:rPr lang="en-US" sz="2000" dirty="0" smtClean="0"/>
              <a:t>Help </a:t>
            </a:r>
            <a:r>
              <a:rPr lang="en-US" sz="2000" dirty="0" smtClean="0"/>
              <a:t>disadvantaged workers lacking basic skills</a:t>
            </a:r>
          </a:p>
          <a:p>
            <a:r>
              <a:rPr lang="en-US" sz="2000" dirty="0" smtClean="0"/>
              <a:t>Duration of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: 9-18 </a:t>
            </a:r>
            <a:r>
              <a:rPr lang="en-US" sz="2000" dirty="0" smtClean="0"/>
              <a:t>months </a:t>
            </a:r>
          </a:p>
          <a:p>
            <a:r>
              <a:rPr lang="en-US" sz="2000" dirty="0" smtClean="0"/>
              <a:t>randomized into training versus no </a:t>
            </a:r>
            <a:r>
              <a:rPr lang="en-US" sz="2000" dirty="0" smtClean="0"/>
              <a:t>training !!!</a:t>
            </a:r>
            <a:r>
              <a:rPr lang="en-US" sz="2000" dirty="0" smtClean="0"/>
              <a:t> </a:t>
            </a:r>
          </a:p>
          <a:p>
            <a:pPr>
              <a:buNone/>
            </a:pPr>
            <a:r>
              <a:rPr lang="en-US" sz="2000" dirty="0" smtClean="0"/>
              <a:t>Goal of the study was </a:t>
            </a:r>
            <a:r>
              <a:rPr lang="en-US" sz="2000" dirty="0" smtClean="0">
                <a:solidFill>
                  <a:schemeClr val="accent2"/>
                </a:solidFill>
              </a:rPr>
              <a:t>to compare econometric estimates from those obtained from the experiment</a:t>
            </a:r>
            <a:r>
              <a:rPr lang="en-US" sz="2000" dirty="0" smtClean="0"/>
              <a:t>.   </a:t>
            </a:r>
          </a:p>
          <a:p>
            <a:r>
              <a:rPr lang="en-US" sz="2000" dirty="0" smtClean="0"/>
              <a:t> </a:t>
            </a:r>
            <a:r>
              <a:rPr lang="en-US" sz="2000" dirty="0" smtClean="0"/>
              <a:t>Use </a:t>
            </a:r>
            <a:r>
              <a:rPr lang="en-US" sz="2000" dirty="0" smtClean="0"/>
              <a:t>PSID and CPS to obtain control </a:t>
            </a:r>
            <a:r>
              <a:rPr lang="en-US" sz="2000" dirty="0" smtClean="0"/>
              <a:t>groups</a:t>
            </a:r>
            <a:endParaRPr lang="en-US" sz="2000" dirty="0" smtClean="0"/>
          </a:p>
          <a:p>
            <a:r>
              <a:rPr lang="en-US" sz="2000" dirty="0" smtClean="0"/>
              <a:t> </a:t>
            </a:r>
            <a:r>
              <a:rPr lang="en-US" sz="2000" dirty="0" smtClean="0"/>
              <a:t>Compare </a:t>
            </a:r>
            <a:r>
              <a:rPr lang="en-US" sz="2000" dirty="0" smtClean="0"/>
              <a:t>experimental to non-experimental </a:t>
            </a:r>
            <a:r>
              <a:rPr lang="en-US" sz="2000" dirty="0" smtClean="0"/>
              <a:t>estimates</a:t>
            </a:r>
          </a:p>
          <a:p>
            <a:pPr>
              <a:buNone/>
            </a:pPr>
            <a:r>
              <a:rPr lang="en-US" sz="2000" dirty="0" smtClean="0"/>
              <a:t>=&gt; Humbling experience for labor economists</a:t>
            </a:r>
            <a:endParaRPr lang="en-US" sz="2000" dirty="0" smtClean="0"/>
          </a:p>
          <a:p>
            <a:pPr>
              <a:buNone/>
            </a:pPr>
            <a:endParaRPr lang="en-US" sz="20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“If I do not have experiment, how can I get control group?”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Last time: </a:t>
            </a:r>
            <a:r>
              <a:rPr lang="en-US" sz="2400" dirty="0" smtClean="0">
                <a:solidFill>
                  <a:schemeClr val="accent2"/>
                </a:solidFill>
              </a:rPr>
              <a:t>Diff-in-diff</a:t>
            </a:r>
          </a:p>
          <a:p>
            <a:r>
              <a:rPr lang="en-US" sz="2400" dirty="0" smtClean="0"/>
              <a:t>Comparison before-after between two comparable groups</a:t>
            </a:r>
          </a:p>
          <a:p>
            <a:r>
              <a:rPr lang="en-US" sz="2400" dirty="0" smtClean="0"/>
              <a:t>Assumption: fixed differences between control and treatment group over time</a:t>
            </a:r>
          </a:p>
          <a:p>
            <a:r>
              <a:rPr lang="en-US" sz="2400" dirty="0" smtClean="0"/>
              <a:t>How can we check / adjust assumption:</a:t>
            </a:r>
          </a:p>
          <a:p>
            <a:pPr lvl="1"/>
            <a:r>
              <a:rPr lang="en-US" sz="2100" dirty="0" smtClean="0"/>
              <a:t>Look for trends in pre-treatment period</a:t>
            </a:r>
          </a:p>
          <a:p>
            <a:pPr lvl="1"/>
            <a:r>
              <a:rPr lang="en-US" sz="2100" dirty="0" smtClean="0"/>
              <a:t>Selection into treatment based on temporary factors (</a:t>
            </a:r>
            <a:r>
              <a:rPr lang="en-US" sz="2100" dirty="0" err="1" smtClean="0"/>
              <a:t>Ashenfelter</a:t>
            </a:r>
            <a:r>
              <a:rPr lang="en-US" sz="2100" dirty="0" smtClean="0"/>
              <a:t> dip), or anticipation of treatment (taxes)</a:t>
            </a:r>
          </a:p>
          <a:p>
            <a:pPr>
              <a:buNone/>
            </a:pPr>
            <a:endParaRPr lang="en-US" sz="2700" dirty="0" smtClean="0"/>
          </a:p>
          <a:p>
            <a:pPr lvl="1"/>
            <a:endParaRPr lang="en-US" sz="2400" dirty="0" smtClean="0"/>
          </a:p>
          <a:p>
            <a:pPr>
              <a:buNone/>
            </a:pP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0"/>
            <a:ext cx="8153400" cy="695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Can non-experimental methods (DD, matching) catch-up with experiments?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Further discussion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Dehejia</a:t>
            </a:r>
            <a:r>
              <a:rPr lang="en-US" dirty="0" smtClean="0"/>
              <a:t> and </a:t>
            </a:r>
            <a:r>
              <a:rPr lang="en-US" dirty="0" err="1" smtClean="0"/>
              <a:t>Wahba</a:t>
            </a:r>
            <a:r>
              <a:rPr lang="en-US" dirty="0" smtClean="0"/>
              <a:t> (1999, 2002) – YES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Same data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Propensity score matching, respect of common </a:t>
            </a:r>
            <a:r>
              <a:rPr lang="en-US" dirty="0" smtClean="0"/>
              <a:t>support (drop almost half of controls)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Includes only those with info on pre-program earnings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Smith and </a:t>
            </a:r>
            <a:r>
              <a:rPr lang="en-US" dirty="0" err="1" smtClean="0"/>
              <a:t>Lalonde</a:t>
            </a:r>
            <a:r>
              <a:rPr lang="en-US" dirty="0" smtClean="0"/>
              <a:t> (2005)  - NO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DW results are sensitive to choice of Xs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Dehejia</a:t>
            </a:r>
            <a:r>
              <a:rPr lang="en-US" dirty="0" smtClean="0"/>
              <a:t> and </a:t>
            </a:r>
            <a:r>
              <a:rPr lang="en-US" dirty="0" err="1" smtClean="0"/>
              <a:t>Wahba</a:t>
            </a:r>
            <a:r>
              <a:rPr lang="en-US" dirty="0" smtClean="0"/>
              <a:t> (2006) – YES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Again stressing importance common support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44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Reality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Questionable assumption about </a:t>
            </a:r>
            <a:r>
              <a:rPr lang="en-US" dirty="0" err="1" smtClean="0"/>
              <a:t>ignorability</a:t>
            </a:r>
            <a:r>
              <a:rPr lang="en-US" dirty="0" smtClean="0"/>
              <a:t> of </a:t>
            </a:r>
            <a:r>
              <a:rPr lang="en-US" dirty="0" err="1" smtClean="0"/>
              <a:t>unobservables</a:t>
            </a:r>
            <a:r>
              <a:rPr lang="en-US" dirty="0" smtClean="0"/>
              <a:t> in participation decision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Sensitive to what X we choose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Required to have a lot of pre-treatment (labor market behavior) and post-treatment characteristics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Good in evaluating obligatory programs or if filtering is based on some clearly define observed characteristics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Matching</a:t>
            </a:r>
            <a:br>
              <a:rPr lang="en-US" dirty="0" smtClean="0"/>
            </a:br>
            <a:r>
              <a:rPr lang="en-US" sz="2700" dirty="0" smtClean="0"/>
              <a:t>Intuition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8288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Counterfactuals: </a:t>
            </a:r>
            <a:r>
              <a:rPr lang="en-US" sz="2400" dirty="0" smtClean="0"/>
              <a:t>what would have happened to treated subjects, if the had not received treatment?</a:t>
            </a:r>
          </a:p>
          <a:p>
            <a:pPr lvl="1"/>
            <a:r>
              <a:rPr lang="en-US" sz="2100" dirty="0" smtClean="0"/>
              <a:t>Potential (observed) outcomes x real outcomes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Matching</a:t>
            </a:r>
            <a:r>
              <a:rPr lang="en-US" sz="2400" dirty="0" smtClean="0"/>
              <a:t> = pairing treatment and comparison units that are similar in terms of </a:t>
            </a:r>
            <a:r>
              <a:rPr lang="en-US" sz="2400" dirty="0" smtClean="0">
                <a:solidFill>
                  <a:schemeClr val="accent1"/>
                </a:solidFill>
              </a:rPr>
              <a:t>observable characteristics</a:t>
            </a:r>
          </a:p>
          <a:p>
            <a:r>
              <a:rPr lang="en-US" sz="2400" dirty="0" smtClean="0"/>
              <a:t>Conditional on observables (X</a:t>
            </a:r>
            <a:r>
              <a:rPr lang="en-US" sz="1600" dirty="0" smtClean="0"/>
              <a:t>i</a:t>
            </a:r>
            <a:r>
              <a:rPr lang="en-US" sz="2400" dirty="0" smtClean="0"/>
              <a:t>) we can take assignment to treatment (T</a:t>
            </a:r>
            <a:r>
              <a:rPr lang="en-US" sz="1600" dirty="0" smtClean="0"/>
              <a:t>i</a:t>
            </a:r>
            <a:r>
              <a:rPr lang="en-US" sz="2400" dirty="0" smtClean="0"/>
              <a:t>) as “random” (</a:t>
            </a:r>
            <a:r>
              <a:rPr lang="en-US" sz="2400" dirty="0" err="1" smtClean="0">
                <a:solidFill>
                  <a:schemeClr val="accent2"/>
                </a:solidFill>
              </a:rPr>
              <a:t>unconfoundness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Implicitly, </a:t>
            </a:r>
            <a:r>
              <a:rPr lang="en-US" sz="2400" dirty="0" err="1" smtClean="0"/>
              <a:t>unobservables</a:t>
            </a:r>
            <a:r>
              <a:rPr lang="en-US" sz="2400" dirty="0" smtClean="0"/>
              <a:t> do not play role in treatment assignment – we assume they are similar among groups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286000" y="4419600"/>
          <a:ext cx="3048000" cy="694654"/>
        </p:xfrm>
        <a:graphic>
          <a:graphicData uri="http://schemas.openxmlformats.org/presentationml/2006/ole">
            <p:oleObj spid="_x0000_s11266" name="Equation" r:id="rId3" imgW="1002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Matching</a:t>
            </a:r>
            <a:br>
              <a:rPr lang="en-US" dirty="0" smtClean="0"/>
            </a:br>
            <a:r>
              <a:rPr lang="en-US" sz="2700" dirty="0" smtClean="0"/>
              <a:t>Intuition II</a:t>
            </a:r>
            <a:endParaRPr lang="en-US" sz="27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r>
              <a:rPr lang="en-GB" sz="2800" dirty="0" smtClean="0"/>
              <a:t>E(Y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 – Y</a:t>
            </a:r>
            <a:r>
              <a:rPr lang="en-GB" sz="2800" baseline="-25000" dirty="0" smtClean="0"/>
              <a:t>0</a:t>
            </a:r>
            <a:r>
              <a:rPr lang="en-GB" sz="2800" dirty="0" smtClean="0"/>
              <a:t> | T=1) = </a:t>
            </a:r>
          </a:p>
          <a:p>
            <a:pPr>
              <a:buFont typeface="Wingdings" pitchFamily="2" charset="2"/>
              <a:buNone/>
            </a:pPr>
            <a:r>
              <a:rPr lang="en-GB" sz="2800" dirty="0" smtClean="0"/>
              <a:t>         (1)    </a:t>
            </a:r>
            <a:r>
              <a:rPr lang="en-GB" sz="2800" dirty="0" smtClean="0">
                <a:solidFill>
                  <a:schemeClr val="accent2"/>
                </a:solidFill>
              </a:rPr>
              <a:t>E[Y</a:t>
            </a:r>
            <a:r>
              <a:rPr lang="en-GB" sz="2800" baseline="-25000" dirty="0" smtClean="0">
                <a:solidFill>
                  <a:schemeClr val="accent2"/>
                </a:solidFill>
              </a:rPr>
              <a:t>1</a:t>
            </a:r>
            <a:r>
              <a:rPr lang="en-GB" sz="2800" dirty="0" smtClean="0">
                <a:solidFill>
                  <a:schemeClr val="accent2"/>
                </a:solidFill>
              </a:rPr>
              <a:t> | X, T=1] – E[Y</a:t>
            </a:r>
            <a:r>
              <a:rPr lang="en-GB" sz="2800" baseline="-25000" dirty="0" smtClean="0">
                <a:solidFill>
                  <a:schemeClr val="accent2"/>
                </a:solidFill>
              </a:rPr>
              <a:t>0</a:t>
            </a:r>
            <a:r>
              <a:rPr lang="en-GB" sz="2800" dirty="0" smtClean="0">
                <a:solidFill>
                  <a:schemeClr val="accent2"/>
                </a:solidFill>
              </a:rPr>
              <a:t> | X, T=0] </a:t>
            </a:r>
            <a:r>
              <a:rPr lang="en-GB" sz="2800" dirty="0" smtClean="0"/>
              <a:t>-</a:t>
            </a:r>
          </a:p>
          <a:p>
            <a:pPr>
              <a:buFont typeface="Wingdings" pitchFamily="2" charset="2"/>
              <a:buNone/>
            </a:pPr>
            <a:r>
              <a:rPr lang="en-GB" sz="2800" dirty="0" smtClean="0"/>
              <a:t> 		(2)      E[Y</a:t>
            </a:r>
            <a:r>
              <a:rPr lang="en-GB" sz="2800" baseline="-25000" dirty="0" smtClean="0"/>
              <a:t>0</a:t>
            </a:r>
            <a:r>
              <a:rPr lang="en-GB" sz="2800" dirty="0" smtClean="0"/>
              <a:t> | X, T=1] – E[Y</a:t>
            </a:r>
            <a:r>
              <a:rPr lang="en-GB" sz="2800" baseline="-25000" dirty="0" smtClean="0"/>
              <a:t>0</a:t>
            </a:r>
            <a:r>
              <a:rPr lang="en-GB" sz="2800" dirty="0" smtClean="0"/>
              <a:t> | X, T=0]</a:t>
            </a:r>
          </a:p>
          <a:p>
            <a:pPr>
              <a:buFont typeface="Wingdings" pitchFamily="2" charset="2"/>
              <a:buNone/>
            </a:pPr>
            <a:endParaRPr lang="en-GB" sz="2800" dirty="0" smtClean="0"/>
          </a:p>
          <a:p>
            <a:r>
              <a:rPr lang="en-GB" sz="2800" dirty="0" smtClean="0"/>
              <a:t>Part 1 is matched treatment effect</a:t>
            </a:r>
          </a:p>
          <a:p>
            <a:r>
              <a:rPr lang="en-GB" sz="2800" dirty="0" smtClean="0"/>
              <a:t>Part 2 is assumed to be zero</a:t>
            </a:r>
          </a:p>
          <a:p>
            <a:pPr lvl="1"/>
            <a:r>
              <a:rPr lang="en-GB" sz="2400" dirty="0" smtClean="0"/>
              <a:t>all selection occurs </a:t>
            </a:r>
            <a:r>
              <a:rPr lang="en-GB" sz="2400" i="1" dirty="0" smtClean="0">
                <a:solidFill>
                  <a:schemeClr val="accent2"/>
                </a:solidFill>
              </a:rPr>
              <a:t>only</a:t>
            </a:r>
            <a:r>
              <a:rPr lang="en-GB" sz="2400" dirty="0" smtClean="0"/>
              <a:t> through observed </a:t>
            </a:r>
            <a:r>
              <a:rPr lang="en-GB" sz="2400" i="1" dirty="0" smtClean="0"/>
              <a:t>X</a:t>
            </a:r>
            <a:r>
              <a:rPr lang="en-GB" sz="2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Matching</a:t>
            </a:r>
            <a:br>
              <a:rPr lang="en-US" dirty="0" smtClean="0"/>
            </a:br>
            <a:r>
              <a:rPr lang="en-US" sz="2700" dirty="0" smtClean="0"/>
              <a:t>Common support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Matching can only work if there is a region of “common support”</a:t>
            </a:r>
          </a:p>
          <a:p>
            <a:pPr lvl="1"/>
            <a:r>
              <a:rPr lang="en-GB" sz="2400" dirty="0" smtClean="0"/>
              <a:t>People with the </a:t>
            </a:r>
            <a:r>
              <a:rPr lang="en-GB" sz="2400" i="1" dirty="0" smtClean="0"/>
              <a:t>same</a:t>
            </a:r>
            <a:r>
              <a:rPr lang="en-GB" sz="2400" dirty="0" smtClean="0"/>
              <a:t> X values are in both the treatment and the control groups</a:t>
            </a:r>
          </a:p>
          <a:p>
            <a:pPr lvl="1"/>
            <a:r>
              <a:rPr lang="en-GB" sz="2400" dirty="0" smtClean="0"/>
              <a:t>Let </a:t>
            </a:r>
            <a:r>
              <a:rPr lang="en-GB" sz="2400" i="1" dirty="0" smtClean="0"/>
              <a:t>S</a:t>
            </a:r>
            <a:r>
              <a:rPr lang="en-GB" sz="2400" dirty="0" smtClean="0"/>
              <a:t> be the set of all observables </a:t>
            </a:r>
            <a:r>
              <a:rPr lang="en-GB" sz="2400" i="1" dirty="0" smtClean="0"/>
              <a:t>X, </a:t>
            </a:r>
            <a:r>
              <a:rPr lang="en-GB" sz="2400" dirty="0" smtClean="0"/>
              <a:t>then </a:t>
            </a:r>
          </a:p>
          <a:p>
            <a:pPr lvl="1">
              <a:buNone/>
            </a:pPr>
            <a:r>
              <a:rPr lang="en-GB" sz="2400" dirty="0" smtClean="0">
                <a:solidFill>
                  <a:schemeClr val="accent2"/>
                </a:solidFill>
              </a:rPr>
              <a:t>	0&lt;Pr(T=1 | X)&lt;1 </a:t>
            </a:r>
            <a:r>
              <a:rPr lang="en-GB" sz="2400" dirty="0" smtClean="0"/>
              <a:t>for some S</a:t>
            </a:r>
            <a:r>
              <a:rPr lang="en-GB" sz="2400" baseline="30000" dirty="0" smtClean="0"/>
              <a:t>*</a:t>
            </a:r>
            <a:r>
              <a:rPr lang="en-GB" sz="2400" dirty="0" smtClean="0"/>
              <a:t> subset of </a:t>
            </a:r>
            <a:r>
              <a:rPr lang="en-GB" sz="2400" i="1" dirty="0" smtClean="0"/>
              <a:t>S</a:t>
            </a:r>
          </a:p>
          <a:p>
            <a:pPr lvl="1"/>
            <a:endParaRPr lang="en-GB" sz="2400" dirty="0" smtClean="0"/>
          </a:p>
          <a:p>
            <a:r>
              <a:rPr lang="en-GB" sz="2400" dirty="0" smtClean="0">
                <a:solidFill>
                  <a:schemeClr val="accent2"/>
                </a:solidFill>
              </a:rPr>
              <a:t>Intuition: </a:t>
            </a:r>
            <a:r>
              <a:rPr lang="en-GB" sz="2400" dirty="0" smtClean="0"/>
              <a:t>Someone in control group has to be </a:t>
            </a:r>
            <a:r>
              <a:rPr lang="en-GB" sz="2400" dirty="0" smtClean="0">
                <a:solidFill>
                  <a:schemeClr val="accent1"/>
                </a:solidFill>
              </a:rPr>
              <a:t>close enough to match </a:t>
            </a:r>
            <a:r>
              <a:rPr lang="en-GB" sz="2400" dirty="0" smtClean="0"/>
              <a:t>to treatment unit, or we see enough </a:t>
            </a:r>
            <a:r>
              <a:rPr lang="en-GB" sz="2400" dirty="0" smtClean="0">
                <a:solidFill>
                  <a:schemeClr val="accent1"/>
                </a:solidFill>
              </a:rPr>
              <a:t>overlap in the distribution </a:t>
            </a:r>
            <a:r>
              <a:rPr lang="en-GB" sz="2400" dirty="0" smtClean="0"/>
              <a:t>of treated and untreated individuals over their characteristics</a:t>
            </a:r>
            <a:endParaRPr lang="en-US" sz="1800" dirty="0" smtClean="0"/>
          </a:p>
          <a:p>
            <a:pPr>
              <a:buNone/>
            </a:pPr>
            <a:endParaRPr lang="en-US" sz="2400" dirty="0" smtClean="0"/>
          </a:p>
          <a:p>
            <a:endParaRPr lang="en-US" sz="1600" dirty="0" smtClean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218" name="Equation" r:id="rId3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Matching</a:t>
            </a:r>
            <a:br>
              <a:rPr lang="en-US" dirty="0" smtClean="0"/>
            </a:br>
            <a:r>
              <a:rPr lang="en-US" sz="2200" dirty="0" smtClean="0"/>
              <a:t>Common support II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09600" y="1600201"/>
            <a:ext cx="3748199" cy="2743200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1600200"/>
            <a:ext cx="385184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Matching methods</a:t>
            </a:r>
            <a:br>
              <a:rPr lang="en-US" dirty="0" smtClean="0"/>
            </a:br>
            <a:r>
              <a:rPr lang="en-US" sz="2700" dirty="0" smtClean="0"/>
              <a:t>Overview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Exact matching</a:t>
            </a:r>
          </a:p>
          <a:p>
            <a:endParaRPr lang="en-US" sz="2800" dirty="0" smtClean="0"/>
          </a:p>
          <a:p>
            <a:r>
              <a:rPr lang="en-US" sz="2800" dirty="0" smtClean="0"/>
              <a:t>Propensity score matching</a:t>
            </a:r>
          </a:p>
          <a:p>
            <a:pPr lvl="1"/>
            <a:r>
              <a:rPr lang="en-US" sz="2500" dirty="0" smtClean="0"/>
              <a:t>Nearest neighbor</a:t>
            </a:r>
          </a:p>
          <a:p>
            <a:pPr lvl="1"/>
            <a:r>
              <a:rPr lang="en-US" sz="2500" dirty="0" smtClean="0"/>
              <a:t>Kernel matching</a:t>
            </a:r>
          </a:p>
          <a:p>
            <a:pPr lvl="1"/>
            <a:r>
              <a:rPr lang="en-US" sz="2500" dirty="0" smtClean="0"/>
              <a:t>Radius matching</a:t>
            </a:r>
          </a:p>
          <a:p>
            <a:pPr lvl="1"/>
            <a:r>
              <a:rPr lang="en-US" sz="2500" dirty="0" smtClean="0"/>
              <a:t>Stratification matching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Exact matching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Each group of treated has her counterpart with exactly same characteristics</a:t>
            </a:r>
          </a:p>
          <a:p>
            <a:pPr lvl="1">
              <a:lnSpc>
                <a:spcPct val="120000"/>
              </a:lnSpc>
            </a:pPr>
            <a:r>
              <a:rPr lang="en-US" sz="2500" dirty="0" smtClean="0"/>
              <a:t>We define cells for combinations of observables</a:t>
            </a:r>
          </a:p>
          <a:p>
            <a:pPr lvl="2">
              <a:lnSpc>
                <a:spcPct val="120000"/>
              </a:lnSpc>
            </a:pPr>
            <a:r>
              <a:rPr lang="en-US" sz="2200" dirty="0" smtClean="0"/>
              <a:t>E.g.: Sex x age x education x region</a:t>
            </a:r>
          </a:p>
          <a:p>
            <a:pPr lvl="1">
              <a:lnSpc>
                <a:spcPct val="120000"/>
              </a:lnSpc>
            </a:pPr>
            <a:r>
              <a:rPr lang="en-US" sz="2500" dirty="0" smtClean="0"/>
              <a:t>We compare average of treated and untreated in each cell (combination of characteristics)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Total effect: weighted average of cells (weights are frequencies of observed cells) 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Example: Payne, </a:t>
            </a:r>
            <a:r>
              <a:rPr lang="en-US" sz="2800" dirty="0" err="1" smtClean="0"/>
              <a:t>Lissenburgh</a:t>
            </a:r>
            <a:r>
              <a:rPr lang="en-US" sz="2800" dirty="0" smtClean="0"/>
              <a:t>, White a Payne (1996)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Employment training, Employment Action in Great Britain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/>
              <a:t>Treated: long term unemployed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Exact matching</a:t>
            </a:r>
            <a:br>
              <a:rPr lang="en-US" dirty="0" smtClean="0"/>
            </a:br>
            <a:r>
              <a:rPr lang="en-US" sz="2200" dirty="0" smtClean="0"/>
              <a:t>Issues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Problem: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To create cells, only few X’s can be used 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If we use more X’s , we will not have enough matches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Few X’s might not fully explain selection process =&gt; main assumption of matching would be violated</a:t>
            </a:r>
            <a:endParaRPr lang="en-GB" sz="21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We need a tool that “merges” more dimensions into one</a:t>
            </a:r>
          </a:p>
          <a:p>
            <a:pPr lvl="1">
              <a:lnSpc>
                <a:spcPct val="90000"/>
              </a:lnSpc>
            </a:pPr>
            <a:r>
              <a:rPr lang="en-GB" sz="2100" dirty="0" smtClean="0"/>
              <a:t>1 number – score, that would measure how much similar are treated and untreated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Solution = propensity score matching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3632</TotalTime>
  <Words>1199</Words>
  <Application>Microsoft Office PowerPoint</Application>
  <PresentationFormat>On-screen Show (4:3)</PresentationFormat>
  <Paragraphs>167</Paragraphs>
  <Slides>23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Median</vt:lpstr>
      <vt:lpstr>Equation</vt:lpstr>
      <vt:lpstr>matching </vt:lpstr>
      <vt:lpstr>Introduction</vt:lpstr>
      <vt:lpstr>Matching Intuition </vt:lpstr>
      <vt:lpstr>Matching Intuition II</vt:lpstr>
      <vt:lpstr>Matching Common support</vt:lpstr>
      <vt:lpstr>Matching Common support II</vt:lpstr>
      <vt:lpstr>Matching methods Overview</vt:lpstr>
      <vt:lpstr>Exact matching </vt:lpstr>
      <vt:lpstr>Exact matching Issues</vt:lpstr>
      <vt:lpstr>Propensity score matching Explanation</vt:lpstr>
      <vt:lpstr>Propensity score matching General procedure</vt:lpstr>
      <vt:lpstr>Propensity score matching Step 1: Estimation of propensity score</vt:lpstr>
      <vt:lpstr>Propensity score matching Step 2: Matching algorithms</vt:lpstr>
      <vt:lpstr>Propensity score matching Step 2: Matching algorithms</vt:lpstr>
      <vt:lpstr>Propensity score matching Problems</vt:lpstr>
      <vt:lpstr>Special topics in Propensity score matching PSM versus OLS</vt:lpstr>
      <vt:lpstr>Special topics in Propensity score matching PSM + DD</vt:lpstr>
      <vt:lpstr>Related literature </vt:lpstr>
      <vt:lpstr>Can non-experimental methods (DD, matching) catch-up with experiments?</vt:lpstr>
      <vt:lpstr>Slide 20</vt:lpstr>
      <vt:lpstr>Can non-experimental methods (DD, matching) catch-up with experiments?</vt:lpstr>
      <vt:lpstr>Slide 22</vt:lpstr>
      <vt:lpstr>Reality check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 </dc:creator>
  <cp:lastModifiedBy> </cp:lastModifiedBy>
  <cp:revision>20</cp:revision>
  <dcterms:created xsi:type="dcterms:W3CDTF">2010-09-29T18:06:52Z</dcterms:created>
  <dcterms:modified xsi:type="dcterms:W3CDTF">2010-10-20T20:12:16Z</dcterms:modified>
</cp:coreProperties>
</file>