
<file path=[Content_Types].xml><?xml version="1.0" encoding="utf-8"?>
<Types xmlns="http://schemas.openxmlformats.org/package/2006/content-types">
  <Default Extension="bin" ContentType="image/unknown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/>
              <a:t>12/2/2023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/>
              <a:t>12/2/2023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/>
              <a:t>12/2/2023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/>
              <a:t>12/2/2023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DD67DAC-232D-4042-B5C0-E64770A42A28}" type="datetimeFigureOut">
              <a:rPr lang="en-US" dirty="0"/>
              <a:t>12/2/2023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/>
              <a:t>12/2/2023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/>
              <a:t>12/2/2023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/>
              <a:t>12/2/2023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/>
              <a:t>12/2/2023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/>
              <a:t>12/2/2023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/>
              <a:t>12/2/2023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dirty="0"/>
              <a:t>12/2/2023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lpforenglish.cz/article/2006030602-predpritomny-ca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B5F14-F0F6-33D0-8EFE-E41BBF8237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perfect</a:t>
            </a:r>
            <a:r>
              <a:rPr lang="cs-CZ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D32549-C6C9-E232-94A5-76F7838B8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4389119"/>
            <a:ext cx="8092081" cy="1715845"/>
          </a:xfrm>
        </p:spPr>
        <p:txBody>
          <a:bodyPr>
            <a:normAutofit fontScale="92500"/>
          </a:bodyPr>
          <a:lstStyle/>
          <a:p>
            <a:r>
              <a:rPr lang="cs-CZ" dirty="0" err="1"/>
              <a:t>shown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article</a:t>
            </a:r>
            <a:r>
              <a:rPr lang="cs-CZ" dirty="0"/>
              <a:t> </a:t>
            </a:r>
            <a:r>
              <a:rPr lang="cs-CZ" dirty="0" err="1"/>
              <a:t>named</a:t>
            </a:r>
            <a:r>
              <a:rPr lang="cs-CZ" dirty="0"/>
              <a:t>: </a:t>
            </a:r>
          </a:p>
          <a:p>
            <a:r>
              <a:rPr lang="cs-CZ" sz="2400" b="1" dirty="0" err="1"/>
              <a:t>Workplace</a:t>
            </a:r>
            <a:r>
              <a:rPr lang="cs-CZ" sz="2400" b="1" dirty="0"/>
              <a:t> learning </a:t>
            </a:r>
            <a:r>
              <a:rPr lang="cs-CZ" sz="2400" b="1" dirty="0" err="1"/>
              <a:t>for</a:t>
            </a:r>
            <a:r>
              <a:rPr lang="cs-CZ" sz="2400" b="1" dirty="0"/>
              <a:t> </a:t>
            </a:r>
            <a:r>
              <a:rPr lang="cs-CZ" sz="2400" b="1" dirty="0" err="1"/>
              <a:t>the</a:t>
            </a:r>
            <a:r>
              <a:rPr lang="cs-CZ" sz="2400" b="1" dirty="0"/>
              <a:t> </a:t>
            </a:r>
            <a:r>
              <a:rPr lang="cs-CZ" sz="2400" b="1" dirty="0" err="1"/>
              <a:t>disadvantaged</a:t>
            </a:r>
            <a:r>
              <a:rPr lang="cs-CZ" sz="2400" b="1" dirty="0"/>
              <a:t> – </a:t>
            </a:r>
            <a:r>
              <a:rPr lang="cs-CZ" sz="2400" b="1" dirty="0" err="1"/>
              <a:t>Perspectives</a:t>
            </a:r>
            <a:r>
              <a:rPr lang="cs-CZ" sz="2400" b="1" dirty="0"/>
              <a:t> </a:t>
            </a:r>
            <a:r>
              <a:rPr lang="cs-CZ" sz="2400" b="1" dirty="0" err="1"/>
              <a:t>from</a:t>
            </a:r>
            <a:r>
              <a:rPr lang="cs-CZ" sz="2400" b="1" dirty="0"/>
              <a:t> </a:t>
            </a:r>
            <a:r>
              <a:rPr lang="cs-CZ" sz="2400" b="1" dirty="0" err="1"/>
              <a:t>adult</a:t>
            </a:r>
            <a:r>
              <a:rPr lang="cs-CZ" sz="2400" b="1" dirty="0"/>
              <a:t> </a:t>
            </a:r>
            <a:r>
              <a:rPr lang="cs-CZ" sz="2400" b="1" dirty="0" err="1"/>
              <a:t>education</a:t>
            </a:r>
            <a:r>
              <a:rPr lang="cs-CZ" sz="2400" b="1" dirty="0"/>
              <a:t> and </a:t>
            </a:r>
            <a:r>
              <a:rPr lang="cs-CZ" sz="2400" b="1" dirty="0" err="1"/>
              <a:t>human</a:t>
            </a:r>
            <a:r>
              <a:rPr lang="cs-CZ" sz="2400" b="1" dirty="0"/>
              <a:t> </a:t>
            </a:r>
            <a:r>
              <a:rPr lang="cs-CZ" sz="2400" b="1" dirty="0" err="1"/>
              <a:t>resource</a:t>
            </a:r>
            <a:r>
              <a:rPr lang="cs-CZ" sz="2400" b="1" dirty="0"/>
              <a:t> development </a:t>
            </a:r>
          </a:p>
          <a:p>
            <a:pPr algn="ctr"/>
            <a:r>
              <a:rPr lang="cs-CZ" dirty="0"/>
              <a:t>by </a:t>
            </a:r>
            <a:r>
              <a:rPr lang="cs-CZ" dirty="0" err="1"/>
              <a:t>Jihee</a:t>
            </a:r>
            <a:r>
              <a:rPr lang="cs-CZ" dirty="0"/>
              <a:t> </a:t>
            </a:r>
            <a:r>
              <a:rPr lang="cs-CZ" dirty="0" err="1"/>
              <a:t>Hwang</a:t>
            </a:r>
            <a:r>
              <a:rPr lang="cs-CZ" dirty="0"/>
              <a:t> and </a:t>
            </a:r>
            <a:r>
              <a:rPr lang="cs-CZ" dirty="0" err="1"/>
              <a:t>Seung</a:t>
            </a:r>
            <a:r>
              <a:rPr lang="cs-CZ" dirty="0"/>
              <a:t> </a:t>
            </a:r>
            <a:r>
              <a:rPr lang="cs-CZ" dirty="0" err="1"/>
              <a:t>Won</a:t>
            </a:r>
            <a:r>
              <a:rPr lang="cs-CZ" dirty="0"/>
              <a:t> </a:t>
            </a:r>
            <a:r>
              <a:rPr lang="cs-CZ" dirty="0" err="1"/>
              <a:t>Yoon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0172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B3A7B9-50D6-1F71-DA55-CEA8367E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perfect</a:t>
            </a:r>
            <a:r>
              <a:rPr lang="cs-CZ" dirty="0"/>
              <a:t> – </a:t>
            </a:r>
            <a:r>
              <a:rPr lang="cs-CZ" dirty="0" err="1"/>
              <a:t>timeline</a:t>
            </a:r>
            <a:r>
              <a:rPr lang="cs-CZ" dirty="0"/>
              <a:t>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130DFEE-2893-D782-732C-EE2FC21D59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5745" y="2093976"/>
            <a:ext cx="5680509" cy="4051300"/>
          </a:xfrm>
        </p:spPr>
      </p:pic>
    </p:spTree>
    <p:extLst>
      <p:ext uri="{BB962C8B-B14F-4D97-AF65-F5344CB8AC3E}">
        <p14:creationId xmlns:p14="http://schemas.microsoft.com/office/powerpoint/2010/main" val="402661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63B1C5-97D0-A9BB-72BE-868E6C0C1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279470" cy="1636776"/>
          </a:xfrm>
        </p:spPr>
        <p:txBody>
          <a:bodyPr/>
          <a:lstStyle/>
          <a:p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perfect</a:t>
            </a:r>
            <a:r>
              <a:rPr lang="cs-CZ" dirty="0"/>
              <a:t> – </a:t>
            </a:r>
            <a:r>
              <a:rPr lang="cs-CZ" dirty="0" err="1"/>
              <a:t>when</a:t>
            </a:r>
            <a:r>
              <a:rPr lang="cs-CZ" dirty="0"/>
              <a:t> to use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A56F70-AC96-5CC8-5097-1AC1964E4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825571"/>
            <a:ext cx="10058400" cy="463798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1800" dirty="0"/>
              <a:t>1)  </a:t>
            </a:r>
            <a:r>
              <a:rPr lang="cs-CZ" sz="1800" dirty="0">
                <a:solidFill>
                  <a:srgbClr val="0099CC"/>
                </a:solidFill>
              </a:rPr>
              <a:t>EXPERIENCES</a:t>
            </a:r>
            <a:r>
              <a:rPr lang="cs-CZ" sz="1800" dirty="0"/>
              <a:t>  </a:t>
            </a:r>
          </a:p>
          <a:p>
            <a:pPr marL="548640" lvl="2" indent="0">
              <a:buNone/>
            </a:pPr>
            <a:r>
              <a:rPr lang="cs-CZ" dirty="0"/>
              <a:t>I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never</a:t>
            </a:r>
            <a:r>
              <a:rPr lang="cs-CZ" dirty="0"/>
              <a:t> </a:t>
            </a:r>
            <a:r>
              <a:rPr lang="cs-CZ" dirty="0" err="1"/>
              <a:t>been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USA. </a:t>
            </a:r>
          </a:p>
          <a:p>
            <a:pPr marL="548640" lvl="2" indent="0">
              <a:buNone/>
            </a:pPr>
            <a:r>
              <a:rPr lang="cs-CZ" dirty="0"/>
              <a:t>I </a:t>
            </a:r>
            <a:r>
              <a:rPr lang="cs-CZ" dirty="0" err="1"/>
              <a:t>haven‘t</a:t>
            </a:r>
            <a:r>
              <a:rPr lang="cs-CZ" dirty="0"/>
              <a:t> </a:t>
            </a:r>
            <a:r>
              <a:rPr lang="cs-CZ" dirty="0" err="1"/>
              <a:t>seen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film. </a:t>
            </a:r>
          </a:p>
          <a:p>
            <a:pPr marL="548640" lvl="2" indent="0">
              <a:buNone/>
            </a:pP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ever</a:t>
            </a:r>
            <a:r>
              <a:rPr lang="cs-CZ" dirty="0"/>
              <a:t> met a celebrity? </a:t>
            </a:r>
          </a:p>
          <a:p>
            <a:pPr marL="548640" lvl="2" indent="0">
              <a:buNone/>
            </a:pP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ever</a:t>
            </a:r>
            <a:r>
              <a:rPr lang="cs-CZ" dirty="0"/>
              <a:t> </a:t>
            </a:r>
            <a:r>
              <a:rPr lang="cs-CZ" dirty="0" err="1"/>
              <a:t>eaten</a:t>
            </a:r>
            <a:r>
              <a:rPr lang="cs-CZ" dirty="0"/>
              <a:t> a sushi? </a:t>
            </a:r>
          </a:p>
          <a:p>
            <a:pPr marL="548640" lvl="2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800" dirty="0"/>
              <a:t>2) </a:t>
            </a:r>
            <a:r>
              <a:rPr lang="cs-CZ" sz="1800" dirty="0">
                <a:solidFill>
                  <a:srgbClr val="0099CC"/>
                </a:solidFill>
              </a:rPr>
              <a:t>CHANGES</a:t>
            </a:r>
            <a:r>
              <a:rPr lang="cs-CZ" sz="1800" dirty="0"/>
              <a:t> </a:t>
            </a:r>
          </a:p>
          <a:p>
            <a:pPr marL="0" indent="0">
              <a:buNone/>
            </a:pPr>
            <a:r>
              <a:rPr lang="cs-CZ" dirty="0"/>
              <a:t>        </a:t>
            </a:r>
            <a:r>
              <a:rPr lang="cs-CZ" sz="1600" dirty="0" err="1"/>
              <a:t>I‘ve</a:t>
            </a:r>
            <a:r>
              <a:rPr lang="cs-CZ" sz="1600" dirty="0"/>
              <a:t> </a:t>
            </a:r>
            <a:r>
              <a:rPr lang="cs-CZ" sz="1600" dirty="0" err="1"/>
              <a:t>become</a:t>
            </a:r>
            <a:r>
              <a:rPr lang="cs-CZ" sz="1600" dirty="0"/>
              <a:t> a </a:t>
            </a:r>
            <a:r>
              <a:rPr lang="cs-CZ" sz="1600" dirty="0" err="1"/>
              <a:t>teacher</a:t>
            </a:r>
            <a:r>
              <a:rPr lang="cs-CZ" sz="1600" dirty="0"/>
              <a:t> </a:t>
            </a:r>
            <a:r>
              <a:rPr lang="cs-CZ" sz="1600" dirty="0" err="1"/>
              <a:t>today</a:t>
            </a:r>
            <a:r>
              <a:rPr lang="cs-CZ" sz="1600" dirty="0"/>
              <a:t>. </a:t>
            </a:r>
          </a:p>
          <a:p>
            <a:pPr marL="0" indent="0">
              <a:buNone/>
            </a:pPr>
            <a:r>
              <a:rPr lang="cs-CZ" sz="1600" dirty="0"/>
              <a:t>          </a:t>
            </a:r>
            <a:r>
              <a:rPr lang="cs-CZ" sz="1600" dirty="0" err="1"/>
              <a:t>I‘ve</a:t>
            </a:r>
            <a:r>
              <a:rPr lang="cs-CZ" sz="1600" dirty="0"/>
              <a:t> </a:t>
            </a:r>
            <a:r>
              <a:rPr lang="cs-CZ" sz="1600" dirty="0" err="1"/>
              <a:t>lost</a:t>
            </a:r>
            <a:r>
              <a:rPr lang="cs-CZ" sz="1600" dirty="0"/>
              <a:t> my </a:t>
            </a:r>
            <a:r>
              <a:rPr lang="cs-CZ" sz="1600" dirty="0" err="1"/>
              <a:t>bag</a:t>
            </a:r>
            <a:r>
              <a:rPr lang="cs-CZ" sz="1600" dirty="0"/>
              <a:t>. 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3) </a:t>
            </a:r>
            <a:r>
              <a:rPr lang="cs-CZ" sz="1800" dirty="0">
                <a:solidFill>
                  <a:srgbClr val="0099CC"/>
                </a:solidFill>
              </a:rPr>
              <a:t>RECENT EVENTS </a:t>
            </a:r>
          </a:p>
          <a:p>
            <a:pPr marL="0" indent="0">
              <a:buNone/>
            </a:pPr>
            <a:r>
              <a:rPr lang="cs-CZ" sz="1800" dirty="0"/>
              <a:t>         </a:t>
            </a:r>
            <a:r>
              <a:rPr lang="cs-CZ" sz="1600" dirty="0"/>
              <a:t>I </a:t>
            </a:r>
            <a:r>
              <a:rPr lang="cs-CZ" sz="1600" dirty="0" err="1"/>
              <a:t>haven‘t</a:t>
            </a:r>
            <a:r>
              <a:rPr lang="cs-CZ" sz="1600" dirty="0"/>
              <a:t> </a:t>
            </a:r>
            <a:r>
              <a:rPr lang="cs-CZ" sz="1600" dirty="0" err="1"/>
              <a:t>seen</a:t>
            </a:r>
            <a:r>
              <a:rPr lang="cs-CZ" sz="1600" dirty="0"/>
              <a:t> her </a:t>
            </a:r>
            <a:r>
              <a:rPr lang="cs-CZ" sz="1600" dirty="0" err="1"/>
              <a:t>recently</a:t>
            </a:r>
            <a:r>
              <a:rPr lang="cs-CZ" sz="1600" dirty="0"/>
              <a:t>. </a:t>
            </a:r>
          </a:p>
          <a:p>
            <a:pPr marL="0" indent="0">
              <a:buNone/>
            </a:pPr>
            <a:r>
              <a:rPr lang="cs-CZ" sz="1600" dirty="0"/>
              <a:t>          I </a:t>
            </a:r>
            <a:r>
              <a:rPr lang="cs-CZ" sz="1600" dirty="0" err="1"/>
              <a:t>haven‘t</a:t>
            </a:r>
            <a:r>
              <a:rPr lang="cs-CZ" sz="1600" dirty="0"/>
              <a:t> </a:t>
            </a:r>
            <a:r>
              <a:rPr lang="cs-CZ" sz="1600" dirty="0" err="1"/>
              <a:t>been</a:t>
            </a:r>
            <a:r>
              <a:rPr lang="cs-CZ" sz="1600" dirty="0"/>
              <a:t> to party </a:t>
            </a:r>
            <a:r>
              <a:rPr lang="cs-CZ" sz="1600" dirty="0" err="1"/>
              <a:t>for</a:t>
            </a:r>
            <a:r>
              <a:rPr lang="cs-CZ" sz="1600" dirty="0"/>
              <a:t> a long time.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8EC4F37-2B23-EB9A-7515-B5CB796907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1241" y="2302314"/>
            <a:ext cx="3684494" cy="368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41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7A91F-253C-6331-0BC7-AA86C6EA5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129" y="484632"/>
            <a:ext cx="11456895" cy="1496568"/>
          </a:xfrm>
        </p:spPr>
        <p:txBody>
          <a:bodyPr/>
          <a:lstStyle/>
          <a:p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perfect</a:t>
            </a:r>
            <a:r>
              <a:rPr lang="cs-CZ" dirty="0"/>
              <a:t> – </a:t>
            </a:r>
            <a:r>
              <a:rPr lang="cs-CZ" dirty="0" err="1"/>
              <a:t>when</a:t>
            </a:r>
            <a:r>
              <a:rPr lang="cs-CZ" dirty="0"/>
              <a:t> not to use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E13328-9F4A-3723-B305-BD568456D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4376" y="2430152"/>
            <a:ext cx="10058400" cy="4050792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0099CC"/>
                </a:solidFill>
              </a:rPr>
              <a:t>→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sentence </a:t>
            </a:r>
            <a:r>
              <a:rPr lang="cs-CZ" dirty="0" err="1"/>
              <a:t>refers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past – </a:t>
            </a:r>
            <a:r>
              <a:rPr lang="cs-CZ" dirty="0" err="1"/>
              <a:t>example</a:t>
            </a:r>
            <a:r>
              <a:rPr lang="cs-CZ" dirty="0"/>
              <a:t>: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1800" dirty="0"/>
              <a:t>Shakespeare </a:t>
            </a:r>
            <a:r>
              <a:rPr lang="cs-CZ" sz="1800" dirty="0" err="1"/>
              <a:t>never</a:t>
            </a:r>
            <a:r>
              <a:rPr lang="cs-CZ" sz="1800" dirty="0"/>
              <a:t> </a:t>
            </a:r>
            <a:r>
              <a:rPr lang="cs-CZ" sz="1800" dirty="0" err="1"/>
              <a:t>visited</a:t>
            </a:r>
            <a:r>
              <a:rPr lang="cs-CZ" sz="1800" dirty="0"/>
              <a:t> </a:t>
            </a:r>
            <a:r>
              <a:rPr lang="cs-CZ" sz="1800"/>
              <a:t>our </a:t>
            </a:r>
            <a:r>
              <a:rPr lang="cs-CZ" sz="1800" dirty="0" err="1"/>
              <a:t>town</a:t>
            </a:r>
            <a:r>
              <a:rPr lang="cs-CZ" sz="1800" dirty="0"/>
              <a:t>.                         </a:t>
            </a:r>
            <a:r>
              <a:rPr lang="cs-CZ" sz="1800" dirty="0" err="1"/>
              <a:t>How</a:t>
            </a:r>
            <a:r>
              <a:rPr lang="cs-CZ" sz="1800" dirty="0"/>
              <a:t> many </a:t>
            </a:r>
            <a:r>
              <a:rPr lang="cs-CZ" sz="1800" dirty="0" err="1"/>
              <a:t>books</a:t>
            </a:r>
            <a:r>
              <a:rPr lang="cs-CZ" sz="1800" dirty="0"/>
              <a:t> </a:t>
            </a:r>
            <a:r>
              <a:rPr lang="cs-CZ" sz="1800" dirty="0" err="1"/>
              <a:t>did</a:t>
            </a:r>
            <a:r>
              <a:rPr lang="cs-CZ" sz="1800" dirty="0"/>
              <a:t> Shakespeare </a:t>
            </a:r>
            <a:r>
              <a:rPr lang="cs-CZ" sz="1800" dirty="0" err="1"/>
              <a:t>write</a:t>
            </a:r>
            <a:r>
              <a:rPr lang="cs-CZ" sz="1800" dirty="0"/>
              <a:t>? 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99CC"/>
                </a:solidFill>
              </a:rPr>
              <a:t>                          X                                           OR                                       X 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99CC"/>
                </a:solidFill>
              </a:rPr>
              <a:t> </a:t>
            </a:r>
            <a:r>
              <a:rPr lang="cs-CZ" sz="1800" dirty="0"/>
              <a:t>Stephen King has </a:t>
            </a:r>
            <a:r>
              <a:rPr lang="cs-CZ" sz="1800" dirty="0" err="1"/>
              <a:t>never</a:t>
            </a:r>
            <a:r>
              <a:rPr lang="cs-CZ" sz="1800" dirty="0"/>
              <a:t> </a:t>
            </a:r>
            <a:r>
              <a:rPr lang="cs-CZ" sz="1800" dirty="0" err="1"/>
              <a:t>visited</a:t>
            </a:r>
            <a:r>
              <a:rPr lang="cs-CZ" sz="1800" dirty="0"/>
              <a:t> </a:t>
            </a:r>
            <a:r>
              <a:rPr lang="cs-CZ" sz="1800" dirty="0" err="1"/>
              <a:t>our</a:t>
            </a:r>
            <a:r>
              <a:rPr lang="cs-CZ" sz="1800" dirty="0"/>
              <a:t> </a:t>
            </a:r>
            <a:r>
              <a:rPr lang="cs-CZ" sz="1800" dirty="0" err="1"/>
              <a:t>town</a:t>
            </a:r>
            <a:r>
              <a:rPr lang="cs-CZ" sz="1800" dirty="0"/>
              <a:t>.                  </a:t>
            </a:r>
            <a:r>
              <a:rPr lang="cs-CZ" sz="1800" dirty="0" err="1"/>
              <a:t>How</a:t>
            </a:r>
            <a:r>
              <a:rPr lang="cs-CZ" sz="1800" dirty="0"/>
              <a:t> many </a:t>
            </a:r>
            <a:r>
              <a:rPr lang="cs-CZ" sz="1800" dirty="0" err="1"/>
              <a:t>books</a:t>
            </a:r>
            <a:r>
              <a:rPr lang="cs-CZ" sz="1800" dirty="0"/>
              <a:t> has Stephen King </a:t>
            </a:r>
            <a:r>
              <a:rPr lang="cs-CZ" sz="1800" dirty="0" err="1"/>
              <a:t>written</a:t>
            </a:r>
            <a:r>
              <a:rPr lang="cs-CZ" sz="1800" dirty="0"/>
              <a:t>? </a:t>
            </a:r>
          </a:p>
          <a:p>
            <a:pPr marL="0" indent="0">
              <a:buNone/>
            </a:pPr>
            <a:endParaRPr lang="cs-CZ" sz="1800" dirty="0">
              <a:solidFill>
                <a:srgbClr val="0099CC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99CC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F6856E5-6CFB-5757-6B12-46F9C7ACC9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4376" y="4455548"/>
            <a:ext cx="2223247" cy="222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744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04A8C-4124-E051-11F2-D8EF5989B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484632"/>
            <a:ext cx="11770659" cy="1609344"/>
          </a:xfrm>
        </p:spPr>
        <p:txBody>
          <a:bodyPr/>
          <a:lstStyle/>
          <a:p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article</a:t>
            </a:r>
            <a:r>
              <a:rPr lang="cs-CZ" dirty="0"/>
              <a:t> – </a:t>
            </a:r>
            <a:r>
              <a:rPr lang="cs-CZ" dirty="0" err="1"/>
              <a:t>brief</a:t>
            </a:r>
            <a:r>
              <a:rPr lang="cs-CZ" dirty="0"/>
              <a:t> </a:t>
            </a:r>
            <a:r>
              <a:rPr lang="cs-CZ" dirty="0" err="1"/>
              <a:t>summary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9A1B2-1DC0-B601-6202-29F21C9BE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360152" cy="4611086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article</a:t>
            </a:r>
            <a:r>
              <a:rPr lang="cs-CZ" sz="2400" dirty="0"/>
              <a:t> </a:t>
            </a:r>
            <a:r>
              <a:rPr lang="cs-CZ" sz="2400" dirty="0" err="1"/>
              <a:t>looks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</a:t>
            </a:r>
            <a:r>
              <a:rPr lang="cs-CZ" sz="2400" dirty="0" err="1"/>
              <a:t>how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COVID-19 </a:t>
            </a:r>
            <a:r>
              <a:rPr lang="cs-CZ" sz="2400" dirty="0" err="1"/>
              <a:t>pandemic</a:t>
            </a:r>
            <a:r>
              <a:rPr lang="cs-CZ" sz="2400" dirty="0"/>
              <a:t> has </a:t>
            </a:r>
            <a:r>
              <a:rPr lang="cs-CZ" sz="2400" dirty="0" err="1"/>
              <a:t>affected</a:t>
            </a:r>
            <a:r>
              <a:rPr lang="cs-CZ" sz="2400" dirty="0"/>
              <a:t> </a:t>
            </a:r>
            <a:r>
              <a:rPr lang="cs-CZ" sz="2400" dirty="0" err="1"/>
              <a:t>workers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less</a:t>
            </a:r>
            <a:r>
              <a:rPr lang="cs-CZ" sz="2400" dirty="0"/>
              <a:t> </a:t>
            </a:r>
            <a:r>
              <a:rPr lang="cs-CZ" sz="2400" dirty="0" err="1"/>
              <a:t>education</a:t>
            </a:r>
            <a:r>
              <a:rPr lang="cs-CZ" sz="2400" dirty="0"/>
              <a:t> and </a:t>
            </a:r>
            <a:r>
              <a:rPr lang="cs-CZ" sz="2400" dirty="0" err="1"/>
              <a:t>lower</a:t>
            </a:r>
            <a:r>
              <a:rPr lang="cs-CZ" sz="2400" dirty="0"/>
              <a:t> </a:t>
            </a:r>
            <a:r>
              <a:rPr lang="cs-CZ" sz="2400" dirty="0" err="1"/>
              <a:t>incomes</a:t>
            </a:r>
            <a:r>
              <a:rPr lang="cs-CZ" sz="2400" dirty="0"/>
              <a:t>.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authors</a:t>
            </a:r>
            <a:r>
              <a:rPr lang="cs-CZ" sz="2400" dirty="0"/>
              <a:t> </a:t>
            </a:r>
            <a:r>
              <a:rPr lang="cs-CZ" sz="2400" dirty="0" err="1"/>
              <a:t>argue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these </a:t>
            </a:r>
            <a:r>
              <a:rPr lang="cs-CZ" sz="2400" dirty="0" err="1"/>
              <a:t>people</a:t>
            </a:r>
            <a:r>
              <a:rPr lang="cs-CZ" sz="2400" dirty="0"/>
              <a:t> </a:t>
            </a:r>
            <a:r>
              <a:rPr lang="cs-CZ" sz="2400" dirty="0" err="1"/>
              <a:t>have</a:t>
            </a:r>
            <a:r>
              <a:rPr lang="cs-CZ" sz="2400" dirty="0"/>
              <a:t> </a:t>
            </a:r>
            <a:r>
              <a:rPr lang="cs-CZ" sz="2400" dirty="0" err="1"/>
              <a:t>less</a:t>
            </a:r>
            <a:r>
              <a:rPr lang="cs-CZ" sz="2400" dirty="0"/>
              <a:t> </a:t>
            </a:r>
            <a:r>
              <a:rPr lang="cs-CZ" sz="2400" dirty="0" err="1"/>
              <a:t>access</a:t>
            </a:r>
            <a:r>
              <a:rPr lang="cs-CZ" sz="2400" dirty="0"/>
              <a:t> to </a:t>
            </a:r>
            <a:r>
              <a:rPr lang="cs-CZ" sz="2400" dirty="0" err="1"/>
              <a:t>opportunities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workplace</a:t>
            </a:r>
            <a:r>
              <a:rPr lang="cs-CZ" sz="2400" dirty="0"/>
              <a:t> learning, </a:t>
            </a:r>
            <a:r>
              <a:rPr lang="cs-CZ" sz="2400" dirty="0" err="1"/>
              <a:t>which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important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their</a:t>
            </a:r>
            <a:r>
              <a:rPr lang="cs-CZ" sz="2400" dirty="0"/>
              <a:t> </a:t>
            </a:r>
            <a:r>
              <a:rPr lang="cs-CZ" sz="2400" dirty="0" err="1"/>
              <a:t>employment</a:t>
            </a:r>
            <a:r>
              <a:rPr lang="cs-CZ" sz="2400" dirty="0"/>
              <a:t> and </a:t>
            </a:r>
            <a:r>
              <a:rPr lang="cs-CZ" sz="2400" dirty="0" err="1"/>
              <a:t>career</a:t>
            </a:r>
            <a:r>
              <a:rPr lang="cs-CZ" sz="2400" dirty="0"/>
              <a:t> </a:t>
            </a:r>
            <a:r>
              <a:rPr lang="cs-CZ" sz="2400" dirty="0" err="1"/>
              <a:t>growth</a:t>
            </a:r>
            <a:r>
              <a:rPr lang="cs-CZ" sz="2400" dirty="0"/>
              <a:t>.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article</a:t>
            </a:r>
            <a:r>
              <a:rPr lang="cs-CZ" sz="2400" dirty="0"/>
              <a:t> </a:t>
            </a:r>
            <a:r>
              <a:rPr lang="cs-CZ" sz="2400" dirty="0" err="1"/>
              <a:t>suggests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more </a:t>
            </a:r>
            <a:r>
              <a:rPr lang="cs-CZ" sz="2400" dirty="0" err="1"/>
              <a:t>attention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paid</a:t>
            </a:r>
            <a:r>
              <a:rPr lang="cs-CZ" sz="2400" dirty="0"/>
              <a:t> to </a:t>
            </a:r>
            <a:r>
              <a:rPr lang="cs-CZ" sz="2400" dirty="0" err="1"/>
              <a:t>workplace</a:t>
            </a:r>
            <a:r>
              <a:rPr lang="cs-CZ" sz="2400" dirty="0"/>
              <a:t> </a:t>
            </a:r>
            <a:r>
              <a:rPr lang="cs-CZ" sz="2400" dirty="0" err="1"/>
              <a:t>education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different</a:t>
            </a:r>
            <a:r>
              <a:rPr lang="cs-CZ" sz="2400" dirty="0"/>
              <a:t> </a:t>
            </a:r>
            <a:r>
              <a:rPr lang="cs-CZ" sz="2400" dirty="0" err="1"/>
              <a:t>perspectives</a:t>
            </a:r>
            <a:r>
              <a:rPr lang="cs-CZ" sz="2400" dirty="0"/>
              <a:t> to </a:t>
            </a:r>
            <a:r>
              <a:rPr lang="cs-CZ" sz="2400" dirty="0" err="1"/>
              <a:t>better</a:t>
            </a:r>
            <a:r>
              <a:rPr lang="cs-CZ" sz="2400" dirty="0"/>
              <a:t> support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needs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these </a:t>
            </a:r>
            <a:r>
              <a:rPr lang="cs-CZ" sz="2400" dirty="0" err="1"/>
              <a:t>groups</a:t>
            </a:r>
            <a:r>
              <a:rPr lang="cs-CZ" sz="2400" dirty="0"/>
              <a:t>.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authors</a:t>
            </a:r>
            <a:r>
              <a:rPr lang="cs-CZ" sz="2400" dirty="0"/>
              <a:t> </a:t>
            </a:r>
            <a:r>
              <a:rPr lang="cs-CZ" sz="2400" dirty="0" err="1"/>
              <a:t>assess</a:t>
            </a:r>
            <a:r>
              <a:rPr lang="cs-CZ" sz="2400" dirty="0"/>
              <a:t> </a:t>
            </a: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already</a:t>
            </a:r>
            <a:r>
              <a:rPr lang="cs-CZ" sz="2400" dirty="0"/>
              <a:t> </a:t>
            </a:r>
            <a:r>
              <a:rPr lang="cs-CZ" sz="2400" dirty="0" err="1"/>
              <a:t>known</a:t>
            </a:r>
            <a:r>
              <a:rPr lang="cs-CZ" sz="2400" dirty="0"/>
              <a:t> </a:t>
            </a:r>
            <a:r>
              <a:rPr lang="cs-CZ" sz="2400" dirty="0" err="1"/>
              <a:t>about</a:t>
            </a:r>
            <a:r>
              <a:rPr lang="cs-CZ" sz="2400" dirty="0"/>
              <a:t> </a:t>
            </a:r>
            <a:r>
              <a:rPr lang="cs-CZ" sz="2400" dirty="0" err="1"/>
              <a:t>workplace</a:t>
            </a:r>
            <a:r>
              <a:rPr lang="cs-CZ" sz="2400" dirty="0"/>
              <a:t> learning, </a:t>
            </a:r>
            <a:r>
              <a:rPr lang="cs-CZ" sz="2400" dirty="0" err="1"/>
              <a:t>discuss</a:t>
            </a:r>
            <a:r>
              <a:rPr lang="cs-CZ" sz="2400" dirty="0"/>
              <a:t> </a:t>
            </a: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we</a:t>
            </a:r>
            <a:r>
              <a:rPr lang="cs-CZ" sz="2400" dirty="0"/>
              <a:t> </a:t>
            </a:r>
            <a:r>
              <a:rPr lang="cs-CZ" sz="2400" dirty="0" err="1"/>
              <a:t>still</a:t>
            </a:r>
            <a:r>
              <a:rPr lang="cs-CZ" sz="2400" dirty="0"/>
              <a:t> </a:t>
            </a:r>
            <a:r>
              <a:rPr lang="cs-CZ" sz="2400" dirty="0" err="1"/>
              <a:t>don‘t</a:t>
            </a:r>
            <a:r>
              <a:rPr lang="cs-CZ" sz="2400" dirty="0"/>
              <a:t> </a:t>
            </a:r>
            <a:r>
              <a:rPr lang="cs-CZ" sz="2400" dirty="0" err="1"/>
              <a:t>know</a:t>
            </a:r>
            <a:r>
              <a:rPr lang="cs-CZ" sz="2400" dirty="0"/>
              <a:t>, and </a:t>
            </a:r>
            <a:r>
              <a:rPr lang="cs-CZ" sz="2400" dirty="0" err="1"/>
              <a:t>suggest</a:t>
            </a:r>
            <a:r>
              <a:rPr lang="cs-CZ" sz="2400" dirty="0"/>
              <a:t> </a:t>
            </a:r>
            <a:r>
              <a:rPr lang="cs-CZ" sz="2400" dirty="0" err="1"/>
              <a:t>improvements</a:t>
            </a:r>
            <a:r>
              <a:rPr lang="cs-CZ" sz="2400" dirty="0"/>
              <a:t> in </a:t>
            </a:r>
            <a:r>
              <a:rPr lang="cs-CZ" sz="2400" dirty="0" err="1"/>
              <a:t>how</a:t>
            </a:r>
            <a:r>
              <a:rPr lang="cs-CZ" sz="2400" dirty="0"/>
              <a:t> </a:t>
            </a:r>
            <a:r>
              <a:rPr lang="cs-CZ" sz="2400" dirty="0" err="1"/>
              <a:t>our</a:t>
            </a:r>
            <a:r>
              <a:rPr lang="cs-CZ" sz="2400" dirty="0"/>
              <a:t> society </a:t>
            </a:r>
            <a:r>
              <a:rPr lang="cs-CZ" sz="2400" dirty="0" err="1"/>
              <a:t>approaches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education</a:t>
            </a:r>
            <a:r>
              <a:rPr lang="cs-CZ" sz="2400" dirty="0"/>
              <a:t> and support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lower-income</a:t>
            </a:r>
            <a:r>
              <a:rPr lang="cs-CZ" sz="2400" dirty="0"/>
              <a:t> </a:t>
            </a:r>
            <a:r>
              <a:rPr lang="cs-CZ" sz="2400" dirty="0" err="1"/>
              <a:t>workers</a:t>
            </a:r>
            <a:r>
              <a:rPr lang="cs-CZ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20676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792333-99E4-BBF7-139F-E3E7C1849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perfect</a:t>
            </a:r>
            <a:r>
              <a:rPr lang="cs-CZ" dirty="0"/>
              <a:t> – </a:t>
            </a:r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article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66197D-51EF-B074-56BE-3C6A76AF0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2400" dirty="0"/>
              <a:t>1) </a:t>
            </a:r>
            <a:r>
              <a:rPr lang="cs-CZ" sz="2400" dirty="0" err="1"/>
              <a:t>The</a:t>
            </a:r>
            <a:r>
              <a:rPr lang="cs-CZ" sz="2400" dirty="0"/>
              <a:t> COVID-19 </a:t>
            </a:r>
            <a:r>
              <a:rPr lang="cs-CZ" sz="2400" dirty="0" err="1"/>
              <a:t>pandemic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0099CC"/>
                </a:solidFill>
              </a:rPr>
              <a:t>has </a:t>
            </a:r>
            <a:r>
              <a:rPr lang="cs-CZ" sz="2400" dirty="0" err="1">
                <a:solidFill>
                  <a:srgbClr val="0099CC"/>
                </a:solidFill>
              </a:rPr>
              <a:t>significantly</a:t>
            </a:r>
            <a:r>
              <a:rPr lang="cs-CZ" sz="2400" dirty="0">
                <a:solidFill>
                  <a:srgbClr val="0099CC"/>
                </a:solidFill>
              </a:rPr>
              <a:t> </a:t>
            </a:r>
            <a:r>
              <a:rPr lang="cs-CZ" sz="2400" dirty="0" err="1">
                <a:solidFill>
                  <a:srgbClr val="0099CC"/>
                </a:solidFill>
              </a:rPr>
              <a:t>changed</a:t>
            </a:r>
            <a:r>
              <a:rPr lang="cs-CZ" sz="2400" dirty="0">
                <a:solidFill>
                  <a:srgbClr val="0099CC"/>
                </a:solidFill>
              </a:rPr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workforce</a:t>
            </a:r>
            <a:r>
              <a:rPr lang="cs-CZ" sz="2400" dirty="0"/>
              <a:t>, </a:t>
            </a:r>
            <a:r>
              <a:rPr lang="cs-CZ" sz="2400" dirty="0" err="1"/>
              <a:t>exacerbating</a:t>
            </a:r>
            <a:r>
              <a:rPr lang="cs-CZ" sz="2400" dirty="0"/>
              <a:t> </a:t>
            </a:r>
            <a:r>
              <a:rPr lang="cs-CZ" sz="2400" dirty="0" err="1"/>
              <a:t>disparities</a:t>
            </a:r>
            <a:r>
              <a:rPr lang="cs-CZ" sz="2400" dirty="0"/>
              <a:t>, and </a:t>
            </a:r>
            <a:r>
              <a:rPr lang="cs-CZ" sz="2400" dirty="0" err="1"/>
              <a:t>wideing</a:t>
            </a:r>
            <a:r>
              <a:rPr lang="cs-CZ" sz="2400" dirty="0"/>
              <a:t> </a:t>
            </a:r>
            <a:r>
              <a:rPr lang="cs-CZ" sz="2400" dirty="0" err="1"/>
              <a:t>inequalities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disadvantaged</a:t>
            </a:r>
            <a:r>
              <a:rPr lang="cs-CZ" sz="2400" dirty="0"/>
              <a:t> </a:t>
            </a:r>
            <a:r>
              <a:rPr lang="cs-CZ" sz="2400" dirty="0" err="1"/>
              <a:t>populations</a:t>
            </a:r>
            <a:r>
              <a:rPr lang="cs-CZ" sz="2400" dirty="0"/>
              <a:t>.  </a:t>
            </a:r>
          </a:p>
          <a:p>
            <a:pPr algn="just"/>
            <a:r>
              <a:rPr lang="cs-CZ" sz="2400" dirty="0"/>
              <a:t>2)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pandemic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0099CC"/>
                </a:solidFill>
              </a:rPr>
              <a:t>has </a:t>
            </a:r>
            <a:r>
              <a:rPr lang="cs-CZ" sz="2400" dirty="0" err="1">
                <a:solidFill>
                  <a:srgbClr val="0099CC"/>
                </a:solidFill>
              </a:rPr>
              <a:t>also</a:t>
            </a:r>
            <a:r>
              <a:rPr lang="cs-CZ" sz="2400" dirty="0">
                <a:solidFill>
                  <a:srgbClr val="0099CC"/>
                </a:solidFill>
              </a:rPr>
              <a:t> </a:t>
            </a:r>
            <a:r>
              <a:rPr lang="cs-CZ" sz="2400" dirty="0" err="1">
                <a:solidFill>
                  <a:srgbClr val="0099CC"/>
                </a:solidFill>
              </a:rPr>
              <a:t>provoked</a:t>
            </a:r>
            <a:r>
              <a:rPr lang="cs-CZ" sz="2400" dirty="0">
                <a:solidFill>
                  <a:srgbClr val="0099CC"/>
                </a:solidFill>
              </a:rPr>
              <a:t> </a:t>
            </a:r>
            <a:r>
              <a:rPr lang="cs-CZ" sz="2400" dirty="0"/>
              <a:t>a </a:t>
            </a:r>
            <a:r>
              <a:rPr lang="cs-CZ" sz="2400" dirty="0" err="1"/>
              <a:t>faster</a:t>
            </a:r>
            <a:r>
              <a:rPr lang="cs-CZ" sz="2400" dirty="0"/>
              <a:t> </a:t>
            </a:r>
            <a:r>
              <a:rPr lang="cs-CZ" sz="2400" dirty="0" err="1"/>
              <a:t>move</a:t>
            </a:r>
            <a:r>
              <a:rPr lang="cs-CZ" sz="2400" dirty="0"/>
              <a:t> to technology-</a:t>
            </a:r>
            <a:r>
              <a:rPr lang="cs-CZ" sz="2400" dirty="0" err="1"/>
              <a:t>driven</a:t>
            </a:r>
            <a:r>
              <a:rPr lang="cs-CZ" sz="2400" dirty="0"/>
              <a:t> </a:t>
            </a:r>
            <a:r>
              <a:rPr lang="cs-CZ" sz="2400" dirty="0" err="1"/>
              <a:t>labor</a:t>
            </a:r>
            <a:r>
              <a:rPr lang="cs-CZ" sz="2400" dirty="0"/>
              <a:t> </a:t>
            </a:r>
            <a:r>
              <a:rPr lang="cs-CZ" sz="2400" dirty="0" err="1"/>
              <a:t>force</a:t>
            </a:r>
            <a:r>
              <a:rPr lang="cs-CZ" sz="2400" dirty="0"/>
              <a:t> </a:t>
            </a:r>
            <a:r>
              <a:rPr lang="cs-CZ" sz="2400" dirty="0" err="1"/>
              <a:t>automation</a:t>
            </a:r>
            <a:r>
              <a:rPr lang="cs-CZ" sz="2400" dirty="0"/>
              <a:t> and has </a:t>
            </a:r>
            <a:r>
              <a:rPr lang="cs-CZ" sz="2400" dirty="0" err="1"/>
              <a:t>shed</a:t>
            </a:r>
            <a:r>
              <a:rPr lang="cs-CZ" sz="2400" dirty="0"/>
              <a:t> </a:t>
            </a:r>
            <a:r>
              <a:rPr lang="cs-CZ" sz="2400" dirty="0" err="1"/>
              <a:t>light</a:t>
            </a:r>
            <a:r>
              <a:rPr lang="cs-CZ" sz="2400" dirty="0"/>
              <a:t> on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future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work-how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future</a:t>
            </a:r>
            <a:r>
              <a:rPr lang="cs-CZ" sz="2400" dirty="0"/>
              <a:t> </a:t>
            </a:r>
            <a:r>
              <a:rPr lang="cs-CZ" sz="2400" dirty="0" err="1"/>
              <a:t>workforce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change</a:t>
            </a:r>
            <a:r>
              <a:rPr lang="cs-CZ" sz="2400" dirty="0"/>
              <a:t> and </a:t>
            </a:r>
            <a:r>
              <a:rPr lang="cs-CZ" sz="2400" dirty="0" err="1"/>
              <a:t>impact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current</a:t>
            </a:r>
            <a:r>
              <a:rPr lang="cs-CZ" sz="2400" dirty="0"/>
              <a:t> </a:t>
            </a:r>
            <a:r>
              <a:rPr lang="cs-CZ" sz="2400" dirty="0" err="1"/>
              <a:t>workforce</a:t>
            </a:r>
            <a:r>
              <a:rPr lang="cs-CZ" sz="2400" dirty="0"/>
              <a:t>. </a:t>
            </a:r>
          </a:p>
          <a:p>
            <a:pPr algn="just"/>
            <a:r>
              <a:rPr lang="cs-CZ" sz="2400" dirty="0"/>
              <a:t>3) </a:t>
            </a:r>
            <a:r>
              <a:rPr lang="cs-CZ" sz="2400" dirty="0" err="1"/>
              <a:t>Since</a:t>
            </a:r>
            <a:r>
              <a:rPr lang="cs-CZ" sz="2400" dirty="0"/>
              <a:t> </a:t>
            </a:r>
            <a:r>
              <a:rPr lang="cs-CZ" sz="2400" dirty="0" err="1"/>
              <a:t>workplace</a:t>
            </a:r>
            <a:r>
              <a:rPr lang="cs-CZ" sz="2400" dirty="0"/>
              <a:t> learning </a:t>
            </a:r>
            <a:r>
              <a:rPr lang="cs-CZ" sz="2400" dirty="0" err="1"/>
              <a:t>embeds</a:t>
            </a:r>
            <a:r>
              <a:rPr lang="cs-CZ" sz="2400" dirty="0"/>
              <a:t> </a:t>
            </a:r>
            <a:r>
              <a:rPr lang="cs-CZ" sz="2400" dirty="0" err="1"/>
              <a:t>various</a:t>
            </a:r>
            <a:r>
              <a:rPr lang="cs-CZ" sz="2400" dirty="0"/>
              <a:t> </a:t>
            </a:r>
            <a:r>
              <a:rPr lang="cs-CZ" sz="2400" dirty="0" err="1"/>
              <a:t>contexts</a:t>
            </a:r>
            <a:r>
              <a:rPr lang="cs-CZ" sz="2400" dirty="0"/>
              <a:t>, </a:t>
            </a:r>
            <a:r>
              <a:rPr lang="cs-CZ" sz="2400" dirty="0" err="1"/>
              <a:t>purposes</a:t>
            </a:r>
            <a:r>
              <a:rPr lang="cs-CZ" sz="2400" dirty="0"/>
              <a:t>, and </a:t>
            </a:r>
            <a:r>
              <a:rPr lang="cs-CZ" sz="2400" dirty="0" err="1"/>
              <a:t>outcomes</a:t>
            </a:r>
            <a:r>
              <a:rPr lang="cs-CZ" sz="2400" dirty="0"/>
              <a:t>, </a:t>
            </a:r>
            <a:r>
              <a:rPr lang="cs-CZ" sz="2400" dirty="0" err="1"/>
              <a:t>multidisciplinary</a:t>
            </a:r>
            <a:r>
              <a:rPr lang="cs-CZ" sz="2400" dirty="0"/>
              <a:t> </a:t>
            </a:r>
            <a:r>
              <a:rPr lang="cs-CZ" sz="2400" dirty="0" err="1"/>
              <a:t>approaches</a:t>
            </a:r>
            <a:r>
              <a:rPr lang="cs-CZ" sz="2400" dirty="0"/>
              <a:t> </a:t>
            </a:r>
            <a:r>
              <a:rPr lang="cs-CZ" sz="2400" dirty="0" err="1">
                <a:solidFill>
                  <a:srgbClr val="0099CC"/>
                </a:solidFill>
              </a:rPr>
              <a:t>have</a:t>
            </a:r>
            <a:r>
              <a:rPr lang="cs-CZ" sz="2400" dirty="0">
                <a:solidFill>
                  <a:srgbClr val="0099CC"/>
                </a:solidFill>
              </a:rPr>
              <a:t> </a:t>
            </a:r>
            <a:r>
              <a:rPr lang="cs-CZ" sz="2400" dirty="0" err="1">
                <a:solidFill>
                  <a:srgbClr val="0099CC"/>
                </a:solidFill>
              </a:rPr>
              <a:t>been</a:t>
            </a:r>
            <a:r>
              <a:rPr lang="cs-CZ" sz="2400" dirty="0">
                <a:solidFill>
                  <a:srgbClr val="0099CC"/>
                </a:solidFill>
              </a:rPr>
              <a:t> </a:t>
            </a:r>
            <a:r>
              <a:rPr lang="cs-CZ" sz="2400" dirty="0" err="1">
                <a:solidFill>
                  <a:srgbClr val="0099CC"/>
                </a:solidFill>
              </a:rPr>
              <a:t>suggested</a:t>
            </a:r>
            <a:r>
              <a:rPr lang="cs-CZ" sz="2400" dirty="0">
                <a:solidFill>
                  <a:srgbClr val="0099CC"/>
                </a:solidFill>
              </a:rPr>
              <a:t> </a:t>
            </a:r>
            <a:r>
              <a:rPr lang="cs-CZ" sz="2400" dirty="0"/>
              <a:t>to </a:t>
            </a:r>
            <a:r>
              <a:rPr lang="cs-CZ" sz="2400" dirty="0" err="1"/>
              <a:t>research</a:t>
            </a:r>
            <a:r>
              <a:rPr lang="cs-CZ" sz="2400" dirty="0"/>
              <a:t> </a:t>
            </a:r>
            <a:r>
              <a:rPr lang="cs-CZ" sz="2400" dirty="0" err="1"/>
              <a:t>it</a:t>
            </a:r>
            <a:r>
              <a:rPr lang="cs-CZ" sz="2400" dirty="0"/>
              <a:t>. </a:t>
            </a:r>
          </a:p>
          <a:p>
            <a:pPr algn="just"/>
            <a:r>
              <a:rPr lang="cs-CZ" sz="2400" dirty="0"/>
              <a:t>4) </a:t>
            </a:r>
            <a:r>
              <a:rPr lang="cs-CZ" sz="2400" dirty="0" err="1"/>
              <a:t>Scholars</a:t>
            </a:r>
            <a:r>
              <a:rPr lang="cs-CZ" sz="2400" dirty="0"/>
              <a:t> </a:t>
            </a:r>
            <a:r>
              <a:rPr lang="cs-CZ" sz="2400" dirty="0" err="1"/>
              <a:t>also</a:t>
            </a:r>
            <a:r>
              <a:rPr lang="cs-CZ" sz="2400" dirty="0"/>
              <a:t> made </a:t>
            </a:r>
            <a:r>
              <a:rPr lang="cs-CZ" sz="2400" dirty="0" err="1"/>
              <a:t>efforts</a:t>
            </a:r>
            <a:r>
              <a:rPr lang="cs-CZ" sz="2400" dirty="0"/>
              <a:t> to </a:t>
            </a:r>
            <a:r>
              <a:rPr lang="cs-CZ" sz="2400" dirty="0" err="1"/>
              <a:t>define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concept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workplace</a:t>
            </a:r>
            <a:r>
              <a:rPr lang="cs-CZ" sz="2400" dirty="0"/>
              <a:t> learning, and </a:t>
            </a:r>
            <a:r>
              <a:rPr lang="cs-CZ" sz="2400" dirty="0" err="1"/>
              <a:t>multiple</a:t>
            </a:r>
            <a:r>
              <a:rPr lang="cs-CZ" sz="2400" dirty="0"/>
              <a:t> </a:t>
            </a:r>
            <a:r>
              <a:rPr lang="cs-CZ" sz="2400" dirty="0" err="1"/>
              <a:t>definitions</a:t>
            </a:r>
            <a:r>
              <a:rPr lang="cs-CZ" sz="2400" dirty="0"/>
              <a:t> and </a:t>
            </a:r>
            <a:r>
              <a:rPr lang="cs-CZ" sz="2400" dirty="0" err="1"/>
              <a:t>perspectives</a:t>
            </a:r>
            <a:r>
              <a:rPr lang="cs-CZ" sz="2400" dirty="0"/>
              <a:t> </a:t>
            </a:r>
            <a:r>
              <a:rPr lang="cs-CZ" sz="2400" dirty="0" err="1">
                <a:solidFill>
                  <a:srgbClr val="0099CC"/>
                </a:solidFill>
              </a:rPr>
              <a:t>have</a:t>
            </a:r>
            <a:r>
              <a:rPr lang="cs-CZ" sz="2400" dirty="0">
                <a:solidFill>
                  <a:srgbClr val="0099CC"/>
                </a:solidFill>
              </a:rPr>
              <a:t> </a:t>
            </a:r>
            <a:r>
              <a:rPr lang="cs-CZ" sz="2400" dirty="0" err="1">
                <a:solidFill>
                  <a:srgbClr val="0099CC"/>
                </a:solidFill>
              </a:rPr>
              <a:t>been</a:t>
            </a:r>
            <a:r>
              <a:rPr lang="cs-CZ" sz="2400" dirty="0">
                <a:solidFill>
                  <a:srgbClr val="0099CC"/>
                </a:solidFill>
              </a:rPr>
              <a:t> </a:t>
            </a:r>
            <a:r>
              <a:rPr lang="cs-CZ" sz="2400" dirty="0" err="1">
                <a:solidFill>
                  <a:srgbClr val="0099CC"/>
                </a:solidFill>
              </a:rPr>
              <a:t>proposed</a:t>
            </a:r>
            <a:r>
              <a:rPr lang="cs-CZ" sz="2400" dirty="0">
                <a:solidFill>
                  <a:srgbClr val="0099CC"/>
                </a:solidFill>
              </a:rPr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little</a:t>
            </a:r>
            <a:r>
              <a:rPr lang="cs-CZ" sz="2400" dirty="0"/>
              <a:t> </a:t>
            </a:r>
            <a:r>
              <a:rPr lang="cs-CZ" sz="2400" dirty="0" err="1"/>
              <a:t>consensus</a:t>
            </a:r>
            <a:r>
              <a:rPr lang="cs-CZ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17576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B2BFA-02C9-410D-D23E-1DCD054FC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perfect</a:t>
            </a:r>
            <a:r>
              <a:rPr lang="cs-CZ" dirty="0"/>
              <a:t> – </a:t>
            </a:r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article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46A629-BFB8-B637-EAEE-2B01B396C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2228984"/>
            <a:ext cx="10058400" cy="405079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5) </a:t>
            </a:r>
            <a:r>
              <a:rPr lang="cs-CZ" dirty="0" err="1"/>
              <a:t>Workplace</a:t>
            </a:r>
            <a:r>
              <a:rPr lang="cs-CZ" dirty="0"/>
              <a:t> learning </a:t>
            </a:r>
            <a:r>
              <a:rPr lang="cs-CZ" dirty="0">
                <a:solidFill>
                  <a:srgbClr val="0099CC"/>
                </a:solidFill>
              </a:rPr>
              <a:t>has </a:t>
            </a:r>
            <a:r>
              <a:rPr lang="cs-CZ" dirty="0" err="1">
                <a:solidFill>
                  <a:srgbClr val="0099CC"/>
                </a:solidFill>
              </a:rPr>
              <a:t>been</a:t>
            </a:r>
            <a:r>
              <a:rPr lang="cs-CZ" dirty="0">
                <a:solidFill>
                  <a:srgbClr val="0099CC"/>
                </a:solidFill>
              </a:rPr>
              <a:t> </a:t>
            </a:r>
            <a:r>
              <a:rPr lang="cs-CZ" dirty="0" err="1">
                <a:solidFill>
                  <a:srgbClr val="0099CC"/>
                </a:solidFill>
              </a:rPr>
              <a:t>studied</a:t>
            </a:r>
            <a:r>
              <a:rPr lang="cs-CZ" dirty="0">
                <a:solidFill>
                  <a:srgbClr val="0099CC"/>
                </a:solidFill>
              </a:rPr>
              <a:t> </a:t>
            </a:r>
            <a:r>
              <a:rPr lang="cs-CZ" dirty="0"/>
              <a:t>in </a:t>
            </a:r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disciplines</a:t>
            </a:r>
            <a:r>
              <a:rPr lang="cs-CZ" dirty="0"/>
              <a:t>, </a:t>
            </a:r>
            <a:r>
              <a:rPr lang="cs-CZ" dirty="0" err="1"/>
              <a:t>including</a:t>
            </a:r>
            <a:r>
              <a:rPr lang="cs-CZ" dirty="0"/>
              <a:t> AE, HRD, management, and </a:t>
            </a:r>
            <a:r>
              <a:rPr lang="cs-CZ" dirty="0" err="1"/>
              <a:t>labor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. 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6) </a:t>
            </a:r>
            <a:r>
              <a:rPr lang="cs-CZ" dirty="0" err="1"/>
              <a:t>The</a:t>
            </a:r>
            <a:r>
              <a:rPr lang="cs-CZ" dirty="0"/>
              <a:t> AE </a:t>
            </a:r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>
                <a:solidFill>
                  <a:srgbClr val="0099CC"/>
                </a:solidFill>
              </a:rPr>
              <a:t>has </a:t>
            </a:r>
            <a:r>
              <a:rPr lang="cs-CZ" dirty="0" err="1">
                <a:solidFill>
                  <a:srgbClr val="0099CC"/>
                </a:solidFill>
              </a:rPr>
              <a:t>contextualized</a:t>
            </a:r>
            <a:r>
              <a:rPr lang="cs-CZ" dirty="0">
                <a:solidFill>
                  <a:srgbClr val="0099CC"/>
                </a:solidFill>
              </a:rPr>
              <a:t> </a:t>
            </a:r>
            <a:r>
              <a:rPr lang="cs-CZ" dirty="0" err="1"/>
              <a:t>workplace</a:t>
            </a:r>
            <a:r>
              <a:rPr lang="cs-CZ" dirty="0"/>
              <a:t> learning </a:t>
            </a:r>
            <a:r>
              <a:rPr lang="cs-CZ" dirty="0" err="1"/>
              <a:t>policy</a:t>
            </a:r>
            <a:r>
              <a:rPr lang="cs-CZ" dirty="0"/>
              <a:t> as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area </a:t>
            </a:r>
            <a:r>
              <a:rPr lang="cs-CZ" dirty="0" err="1"/>
              <a:t>directly</a:t>
            </a:r>
            <a:r>
              <a:rPr lang="cs-CZ" dirty="0"/>
              <a:t> </a:t>
            </a:r>
            <a:r>
              <a:rPr lang="cs-CZ" dirty="0" err="1"/>
              <a:t>addressing</a:t>
            </a:r>
            <a:r>
              <a:rPr lang="cs-CZ" dirty="0"/>
              <a:t> </a:t>
            </a:r>
            <a:r>
              <a:rPr lang="cs-CZ" dirty="0" err="1"/>
              <a:t>disadvantaged</a:t>
            </a:r>
            <a:r>
              <a:rPr lang="cs-CZ" dirty="0"/>
              <a:t> </a:t>
            </a:r>
            <a:r>
              <a:rPr lang="cs-CZ" dirty="0" err="1"/>
              <a:t>adults</a:t>
            </a:r>
            <a:r>
              <a:rPr lang="cs-CZ" dirty="0"/>
              <a:t>‘ </a:t>
            </a:r>
            <a:r>
              <a:rPr lang="cs-CZ" dirty="0" err="1"/>
              <a:t>career</a:t>
            </a:r>
            <a:r>
              <a:rPr lang="cs-CZ" dirty="0"/>
              <a:t> and </a:t>
            </a:r>
            <a:r>
              <a:rPr lang="cs-CZ" dirty="0" err="1"/>
              <a:t>workforce</a:t>
            </a:r>
            <a:r>
              <a:rPr lang="cs-CZ" dirty="0"/>
              <a:t> development. 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7)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 </a:t>
            </a:r>
            <a:r>
              <a:rPr lang="cs-CZ" dirty="0" err="1"/>
              <a:t>context</a:t>
            </a:r>
            <a:r>
              <a:rPr lang="cs-CZ" dirty="0"/>
              <a:t>,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>
                <a:solidFill>
                  <a:srgbClr val="0099CC"/>
                </a:solidFill>
              </a:rPr>
              <a:t>has </a:t>
            </a:r>
            <a:r>
              <a:rPr lang="cs-CZ" dirty="0" err="1">
                <a:solidFill>
                  <a:srgbClr val="0099CC"/>
                </a:solidFill>
              </a:rPr>
              <a:t>focused</a:t>
            </a:r>
            <a:r>
              <a:rPr lang="cs-CZ" dirty="0">
                <a:solidFill>
                  <a:srgbClr val="0099CC"/>
                </a:solidFill>
              </a:rPr>
              <a:t> </a:t>
            </a:r>
            <a:r>
              <a:rPr lang="cs-CZ" dirty="0"/>
              <a:t>on learning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movements</a:t>
            </a:r>
            <a:r>
              <a:rPr lang="cs-CZ" dirty="0"/>
              <a:t>, </a:t>
            </a:r>
            <a:r>
              <a:rPr lang="cs-CZ" dirty="0" err="1"/>
              <a:t>community-based</a:t>
            </a:r>
            <a:r>
              <a:rPr lang="cs-CZ" dirty="0"/>
              <a:t> </a:t>
            </a:r>
            <a:r>
              <a:rPr lang="cs-CZ" dirty="0" err="1"/>
              <a:t>organizations</a:t>
            </a:r>
            <a:r>
              <a:rPr lang="cs-CZ" dirty="0"/>
              <a:t>, and online </a:t>
            </a:r>
            <a:r>
              <a:rPr lang="cs-CZ" dirty="0" err="1"/>
              <a:t>communities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914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5D5E93-BCF3-D617-C3D0-7D3D4AD814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77046"/>
            <a:ext cx="11322423" cy="3035808"/>
          </a:xfrm>
        </p:spPr>
        <p:txBody>
          <a:bodyPr/>
          <a:lstStyle/>
          <a:p>
            <a:pPr algn="ctr"/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9F320C-D0C8-D6DA-FA3D-0D0F81FFD1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458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001ED5-1734-5C64-7C7D-A45CEF702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Resources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F97BEA-9A7F-917E-82E1-5E9B37641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1876851"/>
          </a:xfrm>
        </p:spPr>
        <p:txBody>
          <a:bodyPr/>
          <a:lstStyle/>
          <a:p>
            <a:pPr algn="just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Hwang, J., &amp; Yoon, S. W. (2023). Workplace learning for the disadvantaged: Perspectives from adult education and human resource development.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New Directions for Adult and Continuing Education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2023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(179), 91-104.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r>
              <a:rPr lang="cs-CZ" dirty="0">
                <a:hlinkClick r:id="rId2"/>
              </a:rPr>
              <a:t>https://www.helpforenglish.cz/article/2006030602-predpritomny-cas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5557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152</TotalTime>
  <Words>526</Words>
  <Application>Microsoft Office PowerPoint</Application>
  <PresentationFormat>Širokoúhlá obrazovka</PresentationFormat>
  <Paragraphs>40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Wingdings</vt:lpstr>
      <vt:lpstr>Dřevo</vt:lpstr>
      <vt:lpstr>Present perfect </vt:lpstr>
      <vt:lpstr>Present perfect – timeline </vt:lpstr>
      <vt:lpstr>Present perfect – when to use </vt:lpstr>
      <vt:lpstr>Present perfect – when not to use </vt:lpstr>
      <vt:lpstr>Research article – brief summary</vt:lpstr>
      <vt:lpstr>Present perfect – examples from research article </vt:lpstr>
      <vt:lpstr>Present perfect – examples from research article </vt:lpstr>
      <vt:lpstr>Thank you for attention </vt:lpstr>
      <vt:lpstr>Resources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</dc:title>
  <dc:creator>Alena Matějovská</dc:creator>
  <cp:lastModifiedBy>Marie Houšková</cp:lastModifiedBy>
  <cp:revision>2</cp:revision>
  <dcterms:created xsi:type="dcterms:W3CDTF">2023-11-22T09:32:26Z</dcterms:created>
  <dcterms:modified xsi:type="dcterms:W3CDTF">2023-12-02T19:43:49Z</dcterms:modified>
</cp:coreProperties>
</file>