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14"/>
  </p:notesMasterIdLst>
  <p:sldIdLst>
    <p:sldId id="288" r:id="rId2"/>
    <p:sldId id="339" r:id="rId3"/>
    <p:sldId id="335" r:id="rId4"/>
    <p:sldId id="341" r:id="rId5"/>
    <p:sldId id="340" r:id="rId6"/>
    <p:sldId id="338" r:id="rId7"/>
    <p:sldId id="337" r:id="rId8"/>
    <p:sldId id="321" r:id="rId9"/>
    <p:sldId id="331" r:id="rId10"/>
    <p:sldId id="328" r:id="rId11"/>
    <p:sldId id="334" r:id="rId12"/>
    <p:sldId id="333" r:id="rId13"/>
  </p:sldIdLst>
  <p:sldSz cx="9144000" cy="6858000" type="screen4x3"/>
  <p:notesSz cx="6797675" cy="98726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.vrablova123@outlook.cz" initials="e" lastIdx="1" clrIdx="0">
    <p:extLst>
      <p:ext uri="{19B8F6BF-5375-455C-9EA6-DF929625EA0E}">
        <p15:presenceInfo xmlns:p15="http://schemas.microsoft.com/office/powerpoint/2012/main" userId="af4f115a4b914d5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3" autoAdjust="0"/>
    <p:restoredTop sz="94689"/>
  </p:normalViewPr>
  <p:slideViewPr>
    <p:cSldViewPr>
      <p:cViewPr varScale="1">
        <p:scale>
          <a:sx n="71" d="100"/>
          <a:sy n="71" d="100"/>
        </p:scale>
        <p:origin x="137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E4CE7-5D30-4271-BBAF-4865D564DA95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ED7F4-CBCE-47F9-B8C9-5E598C76E9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6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ED7F4-CBCE-47F9-B8C9-5E598C76E90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06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dchb_cmyk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230313"/>
            <a:ext cx="3286125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565400"/>
            <a:ext cx="8280400" cy="10080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716338"/>
            <a:ext cx="8280400" cy="1512887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286500" y="6215063"/>
            <a:ext cx="2133600" cy="5000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DEB72A-8F19-4141-AFE8-075E864E821D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0E736-0BD8-4A38-97B7-C9CB8D8413C3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0F5A3-C44E-442E-87E0-8002675359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0403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0403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9085F-A0F5-4547-8FE9-42794A3CFB3C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D90CF-6694-46DA-B284-BA3B54280D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39E-59B0-4B72-BC49-11607EF3FDAA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1007A-46D9-4D7A-A27B-4E69155F03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BC057-FA89-4CB5-A811-F0D3B3D16159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EF5EE-FA71-46DE-AB33-913D2074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0825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4497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79BF6-5ACA-4E3C-93E0-D67DE43C1368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B746E-E15C-4081-B37B-8896D6AFA3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536CE-EAE6-4AD2-8B67-93528E2BBC4A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CB3D7-A0A5-496B-AA60-A9F5D39BD1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58839-937C-4960-9A81-2968FA476CC7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58993-1979-4E31-A44A-FFF9E48C28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6F27F-5A55-4142-873E-46A9ADD324BF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55CCB-19F1-491C-9B3C-9133C4FF7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F5EE-36CF-41AD-97AA-1684FE196E6C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9D8D1-B543-4228-8A8A-44D204AF31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3CA53-6606-4CCF-B49A-C713EAE6E3F5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D9A8F-219C-4BEB-86AF-A523B59CE3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57625" y="214313"/>
            <a:ext cx="489267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Název prezentace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73238"/>
            <a:ext cx="86423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29125" y="6143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0C38DFB-F89F-4A1B-ACF8-D8374F8D4526}" type="datetime1">
              <a:rPr lang="cs-CZ"/>
              <a:pPr>
                <a:defRPr/>
              </a:pPr>
              <a:t>22.03.2021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38" y="6072188"/>
            <a:ext cx="18875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092825"/>
            <a:ext cx="981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B8B656D-5132-443C-848D-A1550DC64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9" descr="dchb_cmyk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60363" y="6083300"/>
            <a:ext cx="22082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ransition advTm="5000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71930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7193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7193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7193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A7193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14282" y="428604"/>
            <a:ext cx="8786874" cy="108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cs-CZ" sz="4000" i="0" u="none" strike="noStrike" kern="1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</a:br>
            <a:endParaRPr kumimoji="0" lang="cs-CZ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1469" y="2348880"/>
            <a:ext cx="85725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b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Zdravotně sociální pomezí</a:t>
            </a:r>
            <a:br>
              <a:rPr lang="cs-CZ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cs-CZ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Mgr. Eva Vráblová</a:t>
            </a:r>
            <a:endParaRPr lang="cs-CZ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5986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5" y="214313"/>
            <a:ext cx="4890839" cy="622399"/>
          </a:xfrm>
        </p:spPr>
        <p:txBody>
          <a:bodyPr/>
          <a:lstStyle/>
          <a:p>
            <a:r>
              <a:rPr lang="cs-CZ" b="1" dirty="0"/>
              <a:t>Základní principy a nastavení – jak tuto péči poskytujeme? </a:t>
            </a:r>
            <a:br>
              <a:rPr lang="cs-CZ" dirty="0"/>
            </a:br>
            <a:endParaRPr lang="cs-CZ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836712"/>
            <a:ext cx="8642350" cy="4968552"/>
          </a:xfrm>
        </p:spPr>
        <p:txBody>
          <a:bodyPr/>
          <a:lstStyle/>
          <a:p>
            <a:pPr lvl="0"/>
            <a:r>
              <a:rPr lang="cs-CZ" sz="1250" dirty="0"/>
              <a:t>Pacient je přijímán do péče na základě podepsané smlouvy, informovaného souhlasu a souhlasu praktického lékaře, jestli není zařazen přímo do 926 - v tomto případě je praktický lékař pouze informován </a:t>
            </a:r>
          </a:p>
          <a:p>
            <a:pPr lvl="0"/>
            <a:r>
              <a:rPr lang="cs-CZ" sz="1250" dirty="0"/>
              <a:t>Pacient i rodina mají k dispozici po podepsání smlouvy pohotovostní telefonní číslo, na které se vždy dovolají.</a:t>
            </a:r>
          </a:p>
          <a:p>
            <a:pPr lvl="0"/>
            <a:r>
              <a:rPr lang="cs-CZ" sz="1250" dirty="0"/>
              <a:t>Na rozdíl od domácí zdravotní péče je v týmu vždy přítomen lékař, který řídí plán péče. Nepřetržitá dostupnost 24/7 lékaře, v pracovní době lékař vykonává plánované a akutní návštěvy, v mimopracovní době je k dispozici sestře k telefonické konzultaci s možností domácí návštěvy při akutním zhoršení symptomů vyžadujících intervenci.</a:t>
            </a:r>
          </a:p>
          <a:p>
            <a:pPr lvl="0"/>
            <a:r>
              <a:rPr lang="cs-CZ" sz="1250" dirty="0"/>
              <a:t>Nepřetržitá dostupnost 24/7 sestry, v pracovní době sestra vykonává plánované a akutní návštěvy, v mimopracovní době vykonává plánované i akutní návštěvy, je k dispozici pacientovi k telefonické konzultaci s možností domácí návštěvy při akutním zhoršení symptomů vyžadujících intervenci.</a:t>
            </a:r>
          </a:p>
          <a:p>
            <a:pPr lvl="0"/>
            <a:r>
              <a:rPr lang="cs-CZ" sz="1250" dirty="0"/>
              <a:t>Součástí nabízené péče je i podpora a pomoc odlehčovací služby dle zákona č. 108/2006 Sb., o sociálních službách, v platném znění, kdy podle potřeb rodiny pomáhají s péčí pečovatelky, dostupnost odlehčovací služby je nepřetržitá.</a:t>
            </a:r>
          </a:p>
          <a:p>
            <a:pPr lvl="0"/>
            <a:r>
              <a:rPr lang="cs-CZ" sz="1250" dirty="0"/>
              <a:t>Systém práce je možné srovnat s oddělením v nemocnici, hovoříme o domácí hospitalizaci, protože nemocný člověk dostává péči, jako kdyby byl hospitalizován. </a:t>
            </a:r>
          </a:p>
          <a:p>
            <a:pPr lvl="0"/>
            <a:r>
              <a:rPr lang="cs-CZ" sz="1250" dirty="0"/>
              <a:t>Probíhá denní komunikace lékaře a sestry a úprava plánu péče.</a:t>
            </a:r>
          </a:p>
          <a:p>
            <a:pPr lvl="0"/>
            <a:r>
              <a:rPr lang="cs-CZ" sz="1250" dirty="0"/>
              <a:t>Společná zdravotnická dokumentace lékaře a sestry.</a:t>
            </a:r>
          </a:p>
          <a:p>
            <a:pPr lvl="0"/>
            <a:r>
              <a:rPr lang="cs-CZ" sz="1250" dirty="0"/>
              <a:t>Každý týden probíhá multidisciplinární tým</a:t>
            </a:r>
          </a:p>
          <a:p>
            <a:pPr lvl="0"/>
            <a:r>
              <a:rPr lang="cs-CZ" sz="1250" dirty="0"/>
              <a:t>Aby mohla být zajištěn tento typ péče, vyžaduje se přítomnost dospělé osoby u nemocného.</a:t>
            </a:r>
          </a:p>
          <a:p>
            <a:pPr lvl="0"/>
            <a:r>
              <a:rPr lang="cs-CZ" sz="1250" dirty="0"/>
              <a:t>Za nejvhodnější formu se považuje zřízení mobilního paliativního týmu souběžně s ambulancí paliativní medicíny, tento model umožňuje zlepšit kontinuitu péče, a to nejen v samotném závěru života. </a:t>
            </a:r>
          </a:p>
          <a:p>
            <a:pPr lvl="0"/>
            <a:r>
              <a:rPr lang="cs-CZ" sz="1250" dirty="0"/>
              <a:t>Pravidelná setkání multidisciplinárního týmu minimálně 1x týdně k úpravám plánu péče.</a:t>
            </a:r>
          </a:p>
          <a:p>
            <a:pPr lvl="0"/>
            <a:r>
              <a:rPr lang="cs-CZ" sz="1250" dirty="0"/>
              <a:t>Pravidelné a specializované vzdělávání celého týmu.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646089"/>
      </p:ext>
    </p:extLst>
  </p:cSld>
  <p:clrMapOvr>
    <a:masterClrMapping/>
  </p:clrMapOvr>
  <p:transition advTm="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98BED-C72C-4EFA-BFCC-528E4F94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25" y="-243408"/>
            <a:ext cx="5286375" cy="2448272"/>
          </a:xfrm>
        </p:spPr>
        <p:txBody>
          <a:bodyPr/>
          <a:lstStyle/>
          <a:p>
            <a:r>
              <a:rPr lang="cs-CZ" sz="2800" b="1" dirty="0"/>
              <a:t>Co je důležité pro fungování této péče?</a:t>
            </a:r>
            <a:br>
              <a:rPr lang="cs-CZ" sz="2800" b="1" dirty="0"/>
            </a:b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F09B56-EE6E-47A3-9AE3-8E6BF8C1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8CB1B2-1DF7-41E7-A3B6-DE97CE09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58993-1979-4E31-A44A-FFF9E48C281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1763F68-2497-424E-B4B6-2AFCA8EEB47D}"/>
              </a:ext>
            </a:extLst>
          </p:cNvPr>
          <p:cNvSpPr/>
          <p:nvPr/>
        </p:nvSpPr>
        <p:spPr>
          <a:xfrm>
            <a:off x="467544" y="836712"/>
            <a:ext cx="83986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cs-CZ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cs-CZ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Propojenost všech subjektů, které se podílejí na tomto typu péče, spolupráce s nemocnicí, specialisty, praktickými lékaři, dalšími odbornými pracovišti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Kvalitní personál na všech pozicích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Podpora vzdělávání, sdílení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Adekvátní prostory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1x týdně multidisciplinární tým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Dobře nastavený systém vykazování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Finanční ohodnocení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Arial" panose="020B0604020202020204" pitchFamily="34" charset="0"/>
              </a:rPr>
              <a:t>Dobře nastavený dotační systém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Péče o donátory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80488"/>
      </p:ext>
    </p:extLst>
  </p:cSld>
  <p:clrMapOvr>
    <a:masterClrMapping/>
  </p:clrMapOvr>
  <p:transition advTm="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Děkuji za pozornost.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r">
              <a:buNone/>
            </a:pPr>
            <a:endParaRPr lang="cs-CZ" sz="1400" b="1" dirty="0"/>
          </a:p>
          <a:p>
            <a:pPr marL="0" indent="0" algn="r">
              <a:buNone/>
            </a:pPr>
            <a:endParaRPr lang="cs-CZ" sz="1400" b="1" dirty="0"/>
          </a:p>
          <a:p>
            <a:pPr marL="0" indent="0" algn="r">
              <a:buNone/>
            </a:pPr>
            <a:endParaRPr lang="cs-CZ" sz="1400" b="1" dirty="0"/>
          </a:p>
          <a:p>
            <a:pPr marL="0" indent="0" algn="r">
              <a:buNone/>
            </a:pPr>
            <a:r>
              <a:rPr lang="cs-CZ" sz="1400" b="1" dirty="0"/>
              <a:t>Praha,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108646"/>
      </p:ext>
    </p:extLst>
  </p:cSld>
  <p:clrMapOvr>
    <a:masterClrMapping/>
  </p:clrMapOvr>
  <p:transition advTm="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EAA64-4170-43E3-B346-500542798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Terénní služby Oblastní charity Třebíč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4364F-0643-49C1-A2D2-54D1961C2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112568"/>
          </a:xfrm>
        </p:spPr>
        <p:txBody>
          <a:bodyPr/>
          <a:lstStyle/>
          <a:p>
            <a:r>
              <a:rPr lang="cs-CZ" sz="2400" dirty="0"/>
              <a:t>Domácí hospic sv. Zdislavy Třebíč: systém 24/7, garant je lékař, domácí hospitalizace     (250 pacientů umírá doma)</a:t>
            </a:r>
          </a:p>
          <a:p>
            <a:r>
              <a:rPr lang="cs-CZ" sz="2400" dirty="0"/>
              <a:t>Domácí zdravotní péče: dostupnost 7 – 15.30, SO + NE, dle domluvy i jinak, garant praktický  lékař</a:t>
            </a:r>
          </a:p>
          <a:p>
            <a:r>
              <a:rPr lang="cs-CZ" sz="2400" dirty="0"/>
              <a:t>Pečovatelská služba: 6 – 20, SO – NE, dle domluvy i jinak</a:t>
            </a:r>
          </a:p>
          <a:p>
            <a:r>
              <a:rPr lang="cs-CZ" sz="2400" dirty="0"/>
              <a:t>Odlehčovací služba: 6 – 20, SO – NE, dle domluvy i jinak</a:t>
            </a:r>
          </a:p>
          <a:p>
            <a:r>
              <a:rPr lang="cs-CZ" sz="2400" dirty="0"/>
              <a:t>Osobní asistence: 6 – 20, SO – NE, dle domluvy i jinak</a:t>
            </a:r>
            <a:endParaRPr lang="cs-CZ" sz="2800" dirty="0"/>
          </a:p>
          <a:p>
            <a:r>
              <a:rPr lang="cs-CZ" sz="2400" dirty="0"/>
              <a:t>Půjčovna kompenzačních pomůcek</a:t>
            </a:r>
          </a:p>
          <a:p>
            <a:r>
              <a:rPr lang="cs-CZ" sz="2400" dirty="0"/>
              <a:t>Cca 800 pacientů v kombinaci našich služeb zůstává v domácím prostředí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    Spolupráce s Ranou péčí   - děti v závěru života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2853DF-C00D-4C1B-9199-14312F9B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50ABD6-E7A9-4CEC-B957-89D83391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110520"/>
      </p:ext>
    </p:extLst>
  </p:cSld>
  <p:clrMapOvr>
    <a:masterClrMapping/>
  </p:clrMapOvr>
  <p:transition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E1006-E7BA-48A3-9846-7F514A0F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SPOLUPRÁCE, ROLE, KOMPETENCE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8E252B-7B83-4BDA-B892-90422EEA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8D1F62-4B16-4078-A763-8E6A6A14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6" name="Obrázek 5" descr="Obsah obrázku zařízení&#10;&#10;Popis byl vytvořen automaticky">
            <a:extLst>
              <a:ext uri="{FF2B5EF4-FFF2-40B4-BE49-F238E27FC236}">
                <a16:creationId xmlns:a16="http://schemas.microsoft.com/office/drawing/2014/main" id="{27C47581-3748-4C8B-AD25-9810AD8B14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052736"/>
            <a:ext cx="6048672" cy="486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6953"/>
      </p:ext>
    </p:extLst>
  </p:cSld>
  <p:clrMapOvr>
    <a:masterClrMapping/>
  </p:clrMapOvr>
  <p:transition advTm="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0A9F5-349A-47AA-9544-314A25CE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Zdravotně sociální pomezí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EEEB2-01DC-4665-B311-12CC8A461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00808"/>
            <a:ext cx="8641655" cy="4104680"/>
          </a:xfrm>
        </p:spPr>
        <p:txBody>
          <a:bodyPr/>
          <a:lstStyle/>
          <a:p>
            <a:r>
              <a:rPr lang="cs-CZ" sz="2800" dirty="0"/>
              <a:t>Kumulace pacientů se sociálně zdravotními problémy</a:t>
            </a:r>
          </a:p>
          <a:p>
            <a:r>
              <a:rPr lang="cs-CZ" sz="2800" dirty="0"/>
              <a:t>Člověk není viděn jako celek</a:t>
            </a:r>
          </a:p>
          <a:p>
            <a:r>
              <a:rPr lang="cs-CZ" sz="2800" dirty="0"/>
              <a:t>Sociální problémy zásadně ovlivňují zdravotní stav </a:t>
            </a:r>
          </a:p>
          <a:p>
            <a:r>
              <a:rPr lang="cs-CZ" sz="2800" dirty="0"/>
              <a:t>Jednotlivé oblasti péče o sobě nevědí</a:t>
            </a:r>
          </a:p>
          <a:p>
            <a:r>
              <a:rPr lang="cs-CZ" sz="2800" dirty="0"/>
              <a:t>Velkou neznámou jsou pro zdravotníky terénní služby a přitom </a:t>
            </a:r>
            <a:r>
              <a:rPr lang="cs-CZ" sz="2800" i="1" dirty="0"/>
              <a:t>doma je doma</a:t>
            </a:r>
          </a:p>
          <a:p>
            <a:r>
              <a:rPr lang="cs-CZ" sz="2800" i="1" dirty="0"/>
              <a:t>Jaké možnosti má člověk, který umírá?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A32201A-59F9-474B-84D2-42EC31386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D3430C-1A4D-4448-A223-77F96B0E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276182"/>
      </p:ext>
    </p:extLst>
  </p:cSld>
  <p:clrMapOvr>
    <a:masterClrMapping/>
  </p:clrMapOvr>
  <p:transition advTm="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D39AF-0802-49F5-808C-559AB792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Zdravotně sociální pomezí -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65FE6-AC38-4D1B-A671-1593D929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5" y="836712"/>
            <a:ext cx="8497639" cy="4968776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Jak můžeme řešit situaci vážně nemocného nebo umírajícího člověka?</a:t>
            </a:r>
          </a:p>
          <a:p>
            <a:pPr>
              <a:buFontTx/>
              <a:buChar char="-"/>
            </a:pPr>
            <a:r>
              <a:rPr lang="cs-CZ" sz="2400" dirty="0"/>
              <a:t>Systém 24/7 s dostupností lékaře:</a:t>
            </a:r>
          </a:p>
          <a:p>
            <a:pPr marL="0" indent="0">
              <a:buNone/>
            </a:pPr>
            <a:r>
              <a:rPr lang="cs-CZ" sz="2400" dirty="0"/>
              <a:t>	1.  155</a:t>
            </a:r>
          </a:p>
          <a:p>
            <a:pPr marL="0" indent="0">
              <a:buNone/>
            </a:pPr>
            <a:r>
              <a:rPr lang="cs-CZ" sz="2400" dirty="0"/>
              <a:t>	2. </a:t>
            </a:r>
            <a:r>
              <a:rPr lang="cs-CZ" sz="2400" dirty="0" err="1"/>
              <a:t>odb</a:t>
            </a:r>
            <a:r>
              <a:rPr lang="cs-CZ" sz="2400" dirty="0"/>
              <a:t>. 926 (mobilní specializovaná paliativní péče)</a:t>
            </a:r>
          </a:p>
          <a:p>
            <a:pPr marL="0" indent="0">
              <a:buNone/>
            </a:pPr>
            <a:r>
              <a:rPr lang="cs-CZ" sz="2000" dirty="0"/>
              <a:t>	(</a:t>
            </a:r>
            <a:r>
              <a:rPr lang="cs-CZ" sz="2000" dirty="0" err="1"/>
              <a:t>Odb</a:t>
            </a:r>
            <a:r>
              <a:rPr lang="cs-CZ" sz="2000" dirty="0"/>
              <a:t>. 926 – Pilotní projekt, uznaná </a:t>
            </a:r>
            <a:r>
              <a:rPr lang="cs-CZ" sz="2000" dirty="0" err="1"/>
              <a:t>odb</a:t>
            </a:r>
            <a:r>
              <a:rPr lang="cs-CZ" sz="2000" dirty="0"/>
              <a:t>. od r. 2019)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400" dirty="0" err="1"/>
              <a:t>DpS</a:t>
            </a:r>
            <a:r>
              <a:rPr lang="cs-CZ" sz="2400" dirty="0"/>
              <a:t> – obavy ze ztráty kompetencí, komunikace?</a:t>
            </a:r>
          </a:p>
          <a:p>
            <a:pPr>
              <a:buFontTx/>
              <a:buChar char="-"/>
            </a:pPr>
            <a:r>
              <a:rPr lang="cs-CZ" sz="2400" dirty="0" err="1"/>
              <a:t>DpS</a:t>
            </a:r>
            <a:r>
              <a:rPr lang="cs-CZ" sz="2400" dirty="0"/>
              <a:t> -  není možné vykazovat 2 odbornosti najednou na VZP (</a:t>
            </a:r>
            <a:r>
              <a:rPr lang="cs-CZ" sz="2400" dirty="0" err="1"/>
              <a:t>odb</a:t>
            </a:r>
            <a:r>
              <a:rPr lang="cs-CZ" sz="2400" dirty="0"/>
              <a:t>. 913 a </a:t>
            </a:r>
            <a:r>
              <a:rPr lang="cs-CZ" sz="2400" dirty="0" err="1"/>
              <a:t>odb</a:t>
            </a:r>
            <a:r>
              <a:rPr lang="cs-CZ" sz="2400" dirty="0"/>
              <a:t>. 926)</a:t>
            </a:r>
          </a:p>
          <a:p>
            <a:pPr>
              <a:buFontTx/>
              <a:buChar char="-"/>
            </a:pPr>
            <a:r>
              <a:rPr lang="cs-CZ" sz="2400" dirty="0"/>
              <a:t>Nemocnice - zaměřeny na léčení, není často prostor na doprovázení, neznalost návazných terénních služeb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7486A3-DEE7-4C9C-B470-D52A7829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5A7C44-B722-40F4-866F-D9A1D55B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811530"/>
      </p:ext>
    </p:extLst>
  </p:cSld>
  <p:clrMapOvr>
    <a:masterClrMapping/>
  </p:clrMapOvr>
  <p:transition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CA162-0E97-40E8-8AE4-9E266293F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 NÁVAZNOSTI SLUŽEB A PÉČE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0B5F54-274C-4F3F-A876-80DFA7DA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B5F063-A5EC-4A45-A4E1-BEA549FB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9" name="Zástupný obsah 8" descr="Obsah obrázku snímek obrazovky&#10;&#10;Popis byl vytvořen automaticky">
            <a:extLst>
              <a:ext uri="{FF2B5EF4-FFF2-40B4-BE49-F238E27FC236}">
                <a16:creationId xmlns:a16="http://schemas.microsoft.com/office/drawing/2014/main" id="{B45A1586-21F1-41C4-9C0A-CD93DD632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124744"/>
            <a:ext cx="8642350" cy="4381211"/>
          </a:xfrm>
        </p:spPr>
      </p:pic>
    </p:spTree>
    <p:extLst>
      <p:ext uri="{BB962C8B-B14F-4D97-AF65-F5344CB8AC3E}">
        <p14:creationId xmlns:p14="http://schemas.microsoft.com/office/powerpoint/2010/main" val="4027878537"/>
      </p:ext>
    </p:extLst>
  </p:cSld>
  <p:clrMapOvr>
    <a:masterClrMapping/>
  </p:clrMapOvr>
  <p:transition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9090B-5940-4826-B465-32C70A84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FILM: DÁMA A 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74D12-BD71-4AA6-816A-D4975AAA3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2009 nominován ve své kategorii na Cenu Oscar</a:t>
            </a:r>
          </a:p>
          <a:p>
            <a:r>
              <a:rPr lang="cs-CZ" dirty="0"/>
              <a:t>https://www.youtube.com/watch?v=VckGen2_E64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309FE4-C394-4DE5-9E49-B95F2522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05DDE-A774-47D7-9A70-E3998E55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114146"/>
      </p:ext>
    </p:extLst>
  </p:cSld>
  <p:clrMapOvr>
    <a:masterClrMapping/>
  </p:clrMapOvr>
  <p:transition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0" y="0"/>
            <a:ext cx="5183832" cy="1299612"/>
          </a:xfrm>
        </p:spPr>
        <p:txBody>
          <a:bodyPr/>
          <a:lstStyle/>
          <a:p>
            <a:r>
              <a:rPr lang="cs-CZ" b="1" dirty="0"/>
              <a:t>Jak je v zahraničí vnímáno propojení kurativní, paliativní a hospicové péče?</a:t>
            </a:r>
            <a:br>
              <a:rPr lang="cs-CZ" b="1" dirty="0"/>
            </a:br>
            <a:r>
              <a:rPr lang="cs-CZ" b="1" dirty="0"/>
              <a:t>Inspirace pro nás…</a:t>
            </a:r>
            <a:br>
              <a:rPr lang="cs-CZ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7417569" cy="4167910"/>
          </a:xfrm>
        </p:spPr>
        <p:txBody>
          <a:bodyPr/>
          <a:lstStyle/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F2B1D635-CA17-4A56-9364-33FB96D8E56F}"/>
              </a:ext>
            </a:extLst>
          </p:cNvPr>
          <p:cNvGrpSpPr/>
          <p:nvPr/>
        </p:nvGrpSpPr>
        <p:grpSpPr>
          <a:xfrm>
            <a:off x="1014751" y="1739743"/>
            <a:ext cx="8147686" cy="3312368"/>
            <a:chOff x="0" y="0"/>
            <a:chExt cx="5410200" cy="1827226"/>
          </a:xfrm>
        </p:grpSpPr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5F149E65-CA03-4EEC-A489-76307BA35399}"/>
                </a:ext>
              </a:extLst>
            </p:cNvPr>
            <p:cNvGrpSpPr/>
            <p:nvPr/>
          </p:nvGrpSpPr>
          <p:grpSpPr>
            <a:xfrm>
              <a:off x="0" y="0"/>
              <a:ext cx="3865702" cy="1827226"/>
              <a:chOff x="0" y="0"/>
              <a:chExt cx="3865702" cy="1827226"/>
            </a:xfrm>
          </p:grpSpPr>
          <p:sp>
            <p:nvSpPr>
              <p:cNvPr id="16" name="Rovnoramenný trojúhelník 15">
                <a:extLst>
                  <a:ext uri="{FF2B5EF4-FFF2-40B4-BE49-F238E27FC236}">
                    <a16:creationId xmlns:a16="http://schemas.microsoft.com/office/drawing/2014/main" id="{2CAF9849-10EB-4CBD-8ADF-91E6D4A63015}"/>
                  </a:ext>
                </a:extLst>
              </p:cNvPr>
              <p:cNvSpPr/>
              <p:nvPr/>
            </p:nvSpPr>
            <p:spPr>
              <a:xfrm>
                <a:off x="0" y="7315"/>
                <a:ext cx="2636944" cy="1819911"/>
              </a:xfrm>
              <a:prstGeom prst="triangle">
                <a:avLst>
                  <a:gd name="adj" fmla="val 10000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E437B9FB-78B9-4C09-BF28-A360A4107995}"/>
                  </a:ext>
                </a:extLst>
              </p:cNvPr>
              <p:cNvSpPr/>
              <p:nvPr/>
            </p:nvSpPr>
            <p:spPr>
              <a:xfrm>
                <a:off x="2640787" y="0"/>
                <a:ext cx="1224915" cy="182722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39409D99-11DA-40CF-962F-B2A1AF223869}"/>
                </a:ext>
              </a:extLst>
            </p:cNvPr>
            <p:cNvGrpSpPr/>
            <p:nvPr/>
          </p:nvGrpSpPr>
          <p:grpSpPr>
            <a:xfrm>
              <a:off x="0" y="0"/>
              <a:ext cx="5410200" cy="1826895"/>
              <a:chOff x="0" y="0"/>
              <a:chExt cx="5410200" cy="1826895"/>
            </a:xfrm>
          </p:grpSpPr>
          <p:grpSp>
            <p:nvGrpSpPr>
              <p:cNvPr id="9" name="Skupina 8">
                <a:extLst>
                  <a:ext uri="{FF2B5EF4-FFF2-40B4-BE49-F238E27FC236}">
                    <a16:creationId xmlns:a16="http://schemas.microsoft.com/office/drawing/2014/main" id="{60464D73-1FBD-456C-A2B7-677A19437975}"/>
                  </a:ext>
                </a:extLst>
              </p:cNvPr>
              <p:cNvGrpSpPr/>
              <p:nvPr/>
            </p:nvGrpSpPr>
            <p:grpSpPr>
              <a:xfrm>
                <a:off x="0" y="0"/>
                <a:ext cx="5022836" cy="1826094"/>
                <a:chOff x="0" y="0"/>
                <a:chExt cx="5022836" cy="1826094"/>
              </a:xfrm>
            </p:grpSpPr>
            <p:sp>
              <p:nvSpPr>
                <p:cNvPr id="13" name="Rovnoramenný trojúhelník 12">
                  <a:extLst>
                    <a:ext uri="{FF2B5EF4-FFF2-40B4-BE49-F238E27FC236}">
                      <a16:creationId xmlns:a16="http://schemas.microsoft.com/office/drawing/2014/main" id="{7359603D-EE10-4CA7-8477-6800B2FB279C}"/>
                    </a:ext>
                  </a:extLst>
                </p:cNvPr>
                <p:cNvSpPr/>
                <p:nvPr/>
              </p:nvSpPr>
              <p:spPr>
                <a:xfrm rot="10800000">
                  <a:off x="0" y="0"/>
                  <a:ext cx="2637130" cy="181991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 dirty="0"/>
                </a:p>
              </p:txBody>
            </p:sp>
            <p:sp>
              <p:nvSpPr>
                <p:cNvPr id="14" name="Textové pole 5">
                  <a:extLst>
                    <a:ext uri="{FF2B5EF4-FFF2-40B4-BE49-F238E27FC236}">
                      <a16:creationId xmlns:a16="http://schemas.microsoft.com/office/drawing/2014/main" id="{0229C492-97A6-48B8-BE67-E38E359FE303}"/>
                    </a:ext>
                  </a:extLst>
                </p:cNvPr>
                <p:cNvSpPr txBox="1"/>
                <p:nvPr/>
              </p:nvSpPr>
              <p:spPr>
                <a:xfrm>
                  <a:off x="65831" y="117022"/>
                  <a:ext cx="2048719" cy="5969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457200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cs-CZ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KURATIVNÍ PÉČE</a:t>
                  </a:r>
                  <a:endParaRPr lang="cs-CZ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Rovnoramenný trojúhelník 14">
                  <a:extLst>
                    <a:ext uri="{FF2B5EF4-FFF2-40B4-BE49-F238E27FC236}">
                      <a16:creationId xmlns:a16="http://schemas.microsoft.com/office/drawing/2014/main" id="{13C8DEA9-36F0-4359-984A-7A7A88DD7212}"/>
                    </a:ext>
                  </a:extLst>
                </p:cNvPr>
                <p:cNvSpPr/>
                <p:nvPr/>
              </p:nvSpPr>
              <p:spPr>
                <a:xfrm rot="5400000">
                  <a:off x="3533241" y="336499"/>
                  <a:ext cx="1824824" cy="1154366"/>
                </a:xfrm>
                <a:prstGeom prst="triangle">
                  <a:avLst>
                    <a:gd name="adj" fmla="val 100000"/>
                  </a:avLst>
                </a:prstGeom>
                <a:solidFill>
                  <a:srgbClr val="BE88B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10" name="Textové pole 6">
                <a:extLst>
                  <a:ext uri="{FF2B5EF4-FFF2-40B4-BE49-F238E27FC236}">
                    <a16:creationId xmlns:a16="http://schemas.microsoft.com/office/drawing/2014/main" id="{952B2BEA-4A42-4366-BE56-794C4F2603DC}"/>
                  </a:ext>
                </a:extLst>
              </p:cNvPr>
              <p:cNvSpPr txBox="1"/>
              <p:nvPr/>
            </p:nvSpPr>
            <p:spPr>
              <a:xfrm>
                <a:off x="971550" y="1285875"/>
                <a:ext cx="1667462" cy="53233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PALIATIVNÍ PÉČE 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Odb</a:t>
                </a:r>
                <a:r>
                  <a:rPr lang="cs-CZ" sz="11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925/720</a:t>
                </a: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ové pole 7">
                <a:extLst>
                  <a:ext uri="{FF2B5EF4-FFF2-40B4-BE49-F238E27FC236}">
                    <a16:creationId xmlns:a16="http://schemas.microsoft.com/office/drawing/2014/main" id="{F35D131B-C2F8-48D1-844E-6EC8D10A960B}"/>
                  </a:ext>
                </a:extLst>
              </p:cNvPr>
              <p:cNvSpPr txBox="1"/>
              <p:nvPr/>
            </p:nvSpPr>
            <p:spPr>
              <a:xfrm>
                <a:off x="2706624" y="248671"/>
                <a:ext cx="1124714" cy="1332479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SPECIALIZOVANÁ, HOSPICOVÁ,</a:t>
                </a: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PALIATIVNÍ</a:t>
                </a: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PÉČE 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endParaRPr lang="cs-CZ" sz="11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Odb</a:t>
                </a:r>
                <a:r>
                  <a:rPr lang="cs-CZ" sz="11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cs-CZ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925/926/720</a:t>
                </a: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cs-CZ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ové pole 8">
                <a:extLst>
                  <a:ext uri="{FF2B5EF4-FFF2-40B4-BE49-F238E27FC236}">
                    <a16:creationId xmlns:a16="http://schemas.microsoft.com/office/drawing/2014/main" id="{63AE4BC9-23F6-4DEE-B209-FB975E9896A1}"/>
                  </a:ext>
                </a:extLst>
              </p:cNvPr>
              <p:cNvSpPr txBox="1"/>
              <p:nvPr/>
            </p:nvSpPr>
            <p:spPr>
              <a:xfrm>
                <a:off x="3831338" y="1012895"/>
                <a:ext cx="1578862" cy="8140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cs-CZ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DOPROVÁZENÍ </a:t>
                </a:r>
                <a:br>
                  <a:rPr lang="cs-CZ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cs-CZ" sz="1100" b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PŘI TRUCHLENÍ</a:t>
                </a:r>
                <a:endParaRPr lang="cs-CZ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7371487"/>
      </p:ext>
    </p:extLst>
  </p:cSld>
  <p:clrMapOvr>
    <a:masterClrMapping/>
  </p:clrMapOvr>
  <p:transition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591" y="188640"/>
            <a:ext cx="5256584" cy="406375"/>
          </a:xfrm>
        </p:spPr>
        <p:txBody>
          <a:bodyPr/>
          <a:lstStyle/>
          <a:p>
            <a:r>
              <a:rPr lang="cs-CZ" sz="2300" b="1" dirty="0"/>
              <a:t>Tým hospice sv. Zdislavy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Systém zdravotně sociální multidisciplinární paliativní péče</a:t>
            </a:r>
          </a:p>
          <a:p>
            <a:pPr marL="0" indent="0">
              <a:buNone/>
            </a:pPr>
            <a:r>
              <a:rPr lang="cs-CZ" sz="2000" b="1" dirty="0"/>
              <a:t>24 hodin 7 dní v týdnu, odbornost 926</a:t>
            </a:r>
          </a:p>
          <a:p>
            <a:pPr marL="0" indent="0">
              <a:buNone/>
            </a:pPr>
            <a:endParaRPr lang="cs-CZ" sz="2000" b="1" dirty="0"/>
          </a:p>
          <a:p>
            <a:pPr lvl="0"/>
            <a:r>
              <a:rPr lang="cs-CZ" sz="2000" dirty="0"/>
              <a:t>lékaři zajišťující služby </a:t>
            </a:r>
          </a:p>
          <a:p>
            <a:pPr lvl="0"/>
            <a:r>
              <a:rPr lang="cs-CZ" sz="2000" dirty="0"/>
              <a:t>lékaři konzultanti </a:t>
            </a:r>
          </a:p>
          <a:p>
            <a:pPr lvl="0"/>
            <a:r>
              <a:rPr lang="cs-CZ" sz="2000" dirty="0"/>
              <a:t>zdravotní sestry</a:t>
            </a:r>
          </a:p>
          <a:p>
            <a:pPr lvl="0"/>
            <a:r>
              <a:rPr lang="cs-CZ" sz="2000" dirty="0"/>
              <a:t>odlehčovací služba</a:t>
            </a:r>
          </a:p>
          <a:p>
            <a:pPr lvl="0"/>
            <a:r>
              <a:rPr lang="cs-CZ" sz="2000" dirty="0"/>
              <a:t>psychoterapeut </a:t>
            </a:r>
          </a:p>
          <a:p>
            <a:pPr lvl="0"/>
            <a:r>
              <a:rPr lang="cs-CZ" sz="2000" dirty="0"/>
              <a:t>pastorační asistent</a:t>
            </a:r>
          </a:p>
          <a:p>
            <a:pPr lvl="0"/>
            <a:r>
              <a:rPr lang="cs-CZ" sz="2000" dirty="0"/>
              <a:t>PR pracovník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1007A-46D9-4D7A-A27B-4E69155F03C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47524"/>
      </p:ext>
    </p:extLst>
  </p:cSld>
  <p:clrMapOvr>
    <a:masterClrMapping/>
  </p:clrMapOvr>
  <p:transition advTm="5000"/>
</p:sld>
</file>

<file path=ppt/theme/theme1.xml><?xml version="1.0" encoding="utf-8"?>
<a:theme xmlns:a="http://schemas.openxmlformats.org/drawingml/2006/main" name="Motiv1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7890</TotalTime>
  <Words>780</Words>
  <Application>Microsoft Office PowerPoint</Application>
  <PresentationFormat>Předvádění na obrazovce (4:3)</PresentationFormat>
  <Paragraphs>129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Motiv1</vt:lpstr>
      <vt:lpstr>Prezentace aplikace PowerPoint</vt:lpstr>
      <vt:lpstr>Terénní služby Oblastní charity Třebíč</vt:lpstr>
      <vt:lpstr>SPOLUPRÁCE, ROLE, KOMPETENCE</vt:lpstr>
      <vt:lpstr>Zdravotně sociální pomezí</vt:lpstr>
      <vt:lpstr>Zdravotně sociální pomezí - rizika</vt:lpstr>
      <vt:lpstr>GRAF NÁVAZNOSTI SLUŽEB A PÉČE</vt:lpstr>
      <vt:lpstr>KRÁTKÝ FILM: DÁMA A SMRT</vt:lpstr>
      <vt:lpstr>Jak je v zahraničí vnímáno propojení kurativní, paliativní a hospicové péče? Inspirace pro nás… </vt:lpstr>
      <vt:lpstr>Tým hospice sv. Zdislavy</vt:lpstr>
      <vt:lpstr>Základní principy a nastavení – jak tuto péči poskytujeme?  </vt:lpstr>
      <vt:lpstr>Co je důležité pro fungování této péče?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0</dc:title>
  <dc:creator>PC</dc:creator>
  <cp:lastModifiedBy>Pavla Povolná</cp:lastModifiedBy>
  <cp:revision>302</cp:revision>
  <cp:lastPrinted>2016-03-14T12:47:07Z</cp:lastPrinted>
  <dcterms:created xsi:type="dcterms:W3CDTF">2012-01-23T12:10:54Z</dcterms:created>
  <dcterms:modified xsi:type="dcterms:W3CDTF">2021-03-22T19:46:44Z</dcterms:modified>
</cp:coreProperties>
</file>