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7" r:id="rId2"/>
    <p:sldId id="292" r:id="rId3"/>
    <p:sldId id="316" r:id="rId4"/>
    <p:sldId id="317" r:id="rId5"/>
    <p:sldId id="315" r:id="rId6"/>
    <p:sldId id="318" r:id="rId7"/>
    <p:sldId id="321" r:id="rId8"/>
    <p:sldId id="320" r:id="rId9"/>
    <p:sldId id="319" r:id="rId10"/>
    <p:sldId id="297" r:id="rId11"/>
    <p:sldId id="322" r:id="rId12"/>
    <p:sldId id="302" r:id="rId13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86567" autoAdjust="0"/>
  </p:normalViewPr>
  <p:slideViewPr>
    <p:cSldViewPr snapToGrid="0">
      <p:cViewPr varScale="1">
        <p:scale>
          <a:sx n="59" d="100"/>
          <a:sy n="59" d="100"/>
        </p:scale>
        <p:origin x="149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60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7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4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1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2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3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5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1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ideo" Target="file:///C:\Documents%20and%20Settings\Administrator\Desktop\Turkey%20ppt\worldmap_anim_text.avi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al05_Text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595" name="worldmap_anim_text.avi">
            <a:hlinkClick r:id="" action="ppaction://media"/>
          </p:cNvPr>
          <p:cNvPicPr>
            <a:picLocks noRot="1" noChangeAspect="1" noChangeArrowheads="1"/>
          </p:cNvPicPr>
          <p:nvPr>
            <a:videoFile r:link="rId14"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1613"/>
            <a:ext cx="1563688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Asıl başlık stili için tıklatın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Asıl metin stillerini düzenlemek için tıklatın</a:t>
            </a:r>
          </a:p>
          <a:p>
            <a:pPr lvl="1"/>
            <a:r>
              <a:rPr lang="en-US" altLang="cs-CZ" smtClean="0"/>
              <a:t>İkinci düzey</a:t>
            </a:r>
          </a:p>
          <a:p>
            <a:pPr lvl="2"/>
            <a:r>
              <a:rPr lang="en-US" altLang="cs-CZ" smtClean="0"/>
              <a:t>Üçüncü düzey</a:t>
            </a:r>
          </a:p>
          <a:p>
            <a:pPr lvl="3"/>
            <a:r>
              <a:rPr lang="en-US" altLang="cs-CZ" smtClean="0"/>
              <a:t>Dördüncü düzey</a:t>
            </a:r>
          </a:p>
          <a:p>
            <a:pPr lvl="4"/>
            <a:r>
              <a:rPr lang="en-US" altLang="cs-CZ" smtClean="0"/>
              <a:t>Beşinci düzey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half" idx="2"/>
          </p:nvPr>
        </p:nvSpPr>
        <p:spPr bwMode="auto">
          <a:xfrm>
            <a:off x="1676400" y="6248400"/>
            <a:ext cx="16002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3"/>
          </p:nvPr>
        </p:nvSpPr>
        <p:spPr bwMode="auto">
          <a:xfrm>
            <a:off x="3429000" y="6248400"/>
            <a:ext cx="2971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0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059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05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0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595"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11125" y="120650"/>
            <a:ext cx="9385300" cy="1035050"/>
          </a:xfrm>
        </p:spPr>
        <p:txBody>
          <a:bodyPr/>
          <a:lstStyle/>
          <a:p>
            <a:pPr algn="ctr" eaLnBrk="1" hangingPunct="1"/>
            <a:r>
              <a:rPr lang="cs-CZ" altLang="cs-CZ" sz="3600" dirty="0" smtClean="0">
                <a:latin typeface="Arial" panose="020B0604020202020204" pitchFamily="34" charset="0"/>
              </a:rPr>
              <a:t>Vojenské víceboje 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4203700" y="4257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pic>
        <p:nvPicPr>
          <p:cNvPr id="5125" name="Picture 5" descr="znak v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2170113"/>
            <a:ext cx="1576387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-180975" y="4930775"/>
            <a:ext cx="93249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chemeClr val="tx2"/>
                </a:solidFill>
              </a:rPr>
              <a:t>    </a:t>
            </a: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VO při FTVS UK Praha – katedra vojenské tělovýchovy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    </a:t>
            </a:r>
            <a:r>
              <a:rPr lang="cs-CZ" altLang="cs-CZ" sz="2800" dirty="0" smtClean="0">
                <a:solidFill>
                  <a:schemeClr val="tx2"/>
                </a:solidFill>
                <a:latin typeface="Arial" panose="020B0604020202020204" pitchFamily="34" charset="0"/>
              </a:rPr>
              <a:t>plk. </a:t>
            </a:r>
            <a:r>
              <a:rPr lang="cs-CZ" altLang="cs-CZ" sz="28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gšt</a:t>
            </a:r>
            <a:r>
              <a:rPr lang="cs-CZ" altLang="cs-CZ" sz="2800" dirty="0" smtClean="0">
                <a:solidFill>
                  <a:schemeClr val="tx2"/>
                </a:solidFill>
                <a:latin typeface="Arial" panose="020B0604020202020204" pitchFamily="34" charset="0"/>
              </a:rPr>
              <a:t>.  </a:t>
            </a: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doc. PaedDr. Lubomír Přívětivý, CSc.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Otázky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175" y="1627832"/>
            <a:ext cx="8943975" cy="4799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Kdy, kde a na základě čeho vznikl vojenský pětiboj?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Jaké jsou disciplíny vojenského pětiboje? (charakterizujte jeho disciplíny)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 se vojenský pětiboj hodnotí a jaké jsou úrovně jeho soutěží?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Jaký má vojenský pětiboj význam pro výcvik vojáků?</a:t>
            </a:r>
          </a:p>
          <a:p>
            <a:pPr eaLnBrk="1" hangingPunct="1">
              <a:lnSpc>
                <a:spcPct val="90000"/>
              </a:lnSpc>
            </a:pPr>
            <a:endParaRPr lang="cs-CZ" altLang="cs-CZ" sz="28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Literatura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698" y="1933303"/>
            <a:ext cx="8373292" cy="449448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Vojenský pětiboj, </a:t>
            </a:r>
            <a:r>
              <a:rPr lang="cs-CZ" altLang="cs-CZ" sz="2800" dirty="0" smtClean="0">
                <a:latin typeface="Arial" panose="020B0604020202020204" pitchFamily="34" charset="0"/>
              </a:rPr>
              <a:t>Pub-75-85-01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>
                <a:latin typeface="Arial" panose="020B0604020202020204" pitchFamily="34" charset="0"/>
              </a:rPr>
              <a:t>www.milsport.one/sports/military-pentathlon</a:t>
            </a:r>
            <a:endParaRPr lang="cs-CZ" altLang="cs-CZ" sz="2800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www.miltary-pentathlon.info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cs-CZ" sz="28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38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ctrTitle"/>
          </p:nvPr>
        </p:nvSpPr>
        <p:spPr>
          <a:xfrm>
            <a:off x="685800" y="1416050"/>
            <a:ext cx="7772400" cy="1085850"/>
          </a:xfrm>
        </p:spPr>
        <p:txBody>
          <a:bodyPr/>
          <a:lstStyle/>
          <a:p>
            <a:pPr algn="ctr"/>
            <a:r>
              <a:rPr lang="cs-CZ" altLang="cs-CZ" sz="2800" smtClean="0">
                <a:latin typeface="Arial" panose="020B0604020202020204" pitchFamily="34" charset="0"/>
              </a:rPr>
              <a:t>Dotazy?</a:t>
            </a:r>
          </a:p>
        </p:txBody>
      </p:sp>
      <p:sp>
        <p:nvSpPr>
          <p:cNvPr id="10243" name="Podnadpis 2"/>
          <p:cNvSpPr>
            <a:spLocks noGrp="1"/>
          </p:cNvSpPr>
          <p:nvPr>
            <p:ph type="subTitle" idx="1"/>
          </p:nvPr>
        </p:nvSpPr>
        <p:spPr>
          <a:xfrm>
            <a:off x="1371600" y="3316288"/>
            <a:ext cx="6400800" cy="2322512"/>
          </a:xfrm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Děkuji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Vojenské víceboje – </a:t>
            </a:r>
            <a:r>
              <a:rPr lang="cs-CZ" altLang="cs-CZ" sz="3200" smtClean="0">
                <a:latin typeface="Arial" panose="020B0604020202020204" pitchFamily="34" charset="0"/>
              </a:rPr>
              <a:t>vojenský pětiboj</a:t>
            </a:r>
            <a:endParaRPr lang="cs-CZ" altLang="cs-CZ" sz="3200" dirty="0" smtClean="0"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2763" y="1657978"/>
            <a:ext cx="8308975" cy="4438022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Cíle: místo a úloha vojenského pětiboje v systému služební tělesné výchovy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Průběh: vojenský pětiboj, historie, disciplíny a význam pro výcvik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Přezkoušení: otázky k objasnění charakteristických znaků vojenského pětiboje</a:t>
            </a:r>
          </a:p>
          <a:p>
            <a:pPr eaLnBrk="1" hangingPunct="1">
              <a:defRPr/>
            </a:pPr>
            <a:endParaRPr lang="cs-CZ" altLang="cs-CZ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Vojenský pětiboj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254034"/>
            <a:ext cx="7994468" cy="5603966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 smtClean="0">
                <a:latin typeface="Arial" charset="0"/>
              </a:rPr>
              <a:t>Historie vzniku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>
                <a:latin typeface="Arial" charset="0"/>
              </a:rPr>
              <a:t>U</a:t>
            </a:r>
            <a:r>
              <a:rPr lang="cs-CZ" altLang="cs-CZ" sz="2800" dirty="0" smtClean="0">
                <a:latin typeface="Arial" charset="0"/>
              </a:rPr>
              <a:t> zrodu </a:t>
            </a:r>
            <a:r>
              <a:rPr lang="cs-CZ" altLang="cs-CZ" sz="2800" dirty="0">
                <a:latin typeface="Arial" charset="0"/>
              </a:rPr>
              <a:t>stál francouzský důstojník kpt. </a:t>
            </a:r>
            <a:r>
              <a:rPr lang="cs-CZ" altLang="cs-CZ" sz="2800" dirty="0" err="1">
                <a:latin typeface="Arial" charset="0"/>
              </a:rPr>
              <a:t>Henri</a:t>
            </a:r>
            <a:r>
              <a:rPr lang="cs-CZ" altLang="cs-CZ" sz="2800" dirty="0">
                <a:latin typeface="Arial" charset="0"/>
              </a:rPr>
              <a:t> </a:t>
            </a:r>
            <a:r>
              <a:rPr lang="cs-CZ" altLang="cs-CZ" sz="2800" dirty="0" err="1">
                <a:latin typeface="Arial" charset="0"/>
              </a:rPr>
              <a:t>Debrus</a:t>
            </a:r>
            <a:r>
              <a:rPr lang="cs-CZ" altLang="cs-CZ" sz="2800" dirty="0">
                <a:latin typeface="Arial" charset="0"/>
              </a:rPr>
              <a:t> (později plukovník a prezident </a:t>
            </a:r>
            <a:r>
              <a:rPr lang="cs-CZ" altLang="cs-CZ" sz="2800" dirty="0" smtClean="0">
                <a:latin typeface="Arial" charset="0"/>
              </a:rPr>
              <a:t>CISM)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 smtClean="0">
                <a:latin typeface="Arial" charset="0"/>
              </a:rPr>
              <a:t>Původní myšlenka </a:t>
            </a:r>
            <a:r>
              <a:rPr lang="cs-CZ" altLang="cs-CZ" sz="2800" dirty="0">
                <a:latin typeface="Arial" charset="0"/>
              </a:rPr>
              <a:t>organizovat sportovní soutěže speciálně pro </a:t>
            </a:r>
            <a:r>
              <a:rPr lang="cs-CZ" altLang="cs-CZ" sz="2800" dirty="0" smtClean="0">
                <a:latin typeface="Arial" charset="0"/>
              </a:rPr>
              <a:t>armádu (</a:t>
            </a:r>
            <a:r>
              <a:rPr lang="cs-CZ" altLang="cs-CZ" sz="2800" dirty="0">
                <a:latin typeface="Arial" charset="0"/>
              </a:rPr>
              <a:t>v roce 1946)</a:t>
            </a:r>
          </a:p>
          <a:p>
            <a:r>
              <a:rPr lang="cs-CZ" altLang="cs-CZ" sz="2800" dirty="0" smtClean="0">
                <a:latin typeface="Arial" charset="0"/>
              </a:rPr>
              <a:t>Základem </a:t>
            </a:r>
            <a:r>
              <a:rPr lang="cs-CZ" altLang="cs-CZ" sz="2800" dirty="0">
                <a:latin typeface="Arial" charset="0"/>
              </a:rPr>
              <a:t>se stal tělesný trénink a praxe prováděná u holandských výsadkových jednotek-parašutismus, přesuny, překonávání překážek, nácvik bojových operací s malými zbraněmi a ručními </a:t>
            </a:r>
            <a:r>
              <a:rPr lang="cs-CZ" altLang="cs-CZ" sz="2800" dirty="0" smtClean="0">
                <a:latin typeface="Arial" charset="0"/>
              </a:rPr>
              <a:t>granáty</a:t>
            </a:r>
          </a:p>
          <a:p>
            <a:r>
              <a:rPr lang="cs-CZ" altLang="cs-CZ" sz="2800" dirty="0">
                <a:latin typeface="Arial" charset="0"/>
              </a:rPr>
              <a:t>Autorizováno francouzskou armádou a od roku 1950 se pořádá každoročně mistrovství světa</a:t>
            </a:r>
          </a:p>
        </p:txBody>
      </p:sp>
    </p:spTree>
    <p:extLst>
      <p:ext uri="{BB962C8B-B14F-4D97-AF65-F5344CB8AC3E}">
        <p14:creationId xmlns:p14="http://schemas.microsoft.com/office/powerpoint/2010/main" val="398199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Vojenský pětiboj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254034"/>
            <a:ext cx="7994468" cy="5603966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 smtClean="0">
                <a:latin typeface="Arial" charset="0"/>
              </a:rPr>
              <a:t>Historie vzniku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 smtClean="0">
                <a:latin typeface="Arial" charset="0"/>
              </a:rPr>
              <a:t>1988 skandinávské země poprvé testovaly pravidla pro ženy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 smtClean="0">
                <a:latin typeface="Arial" charset="0"/>
              </a:rPr>
              <a:t>Od roku 1991 startují na mistrovství světa i ženy</a:t>
            </a:r>
          </a:p>
          <a:p>
            <a:r>
              <a:rPr lang="cs-CZ" altLang="cs-CZ" sz="2800" dirty="0" smtClean="0">
                <a:latin typeface="Arial" charset="0"/>
              </a:rPr>
              <a:t>1993  na závodech v Rakousku testována štafeta na překážkové dráze</a:t>
            </a:r>
          </a:p>
          <a:p>
            <a:r>
              <a:rPr lang="cs-CZ" altLang="cs-CZ" sz="2800" dirty="0" smtClean="0">
                <a:latin typeface="Arial" charset="0"/>
              </a:rPr>
              <a:t>Od roku 1995 je štafeta na překážkové dráze součástí mistrovství světa</a:t>
            </a:r>
            <a:endParaRPr lang="cs-CZ" altLang="cs-CZ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3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>
                <a:latin typeface="Arial" charset="0"/>
              </a:rPr>
              <a:t>Vojenský </a:t>
            </a:r>
            <a:r>
              <a:rPr lang="cs-CZ" altLang="cs-CZ" sz="3200" dirty="0" smtClean="0">
                <a:latin typeface="Arial" charset="0"/>
              </a:rPr>
              <a:t>pětiboj - disciplíny</a:t>
            </a:r>
            <a:endParaRPr lang="cs-CZ" altLang="cs-CZ" sz="3200" dirty="0">
              <a:latin typeface="Arial" charset="0"/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19349"/>
            <a:ext cx="7772400" cy="501613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Vojenský pětiboj je soutěží jak jednotlivců, tak družstev, v níž musí závodníci prokázat nejen všestrannost, ale využít také vysokou úroveň svých </a:t>
            </a:r>
            <a:r>
              <a:rPr lang="cs-CZ" altLang="cs-CZ" sz="2800" dirty="0" smtClean="0">
                <a:latin typeface="Arial" charset="0"/>
              </a:rPr>
              <a:t>schopností </a:t>
            </a:r>
            <a:r>
              <a:rPr lang="cs-CZ" altLang="cs-CZ" sz="2800" dirty="0">
                <a:latin typeface="Arial" charset="0"/>
              </a:rPr>
              <a:t>ve </a:t>
            </a:r>
            <a:r>
              <a:rPr lang="cs-CZ" altLang="cs-CZ" sz="2800" dirty="0" smtClean="0">
                <a:latin typeface="Arial" charset="0"/>
              </a:rPr>
              <a:t>speciálních dovednostech, </a:t>
            </a:r>
            <a:r>
              <a:rPr lang="cs-CZ" altLang="cs-CZ" sz="2800" dirty="0">
                <a:latin typeface="Arial" charset="0"/>
              </a:rPr>
              <a:t>kterými jsou:</a:t>
            </a:r>
          </a:p>
          <a:p>
            <a:r>
              <a:rPr lang="cs-CZ" altLang="cs-CZ" sz="2800" dirty="0" smtClean="0">
                <a:latin typeface="Arial" charset="0"/>
              </a:rPr>
              <a:t>Střelba </a:t>
            </a:r>
            <a:r>
              <a:rPr lang="cs-CZ" altLang="cs-CZ" sz="2800" dirty="0">
                <a:latin typeface="Arial" charset="0"/>
              </a:rPr>
              <a:t>z </a:t>
            </a:r>
            <a:r>
              <a:rPr lang="cs-CZ" altLang="cs-CZ" sz="2800" dirty="0" smtClean="0">
                <a:latin typeface="Arial" charset="0"/>
              </a:rPr>
              <a:t>velkorážné/malorážné </a:t>
            </a:r>
            <a:r>
              <a:rPr lang="cs-CZ" altLang="cs-CZ" sz="2800" dirty="0">
                <a:latin typeface="Arial" charset="0"/>
              </a:rPr>
              <a:t>pušky</a:t>
            </a:r>
          </a:p>
          <a:p>
            <a:r>
              <a:rPr lang="cs-CZ" altLang="cs-CZ" sz="2800" dirty="0">
                <a:latin typeface="Arial" charset="0"/>
              </a:rPr>
              <a:t>Překážková dráha podle standardů NATO</a:t>
            </a:r>
          </a:p>
          <a:p>
            <a:r>
              <a:rPr lang="cs-CZ" altLang="cs-CZ" sz="2800" dirty="0">
                <a:latin typeface="Arial" charset="0"/>
              </a:rPr>
              <a:t>Plavání s překážkami</a:t>
            </a:r>
          </a:p>
          <a:p>
            <a:r>
              <a:rPr lang="cs-CZ" altLang="cs-CZ" sz="2800" dirty="0">
                <a:latin typeface="Arial" charset="0"/>
              </a:rPr>
              <a:t>Hod granátem na cíl a na dálku</a:t>
            </a:r>
          </a:p>
          <a:p>
            <a:r>
              <a:rPr lang="cs-CZ" altLang="cs-CZ" sz="2800" dirty="0">
                <a:latin typeface="Arial" charset="0"/>
              </a:rPr>
              <a:t>Přespolní běh</a:t>
            </a:r>
          </a:p>
        </p:txBody>
      </p:sp>
    </p:spTree>
    <p:extLst>
      <p:ext uri="{BB962C8B-B14F-4D97-AF65-F5344CB8AC3E}">
        <p14:creationId xmlns:p14="http://schemas.microsoft.com/office/powerpoint/2010/main" val="3658260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>
                <a:latin typeface="Arial" charset="0"/>
              </a:rPr>
              <a:t>Vojenský </a:t>
            </a:r>
            <a:r>
              <a:rPr lang="cs-CZ" altLang="cs-CZ" sz="3200" dirty="0" smtClean="0">
                <a:latin typeface="Arial" charset="0"/>
              </a:rPr>
              <a:t>pětiboj - disciplíny</a:t>
            </a:r>
            <a:endParaRPr lang="cs-CZ" altLang="cs-CZ" sz="3200" dirty="0">
              <a:latin typeface="Arial" charset="0"/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1703" y="1201783"/>
            <a:ext cx="8059783" cy="565621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dirty="0" smtClean="0">
                <a:latin typeface="Arial" charset="0"/>
              </a:rPr>
              <a:t>Střelba, plavání s překážkami a hod granátem jsou předmětem samostatného praktického zaměstnání. 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>
                <a:latin typeface="Arial" charset="0"/>
              </a:rPr>
              <a:t>Překážková dráha podle standardů </a:t>
            </a:r>
            <a:r>
              <a:rPr lang="cs-CZ" altLang="cs-CZ" sz="2800" dirty="0" smtClean="0">
                <a:latin typeface="Arial" charset="0"/>
              </a:rPr>
              <a:t>NATO</a:t>
            </a:r>
          </a:p>
          <a:p>
            <a:pPr marL="0" indent="0">
              <a:buNone/>
            </a:pPr>
            <a:r>
              <a:rPr lang="cs-CZ" altLang="cs-CZ" sz="2800" dirty="0" smtClean="0">
                <a:latin typeface="Arial" charset="0"/>
              </a:rPr>
              <a:t>	- </a:t>
            </a:r>
            <a:r>
              <a:rPr lang="pl-PL" altLang="cs-CZ" sz="2800" dirty="0">
                <a:latin typeface="Arial" charset="0"/>
              </a:rPr>
              <a:t>je 500 m dlouhá a obsahuje 20 </a:t>
            </a:r>
            <a:r>
              <a:rPr lang="pl-PL" altLang="cs-CZ" sz="2800" dirty="0" smtClean="0">
                <a:latin typeface="Arial" charset="0"/>
              </a:rPr>
              <a:t>překážek</a:t>
            </a:r>
          </a:p>
          <a:p>
            <a:pPr marL="0" indent="0">
              <a:buNone/>
            </a:pPr>
            <a:r>
              <a:rPr lang="pl-PL" altLang="cs-CZ" sz="2800" dirty="0">
                <a:latin typeface="Arial" charset="0"/>
              </a:rPr>
              <a:t>	</a:t>
            </a:r>
            <a:r>
              <a:rPr lang="pl-PL" altLang="cs-CZ" sz="2800" dirty="0" smtClean="0">
                <a:latin typeface="Arial" charset="0"/>
              </a:rPr>
              <a:t>- odlišnosti pro ženy (vynechání některých</a:t>
            </a:r>
          </a:p>
          <a:p>
            <a:pPr marL="0" indent="0">
              <a:buNone/>
            </a:pPr>
            <a:r>
              <a:rPr lang="pl-PL" altLang="cs-CZ" sz="2800" dirty="0" smtClean="0">
                <a:latin typeface="Arial" charset="0"/>
              </a:rPr>
              <a:t>           překážek, zjednodušení způsobu</a:t>
            </a:r>
          </a:p>
          <a:p>
            <a:pPr marL="0" indent="0">
              <a:buNone/>
            </a:pPr>
            <a:r>
              <a:rPr lang="pl-PL" altLang="cs-CZ" sz="2800" dirty="0">
                <a:latin typeface="Arial" charset="0"/>
              </a:rPr>
              <a:t> </a:t>
            </a:r>
            <a:r>
              <a:rPr lang="pl-PL" altLang="cs-CZ" sz="2800" dirty="0" smtClean="0">
                <a:latin typeface="Arial" charset="0"/>
              </a:rPr>
              <a:t>          překonávání)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 smtClean="0">
                <a:latin typeface="Arial" charset="0"/>
              </a:rPr>
              <a:t>Přespolní běh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ženy 4 km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muži 8 km</a:t>
            </a:r>
            <a:endParaRPr lang="cs-CZ" altLang="cs-CZ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41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 smtClean="0">
                <a:latin typeface="Arial" charset="0"/>
              </a:rPr>
              <a:t>Překážková dráha - překážky</a:t>
            </a:r>
            <a:endParaRPr lang="cs-CZ" altLang="cs-CZ" sz="3200" dirty="0">
              <a:latin typeface="Arial" charset="0"/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565" y="1254034"/>
            <a:ext cx="8921931" cy="560396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Provazový žebřík		11. Tunel a dvě kladiny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Dvě kladiny			12. </a:t>
            </a:r>
            <a:r>
              <a:rPr lang="cs-CZ" altLang="cs-CZ" sz="2800" dirty="0" err="1">
                <a:latin typeface="Arial" charset="0"/>
              </a:rPr>
              <a:t>K</a:t>
            </a:r>
            <a:r>
              <a:rPr lang="cs-CZ" altLang="cs-CZ" sz="2800" dirty="0" err="1" smtClean="0">
                <a:latin typeface="Arial" charset="0"/>
              </a:rPr>
              <a:t>ladinové</a:t>
            </a:r>
            <a:r>
              <a:rPr lang="cs-CZ" altLang="cs-CZ" sz="2800" dirty="0" smtClean="0">
                <a:latin typeface="Arial" charset="0"/>
              </a:rPr>
              <a:t> schodiště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Pružný zátaras		13. Šikmý val a jáma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Pružný síťový systém	14. Nízká zeď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Brod				15. Jáma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Třístupňová kladina		16. Pevný žebřík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Kladina				17. Vysoká zeď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Šikmá stěna s lanem	18. Lomená kladina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Vlnovité kladiny		19. Labyrint</a:t>
            </a:r>
          </a:p>
          <a:p>
            <a:pPr marL="514350" indent="-514350">
              <a:buAutoNum type="arabicPeriod"/>
            </a:pPr>
            <a:r>
              <a:rPr lang="cs-CZ" altLang="cs-CZ" sz="2800" dirty="0" smtClean="0">
                <a:latin typeface="Arial" charset="0"/>
              </a:rPr>
              <a:t>Irský stůl			20. Nízké zídky</a:t>
            </a:r>
            <a:endParaRPr lang="cs-CZ" altLang="cs-CZ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0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22514"/>
            <a:ext cx="9144000" cy="544286"/>
          </a:xfrm>
        </p:spPr>
        <p:txBody>
          <a:bodyPr/>
          <a:lstStyle/>
          <a:p>
            <a:pPr algn="ctr"/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Překážková dráha – tvar </a:t>
            </a:r>
            <a:b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altLang="cs-CZ" sz="3200" i="1" dirty="0" smtClean="0">
                <a:latin typeface="Arial" charset="0"/>
              </a:rPr>
              <a:t>obrázek-zdroj-pravidla </a:t>
            </a:r>
            <a:r>
              <a:rPr lang="cs-CZ" altLang="cs-CZ" sz="3200" i="1" dirty="0">
                <a:latin typeface="Arial" charset="0"/>
              </a:rPr>
              <a:t>vojenského </a:t>
            </a:r>
            <a:r>
              <a:rPr lang="cs-CZ" altLang="cs-CZ" sz="3200" i="1" dirty="0" smtClean="0">
                <a:latin typeface="Arial" charset="0"/>
              </a:rPr>
              <a:t>pětiboje)</a:t>
            </a:r>
            <a:r>
              <a:rPr lang="cs-CZ" altLang="cs-CZ" sz="3200" i="1" dirty="0">
                <a:latin typeface="Arial" charset="0"/>
              </a:rPr>
              <a:t/>
            </a:r>
            <a:br>
              <a:rPr lang="cs-CZ" altLang="cs-CZ" sz="3200" i="1" dirty="0">
                <a:latin typeface="Arial" charset="0"/>
              </a:rPr>
            </a:b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 1045" descr="HIBPlan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6" r="12160"/>
          <a:stretch>
            <a:fillRect/>
          </a:stretch>
        </p:blipFill>
        <p:spPr bwMode="auto">
          <a:xfrm>
            <a:off x="685800" y="1358537"/>
            <a:ext cx="7661366" cy="50814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45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>
                <a:latin typeface="Arial" charset="0"/>
              </a:rPr>
              <a:t>Vojenský </a:t>
            </a:r>
            <a:r>
              <a:rPr lang="cs-CZ" altLang="cs-CZ" sz="3200" dirty="0" smtClean="0">
                <a:latin typeface="Arial" charset="0"/>
              </a:rPr>
              <a:t>pětiboj - hodnocení</a:t>
            </a:r>
            <a:endParaRPr lang="cs-CZ" altLang="cs-CZ" sz="3200" dirty="0">
              <a:latin typeface="Arial" charset="0"/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254034"/>
            <a:ext cx="7994468" cy="5603966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</a:rPr>
              <a:t>Disciplíny mají pevně stanovené pořadí</a:t>
            </a:r>
          </a:p>
          <a:p>
            <a:r>
              <a:rPr lang="cs-CZ" altLang="cs-CZ" sz="2800" dirty="0" smtClean="0">
                <a:latin typeface="Arial" charset="0"/>
              </a:rPr>
              <a:t>Výkony </a:t>
            </a:r>
            <a:r>
              <a:rPr lang="cs-CZ" altLang="cs-CZ" sz="2800" dirty="0">
                <a:latin typeface="Arial" charset="0"/>
              </a:rPr>
              <a:t>všech disciplín jsou </a:t>
            </a:r>
            <a:r>
              <a:rPr lang="cs-CZ" altLang="cs-CZ" sz="2800" dirty="0" smtClean="0">
                <a:latin typeface="Arial" charset="0"/>
              </a:rPr>
              <a:t>tabelovány  </a:t>
            </a:r>
          </a:p>
          <a:p>
            <a:r>
              <a:rPr lang="cs-CZ" altLang="cs-CZ" sz="2800" dirty="0" smtClean="0">
                <a:latin typeface="Arial" charset="0"/>
              </a:rPr>
              <a:t>Po </a:t>
            </a:r>
            <a:r>
              <a:rPr lang="cs-CZ" altLang="cs-CZ" sz="2800" dirty="0">
                <a:latin typeface="Arial" charset="0"/>
              </a:rPr>
              <a:t>čtyřech disciplínách se provádí </a:t>
            </a:r>
            <a:r>
              <a:rPr lang="cs-CZ" altLang="cs-CZ" sz="2800" dirty="0" smtClean="0">
                <a:latin typeface="Arial" charset="0"/>
              </a:rPr>
              <a:t>součet</a:t>
            </a:r>
          </a:p>
          <a:p>
            <a:r>
              <a:rPr lang="cs-CZ" altLang="cs-CZ" sz="2800" dirty="0" smtClean="0">
                <a:latin typeface="Arial" charset="0"/>
              </a:rPr>
              <a:t>Na </a:t>
            </a:r>
            <a:r>
              <a:rPr lang="cs-CZ" altLang="cs-CZ" sz="2800" dirty="0">
                <a:latin typeface="Arial" charset="0"/>
              </a:rPr>
              <a:t>základě pořadí a bodových rozdílů, kterým je přiřazen adekvátní </a:t>
            </a:r>
            <a:r>
              <a:rPr lang="cs-CZ" altLang="cs-CZ" sz="2800" dirty="0" smtClean="0">
                <a:latin typeface="Arial" charset="0"/>
              </a:rPr>
              <a:t>čas (1 bod=1 sekunda), </a:t>
            </a:r>
            <a:r>
              <a:rPr lang="cs-CZ" altLang="cs-CZ" sz="2800" dirty="0">
                <a:latin typeface="Arial" charset="0"/>
              </a:rPr>
              <a:t>jsou závodníci handicapovou startovací metodou </a:t>
            </a:r>
            <a:r>
              <a:rPr lang="cs-CZ" altLang="cs-CZ" sz="2800" dirty="0" smtClean="0">
                <a:latin typeface="Arial" charset="0"/>
              </a:rPr>
              <a:t>(</a:t>
            </a:r>
            <a:r>
              <a:rPr lang="cs-CZ" altLang="cs-CZ" sz="2800" dirty="0" err="1" smtClean="0">
                <a:latin typeface="Arial" charset="0"/>
              </a:rPr>
              <a:t>Gundersenova</a:t>
            </a:r>
            <a:r>
              <a:rPr lang="cs-CZ" altLang="cs-CZ" sz="2800" dirty="0" smtClean="0">
                <a:latin typeface="Arial" charset="0"/>
              </a:rPr>
              <a:t> metoda) od </a:t>
            </a:r>
            <a:r>
              <a:rPr lang="cs-CZ" altLang="cs-CZ" sz="2800" dirty="0">
                <a:latin typeface="Arial" charset="0"/>
              </a:rPr>
              <a:t>nejlepšího po nejhoršího </a:t>
            </a:r>
            <a:r>
              <a:rPr lang="cs-CZ" altLang="cs-CZ" sz="2800" dirty="0" smtClean="0">
                <a:latin typeface="Arial" charset="0"/>
              </a:rPr>
              <a:t>startováni </a:t>
            </a:r>
          </a:p>
          <a:p>
            <a:r>
              <a:rPr lang="cs-CZ" altLang="cs-CZ" sz="2800" dirty="0" smtClean="0">
                <a:latin typeface="Arial" charset="0"/>
              </a:rPr>
              <a:t>Vítěz </a:t>
            </a:r>
            <a:r>
              <a:rPr lang="cs-CZ" altLang="cs-CZ" sz="2800" dirty="0">
                <a:latin typeface="Arial" charset="0"/>
              </a:rPr>
              <a:t>v cíli poslední soutěže vojenského pětiboje-přespolního </a:t>
            </a:r>
            <a:r>
              <a:rPr lang="cs-CZ" altLang="cs-CZ" sz="2800" dirty="0" smtClean="0">
                <a:latin typeface="Arial" charset="0"/>
              </a:rPr>
              <a:t>běhu-je </a:t>
            </a:r>
            <a:r>
              <a:rPr lang="cs-CZ" altLang="cs-CZ" sz="2800" dirty="0">
                <a:latin typeface="Arial" charset="0"/>
              </a:rPr>
              <a:t>tak celkovým </a:t>
            </a:r>
            <a:r>
              <a:rPr lang="cs-CZ" altLang="cs-CZ" sz="2800" dirty="0" smtClean="0">
                <a:latin typeface="Arial" charset="0"/>
              </a:rPr>
              <a:t>vítězem</a:t>
            </a:r>
            <a:endParaRPr lang="cs-CZ" altLang="cs-CZ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681885"/>
      </p:ext>
    </p:extLst>
  </p:cSld>
  <p:clrMapOvr>
    <a:masterClrMapping/>
  </p:clrMapOvr>
</p:sld>
</file>

<file path=ppt/theme/theme1.xml><?xml version="1.0" encoding="utf-8"?>
<a:theme xmlns:a="http://schemas.openxmlformats.org/drawingml/2006/main" name="2_worldmap">
  <a:themeElements>
    <a:clrScheme name="2_worldma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worldmap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worldma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orldma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Liberec</Template>
  <TotalTime>2373</TotalTime>
  <Words>367</Words>
  <Application>Microsoft Office PowerPoint</Application>
  <PresentationFormat>Předvádění na obrazovce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2_worldmap</vt:lpstr>
      <vt:lpstr>Vojenské víceboje </vt:lpstr>
      <vt:lpstr>Vojenské víceboje – vojenský pětiboj</vt:lpstr>
      <vt:lpstr>Vojenský pětiboj</vt:lpstr>
      <vt:lpstr>Vojenský pětiboj</vt:lpstr>
      <vt:lpstr>Vojenský pětiboj - disciplíny</vt:lpstr>
      <vt:lpstr>Vojenský pětiboj - disciplíny</vt:lpstr>
      <vt:lpstr>Překážková dráha - překážky</vt:lpstr>
      <vt:lpstr>Překážková dráha – tvar  (obrázek-zdroj-pravidla vojenského pětiboje) </vt:lpstr>
      <vt:lpstr>Vojenský pětiboj - hodnocení</vt:lpstr>
      <vt:lpstr>Otázky</vt:lpstr>
      <vt:lpstr>Literatura</vt:lpstr>
      <vt:lpstr>Dotazy?</vt:lpstr>
    </vt:vector>
  </TitlesOfParts>
  <Company>Gymnázium Vyškov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LP</dc:creator>
  <cp:lastModifiedBy>Lubomír Přívětivý</cp:lastModifiedBy>
  <cp:revision>105</cp:revision>
  <dcterms:created xsi:type="dcterms:W3CDTF">2000-11-19T15:42:47Z</dcterms:created>
  <dcterms:modified xsi:type="dcterms:W3CDTF">2022-09-06T17:27:37Z</dcterms:modified>
</cp:coreProperties>
</file>