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5" r:id="rId4"/>
    <p:sldId id="264" r:id="rId5"/>
    <p:sldId id="262" r:id="rId6"/>
    <p:sldId id="263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zíková, Kristina" initials="HK" lastIdx="1" clrIdx="0">
    <p:extLst>
      <p:ext uri="{19B8F6BF-5375-455C-9EA6-DF929625EA0E}">
        <p15:presenceInfo xmlns:p15="http://schemas.microsoft.com/office/powerpoint/2012/main" userId="S::hanzikok@ff.cuni.cz::e20e0bee-87f7-443c-add9-18e83e9e35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77"/>
    <p:restoredTop sz="94681"/>
  </p:normalViewPr>
  <p:slideViewPr>
    <p:cSldViewPr snapToGrid="0" snapToObjects="1">
      <p:cViewPr varScale="1">
        <p:scale>
          <a:sx n="84" d="100"/>
          <a:sy n="84" d="100"/>
        </p:scale>
        <p:origin x="208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de/richtig-gendern/generisches-maskulinum/" TargetMode="External"/><Relationship Id="rId2" Type="http://schemas.openxmlformats.org/officeDocument/2006/relationships/hyperlink" Target="https://www.duden.de/sprachwissen/sprachratgeber/generische-verwendungsweise-maskuliner-form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.wikipedia.org/wiki/Generisches_Maskulinum#Pronomina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12561A-E30F-8B4B-A632-4B2DBEA384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dirty="0" err="1"/>
              <a:t>Generisches</a:t>
            </a:r>
            <a:r>
              <a:rPr lang="cs-CZ" sz="4800" dirty="0"/>
              <a:t> Maskulinum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28F1543-AC07-A047-A2A8-90E29C4CA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3886680"/>
            <a:ext cx="6831673" cy="1086237"/>
          </a:xfrm>
        </p:spPr>
        <p:txBody>
          <a:bodyPr>
            <a:normAutofit/>
          </a:bodyPr>
          <a:lstStyle/>
          <a:p>
            <a:r>
              <a:rPr lang="cs-CZ" sz="2400" dirty="0"/>
              <a:t>Kristina </a:t>
            </a:r>
            <a:r>
              <a:rPr lang="cs-CZ" sz="2400" dirty="0" err="1"/>
              <a:t>Hanzíková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7324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084BE-AADC-6348-B772-7A2BFB5F4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E21AB6-8993-DE4D-A672-DA1CA98D3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Duden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: Die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Unentbehrlich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für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richtiges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Deutsch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8.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Auflage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Mannheim,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Wien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Zürich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Dudenverlag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2009.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EISENBERG, Peter. 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Grundriss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deutschen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. Band 2: Der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Satz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4.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Auflage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Stuttgart,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Weimar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: J. B.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Metzler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2013.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GLÜCK, Helmut a Michael RÖDEL. 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Metzler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Lexikon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Sprache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5.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Auflage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Stuttgart: J. B.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Metzler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2016.</a:t>
            </a:r>
          </a:p>
        </p:txBody>
      </p:sp>
    </p:spTree>
    <p:extLst>
      <p:ext uri="{BB962C8B-B14F-4D97-AF65-F5344CB8AC3E}">
        <p14:creationId xmlns:p14="http://schemas.microsoft.com/office/powerpoint/2010/main" val="3117298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7B98DF-6B1B-C848-A4FC-D0CEF127A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Andere</a:t>
            </a:r>
            <a:r>
              <a:rPr lang="cs-CZ" dirty="0"/>
              <a:t> </a:t>
            </a:r>
            <a:r>
              <a:rPr lang="cs-CZ" dirty="0" err="1"/>
              <a:t>Quellen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C00D36-3ADB-0244-A8B5-9BD1E97E0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https://www.duden.de/sprachwissen/sprachratgeber/generische-verwendungsweise-maskuliner-formen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[cit. 2022-04-06]</a:t>
            </a: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https://www.scribbr.de/richtig-gendern/generisches-maskulinum/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[cit. 2022-04-06]</a:t>
            </a: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https://de.wikipedia.org/wiki/Generisches_Maskulinum#Pronomina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[cit. 2022-04-06]</a:t>
            </a:r>
            <a:b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4924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14AE35-0CE5-1F45-9690-08B039B1D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8380" y="2914650"/>
            <a:ext cx="7635240" cy="1485900"/>
          </a:xfrm>
        </p:spPr>
        <p:txBody>
          <a:bodyPr/>
          <a:lstStyle/>
          <a:p>
            <a:r>
              <a:rPr lang="de-DE" dirty="0"/>
              <a:t>Danke für Ihre Aufmerksamkeit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82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2CB06-C193-7E40-B911-ACD910ACF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Generisches</a:t>
            </a:r>
            <a:r>
              <a:rPr lang="cs-CZ" dirty="0"/>
              <a:t> Maskulinum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8EDD4C-7622-B34E-9C94-8B27D38D8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Verwendung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männlichen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grammatikalischen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unabhängig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vom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Geschlecht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beschriebenen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Personen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Alle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Schüler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sind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herzlich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eingeladen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Sind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nur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männliche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Schüler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oder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sowohl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Schüler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auch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Schülerinnen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gemeint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1" algn="just"/>
            <a:r>
              <a:rPr lang="cs-CZ" sz="2200" i="0" dirty="0" err="1">
                <a:latin typeface="Arial" panose="020B0604020202020204" pitchFamily="34" charset="0"/>
                <a:cs typeface="Arial" panose="020B0604020202020204" pitchFamily="34" charset="0"/>
              </a:rPr>
              <a:t>generischer</a:t>
            </a:r>
            <a:r>
              <a:rPr lang="cs-CZ" sz="2200" i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i="0" dirty="0" err="1">
                <a:latin typeface="Arial" panose="020B0604020202020204" pitchFamily="34" charset="0"/>
                <a:cs typeface="Arial" panose="020B0604020202020204" pitchFamily="34" charset="0"/>
              </a:rPr>
              <a:t>geschlechtsneutraler</a:t>
            </a:r>
            <a:r>
              <a:rPr lang="cs-CZ" sz="2200" i="0" dirty="0">
                <a:latin typeface="Arial" panose="020B0604020202020204" pitchFamily="34" charset="0"/>
                <a:cs typeface="Arial" panose="020B0604020202020204" pitchFamily="34" charset="0"/>
              </a:rPr>
              <a:t> oder </a:t>
            </a:r>
            <a:r>
              <a:rPr lang="cs-CZ" sz="2200" i="0" dirty="0" err="1">
                <a:latin typeface="Arial" panose="020B0604020202020204" pitchFamily="34" charset="0"/>
                <a:cs typeface="Arial" panose="020B0604020202020204" pitchFamily="34" charset="0"/>
              </a:rPr>
              <a:t>geschlechtsindifferenter</a:t>
            </a:r>
            <a:r>
              <a:rPr lang="cs-CZ" sz="22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i="0" dirty="0" err="1">
                <a:latin typeface="Arial" panose="020B0604020202020204" pitchFamily="34" charset="0"/>
                <a:cs typeface="Arial" panose="020B0604020202020204" pitchFamily="34" charset="0"/>
              </a:rPr>
              <a:t>Gebrauch</a:t>
            </a:r>
            <a:endParaRPr lang="cs-CZ" sz="220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0352" lvl="1" indent="0" algn="just">
              <a:buNone/>
            </a:pPr>
            <a:endParaRPr lang="cs-CZ" sz="220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Kritik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wegen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der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inhaltlichen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kommunikativen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Missverständnisse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1" algn="just"/>
            <a:r>
              <a:rPr lang="cs-CZ" sz="2200" i="0" dirty="0" err="1">
                <a:latin typeface="Arial" panose="020B0604020202020204" pitchFamily="34" charset="0"/>
                <a:cs typeface="Arial" panose="020B0604020202020204" pitchFamily="34" charset="0"/>
              </a:rPr>
              <a:t>stattdessen</a:t>
            </a:r>
            <a:r>
              <a:rPr lang="cs-CZ" sz="22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i="0" dirty="0" err="1"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cs-CZ" sz="22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i="0" dirty="0" err="1">
                <a:latin typeface="Arial" panose="020B0604020202020204" pitchFamily="34" charset="0"/>
                <a:cs typeface="Arial" panose="020B0604020202020204" pitchFamily="34" charset="0"/>
              </a:rPr>
              <a:t>Paarformen</a:t>
            </a:r>
            <a:r>
              <a:rPr lang="cs-CZ" sz="22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i="0" dirty="0" err="1">
                <a:latin typeface="Arial" panose="020B0604020202020204" pitchFamily="34" charset="0"/>
                <a:cs typeface="Arial" panose="020B0604020202020204" pitchFamily="34" charset="0"/>
              </a:rPr>
              <a:t>gebraucht</a:t>
            </a:r>
            <a:r>
              <a:rPr lang="cs-CZ" sz="22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i="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cs-CZ" sz="2200" i="0" dirty="0" err="1">
                <a:latin typeface="Arial" panose="020B0604020202020204" pitchFamily="34" charset="0"/>
                <a:cs typeface="Arial" panose="020B0604020202020204" pitchFamily="34" charset="0"/>
              </a:rPr>
              <a:t>Alle</a:t>
            </a:r>
            <a:r>
              <a:rPr lang="cs-CZ" sz="22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Schülerinnen</a:t>
            </a:r>
            <a:r>
              <a:rPr lang="cs-CZ" sz="22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i="0" dirty="0" err="1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cs-CZ" sz="22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Schüler</a:t>
            </a:r>
            <a:r>
              <a:rPr lang="cs-CZ" sz="22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i="0" dirty="0" err="1">
                <a:latin typeface="Arial" panose="020B0604020202020204" pitchFamily="34" charset="0"/>
                <a:cs typeface="Arial" panose="020B0604020202020204" pitchFamily="34" charset="0"/>
              </a:rPr>
              <a:t>sind</a:t>
            </a:r>
            <a:r>
              <a:rPr lang="cs-CZ" sz="22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i="0" dirty="0" err="1">
                <a:latin typeface="Arial" panose="020B0604020202020204" pitchFamily="34" charset="0"/>
                <a:cs typeface="Arial" panose="020B0604020202020204" pitchFamily="34" charset="0"/>
              </a:rPr>
              <a:t>herzlich</a:t>
            </a:r>
            <a:r>
              <a:rPr lang="cs-CZ" sz="22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i="0" dirty="0" err="1">
                <a:latin typeface="Arial" panose="020B0604020202020204" pitchFamily="34" charset="0"/>
                <a:cs typeface="Arial" panose="020B0604020202020204" pitchFamily="34" charset="0"/>
              </a:rPr>
              <a:t>eingeladen</a:t>
            </a:r>
            <a:r>
              <a:rPr lang="cs-CZ" sz="2200" i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endParaRPr lang="cs-CZ" dirty="0"/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39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2CB06-C193-7E40-B911-ACD910ACF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Paarformen</a:t>
            </a:r>
            <a:r>
              <a:rPr lang="cs-CZ" dirty="0"/>
              <a:t> - </a:t>
            </a:r>
            <a:r>
              <a:rPr lang="cs-CZ" dirty="0" err="1"/>
              <a:t>Verkürzung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8EDD4C-7622-B34E-9C94-8B27D38D8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(a)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Studenten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Studentinnen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(b)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Studenten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Studentinnen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(c)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Studenten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/-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innen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(d) Student/-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innen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(e) Student/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innen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(f)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StudentInnen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2955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A7995-E68F-A345-9C1E-16A5BC7FD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Oder…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02A50C-EEF8-E64F-9661-FBAAF564B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Studenten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sind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herzlich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eingeladen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Studierenden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sind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herzlich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eingeladen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Šipka dolů 5">
            <a:extLst>
              <a:ext uri="{FF2B5EF4-FFF2-40B4-BE49-F238E27FC236}">
                <a16:creationId xmlns:a16="http://schemas.microsoft.com/office/drawing/2014/main" id="{64381D37-DDD0-C547-9DA5-6546FF8AF72B}"/>
              </a:ext>
            </a:extLst>
          </p:cNvPr>
          <p:cNvSpPr/>
          <p:nvPr/>
        </p:nvSpPr>
        <p:spPr>
          <a:xfrm>
            <a:off x="3627120" y="3314700"/>
            <a:ext cx="609600" cy="922020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354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A3DC45-A581-4340-A65D-D4AE0E127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700" dirty="0" err="1"/>
              <a:t>Generisches</a:t>
            </a:r>
            <a:r>
              <a:rPr lang="cs-CZ" sz="3700" dirty="0"/>
              <a:t> Maskulinum  - </a:t>
            </a:r>
            <a:r>
              <a:rPr lang="cs-CZ" sz="3700" dirty="0" err="1"/>
              <a:t>Personenbezeichnungen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7E3E25-0CBB-9D46-9FF6-45340EE72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72640"/>
            <a:ext cx="10347960" cy="4389120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anwesenden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Politiker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diskutieren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über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den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Staatshaushalt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anwesenden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Politikerinnen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Politiker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diskutieren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über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den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Staatshaushalt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Jeder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Gärtner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kennt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diese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Schädlinge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Ärzte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der Station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treffen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in der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Kantine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dirty="0"/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CEE8F47-A10C-4649-B05D-1A2C4CC70911}"/>
              </a:ext>
            </a:extLst>
          </p:cNvPr>
          <p:cNvSpPr txBox="1"/>
          <p:nvPr/>
        </p:nvSpPr>
        <p:spPr>
          <a:xfrm>
            <a:off x="3108960" y="2615922"/>
            <a:ext cx="5638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474982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66C9D0-BCAC-3E4B-BA44-1C4FBB785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Generisches</a:t>
            </a:r>
            <a:r>
              <a:rPr lang="cs-CZ" dirty="0"/>
              <a:t> Maskulinum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35C421-1593-EA42-994E-EC1A2026D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1) Femininum → Femininum: Die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Stiftung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Thüringer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Schlösser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Gärten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größte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Eigentümerin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herrschaftlicher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Immobilien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leidet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unter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knappen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finanziellen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Mitteln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2) Femininum → Maskulinum: Die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Erzdiözese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Wien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hat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Eigentümer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Augustinerkirche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Außenrenovierung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begonnen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3) Maskulinum → Maskulinum: Der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Kreis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hat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Eigentümer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Sees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Kosten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Sanierung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tragen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946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EF0F7-C0D5-CD4D-A4BD-17605B76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Generisches</a:t>
            </a:r>
            <a:r>
              <a:rPr lang="cs-CZ" dirty="0"/>
              <a:t> Maskulinum - Pronomen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571E22-DCD7-3447-9095-A5E9B0614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11680"/>
            <a:ext cx="10469880" cy="4846320"/>
          </a:xfrm>
        </p:spPr>
        <p:txBody>
          <a:bodyPr>
            <a:normAutofit/>
          </a:bodyPr>
          <a:lstStyle/>
          <a:p>
            <a:pPr algn="just"/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Das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haben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schon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manche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Plural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erfahren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Bezug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auf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männliche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oder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weibliche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Personen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Einige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Pronomen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erfordern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Verwendung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Maskulinums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1" algn="just">
              <a:lnSpc>
                <a:spcPct val="100000"/>
              </a:lnSpc>
            </a:pPr>
            <a:r>
              <a:rPr lang="cs-CZ" b="1" i="0" dirty="0" err="1">
                <a:latin typeface="Arial" panose="020B0604020202020204" pitchFamily="34" charset="0"/>
                <a:cs typeface="Arial" panose="020B0604020202020204" pitchFamily="34" charset="0"/>
              </a:rPr>
              <a:t>wer</a:t>
            </a:r>
            <a:r>
              <a:rPr lang="cs-CZ" b="1" i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b="1" i="0" dirty="0" err="1">
                <a:latin typeface="Arial" panose="020B0604020202020204" pitchFamily="34" charset="0"/>
                <a:cs typeface="Arial" panose="020B0604020202020204" pitchFamily="34" charset="0"/>
              </a:rPr>
              <a:t>jemand</a:t>
            </a:r>
            <a:r>
              <a:rPr lang="cs-CZ" b="1" i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b="1" i="0" dirty="0" err="1">
                <a:latin typeface="Arial" panose="020B0604020202020204" pitchFamily="34" charset="0"/>
                <a:cs typeface="Arial" panose="020B0604020202020204" pitchFamily="34" charset="0"/>
              </a:rPr>
              <a:t>jedermann</a:t>
            </a:r>
            <a:r>
              <a:rPr lang="cs-CZ" b="1" i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b="1" i="0" dirty="0" err="1">
                <a:latin typeface="Arial" panose="020B0604020202020204" pitchFamily="34" charset="0"/>
                <a:cs typeface="Arial" panose="020B0604020202020204" pitchFamily="34" charset="0"/>
              </a:rPr>
              <a:t>niemand</a:t>
            </a:r>
            <a:r>
              <a:rPr lang="cs-CZ" b="1" i="0" dirty="0">
                <a:latin typeface="Arial" panose="020B0604020202020204" pitchFamily="34" charset="0"/>
                <a:cs typeface="Arial" panose="020B0604020202020204" pitchFamily="34" charset="0"/>
              </a:rPr>
              <a:t>, man </a:t>
            </a:r>
          </a:p>
          <a:p>
            <a:pPr lvl="2" algn="just">
              <a:lnSpc>
                <a:spcPct val="100000"/>
              </a:lnSpc>
            </a:pPr>
            <a:r>
              <a:rPr lang="cs-CZ" sz="20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Wer</a:t>
            </a:r>
            <a:r>
              <a:rPr lang="cs-CZ" sz="20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0" dirty="0" err="1">
                <a:latin typeface="Arial" panose="020B0604020202020204" pitchFamily="34" charset="0"/>
                <a:cs typeface="Arial" panose="020B0604020202020204" pitchFamily="34" charset="0"/>
              </a:rPr>
              <a:t>hat</a:t>
            </a:r>
            <a:r>
              <a:rPr lang="cs-CZ" sz="20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seine</a:t>
            </a:r>
            <a:r>
              <a:rPr lang="cs-CZ" sz="20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0" dirty="0" err="1">
                <a:latin typeface="Arial" panose="020B0604020202020204" pitchFamily="34" charset="0"/>
                <a:cs typeface="Arial" panose="020B0604020202020204" pitchFamily="34" charset="0"/>
              </a:rPr>
              <a:t>große</a:t>
            </a:r>
            <a:r>
              <a:rPr lang="cs-CZ" sz="2000" i="0" dirty="0">
                <a:latin typeface="Arial" panose="020B0604020202020204" pitchFamily="34" charset="0"/>
                <a:cs typeface="Arial" panose="020B0604020202020204" pitchFamily="34" charset="0"/>
              </a:rPr>
              <a:t> (oder </a:t>
            </a:r>
            <a:r>
              <a:rPr lang="cs-CZ" sz="2000" i="0" dirty="0" err="1">
                <a:latin typeface="Arial" panose="020B0604020202020204" pitchFamily="34" charset="0"/>
                <a:cs typeface="Arial" panose="020B0604020202020204" pitchFamily="34" charset="0"/>
              </a:rPr>
              <a:t>kleine</a:t>
            </a:r>
            <a:r>
              <a:rPr lang="cs-CZ" sz="2000" i="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000" i="0" dirty="0" err="1">
                <a:latin typeface="Arial" panose="020B0604020202020204" pitchFamily="34" charset="0"/>
                <a:cs typeface="Arial" panose="020B0604020202020204" pitchFamily="34" charset="0"/>
              </a:rPr>
              <a:t>Liebe</a:t>
            </a:r>
            <a:r>
              <a:rPr lang="cs-CZ" sz="20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0" dirty="0" err="1">
                <a:latin typeface="Arial" panose="020B0604020202020204" pitchFamily="34" charset="0"/>
                <a:cs typeface="Arial" panose="020B0604020202020204" pitchFamily="34" charset="0"/>
              </a:rPr>
              <a:t>übers</a:t>
            </a:r>
            <a:r>
              <a:rPr lang="cs-CZ" sz="2000" i="0" dirty="0">
                <a:latin typeface="Arial" panose="020B0604020202020204" pitchFamily="34" charset="0"/>
                <a:cs typeface="Arial" panose="020B0604020202020204" pitchFamily="34" charset="0"/>
              </a:rPr>
              <a:t> Internet </a:t>
            </a:r>
            <a:r>
              <a:rPr lang="cs-CZ" sz="2000" i="0" dirty="0" err="1">
                <a:latin typeface="Arial" panose="020B0604020202020204" pitchFamily="34" charset="0"/>
                <a:cs typeface="Arial" panose="020B0604020202020204" pitchFamily="34" charset="0"/>
              </a:rPr>
              <a:t>kennengelernt</a:t>
            </a:r>
            <a:r>
              <a:rPr lang="cs-CZ" sz="2000" i="0" dirty="0">
                <a:latin typeface="Arial" panose="020B0604020202020204" pitchFamily="34" charset="0"/>
                <a:cs typeface="Arial" panose="020B0604020202020204" pitchFamily="34" charset="0"/>
              </a:rPr>
              <a:t>? 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0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Man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sollte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seiner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Fehler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bewusst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  <a:p>
            <a:pPr marL="987552" lvl="2" indent="0" algn="just">
              <a:lnSpc>
                <a:spcPct val="100000"/>
              </a:lnSpc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Wenn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einem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anderen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Pronomen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auf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solches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Pronomen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Bezug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genommen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setzt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aber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manchmal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das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natürliche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Geschlecht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durch.</a:t>
            </a:r>
          </a:p>
          <a:p>
            <a:pPr lvl="1" algn="just">
              <a:lnSpc>
                <a:spcPct val="110000"/>
              </a:lnSpc>
            </a:pPr>
            <a:r>
              <a:rPr lang="cs-CZ" i="0" dirty="0" err="1">
                <a:latin typeface="Arial" panose="020B0604020202020204" pitchFamily="34" charset="0"/>
                <a:cs typeface="Arial" panose="020B0604020202020204" pitchFamily="34" charset="0"/>
              </a:rPr>
              <a:t>Natürlich</a:t>
            </a:r>
            <a:r>
              <a:rPr lang="cs-CZ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0" dirty="0" err="1">
                <a:latin typeface="Arial" panose="020B0604020202020204" pitchFamily="34" charset="0"/>
                <a:cs typeface="Arial" panose="020B0604020202020204" pitchFamily="34" charset="0"/>
              </a:rPr>
              <a:t>muss</a:t>
            </a:r>
            <a:r>
              <a:rPr lang="cs-CZ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0" dirty="0" err="1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cs-CZ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i="0" dirty="0" err="1">
                <a:latin typeface="Arial" panose="020B0604020202020204" pitchFamily="34" charset="0"/>
                <a:cs typeface="Arial" panose="020B0604020202020204" pitchFamily="34" charset="0"/>
              </a:rPr>
              <a:t>niemand</a:t>
            </a:r>
            <a:r>
              <a:rPr lang="cs-CZ" i="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i="0" dirty="0" err="1"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cs-CZ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0" dirty="0" err="1">
                <a:latin typeface="Arial" panose="020B0604020202020204" pitchFamily="34" charset="0"/>
                <a:cs typeface="Arial" panose="020B0604020202020204" pitchFamily="34" charset="0"/>
              </a:rPr>
              <a:t>das</a:t>
            </a:r>
            <a:r>
              <a:rPr lang="cs-CZ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0" dirty="0" err="1"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cs-CZ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cs-CZ" i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i="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cs-CZ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0" dirty="0" err="1"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cs-CZ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0" dirty="0" err="1">
                <a:latin typeface="Arial" panose="020B0604020202020204" pitchFamily="34" charset="0"/>
                <a:cs typeface="Arial" panose="020B0604020202020204" pitchFamily="34" charset="0"/>
              </a:rPr>
              <a:t>offiziellen</a:t>
            </a:r>
            <a:r>
              <a:rPr lang="cs-CZ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0" dirty="0" err="1">
                <a:latin typeface="Arial" panose="020B0604020202020204" pitchFamily="34" charset="0"/>
                <a:cs typeface="Arial" panose="020B0604020202020204" pitchFamily="34" charset="0"/>
              </a:rPr>
              <a:t>Vorgaben</a:t>
            </a:r>
            <a:r>
              <a:rPr lang="cs-CZ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0" dirty="0" err="1">
                <a:latin typeface="Arial" panose="020B0604020202020204" pitchFamily="34" charset="0"/>
                <a:cs typeface="Arial" panose="020B0604020202020204" pitchFamily="34" charset="0"/>
              </a:rPr>
              <a:t>halten</a:t>
            </a:r>
            <a:r>
              <a:rPr lang="cs-CZ" i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b="1" i="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217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D7F36-0A6D-2342-9B1E-1A60FF645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100" dirty="0" err="1"/>
              <a:t>Generisches</a:t>
            </a:r>
            <a:r>
              <a:rPr lang="cs-CZ" sz="4100" dirty="0"/>
              <a:t> Maskulinum - </a:t>
            </a:r>
            <a:r>
              <a:rPr lang="cs-CZ" sz="4100" dirty="0" err="1"/>
              <a:t>Tierbezeichnungen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C49D3C-3D1B-5844-9D90-C498BCB58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920240"/>
            <a:ext cx="10972800" cy="3581400"/>
          </a:xfrm>
        </p:spPr>
        <p:txBody>
          <a:bodyPr/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viele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Bären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leben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in den Bergen –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sowohl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männliche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Bären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auch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weibliche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Bärinnen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D730F38-7AB3-CC47-91C8-4589D84B1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850" y="3041651"/>
            <a:ext cx="9715500" cy="328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788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B863E1-F790-4447-9A71-3979CAA32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61950"/>
            <a:ext cx="9601200" cy="1485900"/>
          </a:xfrm>
        </p:spPr>
        <p:txBody>
          <a:bodyPr>
            <a:normAutofit/>
          </a:bodyPr>
          <a:lstStyle/>
          <a:p>
            <a:r>
              <a:rPr lang="cs-CZ" sz="3700" dirty="0" err="1"/>
              <a:t>Generisches</a:t>
            </a:r>
            <a:r>
              <a:rPr lang="cs-CZ" sz="3700" dirty="0"/>
              <a:t> Maskulinum - </a:t>
            </a:r>
            <a:r>
              <a:rPr lang="cs-CZ" sz="3700" dirty="0" err="1"/>
              <a:t>Tierbezeichnungen</a:t>
            </a:r>
            <a:endParaRPr lang="cs-CZ" sz="37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6E239AD-0E63-0C4F-9DFA-8224C4BA8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045" y="1104900"/>
            <a:ext cx="7661910" cy="554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29153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140</TotalTime>
  <Words>490</Words>
  <Application>Microsoft Macintosh PowerPoint</Application>
  <PresentationFormat>Širokoúhlá obrazovka</PresentationFormat>
  <Paragraphs>67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Franklin Gothic Book</vt:lpstr>
      <vt:lpstr>Oříznutí</vt:lpstr>
      <vt:lpstr>Generisches Maskulinum</vt:lpstr>
      <vt:lpstr>Generisches Maskulinum</vt:lpstr>
      <vt:lpstr>Paarformen - Verkürzung</vt:lpstr>
      <vt:lpstr>Oder…</vt:lpstr>
      <vt:lpstr>Generisches Maskulinum  - Personenbezeichnungen </vt:lpstr>
      <vt:lpstr>Generisches Maskulinum</vt:lpstr>
      <vt:lpstr>Generisches Maskulinum - Pronomen </vt:lpstr>
      <vt:lpstr>Generisches Maskulinum - Tierbezeichnungen </vt:lpstr>
      <vt:lpstr>Generisches Maskulinum - Tierbezeichnungen</vt:lpstr>
      <vt:lpstr>Literatur</vt:lpstr>
      <vt:lpstr>Andere Quellen</vt:lpstr>
      <vt:lpstr>Danke für Ihre Aufmerksamkeit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Generisches Maskulinum</dc:title>
  <dc:creator>Hanzíková, Kristina</dc:creator>
  <cp:lastModifiedBy>Hanzíková, Kristina</cp:lastModifiedBy>
  <cp:revision>3</cp:revision>
  <dcterms:created xsi:type="dcterms:W3CDTF">2022-04-04T22:03:23Z</dcterms:created>
  <dcterms:modified xsi:type="dcterms:W3CDTF">2022-04-06T20:22:39Z</dcterms:modified>
</cp:coreProperties>
</file>