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9" r:id="rId14"/>
    <p:sldId id="270" r:id="rId15"/>
    <p:sldId id="265" r:id="rId16"/>
    <p:sldId id="271" r:id="rId17"/>
    <p:sldId id="266" r:id="rId18"/>
    <p:sldId id="267" r:id="rId19"/>
    <p:sldId id="268" r:id="rId20"/>
    <p:sldId id="274" r:id="rId21"/>
    <p:sldId id="272" r:id="rId22"/>
    <p:sldId id="273" r:id="rId23"/>
    <p:sldId id="276" r:id="rId24"/>
    <p:sldId id="277" r:id="rId25"/>
    <p:sldId id="275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2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A68B-EA99-48E0-B7AB-7EE1E221A1F1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F02A-AB79-4D62-9DBD-C18104E2B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19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A68B-EA99-48E0-B7AB-7EE1E221A1F1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F02A-AB79-4D62-9DBD-C18104E2B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3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A68B-EA99-48E0-B7AB-7EE1E221A1F1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F02A-AB79-4D62-9DBD-C18104E2B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06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A68B-EA99-48E0-B7AB-7EE1E221A1F1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F02A-AB79-4D62-9DBD-C18104E2B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01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A68B-EA99-48E0-B7AB-7EE1E221A1F1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F02A-AB79-4D62-9DBD-C18104E2B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2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A68B-EA99-48E0-B7AB-7EE1E221A1F1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F02A-AB79-4D62-9DBD-C18104E2B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03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A68B-EA99-48E0-B7AB-7EE1E221A1F1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F02A-AB79-4D62-9DBD-C18104E2B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6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A68B-EA99-48E0-B7AB-7EE1E221A1F1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F02A-AB79-4D62-9DBD-C18104E2B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69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A68B-EA99-48E0-B7AB-7EE1E221A1F1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F02A-AB79-4D62-9DBD-C18104E2B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13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A68B-EA99-48E0-B7AB-7EE1E221A1F1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F02A-AB79-4D62-9DBD-C18104E2B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806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A68B-EA99-48E0-B7AB-7EE1E221A1F1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F02A-AB79-4D62-9DBD-C18104E2B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01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A68B-EA99-48E0-B7AB-7EE1E221A1F1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9F02A-AB79-4D62-9DBD-C18104E2B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07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ld.uzis.cz/cz/mkn/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(sub)Systém zdravotních služeb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Mgr. Matěj Lejsal</a:t>
            </a:r>
          </a:p>
          <a:p>
            <a:r>
              <a:rPr lang="cs-CZ" dirty="0" smtClean="0"/>
              <a:t>(s využitím zdrojů MUDr. Davida Marxe)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696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9867" y="333670"/>
            <a:ext cx="7814722" cy="640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7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984811"/>
              </p:ext>
            </p:extLst>
          </p:nvPr>
        </p:nvGraphicFramePr>
        <p:xfrm>
          <a:off x="948267" y="1184676"/>
          <a:ext cx="10735732" cy="5452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4206">
                  <a:extLst>
                    <a:ext uri="{9D8B030D-6E8A-4147-A177-3AD203B41FA5}">
                      <a16:colId xmlns:a16="http://schemas.microsoft.com/office/drawing/2014/main" val="1533658378"/>
                    </a:ext>
                  </a:extLst>
                </a:gridCol>
                <a:gridCol w="1403363">
                  <a:extLst>
                    <a:ext uri="{9D8B030D-6E8A-4147-A177-3AD203B41FA5}">
                      <a16:colId xmlns:a16="http://schemas.microsoft.com/office/drawing/2014/main" val="355190775"/>
                    </a:ext>
                  </a:extLst>
                </a:gridCol>
                <a:gridCol w="1403363">
                  <a:extLst>
                    <a:ext uri="{9D8B030D-6E8A-4147-A177-3AD203B41FA5}">
                      <a16:colId xmlns:a16="http://schemas.microsoft.com/office/drawing/2014/main" val="2204631602"/>
                    </a:ext>
                  </a:extLst>
                </a:gridCol>
                <a:gridCol w="1403363">
                  <a:extLst>
                    <a:ext uri="{9D8B030D-6E8A-4147-A177-3AD203B41FA5}">
                      <a16:colId xmlns:a16="http://schemas.microsoft.com/office/drawing/2014/main" val="2224411383"/>
                    </a:ext>
                  </a:extLst>
                </a:gridCol>
                <a:gridCol w="1684037">
                  <a:extLst>
                    <a:ext uri="{9D8B030D-6E8A-4147-A177-3AD203B41FA5}">
                      <a16:colId xmlns:a16="http://schemas.microsoft.com/office/drawing/2014/main" val="1771895084"/>
                    </a:ext>
                  </a:extLst>
                </a:gridCol>
                <a:gridCol w="1684037">
                  <a:extLst>
                    <a:ext uri="{9D8B030D-6E8A-4147-A177-3AD203B41FA5}">
                      <a16:colId xmlns:a16="http://schemas.microsoft.com/office/drawing/2014/main" val="1586966738"/>
                    </a:ext>
                  </a:extLst>
                </a:gridCol>
                <a:gridCol w="1403363">
                  <a:extLst>
                    <a:ext uri="{9D8B030D-6E8A-4147-A177-3AD203B41FA5}">
                      <a16:colId xmlns:a16="http://schemas.microsoft.com/office/drawing/2014/main" val="2331460170"/>
                    </a:ext>
                  </a:extLst>
                </a:gridCol>
              </a:tblGrid>
              <a:tr h="43542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Rok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Absolutně – v běžných cenách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Základní poměrové ukazatele</a:t>
                      </a:r>
                      <a:endParaRPr lang="cs-CZ" sz="20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110718"/>
                  </a:ext>
                </a:extLst>
              </a:tr>
              <a:tr h="6096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Celkem</a:t>
                      </a:r>
                      <a:r>
                        <a:rPr lang="cs-CZ" sz="2000" u="none" strike="noStrike" baseline="30000">
                          <a:effectLst/>
                        </a:rPr>
                        <a:t>1) </a:t>
                      </a:r>
                      <a:r>
                        <a:rPr lang="cs-CZ" sz="2000" u="none" strike="noStrike">
                          <a:effectLst/>
                        </a:rPr>
                        <a:t/>
                      </a:r>
                      <a:br>
                        <a:rPr lang="cs-CZ" sz="2000" u="none" strike="noStrike">
                          <a:effectLst/>
                        </a:rPr>
                      </a:br>
                      <a:r>
                        <a:rPr lang="cs-CZ" sz="2000" u="none" strike="noStrike">
                          <a:effectLst/>
                        </a:rPr>
                        <a:t>v mld. Kč 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meziroční změny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poměr </a:t>
                      </a:r>
                      <a:br>
                        <a:rPr lang="cs-CZ" sz="2000" u="none" strike="noStrike">
                          <a:effectLst/>
                        </a:rPr>
                      </a:br>
                      <a:r>
                        <a:rPr lang="cs-CZ" sz="2000" u="none" strike="noStrike">
                          <a:effectLst/>
                        </a:rPr>
                        <a:t>k HDP</a:t>
                      </a:r>
                      <a:r>
                        <a:rPr lang="cs-CZ" sz="2000" u="none" strike="noStrike" baseline="30000">
                          <a:effectLst/>
                        </a:rPr>
                        <a:t> </a:t>
                      </a:r>
                      <a:r>
                        <a:rPr lang="cs-CZ" sz="2000" u="none" strike="noStrike">
                          <a:effectLst/>
                        </a:rPr>
                        <a:t/>
                      </a:r>
                      <a:br>
                        <a:rPr lang="cs-CZ" sz="2000" u="none" strike="noStrike">
                          <a:effectLst/>
                        </a:rPr>
                      </a:br>
                      <a:r>
                        <a:rPr lang="cs-CZ" sz="2000" u="none" strike="noStrike">
                          <a:effectLst/>
                        </a:rPr>
                        <a:t>(v %)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podíl </a:t>
                      </a:r>
                      <a:br>
                        <a:rPr lang="cs-CZ" sz="2000" u="none" strike="noStrike">
                          <a:effectLst/>
                        </a:rPr>
                      </a:br>
                      <a:r>
                        <a:rPr lang="cs-CZ" sz="2000" u="none" strike="noStrike">
                          <a:effectLst/>
                        </a:rPr>
                        <a:t>na veřejných výdajích celkem</a:t>
                      </a:r>
                      <a:r>
                        <a:rPr lang="cs-CZ" sz="2000" u="none" strike="noStrike" baseline="30000">
                          <a:effectLst/>
                        </a:rPr>
                        <a:t>2) </a:t>
                      </a:r>
                      <a:r>
                        <a:rPr lang="cs-CZ" sz="2000" u="none" strike="noStrike">
                          <a:effectLst/>
                        </a:rPr>
                        <a:t/>
                      </a:r>
                      <a:br>
                        <a:rPr lang="cs-CZ" sz="2000" u="none" strike="noStrike">
                          <a:effectLst/>
                        </a:rPr>
                      </a:br>
                      <a:r>
                        <a:rPr lang="cs-CZ" sz="2000" u="none" strike="noStrike">
                          <a:effectLst/>
                        </a:rPr>
                        <a:t>(v %)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>
                          <a:effectLst/>
                        </a:rPr>
                        <a:t>na </a:t>
                      </a:r>
                      <a:br>
                        <a:rPr lang="pl-PL" sz="2000" u="none" strike="noStrike">
                          <a:effectLst/>
                        </a:rPr>
                      </a:br>
                      <a:r>
                        <a:rPr lang="pl-PL" sz="2000" u="none" strike="noStrike">
                          <a:effectLst/>
                        </a:rPr>
                        <a:t>1 obyvatele </a:t>
                      </a:r>
                      <a:br>
                        <a:rPr lang="pl-PL" sz="2000" u="none" strike="noStrike">
                          <a:effectLst/>
                        </a:rPr>
                      </a:br>
                      <a:r>
                        <a:rPr lang="pl-PL" sz="2000" u="none" strike="noStrike">
                          <a:effectLst/>
                        </a:rPr>
                        <a:t>(v Kč)</a:t>
                      </a:r>
                      <a:endParaRPr lang="pl-PL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2230391"/>
                  </a:ext>
                </a:extLst>
              </a:tr>
              <a:tr h="75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v mld. Kč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v 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565646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2010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231,9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.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.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5,8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13,3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22 048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4032806906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2011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234,3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1,1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5,8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13,4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22 325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47129336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2012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237,9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1,5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5,8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13,0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22 640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947241922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2013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238,4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0,4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0,2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5,8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13,5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22 677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755637255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2014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234,6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-3,8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-1,6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5,4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12,7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22 290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09690136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2015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234,5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-0,1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-0,1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5,1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12,1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22 239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484975682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2016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237,7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5,0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12,5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22 498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795092050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2017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252,2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14,5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4,9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12,7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23 813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57349520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2018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283,9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31,7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5,2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12,9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26 718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066760372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2019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309,8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25,9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9,1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5,4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13,0</a:t>
                      </a:r>
                      <a:endParaRPr lang="cs-CZ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29 033</a:t>
                      </a:r>
                      <a:endParaRPr lang="cs-CZ" sz="2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653024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202266" y="237067"/>
            <a:ext cx="10684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Výdaje zdravotních pojišťoven v Česku 2010 – 2019 </a:t>
            </a:r>
            <a:r>
              <a:rPr lang="cs-CZ" sz="1000" dirty="0" smtClean="0"/>
              <a:t>(ČSÚ, https://www.czso.cz/</a:t>
            </a:r>
            <a:r>
              <a:rPr lang="cs-CZ" sz="1000" dirty="0" err="1" smtClean="0"/>
              <a:t>csu</a:t>
            </a:r>
            <a:r>
              <a:rPr lang="cs-CZ" sz="1000" dirty="0" smtClean="0"/>
              <a:t>/</a:t>
            </a:r>
            <a:r>
              <a:rPr lang="cs-CZ" sz="1000" dirty="0" err="1" smtClean="0"/>
              <a:t>czso</a:t>
            </a:r>
            <a:r>
              <a:rPr lang="cs-CZ" sz="1000" dirty="0" smtClean="0"/>
              <a:t>/vysledky-zdravotnickych-uctu-cr-m6hwrlzbbw)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002202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Demografické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Stárnutí populace</a:t>
            </a:r>
          </a:p>
          <a:p>
            <a:r>
              <a:rPr lang="cs-CZ" dirty="0" smtClean="0"/>
              <a:t>Změna spektra potřeb pacientů/klientů</a:t>
            </a:r>
          </a:p>
          <a:p>
            <a:r>
              <a:rPr lang="cs-CZ" dirty="0" smtClean="0"/>
              <a:t>CURE x CARE</a:t>
            </a:r>
          </a:p>
          <a:p>
            <a:r>
              <a:rPr lang="cs-CZ" dirty="0" smtClean="0"/>
              <a:t>Očekávané reakce:</a:t>
            </a:r>
          </a:p>
          <a:p>
            <a:pPr lvl="1"/>
            <a:r>
              <a:rPr lang="cs-CZ" dirty="0" smtClean="0"/>
              <a:t>Změna struktury lůžkového fondu</a:t>
            </a:r>
          </a:p>
          <a:p>
            <a:pPr lvl="1"/>
            <a:r>
              <a:rPr lang="cs-CZ" dirty="0" smtClean="0"/>
              <a:t>Potřeba lidských zdrojů</a:t>
            </a:r>
          </a:p>
          <a:p>
            <a:pPr lvl="1"/>
            <a:r>
              <a:rPr lang="cs-CZ" dirty="0" smtClean="0"/>
              <a:t>Podílení domácí, ambulantní a hospicové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058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Věková struktura lékařů v ČR</a:t>
            </a:r>
            <a:endParaRPr lang="cs-CZ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985" y="1188369"/>
            <a:ext cx="9016029" cy="5421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180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Regulace nákladných technologií</a:t>
            </a:r>
          </a:p>
          <a:p>
            <a:r>
              <a:rPr lang="cs-CZ" dirty="0" smtClean="0"/>
              <a:t>Registrace a cena léčiv</a:t>
            </a:r>
          </a:p>
          <a:p>
            <a:r>
              <a:rPr lang="cs-CZ" dirty="0" smtClean="0"/>
              <a:t>Dostupnost péče</a:t>
            </a:r>
          </a:p>
          <a:p>
            <a:r>
              <a:rPr lang="cs-CZ" dirty="0" smtClean="0"/>
              <a:t>Centralizace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80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asymetrie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Postavení lékař/pacient</a:t>
            </a:r>
          </a:p>
          <a:p>
            <a:r>
              <a:rPr lang="cs-CZ" dirty="0" smtClean="0"/>
              <a:t>Práva pacientů</a:t>
            </a:r>
          </a:p>
          <a:p>
            <a:pPr lvl="1"/>
            <a:r>
              <a:rPr lang="cs-CZ" dirty="0" smtClean="0"/>
              <a:t>Morální norma</a:t>
            </a:r>
          </a:p>
          <a:p>
            <a:pPr lvl="1"/>
            <a:r>
              <a:rPr lang="cs-CZ" dirty="0" smtClean="0"/>
              <a:t>Právní norma</a:t>
            </a:r>
          </a:p>
          <a:p>
            <a:r>
              <a:rPr lang="cs-CZ" dirty="0" smtClean="0"/>
              <a:t>Důsledky asymetrie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860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ZDRAV.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Povinné</a:t>
            </a:r>
            <a:r>
              <a:rPr lang="en-US" b="1" dirty="0" smtClean="0"/>
              <a:t> </a:t>
            </a:r>
            <a:r>
              <a:rPr lang="en-US" b="1" dirty="0" err="1" smtClean="0"/>
              <a:t>solidární</a:t>
            </a:r>
            <a:r>
              <a:rPr lang="en-US" b="1" dirty="0" smtClean="0"/>
              <a:t> </a:t>
            </a:r>
            <a:r>
              <a:rPr lang="en-US" b="1" dirty="0" err="1" smtClean="0"/>
              <a:t>veřejné</a:t>
            </a:r>
            <a:r>
              <a:rPr lang="en-US" b="1" dirty="0" smtClean="0"/>
              <a:t> </a:t>
            </a:r>
            <a:r>
              <a:rPr lang="en-US" dirty="0" err="1" smtClean="0"/>
              <a:t>zdravotní</a:t>
            </a:r>
            <a:r>
              <a:rPr lang="en-US" dirty="0" smtClean="0"/>
              <a:t> </a:t>
            </a:r>
            <a:r>
              <a:rPr lang="en-US" dirty="0" err="1" smtClean="0"/>
              <a:t>pojištění</a:t>
            </a:r>
            <a:endParaRPr lang="en-US" dirty="0" smtClean="0"/>
          </a:p>
          <a:p>
            <a:pPr lvl="1"/>
            <a:r>
              <a:rPr lang="en-US" dirty="0" smtClean="0"/>
              <a:t>13,5 % </a:t>
            </a:r>
            <a:r>
              <a:rPr lang="en-US" dirty="0" err="1" smtClean="0"/>
              <a:t>hrubého</a:t>
            </a:r>
            <a:r>
              <a:rPr lang="en-US" dirty="0" smtClean="0"/>
              <a:t> </a:t>
            </a:r>
            <a:r>
              <a:rPr lang="en-US" dirty="0" err="1" smtClean="0"/>
              <a:t>příjmu</a:t>
            </a:r>
            <a:endParaRPr lang="en-US" dirty="0" smtClean="0"/>
          </a:p>
          <a:p>
            <a:r>
              <a:rPr lang="en-US" dirty="0" err="1" smtClean="0"/>
              <a:t>Přerozdělení</a:t>
            </a:r>
            <a:r>
              <a:rPr lang="en-US" dirty="0" smtClean="0"/>
              <a:t> </a:t>
            </a:r>
            <a:r>
              <a:rPr lang="cs-CZ" dirty="0" smtClean="0"/>
              <a:t>100</a:t>
            </a:r>
            <a:endParaRPr lang="en-US" dirty="0" smtClean="0"/>
          </a:p>
          <a:p>
            <a:pPr lvl="1"/>
            <a:r>
              <a:rPr lang="en-US" dirty="0" err="1" smtClean="0"/>
              <a:t>vážené</a:t>
            </a:r>
            <a:r>
              <a:rPr lang="en-US" dirty="0" smtClean="0"/>
              <a:t> </a:t>
            </a:r>
            <a:r>
              <a:rPr lang="en-US" dirty="0" err="1" smtClean="0"/>
              <a:t>riziko</a:t>
            </a:r>
            <a:endParaRPr lang="en-US" dirty="0" smtClean="0"/>
          </a:p>
          <a:p>
            <a:r>
              <a:rPr lang="en-US" dirty="0" err="1" smtClean="0"/>
              <a:t>Úhrada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kapitační</a:t>
            </a:r>
            <a:r>
              <a:rPr lang="en-US" dirty="0" smtClean="0"/>
              <a:t> </a:t>
            </a:r>
            <a:r>
              <a:rPr lang="en-US" dirty="0" err="1" smtClean="0"/>
              <a:t>platba</a:t>
            </a:r>
            <a:endParaRPr lang="en-US" dirty="0" smtClean="0"/>
          </a:p>
          <a:p>
            <a:pPr lvl="1"/>
            <a:r>
              <a:rPr lang="en-US" dirty="0" smtClean="0"/>
              <a:t>fee-for-service</a:t>
            </a:r>
          </a:p>
          <a:p>
            <a:pPr lvl="1"/>
            <a:r>
              <a:rPr lang="en-US" dirty="0" err="1" smtClean="0"/>
              <a:t>Rozpočty</a:t>
            </a:r>
            <a:endParaRPr lang="cs-CZ" dirty="0" smtClean="0"/>
          </a:p>
          <a:p>
            <a:pPr lvl="1"/>
            <a:r>
              <a:rPr lang="cs-CZ" dirty="0" smtClean="0"/>
              <a:t>DRG</a:t>
            </a:r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734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ČR – plátci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občané - zaměstnanci  4,5 %</a:t>
            </a:r>
          </a:p>
          <a:p>
            <a:r>
              <a:rPr lang="cs-CZ" dirty="0" smtClean="0"/>
              <a:t>zaměstnavatel - 9,0 %</a:t>
            </a:r>
          </a:p>
          <a:p>
            <a:r>
              <a:rPr lang="cs-CZ" dirty="0" smtClean="0"/>
              <a:t>občané - </a:t>
            </a:r>
            <a:r>
              <a:rPr lang="cs-CZ" dirty="0" err="1" smtClean="0"/>
              <a:t>samost</a:t>
            </a:r>
            <a:r>
              <a:rPr lang="cs-CZ" dirty="0" smtClean="0"/>
              <a:t>. </a:t>
            </a:r>
            <a:r>
              <a:rPr lang="cs-CZ" dirty="0" err="1" smtClean="0"/>
              <a:t>výděl</a:t>
            </a:r>
            <a:r>
              <a:rPr lang="cs-CZ" dirty="0" smtClean="0"/>
              <a:t>. činní - 13,5 %</a:t>
            </a:r>
          </a:p>
          <a:p>
            <a:r>
              <a:rPr lang="cs-CZ" dirty="0" smtClean="0"/>
              <a:t>stát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253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péče hrazená ze FVZP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léčebná péče ústavní i ambulantní</a:t>
            </a:r>
          </a:p>
          <a:p>
            <a:r>
              <a:rPr lang="cs-CZ" dirty="0" smtClean="0"/>
              <a:t>pohotovostní a záchranná služba</a:t>
            </a:r>
          </a:p>
          <a:p>
            <a:r>
              <a:rPr lang="cs-CZ" dirty="0" smtClean="0"/>
              <a:t>prevence</a:t>
            </a:r>
          </a:p>
          <a:p>
            <a:r>
              <a:rPr lang="cs-CZ" dirty="0" smtClean="0"/>
              <a:t>dispenzární péče</a:t>
            </a:r>
          </a:p>
          <a:p>
            <a:r>
              <a:rPr lang="cs-CZ" dirty="0" smtClean="0"/>
              <a:t>léčiva, PZT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lázeňská a ozdravenská péče</a:t>
            </a:r>
          </a:p>
          <a:p>
            <a:r>
              <a:rPr lang="cs-CZ" dirty="0" smtClean="0"/>
              <a:t>závodní preventivní péče</a:t>
            </a:r>
          </a:p>
          <a:p>
            <a:r>
              <a:rPr lang="cs-CZ" dirty="0" smtClean="0"/>
              <a:t>doprava nemocných</a:t>
            </a:r>
          </a:p>
          <a:p>
            <a:r>
              <a:rPr lang="cs-CZ" dirty="0" smtClean="0"/>
              <a:t>posudková činnost</a:t>
            </a:r>
          </a:p>
          <a:p>
            <a:r>
              <a:rPr lang="cs-CZ" dirty="0" smtClean="0"/>
              <a:t>prohlídka zemřelého a pitva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463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Úhrada poskytnuté péče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>
              <a:buFont typeface="Wingdings 2"/>
              <a:buChar char=""/>
              <a:defRPr/>
            </a:pPr>
            <a:r>
              <a:rPr lang="cs-CZ" b="1" dirty="0"/>
              <a:t>primární péče</a:t>
            </a:r>
          </a:p>
          <a:p>
            <a:pPr marL="617220" lvl="1" indent="-342900">
              <a:buFont typeface="Wingdings" panose="05000000000000000000" pitchFamily="2" charset="2"/>
              <a:buChar char="§"/>
              <a:defRPr/>
            </a:pPr>
            <a:r>
              <a:rPr lang="cs-CZ" sz="2300" dirty="0"/>
              <a:t>plat</a:t>
            </a:r>
          </a:p>
          <a:p>
            <a:pPr marL="617220" lvl="1" indent="-342900">
              <a:buFont typeface="Wingdings" panose="05000000000000000000" pitchFamily="2" charset="2"/>
              <a:buChar char="§"/>
              <a:defRPr/>
            </a:pPr>
            <a:r>
              <a:rPr lang="cs-CZ" sz="2300" dirty="0" err="1"/>
              <a:t>kapitace</a:t>
            </a:r>
            <a:endParaRPr lang="cs-CZ" sz="2300" dirty="0"/>
          </a:p>
          <a:p>
            <a:pPr marL="617220" lvl="1" indent="-342900">
              <a:buFont typeface="Wingdings" panose="05000000000000000000" pitchFamily="2" charset="2"/>
              <a:buChar char="§"/>
              <a:defRPr/>
            </a:pPr>
            <a:r>
              <a:rPr lang="cs-CZ" sz="2300" dirty="0"/>
              <a:t>výkonová platba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b="1" dirty="0">
                <a:solidFill>
                  <a:srgbClr val="FF0000"/>
                </a:solidFill>
              </a:rPr>
              <a:t>LIMITACE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b="1" dirty="0" err="1"/>
              <a:t>amb</a:t>
            </a:r>
            <a:r>
              <a:rPr lang="cs-CZ" b="1" dirty="0"/>
              <a:t>. specialisté</a:t>
            </a:r>
          </a:p>
          <a:p>
            <a:pPr marL="617220" lvl="1" indent="-342900">
              <a:buFont typeface="Wingdings" panose="05000000000000000000" pitchFamily="2" charset="2"/>
              <a:buChar char="§"/>
              <a:defRPr/>
            </a:pPr>
            <a:r>
              <a:rPr lang="cs-CZ" sz="2300" dirty="0"/>
              <a:t>výkonová platba</a:t>
            </a:r>
          </a:p>
          <a:p>
            <a:pPr marL="617220" lvl="1" indent="-342900">
              <a:buFont typeface="Wingdings" panose="05000000000000000000" pitchFamily="2" charset="2"/>
              <a:buChar char="§"/>
              <a:defRPr/>
            </a:pPr>
            <a:r>
              <a:rPr lang="cs-CZ" sz="2300" dirty="0"/>
              <a:t>platba za případ</a:t>
            </a:r>
          </a:p>
          <a:p>
            <a:pPr marL="617220" lvl="1" indent="-342900">
              <a:buFont typeface="Wingdings" panose="05000000000000000000" pitchFamily="2" charset="2"/>
              <a:buChar char="§"/>
              <a:defRPr/>
            </a:pPr>
            <a:r>
              <a:rPr lang="cs-CZ" sz="2300" dirty="0"/>
              <a:t>plat</a:t>
            </a:r>
          </a:p>
          <a:p>
            <a:pPr marL="617220" lvl="1" indent="-342900">
              <a:buFont typeface="Wingdings" panose="05000000000000000000" pitchFamily="2" charset="2"/>
              <a:buChar char="§"/>
              <a:defRPr/>
            </a:pPr>
            <a:r>
              <a:rPr lang="cs-CZ" sz="2300" dirty="0"/>
              <a:t>jiné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b="1" dirty="0">
                <a:solidFill>
                  <a:srgbClr val="FF0000"/>
                </a:solidFill>
              </a:rPr>
              <a:t>LIMITACE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75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372/2011 Sb., zákon o </a:t>
            </a:r>
            <a:r>
              <a:rPr lang="cs-CZ" b="1" dirty="0" smtClean="0"/>
              <a:t>zdravotních službách</a:t>
            </a:r>
          </a:p>
          <a:p>
            <a:r>
              <a:rPr lang="cs-CZ" dirty="0" smtClean="0"/>
              <a:t>96/2004 Sb., zákon o </a:t>
            </a:r>
            <a:r>
              <a:rPr lang="cs-CZ" b="1" dirty="0" smtClean="0"/>
              <a:t>nelékařských zdravotnických povoláních</a:t>
            </a:r>
          </a:p>
          <a:p>
            <a:r>
              <a:rPr lang="cs-CZ" dirty="0"/>
              <a:t>Zákon č. 95/2004 Sb</a:t>
            </a:r>
            <a:r>
              <a:rPr lang="cs-CZ" dirty="0" smtClean="0"/>
              <a:t>., zákon </a:t>
            </a:r>
            <a:r>
              <a:rPr lang="cs-CZ" dirty="0"/>
              <a:t>o podmínkách získávání a uznávání odborné způsobilosti a specializované způsobilosti k výkonu zdravotnického </a:t>
            </a:r>
            <a:r>
              <a:rPr lang="cs-CZ" b="1" dirty="0"/>
              <a:t>povolání lékaře</a:t>
            </a:r>
            <a:r>
              <a:rPr lang="cs-CZ" dirty="0"/>
              <a:t>, zubního lékaře a farmaceuta</a:t>
            </a:r>
          </a:p>
          <a:p>
            <a:r>
              <a:rPr lang="cs-CZ" dirty="0" smtClean="0"/>
              <a:t>Zákon </a:t>
            </a:r>
            <a:r>
              <a:rPr lang="cs-CZ" dirty="0"/>
              <a:t>č. 48/1997 Sb</a:t>
            </a:r>
            <a:r>
              <a:rPr lang="cs-CZ" dirty="0" smtClean="0"/>
              <a:t>., zákon </a:t>
            </a:r>
            <a:r>
              <a:rPr lang="cs-CZ" dirty="0"/>
              <a:t>o veřejném </a:t>
            </a:r>
            <a:r>
              <a:rPr lang="cs-CZ" b="1" dirty="0"/>
              <a:t>zdravotním pojištění </a:t>
            </a:r>
            <a:endParaRPr lang="cs-CZ" b="1" dirty="0" smtClean="0"/>
          </a:p>
          <a:p>
            <a:r>
              <a:rPr lang="cs-CZ" dirty="0"/>
              <a:t>Zákon č. 592/1992 Sb</a:t>
            </a:r>
            <a:r>
              <a:rPr lang="cs-CZ" dirty="0" smtClean="0"/>
              <a:t>., zákon </a:t>
            </a:r>
            <a:r>
              <a:rPr lang="cs-CZ" dirty="0"/>
              <a:t>České národní rady o </a:t>
            </a:r>
            <a:r>
              <a:rPr lang="cs-CZ" b="1" dirty="0"/>
              <a:t>pojistném na veřejné zdravotní </a:t>
            </a:r>
            <a:r>
              <a:rPr lang="cs-CZ" b="1" dirty="0" smtClean="0"/>
              <a:t>pojištění</a:t>
            </a:r>
          </a:p>
          <a:p>
            <a:r>
              <a:rPr lang="cs-CZ" dirty="0" smtClean="0"/>
              <a:t>a zdravotní pojišťovny aj. </a:t>
            </a:r>
            <a:r>
              <a:rPr lang="cs-CZ" sz="2000" dirty="0" smtClean="0"/>
              <a:t>(https://www.zakonyprolidi.cz/obor/</a:t>
            </a:r>
            <a:r>
              <a:rPr lang="cs-CZ" sz="2000" dirty="0" err="1" smtClean="0"/>
              <a:t>zdravotni-pojistovny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3194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Úhrada poskytnuté péče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nemocniční péče</a:t>
            </a:r>
          </a:p>
          <a:p>
            <a:pPr lvl="1"/>
            <a:r>
              <a:rPr lang="cs-CZ" sz="2300" dirty="0" smtClean="0"/>
              <a:t>rozpočet</a:t>
            </a:r>
          </a:p>
          <a:p>
            <a:pPr lvl="1"/>
            <a:r>
              <a:rPr lang="cs-CZ" sz="2300" dirty="0" smtClean="0"/>
              <a:t>platba per </a:t>
            </a:r>
            <a:r>
              <a:rPr lang="cs-CZ" sz="2300" dirty="0" err="1" smtClean="0"/>
              <a:t>diem</a:t>
            </a:r>
            <a:endParaRPr lang="cs-CZ" sz="2300" dirty="0" smtClean="0"/>
          </a:p>
          <a:p>
            <a:pPr lvl="1"/>
            <a:r>
              <a:rPr lang="cs-CZ" sz="2300" dirty="0" smtClean="0"/>
              <a:t>platba za případ</a:t>
            </a:r>
          </a:p>
          <a:p>
            <a:pPr lvl="1"/>
            <a:r>
              <a:rPr lang="cs-CZ" sz="2300" dirty="0" smtClean="0"/>
              <a:t>“case-mix”</a:t>
            </a:r>
          </a:p>
          <a:p>
            <a:pPr lvl="1"/>
            <a:r>
              <a:rPr lang="cs-CZ" sz="2300" dirty="0" smtClean="0"/>
              <a:t>přímá platba</a:t>
            </a:r>
          </a:p>
          <a:p>
            <a:pPr lvl="1"/>
            <a:r>
              <a:rPr lang="cs-CZ" sz="2300" dirty="0" smtClean="0"/>
              <a:t>jiné zdroje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586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orgue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0399" y="317500"/>
            <a:ext cx="8449733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9188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systémy financování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Státní rozpočet - </a:t>
            </a:r>
            <a:r>
              <a:rPr lang="cs-CZ" dirty="0" err="1" smtClean="0"/>
              <a:t>Šemaško</a:t>
            </a:r>
            <a:r>
              <a:rPr lang="cs-CZ" dirty="0" smtClean="0"/>
              <a:t> (socialistické státy )</a:t>
            </a:r>
          </a:p>
          <a:p>
            <a:r>
              <a:rPr lang="cs-CZ" dirty="0" smtClean="0"/>
              <a:t>Státní/regionální rozpočty - Lord </a:t>
            </a:r>
            <a:r>
              <a:rPr lang="cs-CZ" dirty="0" err="1" smtClean="0"/>
              <a:t>Beveridge</a:t>
            </a:r>
            <a:r>
              <a:rPr lang="cs-CZ" dirty="0" smtClean="0"/>
              <a:t> (Británie, N. Zéland, Itálie )</a:t>
            </a:r>
          </a:p>
          <a:p>
            <a:r>
              <a:rPr lang="cs-CZ" dirty="0" smtClean="0"/>
              <a:t>Veřejné zdravotní pojištění - Bismarck (SRN, </a:t>
            </a:r>
            <a:r>
              <a:rPr lang="cs-CZ" b="1" dirty="0" smtClean="0"/>
              <a:t>ČR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Privátní pojištění a větší či menší ingerence státu ( záchranná síť ) - USA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5871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typy zdravotních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Primární péče</a:t>
            </a:r>
          </a:p>
          <a:p>
            <a:r>
              <a:rPr lang="cs-CZ" dirty="0" smtClean="0"/>
              <a:t>Ambulantní specializovaná péče</a:t>
            </a:r>
          </a:p>
          <a:p>
            <a:r>
              <a:rPr lang="cs-CZ" dirty="0" smtClean="0"/>
              <a:t>Akutní lůžková péče</a:t>
            </a:r>
          </a:p>
          <a:p>
            <a:r>
              <a:rPr lang="cs-CZ" dirty="0" smtClean="0"/>
              <a:t>Dlouhodobá lůžková péče</a:t>
            </a:r>
          </a:p>
          <a:p>
            <a:r>
              <a:rPr lang="cs-CZ" dirty="0" smtClean="0"/>
              <a:t>Lékárenská péče</a:t>
            </a:r>
          </a:p>
          <a:p>
            <a:r>
              <a:rPr lang="cs-CZ" dirty="0" smtClean="0"/>
              <a:t>Zdravotnická záchranná služba</a:t>
            </a:r>
          </a:p>
          <a:p>
            <a:r>
              <a:rPr lang="cs-CZ" dirty="0" smtClean="0"/>
              <a:t>Dopravní zdravotní služba</a:t>
            </a:r>
          </a:p>
          <a:p>
            <a:r>
              <a:rPr lang="cs-CZ" dirty="0" smtClean="0"/>
              <a:t>Lázně</a:t>
            </a:r>
          </a:p>
          <a:p>
            <a:r>
              <a:rPr lang="cs-CZ" dirty="0" smtClean="0"/>
              <a:t>Jiné (hospice, KÚ a DD)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246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Praktický lékař pro dospělé</a:t>
            </a:r>
          </a:p>
          <a:p>
            <a:r>
              <a:rPr lang="cs-CZ" dirty="0" smtClean="0"/>
              <a:t>Praktický lékař pro děti a dorost</a:t>
            </a:r>
          </a:p>
          <a:p>
            <a:r>
              <a:rPr lang="cs-CZ" dirty="0" smtClean="0"/>
              <a:t>Počet na 1000/</a:t>
            </a:r>
            <a:r>
              <a:rPr lang="cs-CZ" dirty="0" err="1" smtClean="0"/>
              <a:t>obyv</a:t>
            </a:r>
            <a:endParaRPr lang="cs-CZ" dirty="0" smtClean="0"/>
          </a:p>
          <a:p>
            <a:pPr lvl="1"/>
            <a:r>
              <a:rPr lang="cs-CZ" dirty="0" smtClean="0"/>
              <a:t>0,7 (Německo 0,65, UK 0,81, Norsko 0,81, USA 0,3)</a:t>
            </a:r>
          </a:p>
          <a:p>
            <a:r>
              <a:rPr lang="cs-CZ" b="1" dirty="0" smtClean="0"/>
              <a:t>Registrace</a:t>
            </a:r>
          </a:p>
          <a:p>
            <a:r>
              <a:rPr lang="cs-CZ" dirty="0" smtClean="0"/>
              <a:t>Převaha OSVČ / řetězce</a:t>
            </a:r>
          </a:p>
          <a:p>
            <a:r>
              <a:rPr lang="cs-CZ" dirty="0" smtClean="0"/>
              <a:t>Úhrada – Kombinovaná kapitačně výkonová platba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6823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Ambulantní specializovaná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Převaha soukromých poskytovatelů</a:t>
            </a:r>
          </a:p>
          <a:p>
            <a:r>
              <a:rPr lang="cs-CZ" dirty="0" smtClean="0"/>
              <a:t>Dichotomie – nemocniční ambulance/terénní ambulance</a:t>
            </a:r>
          </a:p>
          <a:p>
            <a:r>
              <a:rPr lang="cs-CZ" dirty="0" smtClean="0"/>
              <a:t>Regulace – limity/čas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7623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Nemocniční péče</a:t>
            </a:r>
            <a:endParaRPr lang="cs-CZ" dirty="0"/>
          </a:p>
        </p:txBody>
      </p:sp>
      <p:graphicFrame>
        <p:nvGraphicFramePr>
          <p:cNvPr id="5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532674"/>
              </p:ext>
            </p:extLst>
          </p:nvPr>
        </p:nvGraphicFramePr>
        <p:xfrm>
          <a:off x="454023" y="2132856"/>
          <a:ext cx="10899776" cy="4106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4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4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7135"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Lůžka/1000 </a:t>
                      </a:r>
                      <a:r>
                        <a:rPr lang="cs-CZ" sz="2600" dirty="0" err="1" smtClean="0"/>
                        <a:t>obyv</a:t>
                      </a:r>
                      <a:r>
                        <a:rPr lang="cs-CZ" sz="2600" dirty="0" smtClean="0"/>
                        <a:t>.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Zaměstnanec/lůžko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Sestra/lůžko</a:t>
                      </a:r>
                      <a:endParaRPr lang="cs-CZ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135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ČR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7,11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1,87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0,76</a:t>
                      </a:r>
                      <a:endParaRPr lang="cs-CZ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135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Německo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8,25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1,81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0,81</a:t>
                      </a:r>
                      <a:endParaRPr lang="cs-CZ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135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Holandsko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4,69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3,61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1,01</a:t>
                      </a:r>
                      <a:endParaRPr lang="cs-CZ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135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Norsko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3,35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6,39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2,55</a:t>
                      </a:r>
                      <a:endParaRPr lang="cs-CZ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135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UK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3,34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6,45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NA</a:t>
                      </a:r>
                      <a:endParaRPr lang="cs-CZ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135"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USA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3,08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6,25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/>
                        <a:t>2,27</a:t>
                      </a:r>
                      <a:endParaRPr lang="cs-CZ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7880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Nemocniční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198 nemocnic celkem (135 právnických osob – ÚZIS https://www.uzis.cz/res/f/008373/eknem2020.pdf)</a:t>
            </a:r>
          </a:p>
          <a:p>
            <a:r>
              <a:rPr lang="cs-CZ" dirty="0" smtClean="0"/>
              <a:t>Státní/krajské/městské/privátní/jiné</a:t>
            </a:r>
          </a:p>
          <a:p>
            <a:r>
              <a:rPr lang="cs-CZ" dirty="0" smtClean="0"/>
              <a:t>Rozpočty s historickými limity</a:t>
            </a:r>
          </a:p>
          <a:p>
            <a:r>
              <a:rPr lang="cs-CZ" dirty="0" smtClean="0"/>
              <a:t>DRG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680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Léčebny</a:t>
            </a:r>
          </a:p>
          <a:p>
            <a:r>
              <a:rPr lang="cs-CZ" dirty="0" smtClean="0"/>
              <a:t>Lékárny – smíšené vlastnictví, dostupnost, řetězce</a:t>
            </a:r>
          </a:p>
          <a:p>
            <a:r>
              <a:rPr lang="cs-CZ" dirty="0" smtClean="0"/>
              <a:t>ZZS – státní/krajská</a:t>
            </a:r>
          </a:p>
          <a:p>
            <a:r>
              <a:rPr lang="cs-CZ" dirty="0" smtClean="0"/>
              <a:t>DZS – vesměs soukromá</a:t>
            </a:r>
          </a:p>
          <a:p>
            <a:r>
              <a:rPr lang="cs-CZ" dirty="0" smtClean="0"/>
              <a:t>Lázeňská péče – otázka potřebnosti</a:t>
            </a:r>
          </a:p>
          <a:p>
            <a:r>
              <a:rPr lang="cs-CZ" dirty="0" smtClean="0"/>
              <a:t>KU, DD, hospice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65764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poskytování zdrav.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Registrace – MZ či KÚ</a:t>
            </a:r>
          </a:p>
          <a:p>
            <a:r>
              <a:rPr lang="cs-CZ" dirty="0" smtClean="0"/>
              <a:t>Podmínky</a:t>
            </a:r>
          </a:p>
          <a:p>
            <a:pPr lvl="1"/>
            <a:r>
              <a:rPr lang="cs-CZ" dirty="0" smtClean="0"/>
              <a:t>Personální, věcné a technické vybavení</a:t>
            </a:r>
          </a:p>
          <a:p>
            <a:pPr lvl="1"/>
            <a:r>
              <a:rPr lang="cs-CZ" dirty="0" smtClean="0"/>
              <a:t>Hygienické zajištění</a:t>
            </a:r>
          </a:p>
          <a:p>
            <a:pPr lvl="1"/>
            <a:r>
              <a:rPr lang="cs-CZ" dirty="0" smtClean="0"/>
              <a:t>Pronájem/vlastnictví</a:t>
            </a:r>
          </a:p>
          <a:p>
            <a:pPr lvl="1"/>
            <a:r>
              <a:rPr lang="cs-CZ" dirty="0" smtClean="0"/>
              <a:t>Pojištění odpovědnosti za škodu</a:t>
            </a:r>
          </a:p>
          <a:p>
            <a:pPr lvl="1"/>
            <a:r>
              <a:rPr lang="cs-CZ" dirty="0" smtClean="0"/>
              <a:t>Smlouva se ZP</a:t>
            </a:r>
          </a:p>
          <a:p>
            <a:r>
              <a:rPr lang="cs-CZ" dirty="0" smtClean="0"/>
              <a:t>Výběrové řízení na smlouvu se ZP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945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535783"/>
              </p:ext>
            </p:extLst>
          </p:nvPr>
        </p:nvGraphicFramePr>
        <p:xfrm>
          <a:off x="2726267" y="753533"/>
          <a:ext cx="7072313" cy="507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Snímek" r:id="rId3" imgW="4572000" imgH="3429000" progId="PowerPoint.Slide.8">
                  <p:embed/>
                </p:oleObj>
              </mc:Choice>
              <mc:Fallback>
                <p:oleObj name="Snímek" r:id="rId3" imgW="4572000" imgH="3429000" progId="PowerPoint.Slide.8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6267" y="753533"/>
                        <a:ext cx="7072313" cy="5072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26200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zdroj: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Seznam zdravotních výkonů: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	https://szv.mzcr.cz/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48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Definice: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„stav kompletní fyzické, duševní a sociální pohody, a nikoliv pouhé nepřítomnosti nemoci či vady“</a:t>
            </a:r>
          </a:p>
          <a:p>
            <a:pPr marL="0" indent="0">
              <a:buNone/>
            </a:pPr>
            <a:r>
              <a:rPr lang="cs-CZ" dirty="0" smtClean="0"/>
              <a:t>(WHO)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14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Biomedicínský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Bio-psycho-sociální model </a:t>
            </a:r>
            <a:r>
              <a:rPr lang="cs-CZ" i="1" dirty="0" smtClean="0"/>
              <a:t>(</a:t>
            </a:r>
            <a:r>
              <a:rPr lang="cs-CZ" i="1" dirty="0" err="1" smtClean="0"/>
              <a:t>G.L.Engel</a:t>
            </a:r>
            <a:r>
              <a:rPr lang="cs-CZ" i="1" dirty="0" smtClean="0"/>
              <a:t>, 1977) – WHO</a:t>
            </a:r>
          </a:p>
          <a:p>
            <a:pPr marL="0" indent="0">
              <a:buNone/>
            </a:pPr>
            <a:endParaRPr lang="cs-CZ" i="1" dirty="0" smtClean="0"/>
          </a:p>
          <a:p>
            <a:r>
              <a:rPr lang="cs-CZ" dirty="0" err="1" smtClean="0"/>
              <a:t>Ekologicko</a:t>
            </a:r>
            <a:r>
              <a:rPr lang="cs-CZ" dirty="0" smtClean="0"/>
              <a:t> – sociální model </a:t>
            </a:r>
            <a:r>
              <a:rPr lang="cs-CZ" i="1" dirty="0" smtClean="0"/>
              <a:t>(Zdraví 21)</a:t>
            </a:r>
          </a:p>
          <a:p>
            <a:pPr marL="0" indent="0">
              <a:buNone/>
            </a:pPr>
            <a:endParaRPr lang="cs-CZ" i="1" dirty="0" smtClean="0"/>
          </a:p>
          <a:p>
            <a:r>
              <a:rPr lang="cs-CZ" i="1" dirty="0" smtClean="0"/>
              <a:t>Mikro vs. Makro koncepce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63628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 e m o c </a:t>
            </a:r>
            <a:r>
              <a:rPr lang="cs-CZ" dirty="0" smtClean="0"/>
              <a:t>– latinsky </a:t>
            </a:r>
            <a:r>
              <a:rPr lang="cs-CZ" dirty="0" err="1" smtClean="0"/>
              <a:t>morbus</a:t>
            </a:r>
            <a:r>
              <a:rPr lang="cs-CZ" dirty="0" smtClean="0"/>
              <a:t>, řecky </a:t>
            </a:r>
            <a:r>
              <a:rPr lang="cs-CZ" dirty="0" err="1" smtClean="0"/>
              <a:t>nosos</a:t>
            </a:r>
            <a:r>
              <a:rPr lang="cs-CZ" dirty="0" smtClean="0"/>
              <a:t>, </a:t>
            </a:r>
            <a:r>
              <a:rPr lang="cs-CZ" dirty="0" err="1" smtClean="0"/>
              <a:t>pathos</a:t>
            </a:r>
            <a:r>
              <a:rPr lang="cs-CZ" dirty="0" smtClean="0"/>
              <a:t>. Nemoc je možno nazývat, definovat a popsat podle vztažných systémů disciplín, zabývajících se nemocí a zdravím (J. </a:t>
            </a:r>
            <a:r>
              <a:rPr lang="cs-CZ" dirty="0" err="1" smtClean="0"/>
              <a:t>Siegrist</a:t>
            </a:r>
            <a:r>
              <a:rPr lang="cs-CZ" dirty="0" smtClean="0"/>
              <a:t>, 1988) :</a:t>
            </a:r>
          </a:p>
          <a:p>
            <a:r>
              <a:rPr lang="cs-CZ" b="1" dirty="0" smtClean="0"/>
              <a:t>Biomedicínský model nemoci </a:t>
            </a:r>
            <a:r>
              <a:rPr lang="cs-CZ" dirty="0" smtClean="0"/>
              <a:t>– vztažný systém medicíny – choroba, onemocnění určitou nemocí (angl. </a:t>
            </a:r>
            <a:r>
              <a:rPr lang="cs-CZ" dirty="0" err="1" smtClean="0"/>
              <a:t>disease</a:t>
            </a:r>
            <a:r>
              <a:rPr lang="cs-CZ" dirty="0" smtClean="0"/>
              <a:t>). </a:t>
            </a:r>
          </a:p>
          <a:p>
            <a:r>
              <a:rPr lang="cs-CZ" b="1" dirty="0" smtClean="0"/>
              <a:t>Psychologický model nemoci </a:t>
            </a:r>
            <a:r>
              <a:rPr lang="cs-CZ" dirty="0" smtClean="0"/>
              <a:t>– vztažný systém osoby – onemocnění, zdravotní nepohoda (angl. </a:t>
            </a:r>
            <a:r>
              <a:rPr lang="cs-CZ" dirty="0" err="1" smtClean="0"/>
              <a:t>illness</a:t>
            </a:r>
            <a:r>
              <a:rPr lang="cs-CZ" dirty="0" smtClean="0"/>
              <a:t>).  </a:t>
            </a:r>
          </a:p>
          <a:p>
            <a:r>
              <a:rPr lang="cs-CZ" b="1" dirty="0" smtClean="0"/>
              <a:t>Sociologický model nemoci </a:t>
            </a:r>
            <a:r>
              <a:rPr lang="cs-CZ" dirty="0" smtClean="0"/>
              <a:t>– vztažný systém působení nemoci  - slabost, nemocnost (</a:t>
            </a:r>
            <a:r>
              <a:rPr lang="cs-CZ" dirty="0" err="1" smtClean="0"/>
              <a:t>angl.sickness</a:t>
            </a:r>
            <a:r>
              <a:rPr lang="cs-CZ" dirty="0" smtClean="0"/>
              <a:t>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897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Definice/klasifikace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klasifikace nemocí (MNK) podle své 10. decenální revize (platná od 1.1.1993) a v současné podobě (</a:t>
            </a:r>
            <a:r>
              <a:rPr lang="cs-CZ" dirty="0" smtClean="0">
                <a:hlinkClick r:id="rId2"/>
              </a:rPr>
              <a:t>https://old.uzis.cz/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mkn</a:t>
            </a:r>
            <a:r>
              <a:rPr lang="cs-CZ" dirty="0" smtClean="0">
                <a:hlinkClick r:id="rId2"/>
              </a:rPr>
              <a:t>/index.html</a:t>
            </a:r>
            <a:r>
              <a:rPr lang="cs-CZ" dirty="0" smtClean="0"/>
              <a:t>) dělí nemoci a přidružené zdravotní problémy do 21 tříd, které se dále dělí do podkapitol, skupin, třímístných položek a podpoložek.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86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Salutogeneze</a:t>
            </a:r>
            <a:r>
              <a:rPr lang="cs-CZ" dirty="0" smtClean="0"/>
              <a:t> (nauka o původu a zrodu zdraví)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(Aaron </a:t>
            </a:r>
            <a:r>
              <a:rPr lang="cs-CZ" dirty="0" err="1" smtClean="0"/>
              <a:t>Antonovsky</a:t>
            </a:r>
            <a:r>
              <a:rPr lang="cs-CZ" dirty="0" smtClean="0"/>
              <a:t>, 1987) </a:t>
            </a:r>
          </a:p>
          <a:p>
            <a:r>
              <a:rPr lang="cs-CZ" b="1" dirty="0" smtClean="0"/>
              <a:t>Teorie</a:t>
            </a:r>
            <a:r>
              <a:rPr lang="cs-CZ" dirty="0" smtClean="0"/>
              <a:t> o schopnosti jedince udržovat si dobré fyzické a psychické zdraví na základě „</a:t>
            </a:r>
            <a:r>
              <a:rPr lang="cs-CZ" dirty="0" err="1" smtClean="0"/>
              <a:t>Sense</a:t>
            </a:r>
            <a:r>
              <a:rPr lang="cs-CZ" dirty="0" smtClean="0"/>
              <a:t> of </a:t>
            </a:r>
            <a:r>
              <a:rPr lang="cs-CZ" dirty="0" err="1" smtClean="0"/>
              <a:t>Coherence</a:t>
            </a:r>
            <a:r>
              <a:rPr lang="cs-CZ" dirty="0" smtClean="0"/>
              <a:t> - osobnostní integrity</a:t>
            </a:r>
          </a:p>
          <a:p>
            <a:r>
              <a:rPr lang="cs-CZ" dirty="0" smtClean="0"/>
              <a:t>3 roviny přesvědčení: </a:t>
            </a:r>
          </a:p>
          <a:p>
            <a:pPr lvl="1"/>
            <a:r>
              <a:rPr lang="cs-CZ" dirty="0" smtClean="0"/>
              <a:t>1. Svět a život jsou srozumitelné. </a:t>
            </a:r>
          </a:p>
          <a:p>
            <a:pPr lvl="1"/>
            <a:r>
              <a:rPr lang="cs-CZ" dirty="0" smtClean="0"/>
              <a:t>2. Život je zvládnutelný. </a:t>
            </a:r>
          </a:p>
          <a:p>
            <a:pPr lvl="1"/>
            <a:r>
              <a:rPr lang="cs-CZ" dirty="0" smtClean="0"/>
              <a:t>3. Život má smysl. </a:t>
            </a:r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930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 21.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Demografické změny</a:t>
            </a:r>
          </a:p>
          <a:p>
            <a:r>
              <a:rPr lang="cs-CZ" dirty="0"/>
              <a:t>Technologické změny/pokrok</a:t>
            </a:r>
          </a:p>
          <a:p>
            <a:r>
              <a:rPr lang="cs-CZ" dirty="0"/>
              <a:t>Rostoucí počet poskytovatelů</a:t>
            </a:r>
          </a:p>
          <a:p>
            <a:r>
              <a:rPr lang="cs-CZ" dirty="0"/>
              <a:t>Rostoucí poptávka po (kvalitní) zdravotní péči</a:t>
            </a:r>
          </a:p>
          <a:p>
            <a:r>
              <a:rPr lang="cs-CZ" dirty="0"/>
              <a:t>Informační asymetrie</a:t>
            </a:r>
          </a:p>
          <a:p>
            <a:r>
              <a:rPr lang="cs-CZ" dirty="0"/>
              <a:t>Nutnost „přidělování“</a:t>
            </a:r>
          </a:p>
          <a:p>
            <a:pPr algn="ctr">
              <a:buNone/>
            </a:pPr>
            <a:r>
              <a:rPr lang="en-US" sz="3600" b="1" dirty="0" smtClean="0">
                <a:sym typeface="Wingdings" pitchFamily="2" charset="2"/>
              </a:rPr>
              <a:t> </a:t>
            </a:r>
            <a:r>
              <a:rPr lang="en-US" sz="3600" b="1" dirty="0" err="1" smtClean="0">
                <a:sym typeface="Wingdings" pitchFamily="2" charset="2"/>
              </a:rPr>
              <a:t>Eskalace</a:t>
            </a:r>
            <a:r>
              <a:rPr lang="en-US" sz="3600" b="1" dirty="0" smtClean="0">
                <a:sym typeface="Wingdings" pitchFamily="2" charset="2"/>
              </a:rPr>
              <a:t> </a:t>
            </a:r>
            <a:r>
              <a:rPr lang="en-US" sz="3600" b="1" dirty="0" err="1" smtClean="0">
                <a:sym typeface="Wingdings" pitchFamily="2" charset="2"/>
              </a:rPr>
              <a:t>nákladů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5747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7310517BA86E54AAFCEFAE13E68C5A1" ma:contentTypeVersion="13" ma:contentTypeDescription="Vytvoří nový dokument" ma:contentTypeScope="" ma:versionID="c8802436bb1de0c588ad55bbcb6ac02a">
  <xsd:schema xmlns:xsd="http://www.w3.org/2001/XMLSchema" xmlns:xs="http://www.w3.org/2001/XMLSchema" xmlns:p="http://schemas.microsoft.com/office/2006/metadata/properties" xmlns:ns3="86070141-36e0-4b89-aa46-632b57d7f413" xmlns:ns4="30713061-c717-463f-9340-803d56690eae" targetNamespace="http://schemas.microsoft.com/office/2006/metadata/properties" ma:root="true" ma:fieldsID="04e266d85d57b08bf6fa679d1ffb02b2" ns3:_="" ns4:_="">
    <xsd:import namespace="86070141-36e0-4b89-aa46-632b57d7f413"/>
    <xsd:import namespace="30713061-c717-463f-9340-803d56690ea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070141-36e0-4b89-aa46-632b57d7f41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13061-c717-463f-9340-803d56690e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93AB65-5F9A-4501-BF3F-28A2457858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070141-36e0-4b89-aa46-632b57d7f413"/>
    <ds:schemaRef ds:uri="30713061-c717-463f-9340-803d56690e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560FEF-776D-4762-BC67-EC0EEBFA6C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4A1526-3078-4601-BFFB-543D09FC1296}">
  <ds:schemaRefs>
    <ds:schemaRef ds:uri="http://schemas.microsoft.com/office/infopath/2007/PartnerControls"/>
    <ds:schemaRef ds:uri="30713061-c717-463f-9340-803d56690eae"/>
    <ds:schemaRef ds:uri="86070141-36e0-4b89-aa46-632b57d7f413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971</Words>
  <Application>Microsoft Office PowerPoint</Application>
  <PresentationFormat>Širokoúhlá obrazovka</PresentationFormat>
  <Paragraphs>272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Wingdings 2</vt:lpstr>
      <vt:lpstr>Motiv Office</vt:lpstr>
      <vt:lpstr>Snímek</vt:lpstr>
      <vt:lpstr>(sub)Systém zdravotních služeb</vt:lpstr>
      <vt:lpstr>Kontext</vt:lpstr>
      <vt:lpstr>Prezentace aplikace PowerPoint</vt:lpstr>
      <vt:lpstr>Zdraví</vt:lpstr>
      <vt:lpstr>Modely zdraví</vt:lpstr>
      <vt:lpstr>Pojetí nemoci</vt:lpstr>
      <vt:lpstr>Definice/klasifikace nemoci</vt:lpstr>
      <vt:lpstr>Salutogeneze (nauka o původu a zrodu zdraví)</vt:lpstr>
      <vt:lpstr>KONTEXT 21. století</vt:lpstr>
      <vt:lpstr>Prezentace aplikace PowerPoint</vt:lpstr>
      <vt:lpstr>Prezentace aplikace PowerPoint</vt:lpstr>
      <vt:lpstr>Demografické změny</vt:lpstr>
      <vt:lpstr>Věková struktura lékařů v ČR</vt:lpstr>
      <vt:lpstr>Technologie</vt:lpstr>
      <vt:lpstr>Informační asymetrie</vt:lpstr>
      <vt:lpstr>FINANCOVÁNÍ ZDRAV. SLUŽEB</vt:lpstr>
      <vt:lpstr>ČR – plátci pojistného</vt:lpstr>
      <vt:lpstr>Zdravotní péče hrazená ze FVZP</vt:lpstr>
      <vt:lpstr>Úhrada poskytnuté péče</vt:lpstr>
      <vt:lpstr>Úhrada poskytnuté péče</vt:lpstr>
      <vt:lpstr>Prezentace aplikace PowerPoint</vt:lpstr>
      <vt:lpstr>Základní systémy financování</vt:lpstr>
      <vt:lpstr>Základní typy zdravotních služeb</vt:lpstr>
      <vt:lpstr>Primární péče</vt:lpstr>
      <vt:lpstr>Ambulantní specializovaná péče</vt:lpstr>
      <vt:lpstr>Nemocniční péče</vt:lpstr>
      <vt:lpstr>Nemocniční péče</vt:lpstr>
      <vt:lpstr>Další</vt:lpstr>
      <vt:lpstr>Podmínky poskytování zdrav. služby</vt:lpstr>
      <vt:lpstr>Doplňující zdroj: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(sub)Systém zdravotních služeb</dc:title>
  <dc:creator>Matěj Lejsal</dc:creator>
  <cp:lastModifiedBy>Matěj Lejsal</cp:lastModifiedBy>
  <cp:revision>7</cp:revision>
  <dcterms:created xsi:type="dcterms:W3CDTF">2022-11-30T05:39:19Z</dcterms:created>
  <dcterms:modified xsi:type="dcterms:W3CDTF">2022-11-30T06:30:09Z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0x01010077310517BA86E54AAFCEFAE13E68C5A1</vt:lpwstr>
  </property>
</Properties>
</file>