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2" r:id="rId4"/>
    <p:sldId id="259" r:id="rId5"/>
    <p:sldId id="263" r:id="rId6"/>
    <p:sldId id="260" r:id="rId7"/>
    <p:sldId id="268" r:id="rId8"/>
    <p:sldId id="265" r:id="rId9"/>
    <p:sldId id="266" r:id="rId10"/>
    <p:sldId id="267" r:id="rId11"/>
    <p:sldId id="264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2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68A88-A6FE-41A3-A814-DEADB2D4CF17}" type="datetimeFigureOut">
              <a:rPr lang="cs-CZ" smtClean="0"/>
              <a:t>19.11.2018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CE69D-F935-4A87-B2DB-4B3C11DA83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902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E69D-F935-4A87-B2DB-4B3C11DA833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888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2A82E4B-D2AB-441E-83E2-4D495237B161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F33ED-8E4B-4D31-B49E-4477CBABE002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F757-07EC-43BB-833D-2E4DE9126CFC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7CBF2-556C-4BB1-A1BB-51FC7E6B2556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572083-E38B-43AD-BE13-092B9295FAED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4380-DB87-4956-9640-C13524C7FC2B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D908C-2775-4967-946B-49B00CD40863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DF75B-170F-4020-8A0C-67A7AA432A0F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AA6DE-DC22-4263-84D1-F8FBB3A92E1A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760041-FB40-4F6E-B86A-84571A788C10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D4B85C-0174-4F51-8A8A-B3A835433EB6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468A8DA-6CC7-45D4-BF08-C7669C6A0DB5}" type="datetime1">
              <a:rPr lang="en-US" smtClean="0"/>
              <a:t>11/19/2018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/>
              <a:t>Vliv ropných šoků </a:t>
            </a: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na </a:t>
            </a:r>
            <a:r>
              <a:rPr lang="cs-CZ" sz="4800" dirty="0"/>
              <a:t>hospodářství </a:t>
            </a:r>
            <a:r>
              <a:rPr lang="cs-CZ" sz="4800" dirty="0" smtClean="0"/>
              <a:t>SSSR</a:t>
            </a:r>
            <a:br>
              <a:rPr lang="cs-CZ" sz="4800" dirty="0" smtClean="0"/>
            </a:br>
            <a:r>
              <a:rPr lang="cs-CZ" sz="4800" dirty="0" smtClean="0"/>
              <a:t>1973/74 </a:t>
            </a:r>
            <a:r>
              <a:rPr lang="cs-CZ" sz="4800" dirty="0"/>
              <a:t>a 1979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Kateřina Hadrabová</a:t>
            </a:r>
          </a:p>
          <a:p>
            <a:r>
              <a:rPr lang="cs-CZ" dirty="0" smtClean="0"/>
              <a:t>19.11.2018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76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599" y="6378107"/>
            <a:ext cx="9601200" cy="277586"/>
          </a:xfrm>
        </p:spPr>
        <p:txBody>
          <a:bodyPr>
            <a:noAutofit/>
          </a:bodyPr>
          <a:lstStyle/>
          <a:p>
            <a:r>
              <a:rPr lang="cs-CZ" sz="1400" i="1" dirty="0"/>
              <a:t>https://en.wikipedia.org/wiki/List_of_countries_by_oil_exports#/media/File:Top_5_Oil_Exporters.png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" r="98" b="4169"/>
          <a:stretch/>
        </p:blipFill>
        <p:spPr>
          <a:xfrm>
            <a:off x="1894114" y="295065"/>
            <a:ext cx="8748047" cy="6083042"/>
          </a:xfrm>
        </p:spPr>
      </p:pic>
    </p:spTree>
    <p:extLst>
      <p:ext uri="{BB962C8B-B14F-4D97-AF65-F5344CB8AC3E}">
        <p14:creationId xmlns:p14="http://schemas.microsoft.com/office/powerpoint/2010/main" val="1991236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18842" y="6453386"/>
            <a:ext cx="9601200" cy="334736"/>
          </a:xfrm>
        </p:spPr>
        <p:txBody>
          <a:bodyPr>
            <a:normAutofit/>
          </a:bodyPr>
          <a:lstStyle/>
          <a:p>
            <a:r>
              <a:rPr lang="cs-CZ" sz="1600" i="1" dirty="0"/>
              <a:t>https://finmag.penize.cz/ekonomika/328371-sovetska-ekonomika-1917-1991-jeji-zivot-vezdejsi-a-posmrtny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295" y="604156"/>
            <a:ext cx="8608180" cy="5510893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3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47057"/>
          </a:xfrm>
        </p:spPr>
        <p:txBody>
          <a:bodyPr/>
          <a:lstStyle/>
          <a:p>
            <a:r>
              <a:rPr lang="cs-CZ" dirty="0" smtClean="0"/>
              <a:t>4.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747157"/>
            <a:ext cx="9601200" cy="412024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Jeronym Petrovic, </a:t>
            </a:r>
            <a:r>
              <a:rPr lang="cs-CZ" dirty="0" err="1" smtClean="0"/>
              <a:t>Dunja</a:t>
            </a:r>
            <a:r>
              <a:rPr lang="cs-CZ" dirty="0" smtClean="0"/>
              <a:t> </a:t>
            </a:r>
            <a:r>
              <a:rPr lang="cs-CZ" dirty="0" err="1" smtClean="0"/>
              <a:t>Krempin</a:t>
            </a:r>
            <a:r>
              <a:rPr lang="cs-CZ" dirty="0" smtClean="0"/>
              <a:t>. „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Key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in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Hands</a:t>
            </a:r>
            <a:r>
              <a:rPr lang="cs-CZ" dirty="0" smtClean="0"/>
              <a:t>: </a:t>
            </a:r>
            <a:r>
              <a:rPr lang="cs-CZ" dirty="0" err="1" smtClean="0"/>
              <a:t>Soviet</a:t>
            </a:r>
            <a:r>
              <a:rPr lang="cs-CZ" dirty="0" smtClean="0"/>
              <a:t> 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Strategy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Détente</a:t>
            </a:r>
            <a:r>
              <a:rPr lang="cs-CZ" dirty="0" smtClean="0"/>
              <a:t>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Oil</a:t>
            </a:r>
            <a:r>
              <a:rPr lang="cs-CZ" dirty="0" smtClean="0"/>
              <a:t> </a:t>
            </a:r>
            <a:r>
              <a:rPr lang="cs-CZ" dirty="0" err="1" smtClean="0"/>
              <a:t>Crises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1970s“. </a:t>
            </a:r>
            <a:r>
              <a:rPr lang="cs-CZ" i="1" dirty="0" err="1" smtClean="0"/>
              <a:t>Historical</a:t>
            </a:r>
            <a:r>
              <a:rPr lang="cs-CZ" i="1" dirty="0" smtClean="0"/>
              <a:t> </a:t>
            </a:r>
            <a:r>
              <a:rPr lang="cs-CZ" i="1" dirty="0" err="1" smtClean="0"/>
              <a:t>Social</a:t>
            </a:r>
            <a:r>
              <a:rPr lang="cs-CZ" i="1" dirty="0" smtClean="0"/>
              <a:t> </a:t>
            </a:r>
            <a:r>
              <a:rPr lang="cs-CZ" i="1" dirty="0" err="1" smtClean="0"/>
              <a:t>Research</a:t>
            </a:r>
            <a:r>
              <a:rPr lang="cs-CZ" dirty="0" smtClean="0"/>
              <a:t> 39 (2014) 4. p. 113 – 144.</a:t>
            </a:r>
          </a:p>
          <a:p>
            <a:r>
              <a:rPr lang="cs-CZ" dirty="0" smtClean="0"/>
              <a:t>Frank B</a:t>
            </a:r>
            <a:r>
              <a:rPr lang="de-DE" dirty="0" err="1" smtClean="0"/>
              <a:t>ösch</a:t>
            </a:r>
            <a:r>
              <a:rPr lang="de-DE" dirty="0" smtClean="0"/>
              <a:t>. </a:t>
            </a:r>
            <a:r>
              <a:rPr lang="cs-CZ" dirty="0" smtClean="0"/>
              <a:t>„</a:t>
            </a:r>
            <a:r>
              <a:rPr lang="cs-CZ" dirty="0" err="1" smtClean="0"/>
              <a:t>Energy</a:t>
            </a:r>
            <a:r>
              <a:rPr lang="cs-CZ" dirty="0" smtClean="0"/>
              <a:t> </a:t>
            </a:r>
            <a:r>
              <a:rPr lang="cs-CZ" dirty="0" err="1" smtClean="0"/>
              <a:t>Diplomacy</a:t>
            </a:r>
            <a:r>
              <a:rPr lang="cs-CZ" dirty="0" smtClean="0"/>
              <a:t>: </a:t>
            </a:r>
            <a:r>
              <a:rPr lang="cs-CZ" dirty="0" err="1" smtClean="0"/>
              <a:t>West</a:t>
            </a:r>
            <a:r>
              <a:rPr lang="cs-CZ" dirty="0" smtClean="0"/>
              <a:t> </a:t>
            </a:r>
            <a:r>
              <a:rPr lang="cs-CZ" dirty="0" err="1" smtClean="0"/>
              <a:t>Germany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Soviet</a:t>
            </a:r>
            <a:r>
              <a:rPr lang="cs-CZ" dirty="0" smtClean="0"/>
              <a:t> Union 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Oil</a:t>
            </a:r>
            <a:r>
              <a:rPr lang="cs-CZ" dirty="0" smtClean="0"/>
              <a:t> </a:t>
            </a:r>
            <a:r>
              <a:rPr lang="cs-CZ" dirty="0" err="1" smtClean="0"/>
              <a:t>Crises</a:t>
            </a:r>
            <a:r>
              <a:rPr lang="cs-CZ" dirty="0" smtClean="0"/>
              <a:t> od </a:t>
            </a:r>
            <a:r>
              <a:rPr lang="cs-CZ" dirty="0" err="1" smtClean="0"/>
              <a:t>the</a:t>
            </a:r>
            <a:r>
              <a:rPr lang="cs-CZ" dirty="0" smtClean="0"/>
              <a:t> 1970s“. </a:t>
            </a:r>
            <a:r>
              <a:rPr lang="cs-CZ" dirty="0" err="1" smtClean="0"/>
              <a:t>Historical</a:t>
            </a:r>
            <a:r>
              <a:rPr lang="cs-CZ" dirty="0" smtClean="0"/>
              <a:t>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Research</a:t>
            </a:r>
            <a:r>
              <a:rPr lang="cs-CZ" dirty="0" smtClean="0"/>
              <a:t> 39 (2014) 4. p. 165 – 185.</a:t>
            </a:r>
          </a:p>
          <a:p>
            <a:r>
              <a:rPr lang="cs-CZ" dirty="0" smtClean="0"/>
              <a:t>Jiří Vykoukal, Bohuslav Litera, Miroslav </a:t>
            </a:r>
            <a:r>
              <a:rPr lang="cs-CZ" dirty="0" err="1" smtClean="0"/>
              <a:t>Tejchman</a:t>
            </a:r>
            <a:r>
              <a:rPr lang="cs-CZ" dirty="0" smtClean="0"/>
              <a:t>. </a:t>
            </a:r>
            <a:r>
              <a:rPr lang="cs-CZ" i="1" dirty="0" smtClean="0"/>
              <a:t>Východ: Vznik, vývoj a rozpad Sovětského bloku 1944 – 1989</a:t>
            </a:r>
            <a:r>
              <a:rPr lang="cs-CZ" dirty="0" smtClean="0"/>
              <a:t>. </a:t>
            </a:r>
            <a:r>
              <a:rPr lang="cs-CZ" dirty="0" err="1" smtClean="0"/>
              <a:t>Libri</a:t>
            </a:r>
            <a:r>
              <a:rPr lang="cs-CZ" dirty="0" smtClean="0"/>
              <a:t> 2000, Praha. P. 471 – 487.</a:t>
            </a:r>
          </a:p>
          <a:p>
            <a:r>
              <a:rPr lang="cs-CZ" dirty="0" smtClean="0"/>
              <a:t>Mark Harrison</a:t>
            </a:r>
            <a:r>
              <a:rPr lang="cs-CZ" dirty="0"/>
              <a:t>. „Sovětská ekonomika 1917–1991. </a:t>
            </a:r>
            <a:r>
              <a:rPr lang="cs-CZ" dirty="0" smtClean="0"/>
              <a:t>„Její </a:t>
            </a:r>
            <a:r>
              <a:rPr lang="cs-CZ" dirty="0"/>
              <a:t>život vezdejší a </a:t>
            </a:r>
            <a:r>
              <a:rPr lang="cs-CZ" dirty="0" smtClean="0"/>
              <a:t>posmrtný“. </a:t>
            </a:r>
            <a:r>
              <a:rPr lang="cs-CZ" i="1" dirty="0" err="1" smtClean="0"/>
              <a:t>Finmag</a:t>
            </a:r>
            <a:r>
              <a:rPr lang="cs-CZ" dirty="0"/>
              <a:t>, 23.11.2017. </a:t>
            </a:r>
            <a:r>
              <a:rPr lang="cs-CZ" u="sng" dirty="0"/>
              <a:t>https://</a:t>
            </a:r>
            <a:r>
              <a:rPr lang="cs-CZ" u="sng" dirty="0" smtClean="0"/>
              <a:t>finmag.penize.cz/ekonomika/328371-sovetska-ekonomika-1917-1991-jeji-zivot-vezdejsi-a-posmrtny</a:t>
            </a:r>
          </a:p>
          <a:p>
            <a:r>
              <a:rPr lang="cs-CZ" dirty="0" smtClean="0"/>
              <a:t>Miroslav Zámečník. „Jak ropa rozložila sovětské impérium“. </a:t>
            </a:r>
            <a:r>
              <a:rPr lang="cs-CZ" i="1" dirty="0"/>
              <a:t>Euro.cz</a:t>
            </a:r>
            <a:r>
              <a:rPr lang="cs-CZ" dirty="0"/>
              <a:t>, 6.11.2016. </a:t>
            </a:r>
            <a:r>
              <a:rPr lang="cs-CZ" u="sng" dirty="0"/>
              <a:t>https://www.euro.cz/blogy/jak-ropa-rozlozila-sovetske-imperium-1312173</a:t>
            </a:r>
            <a:endParaRPr lang="cs-CZ" u="sng" dirty="0" smtClean="0"/>
          </a:p>
          <a:p>
            <a:r>
              <a:rPr lang="cs-CZ" dirty="0" smtClean="0"/>
              <a:t>Online zdroje jsou aktuální k 18.11.2018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66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938893"/>
          </a:xfrm>
        </p:spPr>
        <p:txBody>
          <a:bodyPr/>
          <a:lstStyle/>
          <a:p>
            <a:r>
              <a:rPr lang="cs-CZ" dirty="0" smtClean="0"/>
              <a:t>1. Ropné šoky 1973 a 1979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959428"/>
            <a:ext cx="9601200" cy="3907971"/>
          </a:xfrm>
        </p:spPr>
        <p:txBody>
          <a:bodyPr>
            <a:normAutofit/>
          </a:bodyPr>
          <a:lstStyle/>
          <a:p>
            <a:r>
              <a:rPr lang="cs-CZ" sz="2600" dirty="0" smtClean="0"/>
              <a:t>Říjen 1973 – OPEC vyhlašují snížení produkce ropy a embargo na USA, Nizozemí a Portugalsko</a:t>
            </a:r>
          </a:p>
          <a:p>
            <a:pPr marL="0" indent="0">
              <a:buNone/>
            </a:pPr>
            <a:r>
              <a:rPr lang="cs-CZ" sz="2600" dirty="0"/>
              <a:t>	</a:t>
            </a:r>
            <a:r>
              <a:rPr lang="cs-CZ" sz="2600" dirty="0" smtClean="0"/>
              <a:t>- reakce na podporu Izraele v Jomkipurské válce</a:t>
            </a:r>
          </a:p>
          <a:p>
            <a:r>
              <a:rPr lang="cs-CZ" sz="2600" dirty="0" smtClean="0"/>
              <a:t>Leden 1974 – čtyřnásobek předkrizové ceny ropy ($12 / barel)</a:t>
            </a:r>
          </a:p>
          <a:p>
            <a:r>
              <a:rPr lang="cs-CZ" sz="2600" dirty="0" smtClean="0"/>
              <a:t>Inflace</a:t>
            </a:r>
          </a:p>
          <a:p>
            <a:r>
              <a:rPr lang="cs-CZ" sz="2600" dirty="0" smtClean="0"/>
              <a:t>I po skončení konfliktu nenávratně mizí éra levné ropy</a:t>
            </a:r>
          </a:p>
          <a:p>
            <a:r>
              <a:rPr lang="cs-CZ" sz="2600" dirty="0" smtClean="0"/>
              <a:t>1979 – íránská revoluce, nový režim omezuje vývoz ropy</a:t>
            </a:r>
          </a:p>
          <a:p>
            <a:endParaRPr lang="cs-CZ" sz="26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9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2035" y="6453386"/>
            <a:ext cx="9601200" cy="290314"/>
          </a:xfrm>
        </p:spPr>
        <p:txBody>
          <a:bodyPr>
            <a:normAutofit fontScale="90000"/>
          </a:bodyPr>
          <a:lstStyle/>
          <a:p>
            <a:r>
              <a:rPr lang="cs-CZ" sz="1600" i="1" dirty="0"/>
              <a:t>https://www.economist.com/graphic-detail/2016/01/21/oil-price-and-russian-politics-a-history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035" y="89807"/>
            <a:ext cx="9605401" cy="6363579"/>
          </a:xfrm>
        </p:spPr>
      </p:pic>
    </p:spTree>
    <p:extLst>
      <p:ext uri="{BB962C8B-B14F-4D97-AF65-F5344CB8AC3E}">
        <p14:creationId xmlns:p14="http://schemas.microsoft.com/office/powerpoint/2010/main" val="171919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89907"/>
          </a:xfrm>
        </p:spPr>
        <p:txBody>
          <a:bodyPr>
            <a:normAutofit/>
          </a:bodyPr>
          <a:lstStyle/>
          <a:p>
            <a:r>
              <a:rPr lang="cs-CZ" dirty="0" smtClean="0"/>
              <a:t>2. Dopady na sovětskou ekonomiku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1747158"/>
            <a:ext cx="9601200" cy="4120242"/>
          </a:xfrm>
        </p:spPr>
        <p:txBody>
          <a:bodyPr>
            <a:normAutofit/>
          </a:bodyPr>
          <a:lstStyle/>
          <a:p>
            <a:r>
              <a:rPr lang="cs-CZ" sz="2600" dirty="0" smtClean="0"/>
              <a:t>Přelom 60. / 70. let – začíná zaostávat</a:t>
            </a:r>
          </a:p>
          <a:p>
            <a:r>
              <a:rPr lang="cs-CZ" sz="2600" dirty="0" smtClean="0"/>
              <a:t>Dominantní stále těžký průmysl, zemědělská produkce zaostává za poptávkou</a:t>
            </a:r>
          </a:p>
          <a:p>
            <a:r>
              <a:rPr lang="cs-CZ" sz="2600" dirty="0" smtClean="0"/>
              <a:t>Nedostatek investic do technologií a inovací</a:t>
            </a:r>
          </a:p>
          <a:p>
            <a:r>
              <a:rPr lang="cs-CZ" sz="2600" dirty="0" smtClean="0"/>
              <a:t>1975 přijetí lidskoprávních závazků v Helsinkách – úvěry a licence na západní technologie</a:t>
            </a:r>
          </a:p>
          <a:p>
            <a:r>
              <a:rPr lang="cs-CZ" sz="2600" dirty="0" smtClean="0"/>
              <a:t>Projídání půjček (armáda, spotřební zboží)</a:t>
            </a:r>
          </a:p>
          <a:p>
            <a:endParaRPr lang="cs-CZ" sz="26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97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599" y="6378107"/>
            <a:ext cx="9601200" cy="277586"/>
          </a:xfrm>
        </p:spPr>
        <p:txBody>
          <a:bodyPr>
            <a:noAutofit/>
          </a:bodyPr>
          <a:lstStyle/>
          <a:p>
            <a:r>
              <a:rPr lang="cs-CZ" sz="1600" i="1"/>
              <a:t>http://www.capabletranslations.com/wp-content/uploads/2013/07/East-Siberia-Oil-and-Gas-Provinces.jpg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308" y="155122"/>
            <a:ext cx="9420611" cy="6222986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6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71600" y="889907"/>
            <a:ext cx="9601200" cy="4977493"/>
          </a:xfrm>
        </p:spPr>
        <p:txBody>
          <a:bodyPr>
            <a:normAutofit/>
          </a:bodyPr>
          <a:lstStyle/>
          <a:p>
            <a:r>
              <a:rPr lang="cs-CZ" sz="2600" dirty="0" smtClean="0"/>
              <a:t>Globální poptávka po ropě a prudký růst cen tržní příležitostí – možnost exportovat za valuty</a:t>
            </a:r>
          </a:p>
          <a:p>
            <a:r>
              <a:rPr lang="cs-CZ" sz="2600" dirty="0" smtClean="0"/>
              <a:t>Problém pro ekonomiky RVHP:</a:t>
            </a:r>
          </a:p>
          <a:p>
            <a:pPr marL="0" indent="0">
              <a:buNone/>
            </a:pPr>
            <a:r>
              <a:rPr lang="cs-CZ" sz="2600" dirty="0"/>
              <a:t>	</a:t>
            </a:r>
            <a:r>
              <a:rPr lang="cs-CZ" sz="2600" dirty="0" smtClean="0"/>
              <a:t>- nárůst cen, byť rozložený do pětiletek</a:t>
            </a:r>
          </a:p>
          <a:p>
            <a:pPr marL="0" indent="0">
              <a:buNone/>
            </a:pPr>
            <a:r>
              <a:rPr lang="cs-CZ" sz="2600" dirty="0"/>
              <a:t>	</a:t>
            </a:r>
            <a:r>
              <a:rPr lang="cs-CZ" sz="2600" dirty="0" smtClean="0"/>
              <a:t>- dodávky Západu na úkor Východu</a:t>
            </a:r>
          </a:p>
          <a:p>
            <a:r>
              <a:rPr lang="cs-CZ" sz="2600" dirty="0" smtClean="0"/>
              <a:t>Ruské technologie a těžební kapacity mají problém sanovat poptávku</a:t>
            </a:r>
          </a:p>
          <a:p>
            <a:r>
              <a:rPr lang="cs-CZ" sz="2600" dirty="0" smtClean="0"/>
              <a:t>„Sibiřská kampaň“ – nedostatek kvalifikovaných pracovníků, ztížené pracovní podmínky, neatraktivní region, nákladná a obtížná těžba vzhledem k podmínkám</a:t>
            </a:r>
            <a:endParaRPr lang="cs-CZ" sz="26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9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599" y="6378107"/>
            <a:ext cx="9601200" cy="277586"/>
          </a:xfrm>
        </p:spPr>
        <p:txBody>
          <a:bodyPr>
            <a:noAutofit/>
          </a:bodyPr>
          <a:lstStyle/>
          <a:p>
            <a:endParaRPr lang="cs-CZ" sz="160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81" y="245427"/>
            <a:ext cx="7078436" cy="6410266"/>
          </a:xfrm>
        </p:spPr>
      </p:pic>
    </p:spTree>
    <p:extLst>
      <p:ext uri="{BB962C8B-B14F-4D97-AF65-F5344CB8AC3E}">
        <p14:creationId xmlns:p14="http://schemas.microsoft.com/office/powerpoint/2010/main" val="246241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599" y="6378107"/>
            <a:ext cx="9601200" cy="277586"/>
          </a:xfrm>
        </p:spPr>
        <p:txBody>
          <a:bodyPr>
            <a:noAutofit/>
          </a:bodyPr>
          <a:lstStyle/>
          <a:p>
            <a:r>
              <a:rPr lang="cs-CZ" sz="1600" i="1" dirty="0" smtClean="0"/>
              <a:t>Nižněvartovsk</a:t>
            </a:r>
            <a:r>
              <a:rPr lang="cs-CZ" sz="1600" i="1" dirty="0"/>
              <a:t>, https://ribttes.com/wp-content/uploads/2014/09/73.jpg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92" y="331533"/>
            <a:ext cx="7966529" cy="5974896"/>
          </a:xfrm>
        </p:spPr>
      </p:pic>
    </p:spTree>
    <p:extLst>
      <p:ext uri="{BB962C8B-B14F-4D97-AF65-F5344CB8AC3E}">
        <p14:creationId xmlns:p14="http://schemas.microsoft.com/office/powerpoint/2010/main" val="254520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599" y="6378107"/>
            <a:ext cx="9601200" cy="277586"/>
          </a:xfrm>
        </p:spPr>
        <p:txBody>
          <a:bodyPr>
            <a:noAutofit/>
          </a:bodyPr>
          <a:lstStyle/>
          <a:p>
            <a:r>
              <a:rPr lang="cs-CZ" sz="1400" i="1" dirty="0"/>
              <a:t>https://carnegieendowment.org/2013/05/28/opportunities-and-challenges-confronting-russian-oil-pub-51856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377" y="206985"/>
            <a:ext cx="6939643" cy="6171122"/>
          </a:xfrm>
        </p:spPr>
      </p:pic>
    </p:spTree>
    <p:extLst>
      <p:ext uri="{BB962C8B-B14F-4D97-AF65-F5344CB8AC3E}">
        <p14:creationId xmlns:p14="http://schemas.microsoft.com/office/powerpoint/2010/main" val="261756669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1342</TotalTime>
  <Words>297</Words>
  <Application>Microsoft Office PowerPoint</Application>
  <PresentationFormat>Širokoúhlá obrazovka</PresentationFormat>
  <Paragraphs>47</Paragraphs>
  <Slides>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Calibri</vt:lpstr>
      <vt:lpstr>Franklin Gothic Book</vt:lpstr>
      <vt:lpstr>Crop</vt:lpstr>
      <vt:lpstr>Vliv ropných šoků  na hospodářství SSSR 1973/74 a 1979</vt:lpstr>
      <vt:lpstr>1. Ropné šoky 1973 a 1979</vt:lpstr>
      <vt:lpstr>https://www.economist.com/graphic-detail/2016/01/21/oil-price-and-russian-politics-a-history</vt:lpstr>
      <vt:lpstr>2. Dopady na sovětskou ekonomiku</vt:lpstr>
      <vt:lpstr>http://www.capabletranslations.com/wp-content/uploads/2013/07/East-Siberia-Oil-and-Gas-Provinces.jpg</vt:lpstr>
      <vt:lpstr>Prezentace aplikace PowerPoint</vt:lpstr>
      <vt:lpstr>Prezentace aplikace PowerPoint</vt:lpstr>
      <vt:lpstr>Nižněvartovsk, https://ribttes.com/wp-content/uploads/2014/09/73.jpg</vt:lpstr>
      <vt:lpstr>https://carnegieendowment.org/2013/05/28/opportunities-and-challenges-confronting-russian-oil-pub-51856</vt:lpstr>
      <vt:lpstr>https://en.wikipedia.org/wiki/List_of_countries_by_oil_exports#/media/File:Top_5_Oil_Exporters.png</vt:lpstr>
      <vt:lpstr>https://finmag.penize.cz/ekonomika/328371-sovetska-ekonomika-1917-1991-jeji-zivot-vezdejsi-a-posmrtny</vt:lpstr>
      <vt:lpstr>4. Zdroje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Vliv ropných šoků na hospodářství SSSR 1973/74 a 1979</dc:title>
  <dc:creator>Kateřina Hadrabová</dc:creator>
  <cp:lastModifiedBy>Kateřina Hadrabová</cp:lastModifiedBy>
  <cp:revision>33</cp:revision>
  <dcterms:created xsi:type="dcterms:W3CDTF">2018-11-18T18:22:07Z</dcterms:created>
  <dcterms:modified xsi:type="dcterms:W3CDTF">2018-11-19T16:50:39Z</dcterms:modified>
</cp:coreProperties>
</file>