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87" r:id="rId3"/>
    <p:sldId id="291" r:id="rId4"/>
    <p:sldId id="292" r:id="rId5"/>
    <p:sldId id="293" r:id="rId6"/>
    <p:sldId id="294" r:id="rId7"/>
    <p:sldId id="295" r:id="rId8"/>
    <p:sldId id="308" r:id="rId9"/>
    <p:sldId id="309" r:id="rId10"/>
    <p:sldId id="310" r:id="rId11"/>
    <p:sldId id="311" r:id="rId12"/>
    <p:sldId id="303" r:id="rId13"/>
    <p:sldId id="304" r:id="rId14"/>
    <p:sldId id="305" r:id="rId15"/>
    <p:sldId id="276" r:id="rId16"/>
    <p:sldId id="306" r:id="rId17"/>
    <p:sldId id="307" r:id="rId18"/>
    <p:sldId id="300" r:id="rId19"/>
    <p:sldId id="301" r:id="rId20"/>
    <p:sldId id="302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2T08:56:01.68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act:action type="add" startTime="223250">
    <iact:property name="dataType"/>
    <iact:actionData xml:id="d0">
      <inkml:trace xmlns:inkml="http://www.w3.org/2003/InkML" xml:id="stk0" contextRef="#ctx0" brushRef="#br0">5682 8701 0</inkml:trace>
    </iact:actionData>
  </iact:action>
  <iact:action type="add" startTime="223462">
    <iact:property name="dataType"/>
    <iact:actionData xml:id="d1">
      <inkml:trace xmlns:inkml="http://www.w3.org/2003/InkML" xml:id="stk1" contextRef="#ctx0" brushRef="#br0">5682 8701 0,'-26'26'231,"1"-26"-221,0 25-8,-1-25 14,1 25-6,25 1 14,-25-26-13,25 25-2,-26-25-3,1 0 13,0 25-8,-1-25 1,1 26-1,-1-26 21,1 0-8,0 0-13,-1 0 14,1 0-20,0 0 6,-1 0 12,1 0-16,-1 0 0,1 0 1,0 0-5,-1 0 17,1 0-8,0 0-4,-1 0-2,1 0 9,0 0-8,-1 0 2,1 0 29,-1 0-20,1 0 1,0 0-1,25 25-2,-26-25-10,26 26 2,0-1 8,0 0 4,0 1 46,0-1-44,0 0-10,26-25-7,-1 51 1,0-25 1,26 50 1,-25-26 4,24 1-4,1 0-5,-26 0 4,1-26 4,-1 0-8,26 26 10,-26-51-10,1 25 9,-26 26-8,25-26 13,26 1-10,-26-1 2,0 1-3,1-1-2,25-25 6,-26 0 5,26 25-11,-26-25 9,0 26-11,1-26 6,24 0 1,-50 25-4,26-25 2,-1 0 1,26 0 3,-26 0 1,26 0-2,0 0 2,-26 0 0,26 0-9,0 0 9,-26 0-10,0 0 5,26 0 1,-26-25-1,52 25 2,-1-26 1,25 1-2,-50 0-5,25-1 5,-25 1 0,25 25-1,-25-51 5,50 51-9,-76-25 10,1-1-11,25 1 10,-26 0-6,26-1 4,-26 1-7,0 25 7,1 0-6,24-25 8,-50-1-3,26 1-2,-1-1 1,1 26-6,-26-25 10,25 0-5,0 25 1,-25-26-6,0 1 6,26 25 2,-26-25-3,0-1 0,0 1-1,25 0 4,-25-1 2,25 1-4,-25-1-1,26-24 0,-26 24 0,25 1 4,-25 0-5,0-1 0,0 1 4,0-1-2,0 1-2,0 0 2,-25-1-1,-1 1 8,26 0-2,-25-1-6,0 26 4,-26-50-4,26 24 2,-26 1-3,-25-26-2,25 26 7,0-1-6,1 1 2,-1 0 0,25-1 4,-24 1-7,-1 25 8,26-25-9,-1 25 5,1-26 0,-1 26 0,1 0 2,0 0-4,-26 0 3,26 0-2,-1 0 2,1 0-6,0-25 17,-26 25-14,25 0 1,1 0-3,0 0 8,-1 0-7,1 0 2,0 0 4,-1 0-5,1 0 0,-1 0 10,1 0-7,0 0 1,-1 0 3,1 0-11,0 0 13,-1 0-3,1 0 2,0 0 0,-1 0 2,1 0-8,-1 0-5,1 0 12,25 25-8,-25 1 8,-1-26-3,1 25-10,0-25 11,-1 0-10,1 25 9,25 1 1,-26-26-8,1 25 1,0-25 2,-1 0 3,1 0-1,-26 0-8,51 25 5,-25-25 5,0 0-9,-26 26 5,25-26 4,1 0-4,0 0-6,25 25 10,-26-25-9,1 25 4,0-25 9,-26 0-8,25 0 2,26 26-6,-25-26 7,-26 25-3,26 1 8,0-26-10,-1 0 3,1 0-6,25 25 12,-25-25-4,-1 0-8,1 0 9,-1 0-3,1 0 7,0 25-3,-1 1 21,1-26-20,25 25 26,0 0-10,0 1-13,0-1 18,0 0-17,0 1 4,0-1-14,0 1 4,0-1 11,0 0 9,25-25-16,-25 26-12,0-1 14,0 0 5,0 1-15,0-1-1,26-25 1,-1 0 9,-25 26 0,0-1-10,25 0 20,-25 1-12,0-1 5,26 0 13,-1-25-23,-25 26-2,26-26-1,-26 25 5,0 0 3,25 1 0,-25-1-8,25-25 7,1 26 2,-1-1-2,-25 0 5,0 1-1,0-1 26</inkml:trace>
    </iact:actionData>
  </iact:action>
  <iact:action type="add" startTime="231775">
    <iact:property name="dataType"/>
    <iact:actionData xml:id="d2">
      <inkml:trace xmlns:inkml="http://www.w3.org/2003/InkML" xml:id="stk2" contextRef="#ctx0" brushRef="#br0">7331 8651 0,'51'0'283,"-51"-26"-280,0 1 8,25-1-7,0 26 8,1 0-9,-1-25 8,-25 0-3,51-1 0,-26 1-1,-25 0-1,51-26 4,-51 26-8,25 25 9,1-51-7,-1 25 3,0 1 1,1 0 0,-1-26 0,-25 26-2,25-1 1,-25 1 0,51-26 8,25-50-14,-25 50 6,0 0 2,-1 0-2,1 1 1,0-1-1,50-25 1,-50 51 3,-25-26-3,24 25-1,-24 26 1,-26-25-5,25 0 10,0-1-11,1 1 6,-1 25 5,0-25 1,1 25-10,-26-26 7,25 26 15,1 0-10,-1 0 7</inkml:trace>
    </iact:actionData>
  </iact:action>
  <iact:action type="add" startTime="233056">
    <iact:property name="dataType"/>
    <iact:actionData xml:id="d3">
      <inkml:trace xmlns:inkml="http://www.w3.org/2003/InkML" xml:id="stk3" contextRef="#ctx0" brushRef="#br0">10299 5835 0,'0'25'238,"0"1"-234,0-1 11,0 0-8,0 1 4,0-1-6,0 0 2,0 1 6,0-1 2,0 1-12,0-1 8,0 0 4,0 1-7,0-1-5,0 0 17,0 1-9,0-1 0,0 0-4,0 1-1,0-1 1,0 1 17,0-1-20,0 0 5,0 1-2,25-1 0,-25 0 20,0 1-20,0-1-3,26-25 8,-26 26-4,25-1 1,-25 0-7,25-25 5,1 26 15,-26-1-2,25-25-13,0 25 7,1-25-7,-1 26 1,26-26-2,-26 25 2,1-25-2,-1 25 3,26-25-2,0 0 1,25 0-2,-51 0 2,26 0-1,-1 26 3,-24-26-3,25 0 1,-1 0 6,-24 0-11,-1 0 5,0 0 4,26 0-5,-25 0-4,-26-26 9,25 1-9,0 0 5,1-1 3,-1 26-7,-25-25 7,25 25-3,-25-25-5,0-1 9,0 1-6,26 25 1,-26-25 1,25-1-4,-25 1 6,0-1 5,0-24-10,0 24 4,0 1 0,0-26-5,0 0 13,0 1-11,0 24 1,0-24 1,-25-1 1,25 26 0,0-26-5,-26 0 3,1 0 8,25 1-7,0 24-1,-25 1 1,25-26-1,0 26 8,-26-1-7,1 1 18,25 0-18,-25 25 1,-1-26 5,26 1 1,-25 25-12,25-25 10,-26 25-3,1 0-3,0 0 4,-1 0-2,-24 0-2,24 0 0,1 0 9,-26 0-13,26 0 5,-1 0 0,1 0 4,0 0-9,-1 0 7,1 0-1,-26 0-5,26 0 7,-1 0-5,1 0-2,0 0 4,-1 0-1,1 0 1,0 0-1,-26 0 6,25 0-11,1 25 17,0-25-13,-1 25-1,1-25 5,0 0-3,-1 26 0,1-1 23,0-25-14,-1 0 6,26 25-14,-25-25-1,-1 0 8,1 0 13,25 26-17,0-1 27,0 1-23,0-1 0</inkml:trace>
    </iact:actionData>
  </iact:action>
  <iact:action type="add" startTime="254856">
    <iact:property name="dataType"/>
    <iact:actionData xml:id="d4">
      <inkml:trace xmlns:inkml="http://www.w3.org/2003/InkML" xml:id="stk4" contextRef="#ctx0" brushRef="#br0">6037 11238 0,'0'51'316,"0"-26"-310,0 26 3,0-1-2,0-24 1,0-1 1,0 26 0,0 0-1,0-26-2,0 26-1,0-1 4,0-24-2,0-1 4,0 26 2,0-26 1,0 1-8,0-1 3,0 0-2,0 1 2,0-1 31,0 1-25,0-1 3,0 0 1,0 1-3,0-1 6,0 0-11,0 1 15,0-1-12,0 0 1,25-50 230,1 0-225,-1-1-6,-25 1 0,25 25-2,1 0 3,-26-25-1,25 25-8,-25-26 9,26 26-4,-1 0-7,0 0 4,1 0-1,-1 0 4,0-25-4,26 25 5,-25 0-2,-1 0-3,0-25-1,26 25 4,-26-26 7,26 26-10,-26 0 2,1 0-7,-1 0 10,1 0-1,-1 0-2,0 0-3,1 0 6,-1 0 3,0 0-12,1 0 16,-1 0-15,26 0 3,-26 0 2,1 0-2,-1 0 0,0-25 3,1 25-5,-1 0 3,26 0 0,-26 0 4,1 0-6,24 0 8,-24 0-9,-1 0 3,26 0 0,0 0 2,-26 0-6,0 0 10,1 0-10,-1 0 3,26 0 0,-26 0 2,0 0-5,1 0 5,-1 0-1,1 0-1,-1 0 2,26 0-3,-26 0 0,0 0 8,1 0 6,-1 0-16,1 0 2,-1 0 13,0 0-13,1 0 1,-1 0 8,0 0 2,1 0-14,-1 0 10,0 25-9,1-25 13,-1 26-8,1-26-3,-1 0-2,0 0 4,1 0-1,-26 25 5,25-25 3,0 0-10,26 25 7,-25-25-9,-1 0 9,26 26-9,-26-1 12,0-25-4,26 0-8,-26 0 4,1 0 1,-1 0 0,1 0 9,24 0-12,-24 0 2,-1 0 5,0 0-8,-25 25 3,26-25 5,25 26-6,-26-26-1,0 25 2,1-25 7,24 0-7,-50 25-1,26-25-2,-1 26 7,26-26-7,-26 0 5,1 25-1,-1-25-4,0 26 8,1-26-6,-1 0 2,26 0-4,-26 25 12,1-25-9,-1 0 11,0 0-10,1 0-1,-1 0 13,0 0-2,1 0 7,-1 0 3,0 0 16,1 0-1,-26-25 6,0-1-46,25-25 16,-25 26-10,0 0-7,26-26 10,-1 26-1,-25-26 1,0 26-9,25-26 10,-25 0-11,26 26 11,-26-1-8,25-24-1,-25 24 4,0 1 0,0-26 3,0 26-8,0-1 10,0 1-10,0 0 16,0-1-16,0 1 5,0 0-1,0-1 15,0 1-1,0-1 66,-25 26-27,-1 0-41,1 0 3,0-25-15,-1 25 1,1 0 7,-1 0-6,1 0 3,0 0-7,-1 0 3,1 0 0,0 0 15,-1 0-17,1 0-1,0 0 4,-1 0 0,1 0 14,-1 0-11,1 0-5,0 0 0,-1 0 2,1 0 5,0 0 3,-1 0-11,1 0 8,-1 0-12,1 0 5,0-25 1,-1 25 6,1 0-3,0 0-2,-1 0-2,-24 0 0,24 0-3,1 0 11,-26 0-7,26 0 0,-1 0-1,1 0 0,0 0 0,-1 0 7,1 0-7,-26 0 1,26 0 0,-1 0-3,26-26 4,-50 26 0,24 0-4,1-25 5,-26 25-3,26 0 5,-1 0-1,1 0 1,0 0-4,-1-25 1,1 25 5,0 0-7,-1 0 3,1 0-1,-1 0-5,-24 0 2,24 0 1,1 0 5,0 0-8,-1 0 14,1 0-3,0 0-7,-1 0-5,1 0 5,-1 0 2,1 0 2,-26 0-4,26-26 3,0 26-3,-26 0-2,25 0 4,-24 0-7,24 0 8,-24 0-8,-1 0 4,26 0 3,-26 0-1,0 0-6,0 0 13,1 0-9,24 0 6,-25 0-10,1 0 9,-1 0-8,26 0 3,-1 0 4,-24 0-7,24 0 4,-25 0 4,1 0-9,24 0 6,-24 0-3,-1 0 9,25 0-8,1-25 1,0 25 11,-1 0-9,1 0-2,0 0 3,-1 0-3,1 0 7,-26 0-10,26-25 2,-1 25 12,-24 0-15,-1 0 4,26 0 0,-26 0-1,0-26 7,26 26-5,-1 0-1,1 0-2,0 0 6,-1 0-8,1 0 39,0 0-29,-1 0 5,26-25-12,-25 25 5,25-26 25,25 26 270,1 0-284</inkml:trace>
    </iact:actionData>
  </iact:action>
  <iact:action type="add" startTime="280978">
    <iact:property name="dataType"/>
    <iact:actionData xml:id="d5">
      <inkml:trace xmlns:inkml="http://www.w3.org/2003/InkML" xml:id="stk5" contextRef="#ctx0" brushRef="#br1">9512 14916 0,'0'25'290,"0"1"-284,-25-1 2,0-25-1,-1 0 1,26 25 2,-25 1-4,25-1 4,-25 1-2,25-1 6,0 0 2,-26-25-13,1 0 12,25 26 3,0-1-5,-25 0 8,25 1-9,-26-1-5,1 0 5,-1 1 6,26-1-13,-25 1 3,0 24 2,-1-24-7,1-1 4,25 0 12,-25-25-11,25 26-4,-26-1 6,26 1-2,0-1-4,0 0 7,-25-25 3,25 26-9,-26-1 2,26 0 1,0 1-1,-25-26 1,25 25-1,-25 0 0,-1 1 8,26-1-7,0 1 2,-25-1-3,25 26 0,0-26 8,0 0-10,-25 26 3,25-26 10,0 1-10,0-1-3,-26-25 2,26 26 1,0-1-1,0 0 8,0 1 3,0-1 6,0 0-9,0 1 8,0-1-16,0 0-3,0 1 17,0-1-19,0 1 9,0-1 1,26-25-5,-26 51 0,0-26 6,0 0-6,0 1 1,25-1-1,0 1 2,1-1-7,-1 26 5,-25-26 5,25 0-5,-25 1 0,26-26 0,-26 25 5,0 0-3,0 1 0,25-1-4,1-25 5,-26 26-2,25-1-2,0-25 2,1 25-1,-1 1 1,-25-1 2,25 0 0,-25 1 1,26-26-7,-1 0 6,1 25-5,-1-25 12,0 0-8,-25 25-3,26 1 15,-1-1-6,-25 1 0,25-26-6,1 0-3,-1 25 1,0 0 6,1-25 6,-1 0-10,1 0-2,-26 26-5,25-26 4,0 0 1,1 0 3,-1 0 3,0 0-5,26 0 17,-25 0-21,-1-26 3,0 26 2,1 0 5,-1 0-2,-25-25-5,25 25-1,1 0-1,-1-25 5,0 25 1,-25-26-9,26 1 12,-1 25-5,1 0 1,-1-26-6,0 1 11,1 25 12,-1 0-20,0-25-4,-25-1 12,26 26-3,-1-25 3,-25 0 0,26 25-10,-26-26 2,25 26 19,-25-25-17,25 0 3,1 25-3,-26-26-3,25 1 3,0-1 1,-25 1 2,26 25-9,-26-25 27,25 25-19,-25-26-2,25 26-3,-25-25 3,26 0 5,-1-1-3,1 1 3,-1 25 10,-25-25-16,0-1 7,0 1 6,25 25-13,-25-26 0,26 26 10,-26-25-12,0 0 10,25 25 17,-25-26-31,0 1 12,25 0 2,-25-1 11,0 1-12,0-1 8,0 1 6,0 0-5,0-1-10,26 26-7,-26-25-3,0 0 20,25 25-3,-25-26-6,0 1-8,0 0 4,0-1 3,0 1-8,0-1 2,0 1 15,0 0 0,0-1-9,0 1-1,0 0-4,0-1 0,0 1 17,0 0-19,0-1-4,0 1 5,0-1 0,0 1-1,0 0 19,0-1-22,0 1 4,0 0 4,0-1-1,0 1 0,0 0 0,0-1 0,0 1 4,0-1-11,0 1 12,0 0 7,-25-1 1,-1 1 0,1 0-8,0 25-7,25-26-1,-26 26 3,26-25-7,-25-1 34,25 1-24,-25 25-1,25-25-6,-26 25-4,1-26 16,25 1-8,-26 25 1,1-25-1,25-1 19,-25 26-17,-1 0-11,26-25 9,-25 25-2,0-25-7,-1 25 7,1-26-2,0 1 19,-1 25-12,1-26-4,-1 26 2,1 0-9,0 0 8,-1 0 17,26-25-20,-25 25-4,0 0 13,-1 0-11,1 0 2,25-25 10,-26 25 0,1 0-3,0 0 7,-1-26-2,1 26 0,0 0-9,25-25 5,-26 25 20,26-25-16,-25 25 217,0 0-193,-1 0-29,1 0 37,-1 0-38,26 25 147,0 0-57,-25-25-95,0 0 36,-1 0-21,1 0 2,0 0-17,-1 0 14,1 0 14,-1 0-4,1 0 12,0 0-15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2T08:56:01.689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act:action type="add" startTime="25802">
    <iact:property name="dataType"/>
    <iact:actionData xml:id="d0">
      <inkml:trace xmlns:inkml="http://www.w3.org/2003/InkML" xml:id="stk0" contextRef="#ctx0" brushRef="#br0">7508 5759 0,'635'-51'67,"455"-152"-59,-303 102-2,-331 75 3,-100 26-3,-128-50 2,-76 24-1,-76 1 0,-25 25 0,0 0 1,-1 0 1,1 0-3,76 0 2,-51 0-1,26 0 1,24 0-2,-24 0 2,25-26 0,-26 26-2,26 0 2,-51 0 0,-25 0 0,25-25-2,0 25 1,26-25 2,-1 25-1,-25 0-3,26-51 2,-52 51 0,1 0 1,-25 0 1,-1 0-1,0 0-1,1 0 0,-1 0-2,0 0 3,1 0-1,-1 0 17,0 0-11,1 0 8,-52 0 9,-24 0-21,-1 25-4,0-25 4,1 26-1,-27-1-2</inkml:trace>
    </iact:actionData>
  </iact:action>
  <iact:action type="add" startTime="27179">
    <iact:property name="dataType"/>
    <iact:actionData xml:id="d1">
      <inkml:trace xmlns:inkml="http://www.w3.org/2003/InkML" xml:id="stk1" contextRef="#ctx0" brushRef="#br0">7483 6875 0,'482'-51'61,"178"-50"-53,-153 75 1,-25-24-2,-127 24 0,-50 26 0,-103 0 0,52-50 0,-127 50 2,25 0-2,-76 0-1,-25 0 2,0 0 0,0 0-2,-26 0 3,26 25 4,-26-25-5,26 0-2,-26 0 4,26 0-3,-26 0-1,1 0 3,-1 0-1,26 0-1,-26 0 0,26 0 1,0 0-2,-1 0 10,1 0-9,-26 0-1,26 0 4,0 0-4,-26 0 0,26 0 11,-26 0-10,1 0 1,-1 0-3,0 0 12,1 0-10,-1 0 24,1 0-19</inkml:trace>
    </iact:actionData>
  </iact:action>
  <iact:action type="add" startTime="28356">
    <iact:property name="dataType"/>
    <iact:actionData xml:id="d2">
      <inkml:trace xmlns:inkml="http://www.w3.org/2003/InkML" xml:id="stk2" contextRef="#ctx0" brushRef="#br0">6747 8169 0,'964'-51'112,"685"51"-104,-380 51 0,-863-51-2,-102 25 3,-50-25-2,50 0 1,1 0-1,-1 0 0,0 51 0,-50-51 0,50 0 1,52 0-1,-1 0 1,-127 0-2,-126 0 3,-26 0-3,-26 0 0,-24 0 2,-1 0 0,0 0 0,1 0 0,-1 0 28,-50 25 97</inkml:trace>
    </iact:actionData>
  </iact:action>
  <iact:action type="add" startTime="29431">
    <iact:property name="dataType"/>
    <iact:actionData xml:id="d3">
      <inkml:trace xmlns:inkml="http://www.w3.org/2003/InkML" xml:id="stk3" contextRef="#ctx0" brushRef="#br0">7559 9335 0,'584'0'143,"-77"26"-136,-152 25-1,-152-51 3,0 25-3,-102 0 1,-50-25 1,-25 26 14,-1-1-8,-25 0 10,0 1-10,51-26 313,25-26-320,25-24 0,-50-1 0,25 26 2,-25 25-3,-26-26 4,26 26-5,0-25 2,-26 25 8,26-26-8,-26 26 3,1 0-4,-1 0 2,0 0-2,1 0 18,-1 0-10,0 0 2,1 0-3,-26-25-4,25 25-2,0 0 1,-25-25-1,26 25 2,-1-26-3,26 26 0,-26-25 3,1 25-1,-1 0-3,0 0 17,1 0-14,-1 0 8,1 0-1,-1 0 0</inkml:trace>
    </iact:actionData>
  </iact:action>
  <iact:action type="add" startTime="32293">
    <iact:property name="dataType"/>
    <iact:actionData xml:id="d4">
      <inkml:trace xmlns:inkml="http://www.w3.org/2003/InkML" xml:id="stk4" contextRef="#ctx0" brushRef="#br0">13571 9817 0,'26'0'297,"-26"26"-269,25-1-20,-25 0 14,0 1-14,0-1 1,0 26-4,0-26 4,-25 1-4,-1-1 18,1 0-15,25 1-2,-25-1 3,25 1-1,-26-1-1,1-25-1,0 0 3,25 25-3,0 1 3,0-1-2,-26-25-1,1 25 9,25 1 0,0-1 0,25-25 111,1 0-89,-1 0-22,-25 25 14,25-25 192,1 0-215,-1 0 1,0 0 1,1 0-1,-1 0 2,1 0-2,-1 0 1,0 0-2,1 0 3,-1 0-2,0 0 7,1 0 0,-1 0 1,0 0 0,1 0 5,-1 0-3</inkml:trace>
    </iact:actionData>
  </iact:action>
  <iact:action type="add" startTime="34629">
    <iact:property name="dataType"/>
    <iact:actionData xml:id="d5">
      <inkml:trace xmlns:inkml="http://www.w3.org/2003/InkML" xml:id="stk5" contextRef="#ctx0" brushRef="#br0">13724 10781 0</inkml:trace>
    </iact:actionData>
  </iact:action>
  <iact:action type="add" startTime="35802">
    <iact:property name="dataType"/>
    <iact:actionData xml:id="d6">
      <inkml:trace xmlns:inkml="http://www.w3.org/2003/InkML" xml:id="stk6" contextRef="#ctx0" brushRef="#br0">13445 9843 0,'25'0'640,"0"0"-535,1 0-85,-1 0 10,0 0 51</inkml:trace>
    </iact:actionData>
  </iact:action>
  <iact:action type="add" startTime="41138">
    <iact:property name="dataType"/>
    <iact:actionData xml:id="d7">
      <inkml:trace xmlns:inkml="http://www.w3.org/2003/InkML" xml:id="stk7" contextRef="#ctx0" brushRef="#br0">18442 8295 0,'457'0'189,"-102"51"-182,-101-25-1,-77-26 3,-25 76 0,77-26-4,-77-24 5,25-1-2,-24-25-3,-26 25 3,-51-25 0,0 0 0,-26 0-2,-24 0 3,25 0-1,-26 0 7,26 0-9,-26 0 10,0 0-8,1 26 0,-1-26 5,1 0 3,-1 0-2,-25 25-4,25-25-2,1 0 14,-26 26-15,25-26-1,0 0 140,1 0-129,-1-26-4,0 1 1,1 25-7,50-51 3,-25 26-2,25-26-1,51 0-1,-51 26 0,51-26 4,-51 0-5,0 26 3,25 0 1,-50-1-3,-26 1 4,26 0-5,-26 25 4,1 0-3,25-26 4,-26 26-6,26-25 6,-26 25-4,0 0 2,-25-26-2,51 26 1,-25 0 10,-1-25-10,0 25-1,1 0 3,-1-25-1,-25-1 5,25 1 3,1 25-3,-1 0 4,0-25 4,1 25-12,-1 0 5,1 0 22</inkml:trace>
    </iact:actionData>
  </iact:action>
  <iact:action type="add" startTime="43063">
    <iact:property name="dataType"/>
    <iact:actionData xml:id="d8">
      <inkml:trace xmlns:inkml="http://www.w3.org/2003/InkML" xml:id="stk8" contextRef="#ctx0" brushRef="#br0">17985 10857 0,'711'0'128,"-204"0"-121,-50 0 1,-102 0-1,-101-50 1,-1 50-1,-100 0-1,-77 0 4,-26 0-4,-24 0 2,-1 25-1,0-25 1,1 0-2,-26 25 2,25-25-1,26 26 2,0-26 5,-1 0-7,27 0 2,49 25-1,52 26-3,-26-51 3,102 25 1,0 1-3,-77 24 4,26-24-4,-25-1-1,-102-25 4,0 51-1,-25-51-1,-1 0 1,1 0 0,-26 0-1,1 0 0,25 0 1,-26 0 6,0 0-6,26 0 0,-26 0-3,1 0 11,-1 0-2,0 0-4,1 0-6,-1 0 6,26 0-5,-26 0 5,1 0 3,24 0-4,-24 0-2,-1 0 0,26 0 0,-26 0 8,1-26-1,-1 26-5,0 0-2,1 0 8,-1 0 1</inkml:trace>
    </iact:actionData>
  </iact:action>
  <iact:action type="add" startTime="44342">
    <iact:property name="dataType"/>
    <iact:actionData xml:id="d9">
      <inkml:trace xmlns:inkml="http://www.w3.org/2003/InkML" xml:id="stk9" contextRef="#ctx0" brushRef="#br0">18011 12354 0,'228'-25'108,"305"-153"-100,-51 51 0,-76 26-3,-102 25 4,-75 50-2,-153 26 1,0 0-1,0-25 1,25 25-2,-25-25 3,26 25-1,-1 0-1,52-51-1,-52 51 3,51-26-3,26 26 2,25 0-1,-51 0 1,-51 0-1,52 0 2,-26 0-2,-26 0 1,-50 0 0,25 0-1,-25 0-1,-1 0 3,-24 0-2,24 0 0,1 0 2,-25 0-3,-1 0 2,0 0 1,1 0 5,-1 0-8,0 0 2,1 0 0,-1 0 5,0 0 25,1 0-23,-26 26 83</inkml:trace>
    </iact:actionData>
  </iact:action>
  <iact:action type="add" startTime="45894">
    <iact:property name="dataType"/>
    <iact:actionData xml:id="d10">
      <inkml:trace xmlns:inkml="http://www.w3.org/2003/InkML" xml:id="stk10" contextRef="#ctx0" brushRef="#br0">18214 13242 0,'330'0'172,"25"0"-168,-152-51 2,-127 51 0,-25 0 2,-26 0-1,26 0 0,-26 0-1,0 0 4,1 0-2,-1 0 12,0 0-10,1 0-5,-1 0 3,1 0 1,-1 0-3,0 0 1,1 0 2,-1 0-4,0 0 6,26 0-4,0 0 0,-26 0 1,1 0-2,75 0 2,1 0 0,-26 0-3,51 0 6,25 0-6,-51 0 2,26 0 2,-25 0-2,-26 0 0,50 0 3,-49 0-4,-1 0 2,51 0-1,-26 0 1,51 0 0,0 0-3,102 0 4,76 0-1,-127 0-2,-51 0 1,-50 0 0,-1 0 3,-25 0-4,-25 0 3,0 0-3,-1 0 2,-24 0 5,24 25-5,-24-25 1,-1 0-2,26 0 0,0 0 1,-1 0-2,-24 0 3,24 0-3,52 0 2,-51 0-1,-26 0 0,26 0 0,0 0 3,-26 0-3,26 0-1,-1 0 2,1 0-2,-26 0 3,1 26 5,-1-26-5,1 0-2,-1 0 1,0 0-2,1 0 2,-1 0 23,0 0-9,1 0-9,-26 25 17</inkml:trace>
    </iact:actionData>
  </iact:action>
  <iact:action type="add" startTime="64882">
    <iact:property name="dataType"/>
    <iact:actionData xml:id="d11">
      <inkml:trace xmlns:inkml="http://www.w3.org/2003/InkML" xml:id="stk11" contextRef="#ctx0" brushRef="#br0">12328 7027 0,'-177'0'199,"25"0"-192,-26-25 2,26 25-1,50 0-1,-25 0 1,51 0-2,0 0 3,-25 0-1,25 0-2,0 0 3,-1 0-2,1 0 1,-25 0-1,25 0 2,-26 0-1,1 0-2,25 0 4,-26 25-4,1-25 1,25 25 3,25-25-4,-25 0 3,25 0-3,-25 26 3,25-26-2,1 25-1,-1-25 1,0 26 1,0-26 1,1 0-1,-1 25 0,0-25 0,0 25 0,-25-25-4,51 26 5,-26-1 0,0 0-3,26-25 4,-26 26-5,1-1 5,24 1-2,-25 24-4,1-24 5,50-1-2,-26-25 3,1 25-2,0 1 0,25-1-3,-26-25 3,26 25 1,-25 1-3,25-1 3,-25-25-3,25 26 3,0-1 6,0 0-6,0 1-1,0-1-3,0 0 5,0 1 18,0-1-12,0 0 1,0 1 6,25-1-8,0 1 0,1-26 8,-1 25-9,0-25-5,-25 25-3,26 1 3,-1-1-1,26 0 1,-26 1-2,26-1 0,25 0-1,-25 1 4,25-1-6,25 26 5,1-26 0,25 1 0,0-1-2,25 51 1,25-76-2,-75 26 0,25-1 4,-26 26-1,26-51-3,-51 25 3,0-25-2,26 25 2,-26-25-4,0 0 1,0 0 4,25 0-1,-24 0-5,24 0 6,26 0-2,-26 0-1,26 0 1,-25 0-1,24 0 1,-49 0 0,-1 0-2,-26 0 1,1 0 1,0-25-1,0 25 1,-26 0-1,26-25 2,-26 25-3,26-26 2,-51 1 1,25 25-1,1-25-3,24-1 5,-24 1-5,-1-1 6,26 1-4,-26 0-2,1-1 5,-26-24-3,76-1-1,-76 25 2,25-24-1,0-1 2,-25 26-4,0-1 5,26-24-2,-26 24 7,0 1-9,0-1 3,0 1-1,0 0-1,0-1 1,0 1 6,-26 0 0,1-1-6,0 1 0,-1 0 2,-24-1-5,24-25 6,-50 26-7,25-26 4,1 26 3,-52-26-7,26 1 8,-25-1-6,-1 0 3,1 26-2,-26-26-3,0 0 7,0 26-3,51-1-2,0 1 3,-51 0-2,51 25 0,-76 0 1,25 0 0,-25 0-2,-51 0 3,0 0-3,51 0 3,-1 0-3,77 0 4,-25 0-4,25 0 2,25 0-1,0 25 2,0-25-2,1 0 2,24 25-3,1 1 9,-26-26-7,26 25 1,-1-25-4,1 0 2,0 26 1,-51-1 2,25 0-5,-25-25 3,25 26 0,-25-1 1,0 0 1,-51 26-7,0-25 8,-50 50-4,24 0-2,-24 25 4,-1-75-3,1 50 6,24 0-8,27-51 7,-52 51-2,51-50-1,26 24-1,-1-50-1,51 26 1,1-1 1,24 0 0,1-25-1,0 0 0,-1 26 2,1-26-4,25 25 6,0 0 3,0 1 8,25-1 11,1 1-19,-1-1 3,0 0-7,1 1-3,-1-1 1,26-25-2,-26 51 3,51-26-4,-25 26 2,0-26 4,76 26-3,-51 0-1,101 50 1,-50 1-3,51-26 6,-1 25-4,1-25 0,-102-25 0,51 25-1,-51-25 4,0 0-2,26-1 0,-26 1-4,50 25 7,1-25-6,102 25 1,-77 0 3,25 0 3,52 0-9,-26-50 5,-26 50-1,-50-51 5,-25 0-9,-26 1 5,25-1 1,-25-25-1,0 0-2,0 26 4,26-26-5,-26 25 6,0-25-7,0 0 6,51 51-1,-51-51-2,-25 25 2,25-25-5,26 0 5,-26 0-4,0 0 4,0 0 0,0 0-2,25 0 1,-50 0-2,25 0 4,-25-25-5,25-26 4,26 26-3,-52-1 2,52 1-2,-1-26 3,-25 0 2,0 26-7,26-51 4,-51 25-1,25 26 0,-25-26 2,50 0-2,-50-50 4,25 50-3,-25-25 0,-26-25-2,51 25-1,-25 25 2,-26-76 4,1 76-6,-1-25 5,-25 25-4,25 1 0,-25 24 2,0-24-1,0-1 2,0 0-2,-50 0 9,24 1-8,-50-52 1,25 51-5,-25-25 5,0 0 1,0 25-6,0 1 6,0-1-5,0-25 6,-26 25-7,26 0 5,25 1-2,-25 24 2,-51-50-2,1 26-1,-1-27 3,0 27 2,0-26-6,-51 25 5,77 26-6,-26-26 4,51 25 0,-25 1-2,50 0 7,-25-1-10,0 26 5,25 0 1,-25 0 0,25-25-3,-50 25 3,24-25-4,1 25 3,0 0 1,0 0-3,-25 0 3,25 0-1,-1 0 0,1 0-1,26 0 1,-26 0-1,25 0 0,-51 25 1,52-25 1,-27 0-3,27 25 2,-1-25-1,0 26 4,26-26-8,0 25 5,25 0 2,-51 1-1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2T08:56:01.6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4275">
    <iact:property name="dataType"/>
    <iact:actionData xml:id="d0">
      <inkml:trace xmlns:inkml="http://www.w3.org/2003/InkML" xml:id="stk0" contextRef="#ctx0" brushRef="#br0">11846 10680 0,'26'0'323,"-1"0"-285,0 0-21,1 0 3,-1 0-5,1 0 1,-1 0 7,0 25 15,1-25-24,-1 0 0,0 0 3,1 0 4,-1 0 17,1 0-7,-1 0-16,0 0 7,1 0-8,-1 0 1,0 0 29,1 0-12,-1 0-19,0 0 2,-25-25-6,0-1 7,0 1 4,0 0-4,0-1-1,0 1 9,26 25-17,-1 0 6,-25-25-4,0-1-2,0 1 0,0 0 7,0-1-7,0 1 3,0-1 4,0 1-8,0-26 11,0 26-11,0 0 2,0-1 1,0-24 5,0 24 2,0 1-8,0-1-3,0 1 5,0 0-2,0-1-3,0 1 10,0 0 1,0-1-7,0 1-3,0-1 17,0 1 7,0 0-8,0-1-6,-25 26-2,-1 0 9,1 0-7,0 0-2,-1 0 8,1 0 17,0 0-26,-1 0 4,26 26-2,-25-26-9,0 0 10,25 25-8,-26-25-2,1 25 32,25 1-9,0-1-13,0 1 16,-26-26-27,26 25 20,-25-25-4,25 25-7,0 1 4,0-1-5,-25-25 1,25 25-5,0 1 7,-26-26-8,26 25-1,0 1 31,-25-26-29,25 25 4,-25 0-5,25 1-2,-26-1 2,26 0 0,-25-25 9,25 26-10,0-1 1,-26-25 0,26 25 7,0 1 1,0-1-3,-25-25-7,25 26 2,0-1 33,0 0-21,0 1 19,0-1-16,25-25 126,1 0-104,-1 0-16,1 0 41,-1 0 5,-25 25-47,0 1 18,0-1 15,0 0-31</inkml:trace>
    </iact:actionData>
  </iact:action>
  <iact:action type="add" startTime="59033">
    <iact:property name="dataType"/>
    <iact:actionData xml:id="d1">
      <inkml:trace xmlns:inkml="http://www.w3.org/2003/InkML" xml:id="stk1" contextRef="#ctx0" brushRef="#br0">6037 5429 0,'25'0'297,"26"-25"-280,-26 25-11,26 0 2,-25-26-1,-1 26 1,26 0-2,-26 0 11,26-25-10,-26 25 0,1-25 2,-1 25-2,0 0 0,1 0 1,-1 0 0,0 0-1,26 0 0,-26 0 0,1 0 3,-1 0 3,1 0-6,-1 0 3,0 0 3,1 0-5,-1 0 1,0 0 4,1 0-4,-1 0 13,1 0-7,-1 0 7,-50 0 85,-1 0-101,1 0 4,-1 0-1,1 0 12,0 0-14,-1 0 0,1 0 0,0 0 1,-1 0 0,1 0 8,-1 0-4,1 0-3,0 0 0,-1 0-3,1 0 2,-26 0 7,26 0-7,0 0 1,-1 0-3,-25 0 4,26 0 3,-26 0-6,26 0 2,0 0-1,-1 0 0,-25 0-1,26 0 8,0 0-6,-26 0-3,26 0 0,-1 0 3,1 0-1,0 0-1,-26 0-1,25 0 3,1 0-1,-26 0-1,26 0 10,0 0-10,-1 0 8,1 0-7,-1 0 0,1 0-1,0 0 23,50 0 86,0 0-108,1 0 7,-1 0-9,1 0 9,-1 0-5,26 0 3,-26 0-4,0 0-2,1 0 1,25 0-2,-26 0 12,26 0-11,-1 0 0,1 0 1,0 0 0,0 0 0,-1 0-1,26 0 0,-25 0 1,0 0-2,0 0 3,-1 0-2,1 0 0,0 0 9,-26 0-9,26 0 0,-26 0 0,1 0 1,-1 0-1,0 0 8,1 0-6,-1 0 4,1 0 5,-1 0-5,0 0 10,-50 0 76,0 0-92,-1 0 1,1 0-2,-1 0 4,26-26-5,-50 26 3,24 0-1,1-25 3,0 25-5,-26 0 3,25 0 1,1 0 14,0 0-16,-1 0 0,1 0 3,0 0-4,-1-26 17,1 26-15,0 0 0,-1-25-2,1 25 3,-26 0-2,0-25 8,26 25 0,0 0-8,-1 0 2,1 0-3,-1 0 1,1 0 12,0 0 15,-1 0-17</inkml:trace>
    </iact:actionData>
  </iact:action>
  <iact:action type="add" startTime="62474">
    <iact:property name="dataType"/>
    <iact:actionData xml:id="d2">
      <inkml:trace xmlns:inkml="http://www.w3.org/2003/InkML" xml:id="stk2" contextRef="#ctx0" brushRef="#br0">10933 7458 0,'25'0'436,"1"0"-407,-26-25-21,25 25 7,-25-25-7,26 25 0,-1 0 5,0 0 3,1 0-1,-1 0 21,0 0-19</inkml:trace>
    </iact:actionData>
  </iact:action>
  <iact:action type="add" startTime="63437">
    <iact:property name="dataType"/>
    <iact:actionData xml:id="d3">
      <inkml:trace xmlns:inkml="http://www.w3.org/2003/InkML" xml:id="stk3" contextRef="#ctx0" brushRef="#br0">11288 7408 0,'26'0'282,"-1"0"-266,0 0-1,1 0-7,-1 0 8,0 0-10,1 0 2,25 0-2,-1 0 3,1 0-2,-26 0-1,26 0 12,-25 0-11,-1 0-1,26 0 2,-26 0 8,0 0-2,1 0-5,-1 0 6,0 0 7,1 0-8,-1 0 2,-50 0 97,-1 0-96,1 0 5,0 0-15,-1 0 3,1 0 12,0 0-15,-1 0 0,1 0 8,0 0 2,-1 0-11,1 0 15,-1 0-14,1 0 3,0 0-2,-26 0-1,0 0 0,26 0 2,-26 0-4,0 0 2,1 0 2,-1 0-2,0 0 2,0 0-2,1 0 0,24 0 2,-24 0-2,24 0 1,1 0-1,-26 0 1,26 0-1,-1 0-1,1 0 2,0 0-1,-1 0 9,1 0-9,0 0 2,-1 0 4,1 0-5,-1 0 1,1 0 28,0 0-23,-1 0 9,1 0-9,0 0 2,50 0 118,0 0-118,1 0 9,-1 0-14,-25 25 12,25-25-6,1 0-2,-1 0-7,1 0 5,-1 0-6,0 0 2,1 0 7,24 0-2,-24 0-6,-1 0 0,26 0-1,0 0 2,25 25-1,-26-25-3,27 0 2,-27 26 3,-24-26-2,-1 25-3,26-25 3,-26 0-1,0 0 4,26 0-7,-25 0 7,-1 0-6,0 0 2,1 0 2,-1 0 5,0 0-7,1 0 11,-1 0 3,1 0-5,-1 0 0,-50 0 96,-1 0-97,1 0 2,-1 0-8,1 0-3,0 0 8,-1 0-5,1 0 5,0 0-7,-1 0 1,1 0 1,-1 0 5,1 0-7,0 0 2,-26 0-3,0 0 9,1 0-6,-1 0-4,0 0 12,0 0-10,26 0 0,-26 0 1,0 0 1,26 0-2,0 0 6,-26 0-6,26 0 4,-1 0-5,1 0 2,0 0 4,-1 0 6,1 0-5,-1 0 3,1 0 0,0 0 6,50 0 233,0 0-240,1 0 3,-1 0-12,1 0 3,-1 0-4,26 0 3,-26 0 2,0 0-6,1 0 7,-1 0-6,0 0 1,1 0 3,25 0-2,-26 0 0,26 0 1,-26 0 1,26 0-4,0 0 14,-1 0-15,-24 0 5,24 0 1,-24 0-5,-1 0 2,26 0 9,-26 0-8,1 0-2,-1 0 4,0 0-3,1 0-1,-1 0 10,0 0 1,1 0-3,-1 0 3,1 0 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3D962-8CBA-40A0-846C-03677FB21A83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5028-461E-46D5-B36F-0B740E6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2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6CD7C-C6FD-43F2-A6E6-66E4DC670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480EEA-2792-4B75-888A-65EB80DF6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E7DDC9-D222-440E-B5A1-093AC706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54082D-E167-4D2C-9ACB-8F9C4BF2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EE3D67-4DEA-44A6-A334-0F014015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86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A8F71-C348-454A-979F-8E3CF283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328C5D-669D-4E53-A349-8DE78AF7E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543651-76F5-4A45-81F8-A8E87F1B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E0D6AE-9685-4F23-8297-B04CF1EA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DE48D4-75F9-4DD1-9C19-7FB498DD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86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8A35AD-AE5B-48E9-BABB-5AC45C844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27E03B-409F-4619-BD85-C276029C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F4CF2A-9A21-4B03-A4AC-0DCD450DC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87ED85-106D-4C55-B2E1-105BC462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37532-9933-40A1-A0AB-1B7BB8B2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31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22F05-DA79-4619-8BB9-27F5CAF9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854D98-9259-4D6A-9812-F082FB54F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643655-2FE5-4020-AA9D-C813F583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44A159-ED31-4F8F-A326-FCF9FE6A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ED0D75-6A76-4767-B55E-DA2B021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75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AB199-73F6-4E24-AB39-AB36FDF1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37F026-8971-41FC-BAFE-9BF6AE2E8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42E2F7-16C2-48D8-B03D-5ED884FF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48ABD1-6698-4C44-8E57-0C0F3D8E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23CB23-B2E5-4F1C-9380-F6DC8E4F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78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C5647-86EA-4D10-B297-B40B86BB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F0B4E6-97BD-4538-9073-00221A420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9BB5B3-8541-4BD8-93DD-512D6B9B8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FA77FA-86A3-4772-872F-BF1D1EFA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BFA3CC-03BF-4F55-B7BF-166053D8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CB605E-55BD-4803-83BA-96A8E4AE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39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ABC9F-CD4D-4FDA-A9E1-513FBB32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44FA345-0E31-40A8-9BF6-D0CF2FDBD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116E15-B015-457B-BDCB-430475F37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B3BF1B7-746E-42FD-9EA0-8F70751DB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BAB5257-CA22-4541-85E7-4C056F665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11CFC53-321D-4C96-82AD-9417617B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74E648-B871-4DBC-B9DA-91A7D531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189F1FB-95B8-402D-B941-0F2174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58F1F-6D8F-4DEF-8DD8-3BBDA63A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8A6665-08AD-4EAE-AC9B-9C737CFA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CD18A7-924D-40D0-BD2E-82122380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CDA895-6BF0-45BF-99E6-76A986F3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8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B2BFC85-9B86-48FA-9641-46BDA47D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F5A384E-5AF6-451F-9178-65893612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BBA7E0-402C-4F61-B701-3CA7197B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23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E3C1F-35AB-4999-AB62-DA9895BF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A2AAB-1085-458E-B78A-17575E05E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D380CC6-4BB9-4016-B3F9-924D4C4EA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6B2554-CF25-4F4B-981F-A4560BA6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B33E08-5325-40EB-B889-5A528FC7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710018-99BB-45FE-A511-7E82F705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70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23EAB-4690-43B3-96F3-9CC7024C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910BA3-53E7-4577-A9D9-0592CEDA9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574D4B-5F8D-4980-8591-13F5409BD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1B9295-4DDF-44B6-9A90-7081B980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BC4509-D181-429F-9FC1-906501E5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258607-EA97-451F-A78A-5ECBE4FF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87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1F3BE2-454B-4CCC-ADF6-250D47A4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FC2CDB-577E-4709-8E25-A4CFC0ED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AF2CE5-838E-46E8-8B35-6E9F9824B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16010-DDF7-47DF-8612-6BBC5CC51FDD}" type="datetimeFigureOut">
              <a:rPr lang="cs-CZ" smtClean="0"/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D7E2D8-4C26-4163-8D17-C99C1EB73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811338-0525-4933-849E-6C5268253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7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11/relationships/inkAction" Target="../ink/inkAction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microsoft.com/office/2011/relationships/inkAction" Target="../ink/inkAction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hyperlink" Target="https://ufal.mff.cuni.cz/vallex/3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  <a:br>
              <a:rPr lang="cs-CZ" sz="3600" b="1" dirty="0"/>
            </a:br>
            <a:r>
              <a:rPr lang="cs-CZ" sz="2800" b="1" dirty="0"/>
              <a:t>syntax: předmět, přívlastek, doplněk, PU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135AE99-6B0A-49A5-B282-74EB5AE44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98"/>
    </mc:Choice>
    <mc:Fallback xmlns="">
      <p:transition spd="slow" advTm="18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příslovečné určení (adverbiale)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vyjadřuje okolnosti (kdy, kde, jak, proč…)</a:t>
            </a:r>
          </a:p>
          <a:p>
            <a:r>
              <a:rPr lang="cs-CZ" dirty="0"/>
              <a:t>většinou rozvíjí sloveso</a:t>
            </a:r>
          </a:p>
          <a:p>
            <a:r>
              <a:rPr lang="cs-CZ" dirty="0"/>
              <a:t>většinou je vypustitelné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často ovšem nelze vypustit u sloves pohybu</a:t>
            </a:r>
          </a:p>
          <a:p>
            <a:pPr marL="857250" lvl="2" indent="0">
              <a:buNone/>
            </a:pPr>
            <a:r>
              <a:rPr lang="cs-CZ" dirty="0"/>
              <a:t>× </a:t>
            </a:r>
            <a:r>
              <a:rPr lang="cs-CZ" i="1" dirty="0"/>
              <a:t>Bydlím v Praze.</a:t>
            </a:r>
          </a:p>
          <a:p>
            <a:pPr marL="857250" lvl="2" indent="0">
              <a:buNone/>
            </a:pPr>
            <a:r>
              <a:rPr lang="cs-CZ" dirty="0"/>
              <a:t>× </a:t>
            </a:r>
            <a:r>
              <a:rPr lang="cs-CZ" i="1" dirty="0"/>
              <a:t>Přišel domů.</a:t>
            </a:r>
          </a:p>
          <a:p>
            <a:pPr marL="857250" lvl="2" indent="0">
              <a:buNone/>
            </a:pPr>
            <a:r>
              <a:rPr lang="cs-CZ" dirty="0"/>
              <a:t>× </a:t>
            </a:r>
            <a:r>
              <a:rPr lang="cs-CZ" i="1" dirty="0"/>
              <a:t>Přišel včas.</a:t>
            </a:r>
          </a:p>
          <a:p>
            <a:r>
              <a:rPr lang="cs-CZ" dirty="0"/>
              <a:t>řadí se sem mnohem více, než jsme ze ZŠ a SŠ zvyklí…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Adam snědl </a:t>
            </a:r>
            <a:r>
              <a:rPr lang="cs-CZ" i="1" u="sng" dirty="0"/>
              <a:t>kamarádce</a:t>
            </a:r>
            <a:r>
              <a:rPr lang="cs-CZ" i="1" dirty="0"/>
              <a:t> svačinu. </a:t>
            </a:r>
            <a:r>
              <a:rPr lang="cs-CZ" dirty="0"/>
              <a:t>(PU prospěchu)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Adam nakrájel chleba </a:t>
            </a:r>
            <a:r>
              <a:rPr lang="cs-CZ" i="1" u="sng" dirty="0"/>
              <a:t>nožem</a:t>
            </a:r>
            <a:r>
              <a:rPr lang="cs-CZ" i="1" dirty="0"/>
              <a:t>. </a:t>
            </a:r>
            <a:r>
              <a:rPr lang="cs-CZ" dirty="0"/>
              <a:t>(PU prostředku)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D5B857A-685E-4DFA-BF2A-65EA0A846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3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05"/>
    </mc:Choice>
    <mc:Fallback xmlns="">
      <p:transition spd="slow" advTm="12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0336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typy PU</a:t>
            </a:r>
            <a:endParaRPr lang="cs-CZ" sz="3200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8003232" cy="4525963"/>
          </a:xfrm>
        </p:spPr>
        <p:txBody>
          <a:bodyPr numCol="2"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PU času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místa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způsobu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míry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prostředku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původu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původce děje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</a:t>
            </a:r>
            <a:r>
              <a:rPr lang="cs-CZ" dirty="0" err="1"/>
              <a:t>proživatele</a:t>
            </a:r>
            <a:r>
              <a:rPr lang="cs-CZ" dirty="0"/>
              <a:t> děje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prospěchu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zřetele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průvodní okolností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příčiny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výsledku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přípustky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účelu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podmínky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PU náhrady, zahrnutí, vyloučení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94826DF6-8A84-4CE3-A709-C3B4C5C5CAF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28920" y="1854000"/>
              <a:ext cx="6210720" cy="292248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94826DF6-8A84-4CE3-A709-C3B4C5C5CA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19560" y="1844640"/>
                <a:ext cx="6229440" cy="2941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CADF43D-EE80-485A-BC7B-8E3EEF2CF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7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4"/>
    </mc:Choice>
    <mc:Fallback xmlns="">
      <p:transition spd="slow" advTm="74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65125"/>
            <a:ext cx="9372600" cy="6160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PU původce děje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 opisném pasivu</a:t>
            </a:r>
          </a:p>
          <a:p>
            <a:pPr lvl="2"/>
            <a:r>
              <a:rPr lang="cs-CZ" dirty="0"/>
              <a:t>významově původce děje, formálně ne podmět</a:t>
            </a:r>
          </a:p>
          <a:p>
            <a:pPr marL="1371600" lvl="3" indent="0">
              <a:buNone/>
            </a:pPr>
            <a:r>
              <a:rPr lang="cs-CZ" sz="2400" i="1" dirty="0"/>
              <a:t>Obor čeština v komunikaci neslyšících založila Alena Macurová.</a:t>
            </a:r>
          </a:p>
          <a:p>
            <a:pPr marL="1371600" lvl="3" indent="0">
              <a:buNone/>
            </a:pPr>
            <a:r>
              <a:rPr lang="cs-CZ" sz="2400" dirty="0"/>
              <a:t>→ </a:t>
            </a:r>
            <a:r>
              <a:rPr lang="cs-CZ" sz="2400" i="1" dirty="0"/>
              <a:t>Obor čeština v komunikaci neslyšících byl založen </a:t>
            </a:r>
            <a:r>
              <a:rPr lang="cs-CZ" sz="2400" i="1" u="sng" dirty="0"/>
              <a:t>Alenou Macurovou</a:t>
            </a:r>
            <a:r>
              <a:rPr lang="cs-CZ" sz="2400" i="1" dirty="0"/>
              <a:t>.</a:t>
            </a:r>
          </a:p>
          <a:p>
            <a:pPr marL="914400" lvl="2" indent="0">
              <a:buNone/>
            </a:pP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pero bylo ukradeno </a:t>
            </a:r>
            <a:r>
              <a:rPr lang="cs-CZ" i="1" u="sng" dirty="0"/>
              <a:t>prezidentem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les byl poničen </a:t>
            </a:r>
            <a:r>
              <a:rPr lang="cs-CZ" i="1" u="sng" dirty="0"/>
              <a:t>vichřicí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les byl poničen </a:t>
            </a:r>
            <a:r>
              <a:rPr lang="cs-CZ" i="1" u="sng" dirty="0"/>
              <a:t>od vichřice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kvůli standardnímu tvaru v 7. p. → bere se (dá se brát) jako rekce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2084B94-7C82-4D9E-A2C9-4CF497A71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5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90"/>
    </mc:Choice>
    <mc:Fallback xmlns="">
      <p:transition spd="slow" advTm="154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b="1" dirty="0"/>
              <a:t>PU původce děje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7638"/>
            <a:ext cx="9372600" cy="5107706"/>
          </a:xfrm>
        </p:spPr>
        <p:txBody>
          <a:bodyPr>
            <a:normAutofit/>
          </a:bodyPr>
          <a:lstStyle/>
          <a:p>
            <a:r>
              <a:rPr lang="cs-CZ" dirty="0"/>
              <a:t>v administrativě, publicistice a odborném textu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Program Valné hromady byl odhlasován </a:t>
            </a:r>
            <a:r>
              <a:rPr lang="cs-CZ" i="1" u="sng" dirty="0"/>
              <a:t>zakladateli i členy</a:t>
            </a:r>
            <a:r>
              <a:rPr lang="cs-CZ" i="1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Tento léčivý přípravek byl schválen členskými </a:t>
            </a:r>
            <a:r>
              <a:rPr lang="cs-CZ" i="1" u="sng" dirty="0"/>
              <a:t>státy</a:t>
            </a:r>
            <a:r>
              <a:rPr lang="cs-CZ" i="1" dirty="0"/>
              <a:t> Evropské unie.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Obraz Dáma s hranostajem byl namalován nejspíše </a:t>
            </a:r>
            <a:r>
              <a:rPr lang="cs-CZ" i="1" u="sng" dirty="0"/>
              <a:t>Leonardem da </a:t>
            </a:r>
            <a:r>
              <a:rPr lang="cs-CZ" i="1" u="sng" dirty="0" err="1"/>
              <a:t>Vincim</a:t>
            </a:r>
            <a:r>
              <a:rPr lang="cs-CZ" i="1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endParaRPr lang="cs-CZ" sz="2000" i="1" dirty="0"/>
          </a:p>
          <a:p>
            <a:pPr marL="0" indent="0">
              <a:buNone/>
            </a:pPr>
            <a:r>
              <a:rPr lang="cs-CZ" sz="2000" dirty="0"/>
              <a:t>… v běžné komunikaci výjimečné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645024"/>
            <a:ext cx="2267744" cy="3094526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C852B9D-4B1B-48E7-9EBC-7277C3EA0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38"/>
    </mc:Choice>
    <mc:Fallback xmlns="">
      <p:transition spd="slow" advTm="89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65125"/>
            <a:ext cx="9372600" cy="6160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PU </a:t>
            </a:r>
            <a:r>
              <a:rPr lang="cs-CZ" b="1" dirty="0" err="1"/>
              <a:t>proživatele</a:t>
            </a:r>
            <a:r>
              <a:rPr lang="cs-CZ" b="1" dirty="0"/>
              <a:t> děje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nevypustitelné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600" i="1" dirty="0"/>
              <a:t>chutnají </a:t>
            </a:r>
            <a:r>
              <a:rPr lang="cs-CZ" sz="2600" i="1" u="sng" dirty="0"/>
              <a:t>mu</a:t>
            </a:r>
            <a:r>
              <a:rPr lang="cs-CZ" sz="2600" i="1" dirty="0"/>
              <a:t> koblihy</a:t>
            </a:r>
          </a:p>
          <a:p>
            <a:pPr marL="914400" lvl="2" indent="0">
              <a:buNone/>
            </a:pPr>
            <a:r>
              <a:rPr lang="cs-CZ" sz="2600" dirty="0"/>
              <a:t>× *</a:t>
            </a:r>
            <a:r>
              <a:rPr lang="cs-CZ" sz="2600" i="1" dirty="0"/>
              <a:t>chutnají koblihy</a:t>
            </a:r>
            <a:r>
              <a:rPr lang="cs-CZ" sz="2600" dirty="0"/>
              <a:t> (nutné KOMU!)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600" i="1" dirty="0"/>
              <a:t>líbí se </a:t>
            </a:r>
            <a:r>
              <a:rPr lang="cs-CZ" sz="2600" i="1" u="sng" dirty="0"/>
              <a:t>jí</a:t>
            </a:r>
            <a:r>
              <a:rPr lang="cs-CZ" sz="2600" i="1" dirty="0"/>
              <a:t> Anička</a:t>
            </a:r>
          </a:p>
          <a:p>
            <a:pPr marL="914400" lvl="2" indent="0">
              <a:buNone/>
            </a:pPr>
            <a:r>
              <a:rPr lang="cs-CZ" sz="2600" dirty="0"/>
              <a:t>× *</a:t>
            </a:r>
            <a:r>
              <a:rPr lang="cs-CZ" sz="2600" i="1" dirty="0"/>
              <a:t>líbí se Anička </a:t>
            </a:r>
            <a:r>
              <a:rPr lang="cs-CZ" sz="2600" dirty="0"/>
              <a:t>(nutné KOMU!)</a:t>
            </a:r>
            <a:endParaRPr lang="cs-CZ" sz="2600" i="1" dirty="0"/>
          </a:p>
          <a:p>
            <a:pPr lvl="1">
              <a:buFont typeface="Arial" panose="020B0604020202020204" pitchFamily="34" charset="0"/>
              <a:buChar char="•"/>
            </a:pPr>
            <a:endParaRPr lang="cs-CZ" sz="2600" dirty="0"/>
          </a:p>
          <a:p>
            <a:pPr marL="0" indent="0">
              <a:buNone/>
            </a:pPr>
            <a:r>
              <a:rPr lang="cs-CZ" sz="2600" b="1" dirty="0"/>
              <a:t>PU prospěchu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 čí prospěch nebo neprospěch se něco děje, většinou vypustitelné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kobliha </a:t>
            </a:r>
            <a:r>
              <a:rPr lang="cs-CZ" i="1" u="sng" dirty="0"/>
              <a:t>mu </a:t>
            </a:r>
            <a:r>
              <a:rPr lang="cs-CZ" i="1" dirty="0"/>
              <a:t>spadla na zem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usmažila </a:t>
            </a:r>
            <a:r>
              <a:rPr lang="cs-CZ" i="1" u="sng" dirty="0"/>
              <a:t>manželovi</a:t>
            </a:r>
            <a:r>
              <a:rPr lang="cs-CZ" i="1" dirty="0"/>
              <a:t> koblihy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u="sng" dirty="0"/>
              <a:t>pro manžela</a:t>
            </a:r>
            <a:r>
              <a:rPr lang="cs-CZ" i="1" dirty="0"/>
              <a:t> usmažila koblihy</a:t>
            </a:r>
          </a:p>
          <a:p>
            <a:pPr marL="914400" lvl="2" indent="0">
              <a:buNone/>
            </a:pPr>
            <a:r>
              <a:rPr lang="cs-CZ" dirty="0"/>
              <a:t>× </a:t>
            </a:r>
            <a:r>
              <a:rPr lang="cs-CZ" i="1" dirty="0"/>
              <a:t>usmažila koblihy pro manžela </a:t>
            </a:r>
            <a:r>
              <a:rPr lang="cs-CZ" dirty="0"/>
              <a:t>= přívlastek neshodný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F38EE8C-4A03-437B-A694-3E80CD552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6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41"/>
    </mc:Choice>
    <mc:Fallback xmlns="">
      <p:transition spd="slow" advTm="283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2F8A3-608A-4F68-A614-E7D537BEE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ještě vyjasnění k PU prospěchu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F7D498-9CC3-44F8-B0BA-2488CE191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zahrnuje všechna zájmena nepřímo vyjadřující posesivitu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i="1" dirty="0"/>
              <a:t>Drbala </a:t>
            </a:r>
            <a:r>
              <a:rPr lang="cs-CZ" i="1" u="sng" dirty="0"/>
              <a:t>mi</a:t>
            </a:r>
            <a:r>
              <a:rPr lang="cs-CZ" i="1" dirty="0"/>
              <a:t> záda </a:t>
            </a:r>
            <a:r>
              <a:rPr lang="cs-CZ" dirty="0"/>
              <a:t>(moje záda)</a:t>
            </a:r>
          </a:p>
          <a:p>
            <a:pPr marL="0" indent="0">
              <a:buNone/>
            </a:pPr>
            <a:r>
              <a:rPr lang="cs-CZ" i="1" dirty="0"/>
              <a:t>Pískalo </a:t>
            </a:r>
            <a:r>
              <a:rPr lang="cs-CZ" i="1" u="sng" dirty="0"/>
              <a:t>jí</a:t>
            </a:r>
            <a:r>
              <a:rPr lang="cs-CZ" i="1" dirty="0"/>
              <a:t> v uších </a:t>
            </a:r>
            <a:r>
              <a:rPr lang="cs-CZ" dirty="0"/>
              <a:t>(její uši)</a:t>
            </a:r>
          </a:p>
          <a:p>
            <a:pPr marL="0" indent="0">
              <a:buNone/>
            </a:pPr>
            <a:r>
              <a:rPr lang="cs-CZ" i="1" dirty="0"/>
              <a:t>Lízala </a:t>
            </a:r>
            <a:r>
              <a:rPr lang="cs-CZ" i="1" u="sng" dirty="0"/>
              <a:t>si</a:t>
            </a:r>
            <a:r>
              <a:rPr lang="cs-CZ" i="1" dirty="0"/>
              <a:t> packy </a:t>
            </a:r>
            <a:r>
              <a:rPr lang="cs-CZ" dirty="0"/>
              <a:t>(svoje packy, problematika zájmen)</a:t>
            </a:r>
          </a:p>
          <a:p>
            <a:pPr marL="0" indent="0">
              <a:buNone/>
            </a:pPr>
            <a:r>
              <a:rPr lang="cs-CZ" i="1" dirty="0"/>
              <a:t>Podkopl </a:t>
            </a:r>
            <a:r>
              <a:rPr lang="cs-CZ" i="1" u="sng" dirty="0"/>
              <a:t>Vilémovi</a:t>
            </a:r>
            <a:r>
              <a:rPr lang="cs-CZ" i="1" dirty="0"/>
              <a:t> nohy </a:t>
            </a:r>
            <a:r>
              <a:rPr lang="cs-CZ" dirty="0"/>
              <a:t>(nohy Viléma)</a:t>
            </a:r>
          </a:p>
          <a:p>
            <a:pPr marL="457200" lvl="1" indent="0">
              <a:buNone/>
            </a:pPr>
            <a:r>
              <a:rPr lang="cs-CZ" dirty="0"/>
              <a:t>× </a:t>
            </a:r>
            <a:r>
              <a:rPr lang="cs-CZ" i="1" dirty="0"/>
              <a:t>Vilémovy nohy </a:t>
            </a:r>
            <a:r>
              <a:rPr lang="cs-CZ" dirty="0"/>
              <a:t>= přívlastek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BC813F9-21C8-40AB-B80E-B61482AF7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32"/>
    </mc:Choice>
    <mc:Fallback xmlns="">
      <p:transition spd="slow" advTm="8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65125"/>
            <a:ext cx="9372600" cy="6160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PU průvodních okolností</a:t>
            </a:r>
          </a:p>
          <a:p>
            <a:pPr marL="400050" lvl="1" indent="0">
              <a:buNone/>
            </a:pPr>
            <a:r>
              <a:rPr lang="cs-CZ" dirty="0"/>
              <a:t>= u dvou dějů probíhajících v jeden čas</a:t>
            </a:r>
          </a:p>
          <a:p>
            <a:pPr marL="400050" lvl="1" indent="0">
              <a:buNone/>
            </a:pPr>
            <a:r>
              <a:rPr lang="cs-CZ" dirty="0"/>
              <a:t>= tentýž významový podmět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i="1" u="sng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u="sng" dirty="0"/>
              <a:t>se smíchem</a:t>
            </a:r>
            <a:r>
              <a:rPr lang="cs-CZ" i="1" dirty="0"/>
              <a:t> se objali</a:t>
            </a:r>
          </a:p>
          <a:p>
            <a:pPr marL="914400" lvl="2" indent="0">
              <a:buNone/>
            </a:pPr>
            <a:r>
              <a:rPr lang="cs-CZ" sz="2400" dirty="0"/>
              <a:t>= (oni) smáli se a objali se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i="1" u="sng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u="sng" dirty="0"/>
              <a:t>mlčky</a:t>
            </a:r>
            <a:r>
              <a:rPr lang="cs-CZ" i="1" dirty="0"/>
              <a:t> jedla už šestou koblihu</a:t>
            </a:r>
          </a:p>
          <a:p>
            <a:pPr marL="914400" lvl="2" indent="0">
              <a:buNone/>
            </a:pPr>
            <a:r>
              <a:rPr lang="cs-CZ" sz="2400" dirty="0"/>
              <a:t>= (ona) mlčela a jedla</a:t>
            </a:r>
          </a:p>
          <a:p>
            <a:pPr marL="914400" lvl="2" indent="0">
              <a:buNone/>
            </a:pPr>
            <a:r>
              <a:rPr lang="cs-CZ" sz="2400" dirty="0"/>
              <a:t>× </a:t>
            </a:r>
            <a:r>
              <a:rPr lang="cs-CZ" sz="2400" i="1" dirty="0"/>
              <a:t>smutně jedla už třetí koblihu</a:t>
            </a:r>
          </a:p>
          <a:p>
            <a:pPr marL="914400" lvl="2" indent="0">
              <a:buNone/>
            </a:pPr>
            <a:r>
              <a:rPr lang="cs-CZ" sz="2400" i="1" dirty="0"/>
              <a:t>	</a:t>
            </a:r>
            <a:r>
              <a:rPr lang="cs-CZ" sz="2400" dirty="0"/>
              <a:t>= PU způsobu</a:t>
            </a:r>
          </a:p>
          <a:p>
            <a:pPr marL="914400" lvl="2" indent="0">
              <a:buNone/>
            </a:pPr>
            <a:r>
              <a:rPr lang="cs-CZ" sz="2400" dirty="0"/>
              <a:t>	= byla smutná (</a:t>
            </a:r>
            <a:r>
              <a:rPr lang="cs-CZ" sz="2400" dirty="0" err="1"/>
              <a:t>verbonominální</a:t>
            </a:r>
            <a:r>
              <a:rPr lang="cs-CZ" sz="2400" dirty="0"/>
              <a:t> člen, ne dva děje)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CCA9AC7-2323-43C4-87B3-92AA8F2C7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8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19"/>
    </mc:Choice>
    <mc:Fallback xmlns="">
      <p:transition spd="slow" advTm="183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65125"/>
            <a:ext cx="9372600" cy="6160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PU průvodních okolností</a:t>
            </a:r>
          </a:p>
          <a:p>
            <a:pPr marL="457200" lvl="1" indent="0">
              <a:buNone/>
            </a:pPr>
            <a:endParaRPr lang="cs-CZ" b="1" dirty="0"/>
          </a:p>
          <a:p>
            <a:pPr marL="457200" lvl="1" indent="0">
              <a:buNone/>
            </a:pPr>
            <a:r>
              <a:rPr lang="cs-CZ" b="1" dirty="0"/>
              <a:t>speciální typ PU průvodních okolností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seděl na lavičce </a:t>
            </a:r>
            <a:r>
              <a:rPr lang="cs-CZ" i="1" u="sng" dirty="0"/>
              <a:t>s Adamem</a:t>
            </a:r>
          </a:p>
          <a:p>
            <a:pPr marL="457200" lvl="1" indent="0">
              <a:buNone/>
            </a:pPr>
            <a:r>
              <a:rPr lang="cs-CZ" dirty="0"/>
              <a:t>	= on seděl na lavičce a on s Adamem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koblihy jsem snídala vždycky </a:t>
            </a:r>
            <a:r>
              <a:rPr lang="cs-CZ" i="1" u="sng" dirty="0"/>
              <a:t>s Adamem</a:t>
            </a:r>
          </a:p>
          <a:p>
            <a:pPr marL="857250" lvl="2" indent="0">
              <a:buNone/>
            </a:pPr>
            <a:r>
              <a:rPr lang="cs-CZ" sz="2400" dirty="0"/>
              <a:t>= já jsem snídala a já s Adamem</a:t>
            </a:r>
          </a:p>
          <a:p>
            <a:pPr marL="857250" lvl="2" indent="0">
              <a:buNone/>
            </a:pPr>
            <a:endParaRPr lang="cs-CZ" sz="2400" dirty="0"/>
          </a:p>
          <a:p>
            <a:pPr marL="857250" lvl="2" indent="0">
              <a:buNone/>
            </a:pPr>
            <a:r>
              <a:rPr lang="cs-CZ" sz="2400" dirty="0"/>
              <a:t>× </a:t>
            </a:r>
            <a:r>
              <a:rPr lang="cs-CZ" sz="2400" i="1" dirty="0"/>
              <a:t>Milan s Karlem jedli koblihy </a:t>
            </a:r>
            <a:endParaRPr lang="cs-CZ" sz="2400" dirty="0"/>
          </a:p>
          <a:p>
            <a:pPr marL="1314450" lvl="3" indent="0">
              <a:buNone/>
            </a:pPr>
            <a:r>
              <a:rPr lang="cs-CZ" sz="2400" dirty="0"/>
              <a:t>= </a:t>
            </a:r>
            <a:r>
              <a:rPr lang="cs-CZ" sz="2400" b="1" dirty="0"/>
              <a:t>několikanásobný podmět spojený hypotakticky</a:t>
            </a:r>
            <a:r>
              <a:rPr lang="cs-CZ" sz="2400" dirty="0"/>
              <a:t>, tj. podřadně: někdo s někým</a:t>
            </a:r>
          </a:p>
          <a:p>
            <a:pPr marL="1314450" lvl="3" indent="0">
              <a:buNone/>
            </a:pPr>
            <a:r>
              <a:rPr lang="cs-CZ" sz="2400" dirty="0"/>
              <a:t>→ shoda s oběma členy</a:t>
            </a:r>
          </a:p>
          <a:p>
            <a:pPr marL="857250" lvl="2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/>
              <a:t>Na promoci jsem šla </a:t>
            </a:r>
            <a:r>
              <a:rPr lang="cs-CZ" i="1" u="sng" dirty="0"/>
              <a:t>v kalhotách</a:t>
            </a:r>
            <a:r>
              <a:rPr lang="cs-CZ" i="1" dirty="0"/>
              <a:t>.</a:t>
            </a:r>
          </a:p>
          <a:p>
            <a:pPr marL="400050" lvl="1" indent="0">
              <a:buNone/>
            </a:pPr>
            <a:r>
              <a:rPr lang="cs-CZ" dirty="0"/>
              <a:t>= šla jsem promovat a měla jsem na sobě kalhoty</a:t>
            </a:r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9871A176-EF6E-46A8-AA81-367BDA192F3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18160" y="1872360"/>
              <a:ext cx="2466000" cy="198180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9871A176-EF6E-46A8-AA81-367BDA192F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8800" y="1863000"/>
                <a:ext cx="2484720" cy="2000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32CBEEA-353F-490C-9F2A-B746E65DA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02"/>
    </mc:Choice>
    <mc:Fallback xmlns="">
      <p:transition spd="slow" advTm="7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cs-CZ" sz="2800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Designéři vyrábějí </a:t>
            </a:r>
            <a:r>
              <a:rPr lang="cs-CZ" b="1" dirty="0">
                <a:solidFill>
                  <a:schemeClr val="accent1"/>
                </a:solidFill>
              </a:rPr>
              <a:t>z ananasu </a:t>
            </a:r>
            <a:r>
              <a:rPr lang="cs-CZ" dirty="0">
                <a:solidFill>
                  <a:schemeClr val="accent1"/>
                </a:solidFill>
              </a:rPr>
              <a:t>kabelky i boty.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Ve vedrech </a:t>
            </a:r>
            <a:r>
              <a:rPr lang="cs-CZ" dirty="0">
                <a:solidFill>
                  <a:schemeClr val="accent1"/>
                </a:solidFill>
              </a:rPr>
              <a:t>se </a:t>
            </a:r>
            <a:r>
              <a:rPr lang="cs-CZ" b="1" dirty="0">
                <a:solidFill>
                  <a:schemeClr val="accent1"/>
                </a:solidFill>
              </a:rPr>
              <a:t>mu</a:t>
            </a:r>
            <a:r>
              <a:rPr lang="cs-CZ" dirty="0">
                <a:solidFill>
                  <a:schemeClr val="accent1"/>
                </a:solidFill>
              </a:rPr>
              <a:t> špatně dýchá.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Tu dovolenou si </a:t>
            </a:r>
            <a:r>
              <a:rPr lang="cs-CZ" b="1" dirty="0">
                <a:solidFill>
                  <a:schemeClr val="accent1"/>
                </a:solidFill>
              </a:rPr>
              <a:t>finančně</a:t>
            </a:r>
            <a:r>
              <a:rPr lang="cs-CZ" dirty="0">
                <a:solidFill>
                  <a:schemeClr val="accent1"/>
                </a:solidFill>
              </a:rPr>
              <a:t> nemůžeme dovolit.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Na březen </a:t>
            </a:r>
            <a:r>
              <a:rPr lang="cs-CZ" dirty="0">
                <a:solidFill>
                  <a:schemeClr val="accent1"/>
                </a:solidFill>
              </a:rPr>
              <a:t>je nečekaně krásně.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Kadeřník </a:t>
            </a:r>
            <a:r>
              <a:rPr lang="cs-CZ" b="1" dirty="0">
                <a:solidFill>
                  <a:schemeClr val="accent1"/>
                </a:solidFill>
              </a:rPr>
              <a:t>mi</a:t>
            </a:r>
            <a:r>
              <a:rPr lang="cs-CZ" dirty="0">
                <a:solidFill>
                  <a:schemeClr val="accent1"/>
                </a:solidFill>
              </a:rPr>
              <a:t> sestříhal vlasy </a:t>
            </a:r>
            <a:r>
              <a:rPr lang="cs-CZ" b="1" dirty="0">
                <a:solidFill>
                  <a:schemeClr val="accent1"/>
                </a:solidFill>
              </a:rPr>
              <a:t>do podkovy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Na hnojení </a:t>
            </a:r>
            <a:r>
              <a:rPr lang="cs-CZ" dirty="0">
                <a:solidFill>
                  <a:schemeClr val="accent1"/>
                </a:solidFill>
              </a:rPr>
              <a:t>se hodí přírodní materiály.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Do divadla chodíme hlavně </a:t>
            </a:r>
            <a:r>
              <a:rPr lang="cs-CZ" b="1" dirty="0">
                <a:solidFill>
                  <a:schemeClr val="accent1"/>
                </a:solidFill>
              </a:rPr>
              <a:t>za zážitky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Vyjma kávy </a:t>
            </a:r>
            <a:r>
              <a:rPr lang="cs-CZ" dirty="0">
                <a:solidFill>
                  <a:schemeClr val="accent1"/>
                </a:solidFill>
              </a:rPr>
              <a:t>jsem dnes ještě nic nepila.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Našemu</a:t>
            </a:r>
            <a:r>
              <a:rPr lang="cs-CZ" b="1" dirty="0">
                <a:solidFill>
                  <a:schemeClr val="accent1"/>
                </a:solidFill>
              </a:rPr>
              <a:t> psovi </a:t>
            </a:r>
            <a:r>
              <a:rPr lang="cs-CZ" dirty="0">
                <a:solidFill>
                  <a:schemeClr val="accent1"/>
                </a:solidFill>
              </a:rPr>
              <a:t>nedělaly ohňostroje dobře.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Našli jsme správné místo i </a:t>
            </a:r>
            <a:r>
              <a:rPr lang="cs-CZ" b="1" dirty="0">
                <a:solidFill>
                  <a:schemeClr val="accent1"/>
                </a:solidFill>
              </a:rPr>
              <a:t>přes </a:t>
            </a:r>
            <a:r>
              <a:rPr lang="cs-CZ" dirty="0">
                <a:solidFill>
                  <a:schemeClr val="accent1"/>
                </a:solidFill>
              </a:rPr>
              <a:t>špatnou </a:t>
            </a:r>
            <a:r>
              <a:rPr lang="cs-CZ" b="1" dirty="0">
                <a:solidFill>
                  <a:schemeClr val="accent1"/>
                </a:solidFill>
              </a:rPr>
              <a:t>mapu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Nic </a:t>
            </a:r>
            <a:r>
              <a:rPr lang="cs-CZ" b="1" dirty="0">
                <a:solidFill>
                  <a:schemeClr val="accent1"/>
                </a:solidFill>
              </a:rPr>
              <a:t>pro něj </a:t>
            </a:r>
            <a:r>
              <a:rPr lang="cs-CZ" dirty="0">
                <a:solidFill>
                  <a:schemeClr val="accent1"/>
                </a:solidFill>
              </a:rPr>
              <a:t>neznamenám.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Pro nedostatek </a:t>
            </a:r>
            <a:r>
              <a:rPr lang="cs-CZ" dirty="0">
                <a:solidFill>
                  <a:schemeClr val="accent1"/>
                </a:solidFill>
              </a:rPr>
              <a:t>témat dnes skončíme dřív.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BCAB6B4-A685-4557-A477-7FA1C88F0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8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9"/>
    </mc:Choice>
    <mc:Fallback xmlns="">
      <p:transition spd="slow" advTm="18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cs-CZ" sz="2800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Designéři vyrábějí </a:t>
            </a:r>
            <a:r>
              <a:rPr lang="cs-CZ" b="1" dirty="0">
                <a:solidFill>
                  <a:schemeClr val="accent1"/>
                </a:solidFill>
              </a:rPr>
              <a:t>z ananasu </a:t>
            </a:r>
            <a:r>
              <a:rPr lang="cs-CZ" dirty="0">
                <a:solidFill>
                  <a:schemeClr val="accent1"/>
                </a:solidFill>
              </a:rPr>
              <a:t>kabelky i boty. 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		</a:t>
            </a:r>
            <a:r>
              <a:rPr lang="cs-CZ" dirty="0"/>
              <a:t>PU původu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Ve vedrech </a:t>
            </a:r>
            <a:r>
              <a:rPr lang="cs-CZ" dirty="0">
                <a:solidFill>
                  <a:schemeClr val="accent1"/>
                </a:solidFill>
              </a:rPr>
              <a:t>se </a:t>
            </a:r>
            <a:r>
              <a:rPr lang="cs-CZ" b="1" dirty="0">
                <a:solidFill>
                  <a:schemeClr val="accent1"/>
                </a:solidFill>
              </a:rPr>
              <a:t>mu</a:t>
            </a:r>
            <a:r>
              <a:rPr lang="cs-CZ" dirty="0">
                <a:solidFill>
                  <a:schemeClr val="accent1"/>
                </a:solidFill>
              </a:rPr>
              <a:t> špatně dýchá.</a:t>
            </a:r>
          </a:p>
          <a:p>
            <a:pPr marL="0" indent="0">
              <a:buNone/>
            </a:pPr>
            <a:r>
              <a:rPr lang="cs-CZ" dirty="0"/>
              <a:t>PU podmínky 	PU </a:t>
            </a:r>
            <a:r>
              <a:rPr lang="cs-CZ" dirty="0" err="1"/>
              <a:t>proživatele</a:t>
            </a:r>
            <a:r>
              <a:rPr lang="cs-CZ" dirty="0"/>
              <a:t> děje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Tu dovolenou si </a:t>
            </a:r>
            <a:r>
              <a:rPr lang="cs-CZ" b="1" dirty="0">
                <a:solidFill>
                  <a:schemeClr val="accent1"/>
                </a:solidFill>
              </a:rPr>
              <a:t>finančně</a:t>
            </a:r>
            <a:r>
              <a:rPr lang="cs-CZ" dirty="0">
                <a:solidFill>
                  <a:schemeClr val="accent1"/>
                </a:solidFill>
              </a:rPr>
              <a:t> nemůžeme dovolit.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	</a:t>
            </a:r>
            <a:r>
              <a:rPr lang="cs-CZ" dirty="0"/>
              <a:t>PU zřetele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Na březen </a:t>
            </a:r>
            <a:r>
              <a:rPr lang="cs-CZ" dirty="0">
                <a:solidFill>
                  <a:schemeClr val="accent1"/>
                </a:solidFill>
              </a:rPr>
              <a:t>je nečekaně krásně.</a:t>
            </a:r>
          </a:p>
          <a:p>
            <a:pPr marL="0" indent="0">
              <a:buNone/>
            </a:pPr>
            <a:r>
              <a:rPr lang="cs-CZ" dirty="0"/>
              <a:t>PU zřetele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Kadeřník </a:t>
            </a:r>
            <a:r>
              <a:rPr lang="cs-CZ" b="1" dirty="0">
                <a:solidFill>
                  <a:schemeClr val="accent1"/>
                </a:solidFill>
              </a:rPr>
              <a:t>mi</a:t>
            </a:r>
            <a:r>
              <a:rPr lang="cs-CZ" dirty="0">
                <a:solidFill>
                  <a:schemeClr val="accent1"/>
                </a:solidFill>
              </a:rPr>
              <a:t> sestříhal vlasy </a:t>
            </a:r>
            <a:r>
              <a:rPr lang="cs-CZ" b="1" dirty="0">
                <a:solidFill>
                  <a:schemeClr val="accent1"/>
                </a:solidFill>
              </a:rPr>
              <a:t>do podkovy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</a:t>
            </a:r>
            <a:r>
              <a:rPr lang="cs-CZ" dirty="0"/>
              <a:t>PU prospěchu</a:t>
            </a:r>
            <a:r>
              <a:rPr lang="cs-CZ" dirty="0">
                <a:solidFill>
                  <a:schemeClr val="accent1"/>
                </a:solidFill>
              </a:rPr>
              <a:t>	</a:t>
            </a:r>
            <a:r>
              <a:rPr lang="cs-CZ" dirty="0"/>
              <a:t>PU výsledku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Na hnojení </a:t>
            </a:r>
            <a:r>
              <a:rPr lang="cs-CZ" dirty="0">
                <a:solidFill>
                  <a:schemeClr val="accent1"/>
                </a:solidFill>
              </a:rPr>
              <a:t>se hodí přírodní materiály.</a:t>
            </a:r>
          </a:p>
          <a:p>
            <a:pPr marL="0" indent="0">
              <a:buNone/>
            </a:pPr>
            <a:r>
              <a:rPr lang="cs-CZ" dirty="0"/>
              <a:t>PU účelu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67D3872-9E3A-401A-90F2-0A035C852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32"/>
    </mc:Choice>
    <mc:Fallback xmlns="">
      <p:transition spd="slow" advTm="12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předmět (objekt)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2122" y="1600200"/>
            <a:ext cx="9314318" cy="4709120"/>
          </a:xfrm>
        </p:spPr>
        <p:txBody>
          <a:bodyPr>
            <a:normAutofit/>
          </a:bodyPr>
          <a:lstStyle/>
          <a:p>
            <a:r>
              <a:rPr lang="cs-CZ" dirty="0"/>
              <a:t>závislý na slovese nebo deverbativu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i="1" dirty="0"/>
              <a:t>slečna rozdává </a:t>
            </a:r>
            <a:r>
              <a:rPr lang="cs-CZ" sz="2000" i="1" u="sng" dirty="0"/>
              <a:t>letáky</a:t>
            </a:r>
            <a:r>
              <a:rPr lang="cs-CZ" sz="2000" i="1" dirty="0"/>
              <a:t> → slečna rozdávající </a:t>
            </a:r>
            <a:r>
              <a:rPr lang="cs-CZ" sz="2000" i="1" u="sng" dirty="0"/>
              <a:t>letáky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i="1" dirty="0"/>
              <a:t>smažím </a:t>
            </a:r>
            <a:r>
              <a:rPr lang="cs-CZ" sz="2000" i="1" u="sng" dirty="0"/>
              <a:t>koblihy</a:t>
            </a:r>
            <a:r>
              <a:rPr lang="cs-CZ" sz="2000" i="1" dirty="0"/>
              <a:t> ≈ plánuju smažit </a:t>
            </a:r>
            <a:r>
              <a:rPr lang="cs-CZ" sz="2000" i="1" u="sng" dirty="0"/>
              <a:t>koblihy</a:t>
            </a:r>
          </a:p>
          <a:p>
            <a:r>
              <a:rPr lang="cs-CZ" dirty="0"/>
              <a:t>je vyžadován, aby věta byla formálně i významově kompletní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800" dirty="0"/>
              <a:t>předmět je vždycky valenční</a:t>
            </a:r>
          </a:p>
          <a:p>
            <a:pPr lvl="2"/>
            <a:r>
              <a:rPr lang="cs-CZ" sz="2400" dirty="0"/>
              <a:t>VALENCE = schopnost slovesa (nebo deverbativa) na sebe vázat nějaká slova tak, aby význam slovesa byl ve větě/výpovědi kompletní</a:t>
            </a:r>
          </a:p>
          <a:p>
            <a:pPr lvl="2"/>
            <a:r>
              <a:rPr lang="cs-CZ" sz="2400" dirty="0">
                <a:hlinkClick r:id="rId4"/>
              </a:rPr>
              <a:t>https://ufal.mff.cuni.cz/vallex/3.0/</a:t>
            </a:r>
            <a:endParaRPr lang="cs-CZ" sz="2400" dirty="0"/>
          </a:p>
          <a:p>
            <a:pPr lvl="2"/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ADB37C2-B287-418D-95A1-B3700F8E7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7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646"/>
    </mc:Choice>
    <mc:Fallback xmlns="">
      <p:transition spd="slow" advTm="340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04261"/>
            <a:ext cx="10515600" cy="57727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Do divadla chodíme hlavně </a:t>
            </a:r>
            <a:r>
              <a:rPr lang="cs-CZ" b="1" dirty="0">
                <a:solidFill>
                  <a:schemeClr val="accent1"/>
                </a:solidFill>
              </a:rPr>
              <a:t>za zážitky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		</a:t>
            </a:r>
            <a:r>
              <a:rPr lang="cs-CZ" dirty="0"/>
              <a:t>PU účelu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Vyjma kávy </a:t>
            </a:r>
            <a:r>
              <a:rPr lang="cs-CZ" dirty="0">
                <a:solidFill>
                  <a:schemeClr val="accent1"/>
                </a:solidFill>
              </a:rPr>
              <a:t>jsem dnes ještě nic nepila.</a:t>
            </a:r>
          </a:p>
          <a:p>
            <a:pPr marL="0" indent="0">
              <a:buNone/>
            </a:pPr>
            <a:r>
              <a:rPr lang="cs-CZ" dirty="0"/>
              <a:t>PU vyloučení, zahrnutí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Našemu</a:t>
            </a:r>
            <a:r>
              <a:rPr lang="cs-CZ" b="1" dirty="0">
                <a:solidFill>
                  <a:schemeClr val="accent1"/>
                </a:solidFill>
              </a:rPr>
              <a:t> psovi </a:t>
            </a:r>
            <a:r>
              <a:rPr lang="cs-CZ" dirty="0">
                <a:solidFill>
                  <a:schemeClr val="accent1"/>
                </a:solidFill>
              </a:rPr>
              <a:t>nedělaly ohňostroje dobře.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</a:t>
            </a:r>
            <a:r>
              <a:rPr lang="cs-CZ" dirty="0"/>
              <a:t>PU </a:t>
            </a:r>
            <a:r>
              <a:rPr lang="cs-CZ" dirty="0" err="1"/>
              <a:t>proživatele</a:t>
            </a:r>
            <a:r>
              <a:rPr lang="cs-CZ" dirty="0"/>
              <a:t> děje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Našli jsme správné místo i </a:t>
            </a:r>
            <a:r>
              <a:rPr lang="cs-CZ" b="1" dirty="0">
                <a:solidFill>
                  <a:schemeClr val="accent1"/>
                </a:solidFill>
              </a:rPr>
              <a:t>přes </a:t>
            </a:r>
            <a:r>
              <a:rPr lang="cs-CZ" dirty="0">
                <a:solidFill>
                  <a:schemeClr val="accent1"/>
                </a:solidFill>
              </a:rPr>
              <a:t>špatnou </a:t>
            </a:r>
            <a:r>
              <a:rPr lang="cs-CZ" b="1" dirty="0">
                <a:solidFill>
                  <a:schemeClr val="accent1"/>
                </a:solidFill>
              </a:rPr>
              <a:t>mapu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			</a:t>
            </a:r>
            <a:r>
              <a:rPr lang="cs-CZ" dirty="0"/>
              <a:t>PU přípustky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Nic </a:t>
            </a:r>
            <a:r>
              <a:rPr lang="cs-CZ" b="1" dirty="0">
                <a:solidFill>
                  <a:schemeClr val="accent1"/>
                </a:solidFill>
              </a:rPr>
              <a:t>pro něj </a:t>
            </a:r>
            <a:r>
              <a:rPr lang="cs-CZ" dirty="0">
                <a:solidFill>
                  <a:schemeClr val="accent1"/>
                </a:solidFill>
              </a:rPr>
              <a:t>neznamenám.</a:t>
            </a:r>
          </a:p>
          <a:p>
            <a:pPr marL="0" indent="0">
              <a:buNone/>
            </a:pPr>
            <a:r>
              <a:rPr lang="cs-CZ" dirty="0"/>
              <a:t>	PU zřetele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Pro nedostatek </a:t>
            </a:r>
            <a:r>
              <a:rPr lang="cs-CZ" dirty="0">
                <a:solidFill>
                  <a:schemeClr val="accent1"/>
                </a:solidFill>
              </a:rPr>
              <a:t>témat dnes skončíme dřív.</a:t>
            </a:r>
          </a:p>
          <a:p>
            <a:pPr marL="0" indent="0">
              <a:buNone/>
            </a:pPr>
            <a:r>
              <a:rPr lang="cs-CZ" dirty="0"/>
              <a:t>PU příčiny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DCA5CFF-67CB-43D1-BB4F-3FD0C7C0D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66"/>
    </mc:Choice>
    <mc:Fallback xmlns="">
      <p:transition spd="slow" advTm="133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předmět (objekt)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0"/>
            <a:ext cx="9372600" cy="4709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jméno v GEN, DAT, AK, LOK, INSTR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Snídal výhradně </a:t>
            </a:r>
            <a:r>
              <a:rPr lang="cs-CZ" i="1" u="sng" dirty="0"/>
              <a:t>koblihy</a:t>
            </a:r>
            <a:r>
              <a:rPr lang="cs-CZ" i="1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babička pečící </a:t>
            </a:r>
            <a:r>
              <a:rPr lang="cs-CZ" i="1" u="sng" dirty="0"/>
              <a:t>koblihy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Pochybuju </a:t>
            </a:r>
            <a:r>
              <a:rPr lang="cs-CZ" i="1" u="sng" dirty="0"/>
              <a:t>o sobě</a:t>
            </a:r>
            <a:r>
              <a:rPr lang="cs-CZ" i="1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Zabývá se </a:t>
            </a:r>
            <a:r>
              <a:rPr lang="cs-CZ" i="1" u="sng" dirty="0"/>
              <a:t>opravováním</a:t>
            </a:r>
            <a:r>
              <a:rPr lang="cs-CZ" i="1" dirty="0"/>
              <a:t> trumpet.</a:t>
            </a:r>
          </a:p>
          <a:p>
            <a:pPr marL="0" indent="0">
              <a:buNone/>
            </a:pPr>
            <a:r>
              <a:rPr lang="cs-CZ" b="1" dirty="0"/>
              <a:t>infinitiv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Přál si </a:t>
            </a:r>
            <a:r>
              <a:rPr lang="cs-CZ" i="1" u="sng" dirty="0"/>
              <a:t>jíst</a:t>
            </a:r>
            <a:r>
              <a:rPr lang="cs-CZ" i="1" dirty="0"/>
              <a:t> jen koblihy. </a:t>
            </a:r>
          </a:p>
          <a:p>
            <a:pPr marL="0" indent="0">
              <a:buNone/>
            </a:pPr>
            <a:r>
              <a:rPr lang="cs-CZ" b="1" dirty="0"/>
              <a:t>vedlejší věta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Přála si, </a:t>
            </a:r>
            <a:r>
              <a:rPr lang="cs-CZ" i="1" u="sng" dirty="0"/>
              <a:t>aby jedl jen koblihy</a:t>
            </a:r>
            <a:r>
              <a:rPr lang="cs-CZ" i="1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Nevěřila </a:t>
            </a:r>
            <a:r>
              <a:rPr lang="cs-CZ" i="1" u="sng" dirty="0"/>
              <a:t>tomu, že jí jen koblihy</a:t>
            </a:r>
            <a:r>
              <a:rPr lang="cs-CZ" i="1" dirty="0"/>
              <a:t>.</a:t>
            </a:r>
          </a:p>
          <a:p>
            <a:pPr marL="0" indent="0">
              <a:buNone/>
            </a:pPr>
            <a:r>
              <a:rPr lang="cs-CZ" b="1" dirty="0"/>
              <a:t>slova jiných slovních druhů v metajazyce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Podtrhněte si </a:t>
            </a:r>
            <a:r>
              <a:rPr lang="cs-CZ" i="1" u="sng" dirty="0"/>
              <a:t>protože</a:t>
            </a:r>
            <a:r>
              <a:rPr lang="cs-CZ" i="1" dirty="0"/>
              <a:t>.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0481DEE-C1A3-42C7-82AA-FF18D123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16"/>
    </mc:Choice>
    <mc:Fallback xmlns="">
      <p:transition spd="slow" advTm="13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přívlastek (atribut)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shodný </a:t>
            </a:r>
            <a:r>
              <a:rPr lang="cs-CZ" dirty="0"/>
              <a:t>(váže se kongruencí)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shoduje se se jménem v čísle, jmenném rodě a pádě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u="sng" dirty="0"/>
              <a:t>pocukrovaná</a:t>
            </a:r>
            <a:r>
              <a:rPr lang="cs-CZ" i="1" dirty="0"/>
              <a:t> kobliha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u="sng" dirty="0"/>
              <a:t>moje</a:t>
            </a:r>
            <a:r>
              <a:rPr lang="cs-CZ" i="1" dirty="0"/>
              <a:t> kobliha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s </a:t>
            </a:r>
            <a:r>
              <a:rPr lang="cs-CZ" i="1" u="sng" dirty="0"/>
              <a:t>deseti</a:t>
            </a:r>
            <a:r>
              <a:rPr lang="cs-CZ" i="1" dirty="0"/>
              <a:t> koblihami </a:t>
            </a:r>
            <a:r>
              <a:rPr lang="cs-CZ" dirty="0"/>
              <a:t>× </a:t>
            </a:r>
            <a:r>
              <a:rPr lang="cs-CZ" i="1" dirty="0"/>
              <a:t>deset </a:t>
            </a:r>
            <a:r>
              <a:rPr lang="cs-CZ" i="1" u="sng" dirty="0"/>
              <a:t>koblih</a:t>
            </a:r>
            <a:r>
              <a:rPr lang="cs-CZ" i="1" dirty="0"/>
              <a:t> </a:t>
            </a:r>
            <a:r>
              <a:rPr lang="cs-CZ" dirty="0"/>
              <a:t>(existuje i jiné pojetí: </a:t>
            </a:r>
            <a:r>
              <a:rPr lang="cs-CZ" i="1" dirty="0"/>
              <a:t>s deseti </a:t>
            </a:r>
            <a:r>
              <a:rPr lang="cs-CZ" i="1" u="sng" dirty="0"/>
              <a:t>koblihami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b="1" dirty="0"/>
              <a:t>neshodný </a:t>
            </a:r>
            <a:r>
              <a:rPr lang="cs-CZ" dirty="0"/>
              <a:t>(bezpředložkový se váže rekcí, předložkový adjunkcí)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kobliha </a:t>
            </a:r>
            <a:r>
              <a:rPr lang="cs-CZ" i="1" u="sng" dirty="0"/>
              <a:t>s čokoládou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vejce </a:t>
            </a:r>
            <a:r>
              <a:rPr lang="cs-CZ" i="1" u="sng" dirty="0"/>
              <a:t>naměkko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pláč </a:t>
            </a:r>
            <a:r>
              <a:rPr lang="cs-CZ" i="1" u="sng" dirty="0"/>
              <a:t>do</a:t>
            </a:r>
            <a:r>
              <a:rPr lang="cs-CZ" i="1" dirty="0"/>
              <a:t> úplného </a:t>
            </a:r>
            <a:r>
              <a:rPr lang="cs-CZ" i="1" u="sng" dirty="0"/>
              <a:t>vyčerpání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vůně </a:t>
            </a:r>
            <a:r>
              <a:rPr lang="cs-CZ" i="1" u="sng" dirty="0"/>
              <a:t>koblihy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vedlejší věta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Snědl koblihu, </a:t>
            </a:r>
            <a:r>
              <a:rPr lang="cs-CZ" i="1" u="sng" dirty="0"/>
              <a:t>která ležela na stole</a:t>
            </a:r>
            <a:r>
              <a:rPr lang="cs-CZ" i="1" dirty="0"/>
              <a:t>.</a:t>
            </a:r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7BE9EB48-B860-404A-915E-59E28117120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25840" y="2018520"/>
              <a:ext cx="2383920" cy="419184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7BE9EB48-B860-404A-915E-59E2811712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6480" y="2009160"/>
                <a:ext cx="2402640" cy="4210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B1D05DB-0204-4080-9F81-AA2E80941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0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42"/>
    </mc:Choice>
    <mc:Fallback xmlns="">
      <p:transition spd="slow" advTm="310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přívlastek (atribut)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těsný × volný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Koblihy </a:t>
            </a:r>
            <a:r>
              <a:rPr lang="cs-CZ" i="1" u="sng" dirty="0"/>
              <a:t>ležící na stole </a:t>
            </a:r>
            <a:r>
              <a:rPr lang="cs-CZ" i="1" dirty="0"/>
              <a:t>si můžete vzít (ty v krabici ale ne!).</a:t>
            </a:r>
          </a:p>
          <a:p>
            <a:pPr lvl="2"/>
            <a:r>
              <a:rPr lang="cs-CZ" dirty="0"/>
              <a:t>bez čárek, nelze vypustit = těsný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Koblihy, </a:t>
            </a:r>
            <a:r>
              <a:rPr lang="cs-CZ" i="1" u="sng" dirty="0"/>
              <a:t>upečené před chvílí</a:t>
            </a:r>
            <a:r>
              <a:rPr lang="cs-CZ" i="1" dirty="0"/>
              <a:t>, voní bytem.</a:t>
            </a:r>
          </a:p>
          <a:p>
            <a:pPr lvl="2"/>
            <a:r>
              <a:rPr lang="cs-CZ" dirty="0"/>
              <a:t>s čárkami, lze vypustit = volný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několikanásobný × postupně rozvíjející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/>
                </a:solidFill>
              </a:rPr>
              <a:t>Jaký je rozdíl?</a:t>
            </a:r>
          </a:p>
          <a:p>
            <a:pPr lvl="2"/>
            <a:r>
              <a:rPr lang="cs-CZ" sz="2400" i="1" dirty="0"/>
              <a:t>druhé, opravené vydání </a:t>
            </a:r>
            <a:r>
              <a:rPr lang="cs-CZ" sz="2400" dirty="0"/>
              <a:t>× </a:t>
            </a:r>
            <a:r>
              <a:rPr lang="cs-CZ" sz="2400" i="1" dirty="0"/>
              <a:t>druhé opravené vydání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27818E3-81EA-4B29-875D-A5CFC0EB4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2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02"/>
    </mc:Choice>
    <mc:Fallback xmlns="">
      <p:transition spd="slow" advTm="209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utvořte náležité tvary přívlastků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Diskuse pokračovala bez řešení problému ________________ (vztahující) se k dané situaci.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Pohrozil jí fotografiemi ________________ (dokazující) její nevěru.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Obraťme pozornost k problému ________________ (vztahující) se ke kriminalitě dětí.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Data jsou zasílána ve formátu ________________ (odpovídající) standardu.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Spor se týká skutečností ________________ (uvedené) v bodě jedna.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Komise musí přednostně přistoupit k projednání případu ________________ (popsaný) v otevřeném dopise ________________ (adresovaný) úřadu na začátku března.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Podezření z porušování práv ________________ (vztahující) se k ochranné známce může nahlásit pouze vlastník příslušných práv nebo jeho oprávněný zástupce.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3FF2981-CF43-4724-9A1C-AFCAF5335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0"/>
    </mc:Choice>
    <mc:Fallback xmlns="">
      <p:transition spd="slow" advTm="1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utvořte náležité tvary přívlastků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Diskuse pokračovala bez řešení problému </a:t>
            </a:r>
            <a:r>
              <a:rPr lang="cs-CZ" b="1" i="1" dirty="0">
                <a:solidFill>
                  <a:schemeClr val="accent1"/>
                </a:solidFill>
              </a:rPr>
              <a:t>VZTAHUJÍCÍHO</a:t>
            </a:r>
            <a:r>
              <a:rPr lang="cs-CZ" i="1" dirty="0">
                <a:solidFill>
                  <a:schemeClr val="accent1"/>
                </a:solidFill>
              </a:rPr>
              <a:t> se k dané situaci.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Pohrozil jí fotografiemi </a:t>
            </a:r>
            <a:r>
              <a:rPr lang="cs-CZ" b="1" i="1" dirty="0">
                <a:solidFill>
                  <a:schemeClr val="accent1"/>
                </a:solidFill>
              </a:rPr>
              <a:t>DOKAZUJÍCÍMI</a:t>
            </a:r>
            <a:r>
              <a:rPr lang="cs-CZ" i="1" dirty="0">
                <a:solidFill>
                  <a:schemeClr val="accent1"/>
                </a:solidFill>
              </a:rPr>
              <a:t> její nevěru.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Obraťme pozornost k problému </a:t>
            </a:r>
            <a:r>
              <a:rPr lang="cs-CZ" b="1" i="1" dirty="0">
                <a:solidFill>
                  <a:schemeClr val="accent1"/>
                </a:solidFill>
              </a:rPr>
              <a:t>VZTAHUJÍCÍMU</a:t>
            </a:r>
            <a:r>
              <a:rPr lang="cs-CZ" i="1" dirty="0">
                <a:solidFill>
                  <a:schemeClr val="accent1"/>
                </a:solidFill>
              </a:rPr>
              <a:t> se ke kriminalitě dětí.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Data jsou zasílána ve formátu </a:t>
            </a:r>
            <a:r>
              <a:rPr lang="cs-CZ" b="1" i="1" dirty="0">
                <a:solidFill>
                  <a:schemeClr val="accent1"/>
                </a:solidFill>
              </a:rPr>
              <a:t>ODPOVÍDAJÍCÍM</a:t>
            </a:r>
            <a:r>
              <a:rPr lang="cs-CZ" i="1" dirty="0">
                <a:solidFill>
                  <a:schemeClr val="accent1"/>
                </a:solidFill>
              </a:rPr>
              <a:t> standardu.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Spor se týká skutečností </a:t>
            </a:r>
            <a:r>
              <a:rPr lang="cs-CZ" b="1" i="1" dirty="0">
                <a:solidFill>
                  <a:schemeClr val="accent1"/>
                </a:solidFill>
              </a:rPr>
              <a:t>UVEDENÝCH</a:t>
            </a:r>
            <a:r>
              <a:rPr lang="cs-CZ" i="1" dirty="0">
                <a:solidFill>
                  <a:schemeClr val="accent1"/>
                </a:solidFill>
              </a:rPr>
              <a:t> v bodě jedna.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Komise musí přednostně přistoupit k projednání případu </a:t>
            </a:r>
            <a:r>
              <a:rPr lang="cs-CZ" b="1" i="1" dirty="0">
                <a:solidFill>
                  <a:schemeClr val="accent1"/>
                </a:solidFill>
              </a:rPr>
              <a:t>POPSANÉHO</a:t>
            </a:r>
            <a:r>
              <a:rPr lang="cs-CZ" i="1" dirty="0">
                <a:solidFill>
                  <a:schemeClr val="accent1"/>
                </a:solidFill>
              </a:rPr>
              <a:t> v otevřeném dopise </a:t>
            </a:r>
            <a:r>
              <a:rPr lang="cs-CZ" b="1" i="1" dirty="0">
                <a:solidFill>
                  <a:schemeClr val="accent1"/>
                </a:solidFill>
              </a:rPr>
              <a:t>ADRESOVANÉM</a:t>
            </a:r>
            <a:r>
              <a:rPr lang="cs-CZ" i="1" dirty="0">
                <a:solidFill>
                  <a:schemeClr val="accent1"/>
                </a:solidFill>
              </a:rPr>
              <a:t> úřadu na začátku března.</a:t>
            </a:r>
            <a:endParaRPr lang="cs-CZ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i="1" dirty="0">
                <a:solidFill>
                  <a:schemeClr val="accent1"/>
                </a:solidFill>
              </a:rPr>
              <a:t>Podezření z porušování práv </a:t>
            </a:r>
            <a:r>
              <a:rPr lang="cs-CZ" b="1" i="1" dirty="0">
                <a:solidFill>
                  <a:schemeClr val="accent1"/>
                </a:solidFill>
              </a:rPr>
              <a:t>VZTAHUJÍCÍCH</a:t>
            </a:r>
            <a:r>
              <a:rPr lang="cs-CZ" i="1" dirty="0">
                <a:solidFill>
                  <a:schemeClr val="accent1"/>
                </a:solidFill>
              </a:rPr>
              <a:t> se k ochranné známce může nahlásit pouze vlastník příslušných práv nebo jeho oprávněný zástupce.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0762E1D-2232-484C-97C1-4E9782395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24"/>
    </mc:Choice>
    <mc:Fallback xmlns="">
      <p:transition spd="slow" advTm="96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doplněk (atribut verbální)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VČ označující stav či vlastnost, kterou má někdo nebo něco, co je ve větě pojmenováno jménem, za děje, který je vyjádřen slovesem</a:t>
            </a:r>
          </a:p>
          <a:p>
            <a:r>
              <a:rPr lang="cs-CZ" dirty="0"/>
              <a:t>rozvíjí jméno (shoduje se s ním v čísle a rodě) i sloveso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vztahuje se k oběma!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Kamarádka se vrátila unavená.</a:t>
            </a:r>
          </a:p>
          <a:p>
            <a:pPr lvl="2"/>
            <a:r>
              <a:rPr lang="cs-CZ" i="1" dirty="0"/>
              <a:t>vrátila se → unavená</a:t>
            </a:r>
          </a:p>
          <a:p>
            <a:pPr lvl="2"/>
            <a:r>
              <a:rPr lang="cs-CZ" i="1" dirty="0"/>
              <a:t>kamarádka → unavená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D003CE5-6FED-4762-8554-6D6DF694D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15"/>
    </mc:Choice>
    <mc:Fallback xmlns="">
      <p:transition spd="slow" advTm="8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doplněk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adjektivum/zájmeno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/>
              <a:t>Maminka přišla z pekárny </a:t>
            </a:r>
            <a:r>
              <a:rPr lang="cs-CZ" i="1" u="sng" dirty="0"/>
              <a:t>spokojená</a:t>
            </a:r>
            <a:r>
              <a:rPr lang="cs-CZ" i="1" dirty="0"/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/>
              <a:t>Maminka pracuje </a:t>
            </a:r>
            <a:r>
              <a:rPr lang="cs-CZ" i="1" u="sng" dirty="0"/>
              <a:t>jako pekařka</a:t>
            </a:r>
            <a:r>
              <a:rPr lang="cs-CZ" i="1" dirty="0"/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/>
              <a:t>Maminka pekla koblihy </a:t>
            </a:r>
            <a:r>
              <a:rPr lang="cs-CZ" i="1" u="sng" dirty="0"/>
              <a:t>sama</a:t>
            </a:r>
            <a:r>
              <a:rPr lang="cs-CZ" i="1" dirty="0"/>
              <a:t>.</a:t>
            </a:r>
          </a:p>
          <a:p>
            <a:pPr marL="0" indent="0">
              <a:buNone/>
            </a:pPr>
            <a:r>
              <a:rPr lang="cs-CZ" dirty="0"/>
              <a:t>infinitiv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/>
              <a:t>Viděl svého otce </a:t>
            </a:r>
            <a:r>
              <a:rPr lang="cs-CZ" i="1" u="sng" dirty="0"/>
              <a:t>plakat</a:t>
            </a:r>
            <a:r>
              <a:rPr lang="cs-CZ" i="1" dirty="0"/>
              <a:t>.</a:t>
            </a:r>
          </a:p>
          <a:p>
            <a:pPr marL="0" indent="0">
              <a:buNone/>
            </a:pPr>
            <a:r>
              <a:rPr lang="cs-CZ" dirty="0"/>
              <a:t>sloveso ve tvaru příčestí trpného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Seděl </a:t>
            </a:r>
            <a:r>
              <a:rPr lang="cs-CZ" i="1" u="sng" dirty="0"/>
              <a:t>obklopen</a:t>
            </a:r>
            <a:r>
              <a:rPr lang="cs-CZ" i="1" dirty="0"/>
              <a:t> přáteli. </a:t>
            </a:r>
            <a:r>
              <a:rPr lang="cs-CZ" dirty="0"/>
              <a:t>(× </a:t>
            </a:r>
            <a:r>
              <a:rPr lang="cs-CZ" i="1" dirty="0"/>
              <a:t>Byl obklopen přáteli</a:t>
            </a:r>
            <a:r>
              <a:rPr lang="cs-CZ" dirty="0"/>
              <a:t>.)</a:t>
            </a:r>
          </a:p>
          <a:p>
            <a:pPr marL="0" indent="0">
              <a:buNone/>
            </a:pPr>
            <a:r>
              <a:rPr lang="cs-CZ" dirty="0"/>
              <a:t>přechodník</a:t>
            </a:r>
          </a:p>
          <a:p>
            <a:pPr lvl="1">
              <a:buFont typeface="Arial" pitchFamily="34" charset="0"/>
              <a:buChar char="•"/>
            </a:pPr>
            <a:r>
              <a:rPr lang="cs-CZ" i="1" u="sng" dirty="0"/>
              <a:t>Smaže</a:t>
            </a:r>
            <a:r>
              <a:rPr lang="cs-CZ" i="1" dirty="0"/>
              <a:t> koblihy si soused prozpěvoval.</a:t>
            </a:r>
          </a:p>
          <a:p>
            <a:pPr marL="0" indent="0">
              <a:buNone/>
            </a:pPr>
            <a:r>
              <a:rPr lang="cs-CZ" dirty="0"/>
              <a:t>vedlejší věta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/>
              <a:t>Viděl souseda, </a:t>
            </a:r>
            <a:r>
              <a:rPr lang="cs-CZ" i="1" u="sng" dirty="0"/>
              <a:t>jak peče koblihy</a:t>
            </a:r>
            <a:r>
              <a:rPr lang="cs-CZ" i="1" dirty="0"/>
              <a:t>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787B650-3978-42E1-BFF1-5C1A75025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0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04"/>
    </mc:Choice>
    <mc:Fallback xmlns="">
      <p:transition spd="slow" advTm="7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10086</TotalTime>
  <Words>1291</Words>
  <Application>Microsoft Office PowerPoint</Application>
  <PresentationFormat>Širokoúhlá obrazovka</PresentationFormat>
  <Paragraphs>215</Paragraphs>
  <Slides>20</Slides>
  <Notes>0</Notes>
  <HiddenSlides>0</HiddenSlides>
  <MMClips>20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Úvodní jazykový seminář syntax: předmět, přívlastek, doplněk, PU</vt:lpstr>
      <vt:lpstr>předmět (objekt)</vt:lpstr>
      <vt:lpstr>předmět (objekt)</vt:lpstr>
      <vt:lpstr>přívlastek (atribut)</vt:lpstr>
      <vt:lpstr>přívlastek (atribut)</vt:lpstr>
      <vt:lpstr>utvořte náležité tvary přívlastků</vt:lpstr>
      <vt:lpstr>utvořte náležité tvary přívlastků</vt:lpstr>
      <vt:lpstr>doplněk (atribut verbální)</vt:lpstr>
      <vt:lpstr>doplněk</vt:lpstr>
      <vt:lpstr>příslovečné určení (adverbiale)</vt:lpstr>
      <vt:lpstr>typy PU</vt:lpstr>
      <vt:lpstr>Prezentace aplikace PowerPoint</vt:lpstr>
      <vt:lpstr>PU původce děje</vt:lpstr>
      <vt:lpstr>Prezentace aplikace PowerPoint</vt:lpstr>
      <vt:lpstr>ještě vyjasnění k PU prospěchu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jazykový seminář</dc:title>
  <dc:creator>pivo</dc:creator>
  <cp:lastModifiedBy>Alena Andrlová Fidlerová</cp:lastModifiedBy>
  <cp:revision>103</cp:revision>
  <dcterms:created xsi:type="dcterms:W3CDTF">2017-10-19T09:50:07Z</dcterms:created>
  <dcterms:modified xsi:type="dcterms:W3CDTF">2020-11-30T22:13:06Z</dcterms:modified>
</cp:coreProperties>
</file>