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2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1893B2-F242-46E5-95E3-50F23C557C9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94ABA1B-82AB-4A2B-91E6-CB24AC6FE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05B6444-63A5-4CB9-839E-A43292D18F34}"/>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5" name="Zástupný symbol pro zápatí 4">
            <a:extLst>
              <a:ext uri="{FF2B5EF4-FFF2-40B4-BE49-F238E27FC236}">
                <a16:creationId xmlns:a16="http://schemas.microsoft.com/office/drawing/2014/main" id="{039C2CF3-5267-4922-8C23-41C3A96F586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246BAE-14CD-4902-B825-8F00B7C4D49B}"/>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35078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2FE9F8-038D-4456-AD0B-299ED4A527E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20E6684-E5E0-4752-AA11-BED7A612746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675C2B4-989B-4128-85E4-2584AD76B4E7}"/>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5" name="Zástupný symbol pro zápatí 4">
            <a:extLst>
              <a:ext uri="{FF2B5EF4-FFF2-40B4-BE49-F238E27FC236}">
                <a16:creationId xmlns:a16="http://schemas.microsoft.com/office/drawing/2014/main" id="{EB6F3C32-736C-4A7D-BFBE-DB1F690E62F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2329883-9FC7-4C10-A9FF-BD082C2FCB4C}"/>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243434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72E0933-6755-44CE-8737-523706A5523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478531A-43D0-46BA-A7FE-03EC2B693A7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8C398BD-BE81-450A-AA27-225DD5B37330}"/>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5" name="Zástupný symbol pro zápatí 4">
            <a:extLst>
              <a:ext uri="{FF2B5EF4-FFF2-40B4-BE49-F238E27FC236}">
                <a16:creationId xmlns:a16="http://schemas.microsoft.com/office/drawing/2014/main" id="{89AEDF00-5FAB-456C-B4DC-3FB7D0B966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F35D492-21EF-4CC5-9278-F9CD8C44F946}"/>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313135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DA8C5-92E3-4115-ABA7-AB4A062FBEF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C1A2216-581E-4428-96BF-6AB3C507D44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62CE3BF-B131-4CE6-9961-51F29AC4D342}"/>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5" name="Zástupný symbol pro zápatí 4">
            <a:extLst>
              <a:ext uri="{FF2B5EF4-FFF2-40B4-BE49-F238E27FC236}">
                <a16:creationId xmlns:a16="http://schemas.microsoft.com/office/drawing/2014/main" id="{47EE5F1B-4250-4F39-9984-19F9BAB8CD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3DE0EA-6F15-43FF-B256-21268C13D267}"/>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112067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E3740A-1BFF-4F27-A7F7-9D39CC3A46B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02C0B29-9083-4713-A65E-9938F92A91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D2FAFC2-D5EF-418B-BB02-105DEDE40E1A}"/>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5" name="Zástupný symbol pro zápatí 4">
            <a:extLst>
              <a:ext uri="{FF2B5EF4-FFF2-40B4-BE49-F238E27FC236}">
                <a16:creationId xmlns:a16="http://schemas.microsoft.com/office/drawing/2014/main" id="{B1100888-E004-45E5-A12A-553001ACBA3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CEEEA6E-3604-405B-AF44-E46EC9F2EC8C}"/>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338934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92FF4-8744-4CE6-B3DD-63A09E97A84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9990F85-FB33-44E6-AE6E-D551F2AF6A2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600DF51-F0E6-4F7B-982D-9F60E3BCE05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00422E8-06E8-4F72-B27F-A183B2B501E6}"/>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6" name="Zástupný symbol pro zápatí 5">
            <a:extLst>
              <a:ext uri="{FF2B5EF4-FFF2-40B4-BE49-F238E27FC236}">
                <a16:creationId xmlns:a16="http://schemas.microsoft.com/office/drawing/2014/main" id="{9B49715E-B571-4530-BDEB-BA81EC20009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EE73E3E-C2C5-404D-AE72-23C6DF78D1AA}"/>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104443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676E8-2C79-429F-91EE-CC7B92DFB85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23CBD07-E3EE-4D5E-AF7A-80DB6B925F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B33E59D-6A0C-43CA-8CC8-9029538FC76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BD061C9-706E-41CC-A0D7-71F926A95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F0ED39F-BABB-4A17-8753-6CAC9C3C32A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16B2308-734F-48D0-A154-EC8548E9717D}"/>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8" name="Zástupný symbol pro zápatí 7">
            <a:extLst>
              <a:ext uri="{FF2B5EF4-FFF2-40B4-BE49-F238E27FC236}">
                <a16:creationId xmlns:a16="http://schemas.microsoft.com/office/drawing/2014/main" id="{CB04BB26-8C8C-48E5-8E9E-8B522FC43DA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A4BE7EC-1A39-4074-B6A7-6E2D361D278E}"/>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22261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1602DC-BEB5-4594-8890-0E22066051C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2D57A75-BAEE-45F4-8251-EA7C9D61BFA7}"/>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4" name="Zástupný symbol pro zápatí 3">
            <a:extLst>
              <a:ext uri="{FF2B5EF4-FFF2-40B4-BE49-F238E27FC236}">
                <a16:creationId xmlns:a16="http://schemas.microsoft.com/office/drawing/2014/main" id="{2DEB14D1-C7C0-47D9-8E9E-747A39E06DA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F39C853-FE76-42BA-AD8B-DE7A684B44BA}"/>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318710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5CBE593-9DAE-42FC-900C-A341039716F4}"/>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3" name="Zástupný symbol pro zápatí 2">
            <a:extLst>
              <a:ext uri="{FF2B5EF4-FFF2-40B4-BE49-F238E27FC236}">
                <a16:creationId xmlns:a16="http://schemas.microsoft.com/office/drawing/2014/main" id="{C0D4C2A5-736E-401B-87EA-B91CE938BF1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27CCB84-DDEC-43DB-9CB6-1A129BEEC294}"/>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137376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740EE-2115-4ABE-A358-E78AB858990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7613639-A281-412F-8E98-7FD6ECF95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4F30C3D-4353-4650-93E3-4B1612049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3A7EA52-3B2E-45FC-BC1A-E578155D0675}"/>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6" name="Zástupný symbol pro zápatí 5">
            <a:extLst>
              <a:ext uri="{FF2B5EF4-FFF2-40B4-BE49-F238E27FC236}">
                <a16:creationId xmlns:a16="http://schemas.microsoft.com/office/drawing/2014/main" id="{D7500038-0E24-4F04-9A88-52A8DDC15B3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74FA419-407B-4552-BB36-605A7A110CED}"/>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3642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9F6CA-167F-4D2C-B41C-9727A3FFCB3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26240F8-471F-409D-B560-B73127CAB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242B378-FE0B-414E-859E-0D23C2BED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739D849-B028-4450-A5C6-6815441308AC}"/>
              </a:ext>
            </a:extLst>
          </p:cNvPr>
          <p:cNvSpPr>
            <a:spLocks noGrp="1"/>
          </p:cNvSpPr>
          <p:nvPr>
            <p:ph type="dt" sz="half" idx="10"/>
          </p:nvPr>
        </p:nvSpPr>
        <p:spPr/>
        <p:txBody>
          <a:bodyPr/>
          <a:lstStyle/>
          <a:p>
            <a:fld id="{8576D920-9863-4185-BDB7-C754640D9CC3}" type="datetimeFigureOut">
              <a:rPr lang="cs-CZ" smtClean="0"/>
              <a:t>29.04.2021</a:t>
            </a:fld>
            <a:endParaRPr lang="cs-CZ"/>
          </a:p>
        </p:txBody>
      </p:sp>
      <p:sp>
        <p:nvSpPr>
          <p:cNvPr id="6" name="Zástupný symbol pro zápatí 5">
            <a:extLst>
              <a:ext uri="{FF2B5EF4-FFF2-40B4-BE49-F238E27FC236}">
                <a16:creationId xmlns:a16="http://schemas.microsoft.com/office/drawing/2014/main" id="{4EF4ACC0-DE82-4077-BB73-C112AF18878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8AA865E-5540-43A6-99DB-53E8E67A7566}"/>
              </a:ext>
            </a:extLst>
          </p:cNvPr>
          <p:cNvSpPr>
            <a:spLocks noGrp="1"/>
          </p:cNvSpPr>
          <p:nvPr>
            <p:ph type="sldNum" sz="quarter" idx="12"/>
          </p:nvPr>
        </p:nvSpPr>
        <p:spPr/>
        <p:txBody>
          <a:bodyPr/>
          <a:lstStyle/>
          <a:p>
            <a:fld id="{1A0574D2-2F2B-4027-BA7E-1BBB987775CA}" type="slidenum">
              <a:rPr lang="cs-CZ" smtClean="0"/>
              <a:t>‹#›</a:t>
            </a:fld>
            <a:endParaRPr lang="cs-CZ"/>
          </a:p>
        </p:txBody>
      </p:sp>
    </p:spTree>
    <p:extLst>
      <p:ext uri="{BB962C8B-B14F-4D97-AF65-F5344CB8AC3E}">
        <p14:creationId xmlns:p14="http://schemas.microsoft.com/office/powerpoint/2010/main" val="148916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C5A5854-5B6D-4CB1-93D2-6853AC104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AA4CEE9-0CFD-4A85-9956-5CAE9B204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B50A74-C860-4020-98E4-2C3DBDFA8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6D920-9863-4185-BDB7-C754640D9CC3}" type="datetimeFigureOut">
              <a:rPr lang="cs-CZ" smtClean="0"/>
              <a:t>29.04.2021</a:t>
            </a:fld>
            <a:endParaRPr lang="cs-CZ"/>
          </a:p>
        </p:txBody>
      </p:sp>
      <p:sp>
        <p:nvSpPr>
          <p:cNvPr id="5" name="Zástupný symbol pro zápatí 4">
            <a:extLst>
              <a:ext uri="{FF2B5EF4-FFF2-40B4-BE49-F238E27FC236}">
                <a16:creationId xmlns:a16="http://schemas.microsoft.com/office/drawing/2014/main" id="{73526F3C-1770-43A8-A3A2-506256ABE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8294C41-BC20-4065-9654-E5701703C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574D2-2F2B-4027-BA7E-1BBB987775CA}" type="slidenum">
              <a:rPr lang="cs-CZ" smtClean="0"/>
              <a:t>‹#›</a:t>
            </a:fld>
            <a:endParaRPr lang="cs-CZ"/>
          </a:p>
        </p:txBody>
      </p:sp>
    </p:spTree>
    <p:extLst>
      <p:ext uri="{BB962C8B-B14F-4D97-AF65-F5344CB8AC3E}">
        <p14:creationId xmlns:p14="http://schemas.microsoft.com/office/powerpoint/2010/main" val="304174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85CE4A-2054-4FE8-8F67-E94F77AACCEF}"/>
              </a:ext>
            </a:extLst>
          </p:cNvPr>
          <p:cNvSpPr>
            <a:spLocks noGrp="1"/>
          </p:cNvSpPr>
          <p:nvPr>
            <p:ph type="ctrTitle"/>
          </p:nvPr>
        </p:nvSpPr>
        <p:spPr/>
        <p:txBody>
          <a:bodyPr>
            <a:normAutofit/>
          </a:bodyPr>
          <a:lstStyle/>
          <a:p>
            <a:r>
              <a:rPr lang="de-DE" sz="2800" dirty="0"/>
              <a:t>Die deutschen Balladen</a:t>
            </a:r>
            <a:endParaRPr lang="cs-CZ" sz="2800" dirty="0"/>
          </a:p>
        </p:txBody>
      </p:sp>
      <p:sp>
        <p:nvSpPr>
          <p:cNvPr id="3" name="Podnadpis 2">
            <a:extLst>
              <a:ext uri="{FF2B5EF4-FFF2-40B4-BE49-F238E27FC236}">
                <a16:creationId xmlns:a16="http://schemas.microsoft.com/office/drawing/2014/main" id="{342964A6-93F0-465A-B9CE-5E6436C2A341}"/>
              </a:ext>
            </a:extLst>
          </p:cNvPr>
          <p:cNvSpPr>
            <a:spLocks noGrp="1"/>
          </p:cNvSpPr>
          <p:nvPr>
            <p:ph type="subTitle" idx="1"/>
          </p:nvPr>
        </p:nvSpPr>
        <p:spPr/>
        <p:txBody>
          <a:bodyPr/>
          <a:lstStyle/>
          <a:p>
            <a:r>
              <a:rPr lang="de-DE" dirty="0"/>
              <a:t>Johann Wolfgang Goethe: Der Zauberlehrling</a:t>
            </a:r>
          </a:p>
          <a:p>
            <a:r>
              <a:rPr lang="de-DE" dirty="0"/>
              <a:t>Friedrich Schiller: Der Handschuh</a:t>
            </a:r>
          </a:p>
          <a:p>
            <a:r>
              <a:rPr lang="de-DE" dirty="0"/>
              <a:t>Gottfried August Bürger: Lenore</a:t>
            </a:r>
            <a:endParaRPr lang="cs-CZ" dirty="0"/>
          </a:p>
        </p:txBody>
      </p:sp>
    </p:spTree>
    <p:extLst>
      <p:ext uri="{BB962C8B-B14F-4D97-AF65-F5344CB8AC3E}">
        <p14:creationId xmlns:p14="http://schemas.microsoft.com/office/powerpoint/2010/main" val="310155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24EC3F-1300-4E97-8111-424C24EA6C0F}"/>
              </a:ext>
            </a:extLst>
          </p:cNvPr>
          <p:cNvSpPr>
            <a:spLocks noGrp="1"/>
          </p:cNvSpPr>
          <p:nvPr>
            <p:ph type="title"/>
          </p:nvPr>
        </p:nvSpPr>
        <p:spPr/>
        <p:txBody>
          <a:bodyPr>
            <a:normAutofit/>
          </a:bodyPr>
          <a:lstStyle/>
          <a:p>
            <a:pPr algn="ctr"/>
            <a:r>
              <a:rPr lang="de-DE" sz="2800" dirty="0"/>
              <a:t>Die Ballade</a:t>
            </a:r>
            <a:endParaRPr lang="cs-CZ" sz="2800" dirty="0"/>
          </a:p>
        </p:txBody>
      </p:sp>
      <p:sp>
        <p:nvSpPr>
          <p:cNvPr id="3" name="Zástupný obsah 2">
            <a:extLst>
              <a:ext uri="{FF2B5EF4-FFF2-40B4-BE49-F238E27FC236}">
                <a16:creationId xmlns:a16="http://schemas.microsoft.com/office/drawing/2014/main" id="{B3AFEAC2-98CA-4527-A8F0-FD7E8ACD7D04}"/>
              </a:ext>
            </a:extLst>
          </p:cNvPr>
          <p:cNvSpPr>
            <a:spLocks noGrp="1"/>
          </p:cNvSpPr>
          <p:nvPr>
            <p:ph idx="1"/>
          </p:nvPr>
        </p:nvSpPr>
        <p:spPr/>
        <p:txBody>
          <a:bodyPr>
            <a:normAutofit/>
          </a:bodyPr>
          <a:lstStyle/>
          <a:p>
            <a:pPr algn="just"/>
            <a:r>
              <a:rPr lang="de-DE" sz="1400" dirty="0"/>
              <a:t>Ursprünglich bedeutete die Ballade ein Tanzlied (lateinisch </a:t>
            </a:r>
            <a:r>
              <a:rPr lang="de-DE" sz="1400" dirty="0" err="1"/>
              <a:t>ballare</a:t>
            </a:r>
            <a:r>
              <a:rPr lang="cs-CZ" sz="1400" dirty="0"/>
              <a:t> = </a:t>
            </a:r>
            <a:r>
              <a:rPr lang="de-DE" sz="1400" dirty="0"/>
              <a:t>tanzen) mit Refrain, gesungen zum Reihen- und Kettentanz. Sie stammt aus dem italienisch-provenzalischen Kulturgebiet und breitete sich im Rahmen der ritterlichen Kultur im Hochmittelalter von Nordfrankreich nach Europa aus. Es entstand zuerst die anonyme </a:t>
            </a:r>
            <a:r>
              <a:rPr lang="de-DE" sz="1400" b="1" i="1" dirty="0"/>
              <a:t>Volksballade</a:t>
            </a:r>
            <a:r>
              <a:rPr lang="de-DE" sz="1400" dirty="0"/>
              <a:t> als (gesungenes) Erzähllied, das dadurch charakterisiert ist, dass es Epik, Lyrik und Drama als Grundarten der Poesie in sich vereint, später dann das Heldenlied, in dem sich die epische Erzählweise mit dramatischer Gestaltung (Dialog) verbindet. Eine andere Stufe bilden die deutschen Volksballaden des späten Mittelalters, bei denen die episch-dramatischen Momente vorherrschen, die aber keine Aufforderung zum Tanz nachweisen – sie sind meistens ein Einzelvortrag, in dem der Refrain fehlt. </a:t>
            </a:r>
          </a:p>
          <a:p>
            <a:pPr algn="just"/>
            <a:r>
              <a:rPr lang="de-DE" sz="1400" dirty="0"/>
              <a:t>Im 18. Jh. wurde der Begriff „Ballade“ im Sinne von „Erzähllied“ für die</a:t>
            </a:r>
            <a:r>
              <a:rPr lang="de-DE" sz="1400" b="1" i="1" dirty="0"/>
              <a:t> Kunstballade </a:t>
            </a:r>
            <a:r>
              <a:rPr lang="de-DE" sz="1400" dirty="0"/>
              <a:t>eingegrenzt. Sie behielt sich streng literarische Form und übernahm die wesentlichen Stilmerkmale der Volksballade: Stellung zwischen den Gattungen, strophische Gliederung, Reime. Epochemachend war G. A. Bürgers </a:t>
            </a:r>
            <a:r>
              <a:rPr lang="de-DE" sz="1400" i="1" dirty="0"/>
              <a:t>Lenore</a:t>
            </a:r>
            <a:r>
              <a:rPr lang="de-DE" sz="1400" dirty="0"/>
              <a:t> (1774). In Bürgers Nachfolge wurde die naturmagische und die Geister-Ballade zum vorherrschenden Balladentypus von „Sturm-und-Drang“. Ihr wichtigster Vertreter neben Bürger war der junge Goethe (</a:t>
            </a:r>
            <a:r>
              <a:rPr lang="de-DE" sz="1400" i="1" dirty="0"/>
              <a:t>Der untreue Knabe</a:t>
            </a:r>
            <a:r>
              <a:rPr lang="de-DE" sz="1400" dirty="0"/>
              <a:t>, </a:t>
            </a:r>
            <a:r>
              <a:rPr lang="de-DE" sz="1400" i="1" dirty="0"/>
              <a:t>Der Erlkönig</a:t>
            </a:r>
            <a:r>
              <a:rPr lang="de-DE" sz="1400" dirty="0"/>
              <a:t>). Im sogenannten „Balladenjahr 1797“ entwickelten Goethe und Schiller den klassischen Typus der</a:t>
            </a:r>
            <a:r>
              <a:rPr lang="de-DE" sz="1400" b="1" i="1" dirty="0"/>
              <a:t> Ideenballade</a:t>
            </a:r>
            <a:r>
              <a:rPr lang="de-DE" sz="1400" dirty="0"/>
              <a:t>, die formal und thematisch im äußersten Gegensatz zur Volksballade steht.</a:t>
            </a:r>
          </a:p>
          <a:p>
            <a:pPr algn="just"/>
            <a:r>
              <a:rPr lang="de-DE" sz="1400" dirty="0"/>
              <a:t>Die Ideenballade ist eine Sonderform der neuzeitlichen deutschen Kunstballade. Die Ideenballade folgt der Intention der klassischen Ästhetik, das Individuelle zur überzeitlichen „idealischen Allgemeinheit“ (Schiller) und zu einer „reineren Form“ (Goethe) zu verbessern und alles unter die Herrschaft einer Idee zu stellen. Goethes Ideenballaden (</a:t>
            </a:r>
            <a:r>
              <a:rPr lang="de-DE" sz="1400" i="1" dirty="0"/>
              <a:t>Der Zauberlehrling</a:t>
            </a:r>
            <a:r>
              <a:rPr lang="de-DE" sz="1400" dirty="0"/>
              <a:t>, </a:t>
            </a:r>
            <a:r>
              <a:rPr lang="de-DE" sz="1400" i="1" dirty="0"/>
              <a:t>Der Gott und die Bajadere </a:t>
            </a:r>
            <a:r>
              <a:rPr lang="de-DE" sz="1400" dirty="0"/>
              <a:t>u.v.a.) stellen den Menschen in naturmagische Bezüge. Schillers Ideenballaden (</a:t>
            </a:r>
            <a:r>
              <a:rPr lang="de-DE" sz="1400" i="1" dirty="0"/>
              <a:t>Der Handschuh</a:t>
            </a:r>
            <a:r>
              <a:rPr lang="de-DE" sz="1400" dirty="0"/>
              <a:t>, </a:t>
            </a:r>
            <a:r>
              <a:rPr lang="de-DE" sz="1400" i="1" dirty="0"/>
              <a:t>Der Taucher </a:t>
            </a:r>
            <a:r>
              <a:rPr lang="de-DE" sz="1400" dirty="0"/>
              <a:t>u.v.a.) verkörpern den Typus in reiner Form: Die Idee triumphiert über das irrational Schicksalhafte, der aktiv handelnde Held über den passiv handelnden. Das Ideal siegt im Widerstreit von ewiger und irdischer Gerechtigkeit über die Realität.</a:t>
            </a:r>
            <a:endParaRPr lang="cs-CZ" sz="1400" dirty="0"/>
          </a:p>
        </p:txBody>
      </p:sp>
    </p:spTree>
    <p:extLst>
      <p:ext uri="{BB962C8B-B14F-4D97-AF65-F5344CB8AC3E}">
        <p14:creationId xmlns:p14="http://schemas.microsoft.com/office/powerpoint/2010/main" val="234608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9270A-383B-4CD7-9465-46D15A36C4E6}"/>
              </a:ext>
            </a:extLst>
          </p:cNvPr>
          <p:cNvSpPr>
            <a:spLocks noGrp="1"/>
          </p:cNvSpPr>
          <p:nvPr>
            <p:ph type="title"/>
          </p:nvPr>
        </p:nvSpPr>
        <p:spPr/>
        <p:txBody>
          <a:bodyPr>
            <a:normAutofit/>
          </a:bodyPr>
          <a:lstStyle/>
          <a:p>
            <a:pPr algn="ctr"/>
            <a:r>
              <a:rPr lang="de-DE" sz="2800" dirty="0"/>
              <a:t>Goethes Lyrik</a:t>
            </a:r>
            <a:endParaRPr lang="cs-CZ" sz="2800" dirty="0"/>
          </a:p>
        </p:txBody>
      </p:sp>
      <p:sp>
        <p:nvSpPr>
          <p:cNvPr id="3" name="Zástupný obsah 2">
            <a:extLst>
              <a:ext uri="{FF2B5EF4-FFF2-40B4-BE49-F238E27FC236}">
                <a16:creationId xmlns:a16="http://schemas.microsoft.com/office/drawing/2014/main" id="{2A9A10EC-5D16-409C-914B-3B5391CE3188}"/>
              </a:ext>
            </a:extLst>
          </p:cNvPr>
          <p:cNvSpPr>
            <a:spLocks noGrp="1"/>
          </p:cNvSpPr>
          <p:nvPr>
            <p:ph idx="1"/>
          </p:nvPr>
        </p:nvSpPr>
        <p:spPr/>
        <p:txBody>
          <a:bodyPr>
            <a:normAutofit lnSpcReduction="10000"/>
          </a:bodyPr>
          <a:lstStyle/>
          <a:p>
            <a:pPr algn="just"/>
            <a:r>
              <a:rPr lang="de-DE" sz="1400" dirty="0"/>
              <a:t>Goethe schrieb in seinem Leben von der Jugendzeit bis ins Alter mehr als 3 000 Gedichte. Einige weltbekannte sind eigenständig, einige wurden zu Zyklen gesammelt und dann herausgegeben.</a:t>
            </a:r>
          </a:p>
          <a:p>
            <a:pPr algn="just"/>
            <a:r>
              <a:rPr lang="de-DE" sz="1400" dirty="0"/>
              <a:t>Gedichtzyklen und Epigramm-Sammlungen</a:t>
            </a:r>
          </a:p>
          <a:p>
            <a:pPr lvl="1" algn="just"/>
            <a:r>
              <a:rPr lang="de-DE" sz="1000" dirty="0"/>
              <a:t>Römische Elegien (1788-1790) – freizügige erotische Gedichte aus dem Aufenthalt in Rom</a:t>
            </a:r>
          </a:p>
          <a:p>
            <a:pPr lvl="1" algn="just"/>
            <a:r>
              <a:rPr lang="de-DE" sz="1000" dirty="0" err="1"/>
              <a:t>Venetianische</a:t>
            </a:r>
            <a:r>
              <a:rPr lang="de-DE" sz="1000" dirty="0"/>
              <a:t> Epigramme (1790) – Spottgedichte auf die europäischen Zustände</a:t>
            </a:r>
          </a:p>
          <a:p>
            <a:pPr lvl="1" algn="just"/>
            <a:r>
              <a:rPr lang="de-DE" sz="1000" dirty="0"/>
              <a:t>Sonette (1807/08)</a:t>
            </a:r>
          </a:p>
          <a:p>
            <a:pPr lvl="1" algn="just"/>
            <a:r>
              <a:rPr lang="de-DE" sz="1000" dirty="0"/>
              <a:t>West-östlicher Divan (1819, erweitert 1827) – inspiriert vom Koran und der mittelalterlichen arabischen Poesie von Hafis</a:t>
            </a:r>
          </a:p>
          <a:p>
            <a:pPr lvl="1" algn="just"/>
            <a:r>
              <a:rPr lang="de-DE" sz="1000" dirty="0"/>
              <a:t>Trilogie der Leidenschaft (1829)</a:t>
            </a:r>
          </a:p>
          <a:p>
            <a:pPr algn="just"/>
            <a:r>
              <a:rPr lang="de-DE" sz="1400" dirty="0"/>
              <a:t>Berühmte Einzelgedichte (Gelegenheits-, Liebes-, Naturgedichte, Balladen)</a:t>
            </a:r>
          </a:p>
          <a:p>
            <a:pPr lvl="1" algn="just"/>
            <a:r>
              <a:rPr lang="de-DE" sz="1000" dirty="0"/>
              <a:t>Heidenröslein (1771)</a:t>
            </a:r>
          </a:p>
          <a:p>
            <a:pPr lvl="1" algn="just"/>
            <a:r>
              <a:rPr lang="de-DE" sz="1000" dirty="0"/>
              <a:t>Prometheus (1774)</a:t>
            </a:r>
          </a:p>
          <a:p>
            <a:pPr lvl="1" algn="just"/>
            <a:r>
              <a:rPr lang="de-DE" sz="1000" dirty="0"/>
              <a:t>Willkommen und Abschied (1775, 2. Fassung 1789)</a:t>
            </a:r>
          </a:p>
          <a:p>
            <a:pPr lvl="1" algn="just"/>
            <a:r>
              <a:rPr lang="de-DE" sz="1000" dirty="0"/>
              <a:t>An den Mond (1777)</a:t>
            </a:r>
          </a:p>
          <a:p>
            <a:pPr lvl="1" algn="just"/>
            <a:r>
              <a:rPr lang="de-DE" sz="1000" dirty="0"/>
              <a:t>Wandrers Nachtlied (1780)</a:t>
            </a:r>
          </a:p>
          <a:p>
            <a:pPr lvl="1" algn="just"/>
            <a:r>
              <a:rPr lang="de-DE" sz="1000" dirty="0"/>
              <a:t>Der Erlkönig (1782, Ballade)</a:t>
            </a:r>
          </a:p>
          <a:p>
            <a:pPr lvl="1" algn="just"/>
            <a:r>
              <a:rPr lang="de-DE" sz="1000" dirty="0"/>
              <a:t>Der Zauberlehrling (1797, Ballade)</a:t>
            </a:r>
          </a:p>
          <a:p>
            <a:pPr lvl="1" algn="just"/>
            <a:r>
              <a:rPr lang="de-DE" sz="1000" dirty="0"/>
              <a:t>Der Schatzgräber (1797, Ballade)</a:t>
            </a:r>
          </a:p>
          <a:p>
            <a:pPr lvl="1" algn="just"/>
            <a:r>
              <a:rPr lang="de-DE" sz="1000" dirty="0"/>
              <a:t>Die Braut von Korinth (1797, Ballade)</a:t>
            </a:r>
          </a:p>
          <a:p>
            <a:pPr lvl="1" algn="just"/>
            <a:r>
              <a:rPr lang="de-DE" sz="1000" dirty="0"/>
              <a:t>Der Gott und die Bajadere (1797, Ballade)</a:t>
            </a:r>
          </a:p>
          <a:p>
            <a:pPr lvl="1" algn="just"/>
            <a:r>
              <a:rPr lang="de-DE" sz="1000" dirty="0"/>
              <a:t>Die Metamorphose der Pflanzen (1798, Lehrgedicht, geschickte Verbindung von Poesie und Naturforschung)</a:t>
            </a:r>
          </a:p>
          <a:p>
            <a:pPr lvl="1" algn="just"/>
            <a:r>
              <a:rPr lang="de-DE" sz="1000" dirty="0"/>
              <a:t>Marienbader Elegie (1823)</a:t>
            </a:r>
            <a:endParaRPr lang="cs-CZ" sz="1000" dirty="0"/>
          </a:p>
        </p:txBody>
      </p:sp>
    </p:spTree>
    <p:extLst>
      <p:ext uri="{BB962C8B-B14F-4D97-AF65-F5344CB8AC3E}">
        <p14:creationId xmlns:p14="http://schemas.microsoft.com/office/powerpoint/2010/main" val="135585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E04D4C-5F1D-4F88-9F50-8006E3D2183A}"/>
              </a:ext>
            </a:extLst>
          </p:cNvPr>
          <p:cNvSpPr>
            <a:spLocks noGrp="1"/>
          </p:cNvSpPr>
          <p:nvPr>
            <p:ph type="title"/>
          </p:nvPr>
        </p:nvSpPr>
        <p:spPr/>
        <p:txBody>
          <a:bodyPr>
            <a:normAutofit/>
          </a:bodyPr>
          <a:lstStyle/>
          <a:p>
            <a:pPr algn="ctr"/>
            <a:r>
              <a:rPr lang="de-DE" sz="2800" dirty="0"/>
              <a:t>Der Zauberlehrling (1797)</a:t>
            </a:r>
            <a:endParaRPr lang="cs-CZ" sz="2800" dirty="0"/>
          </a:p>
        </p:txBody>
      </p:sp>
      <p:sp>
        <p:nvSpPr>
          <p:cNvPr id="3" name="Zástupný obsah 2">
            <a:extLst>
              <a:ext uri="{FF2B5EF4-FFF2-40B4-BE49-F238E27FC236}">
                <a16:creationId xmlns:a16="http://schemas.microsoft.com/office/drawing/2014/main" id="{C1931D60-A869-46B1-A2A1-1355A6975C55}"/>
              </a:ext>
            </a:extLst>
          </p:cNvPr>
          <p:cNvSpPr>
            <a:spLocks noGrp="1"/>
          </p:cNvSpPr>
          <p:nvPr>
            <p:ph idx="1"/>
          </p:nvPr>
        </p:nvSpPr>
        <p:spPr/>
        <p:txBody>
          <a:bodyPr>
            <a:normAutofit/>
          </a:bodyPr>
          <a:lstStyle/>
          <a:p>
            <a:pPr algn="just"/>
            <a:r>
              <a:rPr lang="de-DE" sz="1400" dirty="0"/>
              <a:t>Die Ballade gehört zu den bekanntesten Gedichten Goethes, sie entstand in dem Balladenjahr der Klassik 1797 und erschien mit den anderen Balladen Goethes und Schillers im Musen-Almanach auf das Jahr 1798.</a:t>
            </a:r>
          </a:p>
          <a:p>
            <a:pPr algn="just"/>
            <a:r>
              <a:rPr lang="de-DE" sz="1400" dirty="0"/>
              <a:t>Als Anregung werden ein Motiv aus der im Dialog verfassten Geschichte </a:t>
            </a:r>
            <a:r>
              <a:rPr lang="de-DE" sz="1400" i="1" dirty="0"/>
              <a:t>Der Lügenfreund und der Ungläubige </a:t>
            </a:r>
            <a:r>
              <a:rPr lang="de-DE" sz="1400" dirty="0"/>
              <a:t>aus dem 2. Jh. vom antiken griechischen Satiriker </a:t>
            </a:r>
            <a:r>
              <a:rPr lang="de-DE" sz="1400" b="1" i="1" dirty="0"/>
              <a:t>Lukian von </a:t>
            </a:r>
            <a:r>
              <a:rPr lang="de-DE" sz="1400" b="1" i="1" dirty="0" err="1"/>
              <a:t>Samosata</a:t>
            </a:r>
            <a:r>
              <a:rPr lang="de-DE" sz="1400" b="1" i="1" dirty="0"/>
              <a:t> </a:t>
            </a:r>
            <a:r>
              <a:rPr lang="de-DE" sz="1400" dirty="0"/>
              <a:t>(um 120-um 200), von dem sich die deutschen Klassiker inspirieren ließen, und auch angeblich die überlieferte Sage über den </a:t>
            </a:r>
            <a:r>
              <a:rPr lang="de-DE" sz="1400" i="1" dirty="0"/>
              <a:t>Prager Golem </a:t>
            </a:r>
            <a:r>
              <a:rPr lang="de-DE" sz="1400" dirty="0"/>
              <a:t>des </a:t>
            </a:r>
            <a:r>
              <a:rPr lang="de-DE" sz="1400" b="1" i="1" dirty="0"/>
              <a:t>Rabbi Löw</a:t>
            </a:r>
            <a:r>
              <a:rPr lang="de-DE" sz="1400" dirty="0"/>
              <a:t>, entstanden am Anfang des 17. Jh., angegeben.</a:t>
            </a:r>
          </a:p>
          <a:p>
            <a:pPr algn="just"/>
            <a:r>
              <a:rPr lang="de-DE" sz="1400" dirty="0"/>
              <a:t>Die Ballade besteht aus sieben Strophen, die in die eigentliche Strophe und eine Art Refrain aufgeteilt sind. Jede Vollstrophe hat 14 Verse, deren erster Teil sich aus vier Versen mit vierhebigen Trochäen und zweiter Teil aus vier Versen mit dreihebigen Trochäen zusammensetzt. Der durch Einrückung entstandene Refrain enthält sechs Verse: vier zweihebige und zwei vierhebige Trochäen. Reimschema in den Strophen ist </a:t>
            </a:r>
            <a:r>
              <a:rPr lang="de-DE" sz="1400" dirty="0" err="1"/>
              <a:t>abab</a:t>
            </a:r>
            <a:r>
              <a:rPr lang="de-DE" sz="1400" dirty="0"/>
              <a:t> </a:t>
            </a:r>
            <a:r>
              <a:rPr lang="de-DE" sz="1400" dirty="0" err="1"/>
              <a:t>cdcd</a:t>
            </a:r>
            <a:r>
              <a:rPr lang="de-DE" sz="1400" dirty="0"/>
              <a:t> (Kreuzreim), Reimschema in den Strophen im Refrain ist </a:t>
            </a:r>
            <a:r>
              <a:rPr lang="de-DE" sz="1400" dirty="0" err="1"/>
              <a:t>abbcac</a:t>
            </a:r>
            <a:r>
              <a:rPr lang="de-DE" sz="1400" dirty="0"/>
              <a:t>.</a:t>
            </a:r>
          </a:p>
          <a:p>
            <a:pPr algn="just"/>
            <a:r>
              <a:rPr lang="de-DE" sz="1400" dirty="0"/>
              <a:t>Die Ballade kann man als Versuch interpretieren, gegen die Herrschaft des Meisters aufzubegehren und selbstständig zu handeln. Der Lehrling besitzt aber noch kaum Kompetenzen seines Meisters, deshalb führt sein Versuch ins Chaos, das er nicht meistern kann </a:t>
            </a:r>
            <a:r>
              <a:rPr lang="de-DE" sz="1400" b="1" dirty="0"/>
              <a:t>(„Die ich rief, die Geister,/Wird ich nun nicht los.“). </a:t>
            </a:r>
            <a:r>
              <a:rPr lang="de-DE" sz="1400" dirty="0"/>
              <a:t>Die Situation kann nur die Besinnung auf die Autorität und die ursprüngliche Ordnung retten. Die Ballade entspricht dem Gedankengut der Klassik, besonders in ihrer gedanklichen Übertragung auf die Erkenntnisse der Wissenschaft und auf die Folgen, die bei ihrem Missbrauch entstehen können. Die Wissenschaft muss für die Folgen ihrer Forschung verantwortlich gemacht werden (siehe den oben zitierten Vers).</a:t>
            </a:r>
          </a:p>
          <a:p>
            <a:pPr algn="just"/>
            <a:endParaRPr lang="de-DE" sz="1600" dirty="0"/>
          </a:p>
          <a:p>
            <a:pPr algn="just"/>
            <a:endParaRPr lang="cs-CZ" sz="1600" dirty="0"/>
          </a:p>
        </p:txBody>
      </p:sp>
    </p:spTree>
    <p:extLst>
      <p:ext uri="{BB962C8B-B14F-4D97-AF65-F5344CB8AC3E}">
        <p14:creationId xmlns:p14="http://schemas.microsoft.com/office/powerpoint/2010/main" val="201379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CCA8EE-459D-4C2B-AAEC-E76895BE9A99}"/>
              </a:ext>
            </a:extLst>
          </p:cNvPr>
          <p:cNvSpPr>
            <a:spLocks noGrp="1"/>
          </p:cNvSpPr>
          <p:nvPr>
            <p:ph type="title"/>
          </p:nvPr>
        </p:nvSpPr>
        <p:spPr/>
        <p:txBody>
          <a:bodyPr>
            <a:normAutofit/>
          </a:bodyPr>
          <a:lstStyle/>
          <a:p>
            <a:pPr algn="ctr"/>
            <a:r>
              <a:rPr lang="de-DE" sz="2800" dirty="0"/>
              <a:t>Schillers Lyrik</a:t>
            </a:r>
            <a:endParaRPr lang="cs-CZ" sz="2800" dirty="0"/>
          </a:p>
        </p:txBody>
      </p:sp>
      <p:sp>
        <p:nvSpPr>
          <p:cNvPr id="3" name="Zástupný obsah 2">
            <a:extLst>
              <a:ext uri="{FF2B5EF4-FFF2-40B4-BE49-F238E27FC236}">
                <a16:creationId xmlns:a16="http://schemas.microsoft.com/office/drawing/2014/main" id="{2F6E14AF-A4C5-4B6E-90E7-3CD7CBFC9957}"/>
              </a:ext>
            </a:extLst>
          </p:cNvPr>
          <p:cNvSpPr>
            <a:spLocks noGrp="1"/>
          </p:cNvSpPr>
          <p:nvPr>
            <p:ph idx="1"/>
          </p:nvPr>
        </p:nvSpPr>
        <p:spPr/>
        <p:txBody>
          <a:bodyPr>
            <a:normAutofit/>
          </a:bodyPr>
          <a:lstStyle/>
          <a:p>
            <a:r>
              <a:rPr lang="de-DE" sz="1400" dirty="0"/>
              <a:t>Berühmt ist sein Gedicht </a:t>
            </a:r>
            <a:r>
              <a:rPr lang="de-DE" sz="1400" i="1" dirty="0"/>
              <a:t>An die Freude </a:t>
            </a:r>
            <a:r>
              <a:rPr lang="de-DE" sz="1400" dirty="0"/>
              <a:t>(1785) aus den frühen Jahren, das ursprünglich in Dresden als die Tafel der Freimaurerloge Zu den drei Schwestern entstanden ist, und heute (auch durch Vertonung Beethovens) weltberühmt ist.</a:t>
            </a:r>
          </a:p>
          <a:p>
            <a:r>
              <a:rPr lang="de-DE" sz="1400" dirty="0"/>
              <a:t>Schillers wichtigste Balladen sind:</a:t>
            </a:r>
          </a:p>
          <a:p>
            <a:pPr lvl="1"/>
            <a:r>
              <a:rPr lang="de-DE" sz="1000" dirty="0"/>
              <a:t>Die Götter Griechenlands (1788, 2. Fassung 1800)</a:t>
            </a:r>
          </a:p>
          <a:p>
            <a:pPr lvl="1"/>
            <a:r>
              <a:rPr lang="de-DE" sz="1000" dirty="0"/>
              <a:t>Der Taucher (1797)</a:t>
            </a:r>
          </a:p>
          <a:p>
            <a:pPr lvl="1"/>
            <a:r>
              <a:rPr lang="de-DE" sz="1000" dirty="0"/>
              <a:t>Der Handschuh (1797)</a:t>
            </a:r>
          </a:p>
          <a:p>
            <a:pPr lvl="1"/>
            <a:r>
              <a:rPr lang="de-DE" sz="1000" dirty="0"/>
              <a:t>Der Ring des Polykrates (1797)</a:t>
            </a:r>
          </a:p>
          <a:p>
            <a:pPr lvl="1"/>
            <a:endParaRPr lang="de-DE" sz="1000" dirty="0"/>
          </a:p>
          <a:p>
            <a:pPr lvl="1"/>
            <a:r>
              <a:rPr lang="de-DE" sz="1000" dirty="0"/>
              <a:t>Die Kraniche des Ibykus (1797)</a:t>
            </a:r>
          </a:p>
          <a:p>
            <a:pPr lvl="1"/>
            <a:r>
              <a:rPr lang="de-DE" sz="1000" dirty="0"/>
              <a:t>Die Bürgschaft (1798)</a:t>
            </a:r>
          </a:p>
          <a:p>
            <a:pPr lvl="1"/>
            <a:r>
              <a:rPr lang="de-DE" sz="1000" dirty="0"/>
              <a:t>Das Lied von der Glocke (1799)</a:t>
            </a:r>
          </a:p>
          <a:p>
            <a:pPr lvl="1"/>
            <a:r>
              <a:rPr lang="de-DE" sz="1000" dirty="0"/>
              <a:t>Das Siegesfest (1803)</a:t>
            </a:r>
            <a:endParaRPr lang="cs-CZ" sz="1000" dirty="0"/>
          </a:p>
        </p:txBody>
      </p:sp>
    </p:spTree>
    <p:extLst>
      <p:ext uri="{BB962C8B-B14F-4D97-AF65-F5344CB8AC3E}">
        <p14:creationId xmlns:p14="http://schemas.microsoft.com/office/powerpoint/2010/main" val="45028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B64E3-7C94-4B13-AF3B-67E99B5897B9}"/>
              </a:ext>
            </a:extLst>
          </p:cNvPr>
          <p:cNvSpPr>
            <a:spLocks noGrp="1"/>
          </p:cNvSpPr>
          <p:nvPr>
            <p:ph type="title"/>
          </p:nvPr>
        </p:nvSpPr>
        <p:spPr/>
        <p:txBody>
          <a:bodyPr>
            <a:normAutofit/>
          </a:bodyPr>
          <a:lstStyle/>
          <a:p>
            <a:pPr algn="ctr"/>
            <a:r>
              <a:rPr lang="de-DE" sz="2800" dirty="0"/>
              <a:t>Der Handschuh (1797)</a:t>
            </a:r>
            <a:endParaRPr lang="cs-CZ" sz="2800" dirty="0"/>
          </a:p>
        </p:txBody>
      </p:sp>
      <p:sp>
        <p:nvSpPr>
          <p:cNvPr id="3" name="Zástupný obsah 2">
            <a:extLst>
              <a:ext uri="{FF2B5EF4-FFF2-40B4-BE49-F238E27FC236}">
                <a16:creationId xmlns:a16="http://schemas.microsoft.com/office/drawing/2014/main" id="{83195B62-42F9-486E-9C66-AEF934635970}"/>
              </a:ext>
            </a:extLst>
          </p:cNvPr>
          <p:cNvSpPr>
            <a:spLocks noGrp="1"/>
          </p:cNvSpPr>
          <p:nvPr>
            <p:ph idx="1"/>
          </p:nvPr>
        </p:nvSpPr>
        <p:spPr/>
        <p:txBody>
          <a:bodyPr>
            <a:normAutofit/>
          </a:bodyPr>
          <a:lstStyle/>
          <a:p>
            <a:pPr algn="just"/>
            <a:r>
              <a:rPr lang="de-DE" sz="1400" dirty="0"/>
              <a:t>Eine der bekanntesten Balladen Schillers, die er selbst als Erzählung einordnete. Angeregt hat Schiller eine Anekdote aus dem fünfbändigen Werk </a:t>
            </a:r>
            <a:r>
              <a:rPr lang="de-DE" sz="1400" i="1" dirty="0"/>
              <a:t>Essais </a:t>
            </a:r>
            <a:r>
              <a:rPr lang="de-DE" sz="1400" i="1" dirty="0" err="1"/>
              <a:t>historiques</a:t>
            </a:r>
            <a:r>
              <a:rPr lang="de-DE" sz="1400" i="1" dirty="0"/>
              <a:t> </a:t>
            </a:r>
            <a:r>
              <a:rPr lang="de-DE" sz="1400" i="1" dirty="0" err="1"/>
              <a:t>sur</a:t>
            </a:r>
            <a:r>
              <a:rPr lang="de-DE" sz="1400" i="1" dirty="0"/>
              <a:t> Paris </a:t>
            </a:r>
            <a:r>
              <a:rPr lang="de-DE" sz="1400" dirty="0"/>
              <a:t>(1754-57) des französischen Schriftstellers und Dramatikers Germain-François </a:t>
            </a:r>
            <a:r>
              <a:rPr lang="de-DE" sz="1400" dirty="0" err="1"/>
              <a:t>Poullain</a:t>
            </a:r>
            <a:r>
              <a:rPr lang="de-DE" sz="1400" dirty="0"/>
              <a:t> de Saint-Foix (1698-1776), die über einen Vorfall aus der Regierungszeit des französischen Königs Franz I. in der ersten Hälfte des 16. Jh. berichtet.</a:t>
            </a:r>
          </a:p>
          <a:p>
            <a:pPr algn="just"/>
            <a:r>
              <a:rPr lang="de-DE" sz="1400" dirty="0"/>
              <a:t>Die Ballade besteht aus acht Strophen und ist nicht in wiederkehrender Strophenform, aber in fortlaufenden Versen, d.h. im freien Versmaß, abgefasst. Es wechseln jambische Verse mit dem Anapäst (dem umgekehrten Daktylus), die Länge der Verse ist sehr verschieden von sehr kurzen (aus zwei Worten bestehenden) bis zu den ganzen Sätzen. </a:t>
            </a:r>
          </a:p>
          <a:p>
            <a:pPr algn="just"/>
            <a:r>
              <a:rPr lang="de-DE" sz="1400" dirty="0"/>
              <a:t>Die Deutungsansätze basieren auf der Erfüllung einer Ideenballade. </a:t>
            </a:r>
          </a:p>
          <a:p>
            <a:pPr lvl="1" algn="just"/>
            <a:r>
              <a:rPr lang="de-DE" sz="1000" dirty="0"/>
              <a:t>Die Laune eines hoffärtigen Weibes und eines neugierigen Königs als ein unwürdiges, grausames Spiel mit der Kraft und dem Mut eines Ritters.</a:t>
            </a:r>
          </a:p>
          <a:p>
            <a:pPr lvl="1" algn="just"/>
            <a:r>
              <a:rPr lang="de-DE" sz="1000" dirty="0"/>
              <a:t>Das Gefühl der Ehre, das den Ritter in den Kampf mit furchtbaren Naturkräften treibt.</a:t>
            </a:r>
          </a:p>
          <a:p>
            <a:pPr lvl="1" algn="just"/>
            <a:r>
              <a:rPr lang="de-DE" sz="1000" dirty="0"/>
              <a:t>Daher die Grundidee Schillers: „Der Mensch versuche den Menschen nicht!“</a:t>
            </a:r>
          </a:p>
          <a:p>
            <a:pPr lvl="1" algn="just"/>
            <a:r>
              <a:rPr lang="de-DE" sz="1000" dirty="0"/>
              <a:t>Enthält reine Tat, eine Tat ohne Zweck oder im umgekehrten Zweck.</a:t>
            </a:r>
          </a:p>
          <a:p>
            <a:pPr lvl="1" algn="just"/>
            <a:r>
              <a:rPr lang="de-DE" sz="1000" dirty="0"/>
              <a:t>Rettung der in Gefahr geratenen Ehre</a:t>
            </a:r>
          </a:p>
          <a:p>
            <a:pPr lvl="1" algn="just"/>
            <a:r>
              <a:rPr lang="de-DE" sz="1000" dirty="0"/>
              <a:t>Verlust der Liebe</a:t>
            </a:r>
          </a:p>
          <a:p>
            <a:pPr lvl="1" algn="just"/>
            <a:r>
              <a:rPr lang="de-DE" sz="1000" dirty="0"/>
              <a:t>Der Ritter </a:t>
            </a:r>
            <a:r>
              <a:rPr lang="de-DE" sz="1000" dirty="0" err="1"/>
              <a:t>Delorges</a:t>
            </a:r>
            <a:r>
              <a:rPr lang="de-DE" sz="1000" dirty="0"/>
              <a:t> als tragischer Held</a:t>
            </a:r>
          </a:p>
          <a:p>
            <a:endParaRPr lang="cs-CZ" sz="1400" dirty="0"/>
          </a:p>
        </p:txBody>
      </p:sp>
    </p:spTree>
    <p:extLst>
      <p:ext uri="{BB962C8B-B14F-4D97-AF65-F5344CB8AC3E}">
        <p14:creationId xmlns:p14="http://schemas.microsoft.com/office/powerpoint/2010/main" val="175847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A8807D-5166-4361-ADB5-E3AE81F192B2}"/>
              </a:ext>
            </a:extLst>
          </p:cNvPr>
          <p:cNvSpPr>
            <a:spLocks noGrp="1"/>
          </p:cNvSpPr>
          <p:nvPr>
            <p:ph type="title"/>
          </p:nvPr>
        </p:nvSpPr>
        <p:spPr/>
        <p:txBody>
          <a:bodyPr>
            <a:normAutofit/>
          </a:bodyPr>
          <a:lstStyle/>
          <a:p>
            <a:pPr algn="ctr"/>
            <a:r>
              <a:rPr lang="de-DE" sz="2800" dirty="0"/>
              <a:t>Gottfried August Bürger </a:t>
            </a:r>
            <a:br>
              <a:rPr lang="de-DE" sz="2800" dirty="0"/>
            </a:br>
            <a:r>
              <a:rPr lang="de-DE" sz="2800" dirty="0"/>
              <a:t>(1747 – 1794)</a:t>
            </a:r>
            <a:endParaRPr lang="cs-CZ" sz="2800" dirty="0"/>
          </a:p>
        </p:txBody>
      </p:sp>
      <p:sp>
        <p:nvSpPr>
          <p:cNvPr id="3" name="Zástupný obsah 2">
            <a:extLst>
              <a:ext uri="{FF2B5EF4-FFF2-40B4-BE49-F238E27FC236}">
                <a16:creationId xmlns:a16="http://schemas.microsoft.com/office/drawing/2014/main" id="{050EE96B-52A1-43DE-8F86-7DC43514F939}"/>
              </a:ext>
            </a:extLst>
          </p:cNvPr>
          <p:cNvSpPr>
            <a:spLocks noGrp="1"/>
          </p:cNvSpPr>
          <p:nvPr>
            <p:ph sz="half" idx="1"/>
          </p:nvPr>
        </p:nvSpPr>
        <p:spPr/>
        <p:txBody>
          <a:bodyPr>
            <a:normAutofit fontScale="92500"/>
          </a:bodyPr>
          <a:lstStyle/>
          <a:p>
            <a:pPr algn="just"/>
            <a:r>
              <a:rPr lang="de-DE" sz="1400" dirty="0"/>
              <a:t>Er war Lyriker und Balladendichter der „Sturm-und-Drang-Bewegung“ vor Goethe und gilt als Begründer der deutschen Kunstballade. Er studierte seit 1764 Theologie in Halle, seit 1768 bis 1772 Rechte in Göttingen, wo er Mitglied des Göttinger Hainbundes wurde. Er wirkte dort bis zu seinem Tod als Privatdozent und Professor der Ästhetik.</a:t>
            </a:r>
          </a:p>
          <a:p>
            <a:pPr algn="just"/>
            <a:r>
              <a:rPr lang="de-DE" sz="1400" dirty="0"/>
              <a:t>Bekannt wurde er durch sein lyrisches Werk, vor allem Balladen</a:t>
            </a:r>
          </a:p>
          <a:p>
            <a:pPr lvl="1" algn="just"/>
            <a:r>
              <a:rPr lang="de-DE" sz="1000" i="1" dirty="0"/>
              <a:t>Lenore</a:t>
            </a:r>
            <a:r>
              <a:rPr lang="de-DE" sz="1000" dirty="0"/>
              <a:t> (1773)</a:t>
            </a:r>
          </a:p>
          <a:p>
            <a:pPr lvl="1" algn="just"/>
            <a:r>
              <a:rPr lang="de-DE" sz="1000" i="1" dirty="0"/>
              <a:t>Der Bauer an seinen durchlauchtigen Tyrannen </a:t>
            </a:r>
            <a:r>
              <a:rPr lang="de-DE" sz="1000" dirty="0"/>
              <a:t>(1774)</a:t>
            </a:r>
          </a:p>
          <a:p>
            <a:pPr lvl="1" algn="just"/>
            <a:r>
              <a:rPr lang="de-DE" sz="1000" i="1" dirty="0"/>
              <a:t>Gedichte </a:t>
            </a:r>
            <a:r>
              <a:rPr lang="de-DE" sz="1000" dirty="0"/>
              <a:t>(1778, 2. Auflage 1789) – darunter die bekanntesten Balladen </a:t>
            </a:r>
            <a:r>
              <a:rPr lang="de-DE" sz="1000" i="1" dirty="0"/>
              <a:t>Der wilde Jäger</a:t>
            </a:r>
            <a:r>
              <a:rPr lang="de-DE" sz="1000" dirty="0"/>
              <a:t>, </a:t>
            </a:r>
            <a:r>
              <a:rPr lang="de-DE" sz="1000" i="1" dirty="0"/>
              <a:t>Der </a:t>
            </a:r>
            <a:r>
              <a:rPr lang="de-DE" sz="1000" i="1" dirty="0" err="1"/>
              <a:t>Raubgra</a:t>
            </a:r>
            <a:r>
              <a:rPr lang="de-DE" sz="1000" dirty="0" err="1"/>
              <a:t>f</a:t>
            </a:r>
            <a:r>
              <a:rPr lang="de-DE" sz="1000" dirty="0"/>
              <a:t>, </a:t>
            </a:r>
            <a:r>
              <a:rPr lang="de-DE" sz="1000" i="1" dirty="0"/>
              <a:t>Das Lied vom braven Mann</a:t>
            </a:r>
            <a:r>
              <a:rPr lang="de-DE" sz="1000" dirty="0"/>
              <a:t>, </a:t>
            </a:r>
            <a:r>
              <a:rPr lang="de-DE" sz="1000" i="1" dirty="0"/>
              <a:t>Des Pfarrers Tochter von Taubenhain</a:t>
            </a:r>
          </a:p>
          <a:p>
            <a:pPr algn="just"/>
            <a:r>
              <a:rPr lang="de-DE" sz="1400" dirty="0"/>
              <a:t>Bis heute berühmt ist er durch seine köstliche Satire auf den Adel im Werk </a:t>
            </a:r>
            <a:r>
              <a:rPr lang="de-DE" sz="1400" i="1" dirty="0"/>
              <a:t>Wunderbare Reisen zu Wasser und zu Lande, Feldzüge und lustige Abenteuer des Freiherrn von Münchhausen </a:t>
            </a:r>
            <a:r>
              <a:rPr lang="de-DE" sz="1400" dirty="0"/>
              <a:t>(1786, erweitert 1789), die in die Tradition der sog. Lügengeschichten traten, welche weit ins klassische Altertum zurückgeht. Die Lügengeschichten des historischen </a:t>
            </a:r>
            <a:r>
              <a:rPr lang="de-DE" sz="1400" b="1" i="1" dirty="0"/>
              <a:t>Carl Friedrich Hieronymus Freiherrn von Münchhausen </a:t>
            </a:r>
            <a:r>
              <a:rPr lang="de-DE" sz="1400" dirty="0"/>
              <a:t>(1720-1797), eines deutschen Adeligen, dem diese Geschichten zugeschrieben werden, wurden von einem unbekannten Autor niedergeschrieben und 1781 veröffentlicht. In Form einer englischen Übersetzung von 1785 gelangten sie zu Bürger, der sie zurück ins Deutsche übersetzte und frei bearbeitete. Obwohl zahlreiche Bearbeitungen des Stoffs folgten, bleibt Bürgers Version bis heute die bekannteste.</a:t>
            </a:r>
          </a:p>
        </p:txBody>
      </p:sp>
      <p:pic>
        <p:nvPicPr>
          <p:cNvPr id="5" name="Zástupný obsah 4">
            <a:extLst>
              <a:ext uri="{FF2B5EF4-FFF2-40B4-BE49-F238E27FC236}">
                <a16:creationId xmlns:a16="http://schemas.microsoft.com/office/drawing/2014/main" id="{4BF9E887-A8D3-4959-ACB6-91D27A349F00}"/>
              </a:ext>
            </a:extLst>
          </p:cNvPr>
          <p:cNvPicPr>
            <a:picLocks noGrp="1" noChangeAspect="1"/>
          </p:cNvPicPr>
          <p:nvPr>
            <p:ph sz="half" idx="2"/>
          </p:nvPr>
        </p:nvPicPr>
        <p:blipFill>
          <a:blip r:embed="rId2"/>
          <a:stretch>
            <a:fillRect/>
          </a:stretch>
        </p:blipFill>
        <p:spPr>
          <a:xfrm>
            <a:off x="7074914" y="1825625"/>
            <a:ext cx="3376172" cy="4351338"/>
          </a:xfrm>
          <a:prstGeom prst="rect">
            <a:avLst/>
          </a:prstGeom>
        </p:spPr>
      </p:pic>
    </p:spTree>
    <p:extLst>
      <p:ext uri="{BB962C8B-B14F-4D97-AF65-F5344CB8AC3E}">
        <p14:creationId xmlns:p14="http://schemas.microsoft.com/office/powerpoint/2010/main" val="39710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8CF56D-F9DA-4A2F-88DA-434AD8F122D3}"/>
              </a:ext>
            </a:extLst>
          </p:cNvPr>
          <p:cNvSpPr>
            <a:spLocks noGrp="1"/>
          </p:cNvSpPr>
          <p:nvPr>
            <p:ph type="title"/>
          </p:nvPr>
        </p:nvSpPr>
        <p:spPr/>
        <p:txBody>
          <a:bodyPr>
            <a:normAutofit/>
          </a:bodyPr>
          <a:lstStyle/>
          <a:p>
            <a:pPr algn="ctr"/>
            <a:r>
              <a:rPr lang="de-DE" sz="2800" dirty="0"/>
              <a:t>Lenore (1773)</a:t>
            </a:r>
            <a:endParaRPr lang="cs-CZ" sz="2800" dirty="0"/>
          </a:p>
        </p:txBody>
      </p:sp>
      <p:sp>
        <p:nvSpPr>
          <p:cNvPr id="3" name="Zástupný obsah 2">
            <a:extLst>
              <a:ext uri="{FF2B5EF4-FFF2-40B4-BE49-F238E27FC236}">
                <a16:creationId xmlns:a16="http://schemas.microsoft.com/office/drawing/2014/main" id="{B0385342-AE19-4798-941B-F73E795A9870}"/>
              </a:ext>
            </a:extLst>
          </p:cNvPr>
          <p:cNvSpPr>
            <a:spLocks noGrp="1"/>
          </p:cNvSpPr>
          <p:nvPr>
            <p:ph idx="1"/>
          </p:nvPr>
        </p:nvSpPr>
        <p:spPr/>
        <p:txBody>
          <a:bodyPr>
            <a:normAutofit/>
          </a:bodyPr>
          <a:lstStyle/>
          <a:p>
            <a:pPr algn="just"/>
            <a:r>
              <a:rPr lang="de-DE" sz="1400" dirty="0"/>
              <a:t>Eine Kunstballade, die neben den Lügengeschichten Münchhausens das berühmteste Werk Bürgers ist. Unheimlichkeit des Geschehens und Blasphemie sind ihre Hauptmerkmale. Sie spielt in der Zeit des Siebenjährigen Krieges (1756-1763) nach der Schlacht bei Prag.</a:t>
            </a:r>
          </a:p>
          <a:p>
            <a:pPr algn="just"/>
            <a:r>
              <a:rPr lang="de-DE" sz="1400" dirty="0"/>
              <a:t>Die Ballade hat 32 Strophen, die jeweils aus acht Zeilen bestehen mit dem Reimschema </a:t>
            </a:r>
            <a:r>
              <a:rPr lang="de-DE" sz="1400" dirty="0" err="1"/>
              <a:t>ababccdd</a:t>
            </a:r>
            <a:r>
              <a:rPr lang="de-DE" sz="1400" dirty="0"/>
              <a:t>. Die A-Zeilen und C-Zeilen sind vierhebige Jamben, die B-Zeilen und D-Zeilen dreihebige Jamben.</a:t>
            </a:r>
          </a:p>
          <a:p>
            <a:pPr algn="just"/>
            <a:r>
              <a:rPr lang="de-DE" sz="1400" dirty="0"/>
              <a:t>Deutung und Botschaft der Ballade:</a:t>
            </a:r>
          </a:p>
          <a:p>
            <a:pPr lvl="1" algn="just"/>
            <a:r>
              <a:rPr lang="de-DE" sz="1000" dirty="0"/>
              <a:t>Die Sünde der Gotteslästerung und ihre unausweichliche Sühnung – Lenore stirbt, ihre Mutter bittet Gott um Vergebung und Erbarmen für die unglückliche Seele. Die Thematik war aktuell als eine zentrale theologische Fragestellung – Ist unser Tun vorherbestimmt? Warum lässt Gott Dinge wie Krieg und Tod zu? Können wir den Grund und Sinn solcher Tragödien erfahren?</a:t>
            </a:r>
          </a:p>
          <a:p>
            <a:pPr lvl="1" algn="just"/>
            <a:r>
              <a:rPr lang="de-DE" sz="1000" dirty="0"/>
              <a:t>Darf man die Entscheidungen Gottes hinterfragen? Ist das die Blasphemie? Wollte Bürger Menschen vor Verschiebungen der Schuld für negative Ereignisse auf Gott warnen?</a:t>
            </a:r>
          </a:p>
          <a:p>
            <a:pPr lvl="1" algn="just"/>
            <a:r>
              <a:rPr lang="de-DE" sz="1000" dirty="0"/>
              <a:t>Kann die Sünde der Gotteslästerung von Gott erlöst werden, oder ist dies völlig ausgeschlossen?</a:t>
            </a:r>
            <a:endParaRPr lang="cs-CZ" sz="1000" dirty="0"/>
          </a:p>
        </p:txBody>
      </p:sp>
    </p:spTree>
    <p:extLst>
      <p:ext uri="{BB962C8B-B14F-4D97-AF65-F5344CB8AC3E}">
        <p14:creationId xmlns:p14="http://schemas.microsoft.com/office/powerpoint/2010/main" val="43430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A12373-8F09-4C17-BBB2-7C8F0FB005B6}"/>
              </a:ext>
            </a:extLst>
          </p:cNvPr>
          <p:cNvSpPr>
            <a:spLocks noGrp="1"/>
          </p:cNvSpPr>
          <p:nvPr>
            <p:ph type="title"/>
          </p:nvPr>
        </p:nvSpPr>
        <p:spPr/>
        <p:txBody>
          <a:bodyPr>
            <a:normAutofit/>
          </a:bodyPr>
          <a:lstStyle/>
          <a:p>
            <a:pPr algn="ctr"/>
            <a:r>
              <a:rPr lang="de-DE" sz="2800" dirty="0"/>
              <a:t>Fragen</a:t>
            </a:r>
            <a:br>
              <a:rPr lang="de-DE" sz="2800" dirty="0"/>
            </a:br>
            <a:endParaRPr lang="cs-CZ" sz="2800" dirty="0"/>
          </a:p>
        </p:txBody>
      </p:sp>
      <p:sp>
        <p:nvSpPr>
          <p:cNvPr id="3" name="Zástupný obsah 2">
            <a:extLst>
              <a:ext uri="{FF2B5EF4-FFF2-40B4-BE49-F238E27FC236}">
                <a16:creationId xmlns:a16="http://schemas.microsoft.com/office/drawing/2014/main" id="{6F19BAEC-BA5C-45D3-A697-A2F1ED5002B2}"/>
              </a:ext>
            </a:extLst>
          </p:cNvPr>
          <p:cNvSpPr>
            <a:spLocks noGrp="1"/>
          </p:cNvSpPr>
          <p:nvPr>
            <p:ph idx="1"/>
          </p:nvPr>
        </p:nvSpPr>
        <p:spPr/>
        <p:txBody>
          <a:bodyPr>
            <a:normAutofit/>
          </a:bodyPr>
          <a:lstStyle/>
          <a:p>
            <a:pPr algn="just"/>
            <a:r>
              <a:rPr lang="de-DE" sz="1800" dirty="0"/>
              <a:t>Lesen Sie achtsam die Refrain-Teile der Ballade „Der Zauberlehrling“ und versuchen Sie festzustellen, ob auch in Ihrem Kopf Bilder vom Plätschern und Fließen des Wassers entstehen. Wie brachte sie Goethe sprachlich zustande (klangbildliche Darstellung)?</a:t>
            </a:r>
          </a:p>
          <a:p>
            <a:pPr algn="just"/>
            <a:r>
              <a:rPr lang="de-DE" sz="1800" dirty="0"/>
              <a:t>Lesen Sie gründlich die Ballade „Der Handschuh“ und erklären Sie, worin die Tragik der Hauptfigur, Ritter </a:t>
            </a:r>
            <a:r>
              <a:rPr lang="de-DE" sz="1800" dirty="0" err="1"/>
              <a:t>Delorges</a:t>
            </a:r>
            <a:r>
              <a:rPr lang="de-DE" sz="1800" dirty="0"/>
              <a:t>, besteht. Erwähnen Sie aufgrund der Ideenballade ihre Gründe.</a:t>
            </a:r>
          </a:p>
          <a:p>
            <a:pPr algn="just"/>
            <a:r>
              <a:rPr lang="de-DE" sz="1800" dirty="0"/>
              <a:t>Nehmen Sie zur Hand die tschechische Ballade </a:t>
            </a:r>
            <a:r>
              <a:rPr lang="cs-CZ" sz="1800" dirty="0"/>
              <a:t>„Svatební košile“</a:t>
            </a:r>
            <a:r>
              <a:rPr lang="de-DE" sz="1800" dirty="0"/>
              <a:t> von Karel Jaromír Erben und vergleichen Sie diese motivisch mit ihrem Vorbild, der Ballade „Lenore“ </a:t>
            </a:r>
            <a:r>
              <a:rPr lang="de-DE" sz="1800"/>
              <a:t>von Bürger.</a:t>
            </a:r>
            <a:endParaRPr lang="cs-CZ" sz="1800" dirty="0"/>
          </a:p>
        </p:txBody>
      </p:sp>
    </p:spTree>
    <p:extLst>
      <p:ext uri="{BB962C8B-B14F-4D97-AF65-F5344CB8AC3E}">
        <p14:creationId xmlns:p14="http://schemas.microsoft.com/office/powerpoint/2010/main" val="397938911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1753</Words>
  <Application>Microsoft Office PowerPoint</Application>
  <PresentationFormat>Širokoúhlá obrazovka</PresentationFormat>
  <Paragraphs>75</Paragraphs>
  <Slides>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Calibri</vt:lpstr>
      <vt:lpstr>Calibri Light</vt:lpstr>
      <vt:lpstr>Motiv Office</vt:lpstr>
      <vt:lpstr>Die deutschen Balladen</vt:lpstr>
      <vt:lpstr>Die Ballade</vt:lpstr>
      <vt:lpstr>Goethes Lyrik</vt:lpstr>
      <vt:lpstr>Der Zauberlehrling (1797)</vt:lpstr>
      <vt:lpstr>Schillers Lyrik</vt:lpstr>
      <vt:lpstr>Der Handschuh (1797)</vt:lpstr>
      <vt:lpstr>Gottfried August Bürger  (1747 – 1794)</vt:lpstr>
      <vt:lpstr>Lenore (1773)</vt:lpstr>
      <vt:lpstr>Fragen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deutschen Balladen</dc:title>
  <dc:creator>Milan Tvrdík</dc:creator>
  <cp:lastModifiedBy>Milan Tvrdík</cp:lastModifiedBy>
  <cp:revision>32</cp:revision>
  <dcterms:created xsi:type="dcterms:W3CDTF">2020-05-19T14:59:40Z</dcterms:created>
  <dcterms:modified xsi:type="dcterms:W3CDTF">2021-04-29T15:08:34Z</dcterms:modified>
</cp:coreProperties>
</file>