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11"/>
  </p:notesMasterIdLst>
  <p:sldIdLst>
    <p:sldId id="256" r:id="rId2"/>
    <p:sldId id="257" r:id="rId3"/>
    <p:sldId id="261" r:id="rId4"/>
    <p:sldId id="259" r:id="rId5"/>
    <p:sldId id="264" r:id="rId6"/>
    <p:sldId id="262" r:id="rId7"/>
    <p:sldId id="263" r:id="rId8"/>
    <p:sldId id="260" r:id="rId9"/>
    <p:sldId id="258"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17" autoAdjust="0"/>
    <p:restoredTop sz="94660"/>
  </p:normalViewPr>
  <p:slideViewPr>
    <p:cSldViewPr snapToGrid="0">
      <p:cViewPr varScale="1">
        <p:scale>
          <a:sx n="67" d="100"/>
          <a:sy n="67" d="100"/>
        </p:scale>
        <p:origin x="62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0E9F0C0-1023-409B-825A-6A5074338102}" type="datetimeFigureOut">
              <a:rPr lang="cs-CZ" smtClean="0"/>
              <a:t>03.04.2019</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EAE5395-BA6E-4860-BEF1-D0CA49AC0695}" type="slidenum">
              <a:rPr lang="cs-CZ" smtClean="0"/>
              <a:t>‹#›</a:t>
            </a:fld>
            <a:endParaRPr lang="cs-CZ"/>
          </a:p>
        </p:txBody>
      </p:sp>
    </p:spTree>
    <p:extLst>
      <p:ext uri="{BB962C8B-B14F-4D97-AF65-F5344CB8AC3E}">
        <p14:creationId xmlns:p14="http://schemas.microsoft.com/office/powerpoint/2010/main" val="29589725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AEAE5395-BA6E-4860-BEF1-D0CA49AC0695}" type="slidenum">
              <a:rPr lang="cs-CZ" smtClean="0"/>
              <a:t>7</a:t>
            </a:fld>
            <a:endParaRPr lang="cs-CZ"/>
          </a:p>
        </p:txBody>
      </p:sp>
    </p:spTree>
    <p:extLst>
      <p:ext uri="{BB962C8B-B14F-4D97-AF65-F5344CB8AC3E}">
        <p14:creationId xmlns:p14="http://schemas.microsoft.com/office/powerpoint/2010/main" val="14083579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cs-CZ"/>
              <a:t>Kliknutím lze upravit styl.</a:t>
            </a:r>
            <a:endParaRPr lang="en-US" dirty="0"/>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5126A217-7C62-42AE-B429-E91C577DB887}" type="datetimeFigureOut">
              <a:rPr lang="cs-CZ" smtClean="0"/>
              <a:t>03.04.2019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CEE09CA1-9CA0-40E7-B39D-4DB8EB3647DC}" type="slidenum">
              <a:rPr lang="cs-CZ" smtClean="0"/>
              <a:t>‹#›</a:t>
            </a:fld>
            <a:endParaRPr lang="cs-CZ"/>
          </a:p>
        </p:txBody>
      </p:sp>
    </p:spTree>
    <p:extLst>
      <p:ext uri="{BB962C8B-B14F-4D97-AF65-F5344CB8AC3E}">
        <p14:creationId xmlns:p14="http://schemas.microsoft.com/office/powerpoint/2010/main" val="32829489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tický obrázek s popiskem">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cs-CZ"/>
              <a:t>Kliknutím lze upravit styl.</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5126A217-7C62-42AE-B429-E91C577DB887}" type="datetimeFigureOut">
              <a:rPr lang="cs-CZ" smtClean="0"/>
              <a:t>03.04.2019</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CEE09CA1-9CA0-40E7-B39D-4DB8EB3647DC}" type="slidenum">
              <a:rPr lang="cs-CZ" smtClean="0"/>
              <a:t>‹#›</a:t>
            </a:fld>
            <a:endParaRPr lang="cs-CZ"/>
          </a:p>
        </p:txBody>
      </p:sp>
    </p:spTree>
    <p:extLst>
      <p:ext uri="{BB962C8B-B14F-4D97-AF65-F5344CB8AC3E}">
        <p14:creationId xmlns:p14="http://schemas.microsoft.com/office/powerpoint/2010/main" val="5611043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cs-CZ"/>
              <a:t>Kliknutím lze upravit styl.</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5126A217-7C62-42AE-B429-E91C577DB887}" type="datetimeFigureOut">
              <a:rPr lang="cs-CZ" smtClean="0"/>
              <a:t>03.04.2019</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CEE09CA1-9CA0-40E7-B39D-4DB8EB3647DC}" type="slidenum">
              <a:rPr lang="cs-CZ" smtClean="0"/>
              <a:t>‹#›</a:t>
            </a:fld>
            <a:endParaRPr lang="cs-CZ"/>
          </a:p>
        </p:txBody>
      </p:sp>
    </p:spTree>
    <p:extLst>
      <p:ext uri="{BB962C8B-B14F-4D97-AF65-F5344CB8AC3E}">
        <p14:creationId xmlns:p14="http://schemas.microsoft.com/office/powerpoint/2010/main" val="4978122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cs-CZ"/>
              <a:t>Kliknutím lze upravit styl.</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5126A217-7C62-42AE-B429-E91C577DB887}" type="datetimeFigureOut">
              <a:rPr lang="cs-CZ" smtClean="0"/>
              <a:t>03.04.2019</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CEE09CA1-9CA0-40E7-B39D-4DB8EB3647DC}" type="slidenum">
              <a:rPr lang="cs-CZ" smtClean="0"/>
              <a:t>‹#›</a:t>
            </a:fld>
            <a:endParaRPr lang="cs-CZ"/>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3988089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cs-CZ"/>
              <a:t>Kliknutím lze upravit styl.</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5126A217-7C62-42AE-B429-E91C577DB887}" type="datetimeFigureOut">
              <a:rPr lang="cs-CZ" smtClean="0"/>
              <a:t>03.04.2019</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CEE09CA1-9CA0-40E7-B39D-4DB8EB3647DC}" type="slidenum">
              <a:rPr lang="cs-CZ" smtClean="0"/>
              <a:t>‹#›</a:t>
            </a:fld>
            <a:endParaRPr lang="cs-CZ"/>
          </a:p>
        </p:txBody>
      </p:sp>
    </p:spTree>
    <p:extLst>
      <p:ext uri="{BB962C8B-B14F-4D97-AF65-F5344CB8AC3E}">
        <p14:creationId xmlns:p14="http://schemas.microsoft.com/office/powerpoint/2010/main" val="9907696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loupce">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cs-CZ"/>
              <a:t>Kliknutím lze upravit styl.</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3" name="Date Placeholder 2"/>
          <p:cNvSpPr>
            <a:spLocks noGrp="1"/>
          </p:cNvSpPr>
          <p:nvPr>
            <p:ph type="dt" sz="half" idx="10"/>
          </p:nvPr>
        </p:nvSpPr>
        <p:spPr/>
        <p:txBody>
          <a:bodyPr/>
          <a:lstStyle/>
          <a:p>
            <a:fld id="{5126A217-7C62-42AE-B429-E91C577DB887}" type="datetimeFigureOut">
              <a:rPr lang="cs-CZ" smtClean="0"/>
              <a:t>03.04.2019</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CEE09CA1-9CA0-40E7-B39D-4DB8EB3647DC}" type="slidenum">
              <a:rPr lang="cs-CZ" smtClean="0"/>
              <a:t>‹#›</a:t>
            </a:fld>
            <a:endParaRPr lang="cs-CZ"/>
          </a:p>
        </p:txBody>
      </p:sp>
    </p:spTree>
    <p:extLst>
      <p:ext uri="{BB962C8B-B14F-4D97-AF65-F5344CB8AC3E}">
        <p14:creationId xmlns:p14="http://schemas.microsoft.com/office/powerpoint/2010/main" val="35557517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sloupce s obrázky">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cs-CZ"/>
              <a:t>Kliknutím lze upravit styl.</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3" name="Date Placeholder 2"/>
          <p:cNvSpPr>
            <a:spLocks noGrp="1"/>
          </p:cNvSpPr>
          <p:nvPr>
            <p:ph type="dt" sz="half" idx="10"/>
          </p:nvPr>
        </p:nvSpPr>
        <p:spPr/>
        <p:txBody>
          <a:bodyPr/>
          <a:lstStyle/>
          <a:p>
            <a:fld id="{5126A217-7C62-42AE-B429-E91C577DB887}" type="datetimeFigureOut">
              <a:rPr lang="cs-CZ" smtClean="0"/>
              <a:t>03.04.2019</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CEE09CA1-9CA0-40E7-B39D-4DB8EB3647DC}" type="slidenum">
              <a:rPr lang="cs-CZ" smtClean="0"/>
              <a:t>‹#›</a:t>
            </a:fld>
            <a:endParaRPr lang="cs-CZ"/>
          </a:p>
        </p:txBody>
      </p:sp>
    </p:spTree>
    <p:extLst>
      <p:ext uri="{BB962C8B-B14F-4D97-AF65-F5344CB8AC3E}">
        <p14:creationId xmlns:p14="http://schemas.microsoft.com/office/powerpoint/2010/main" val="29023377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5126A217-7C62-42AE-B429-E91C577DB887}" type="datetimeFigureOut">
              <a:rPr lang="cs-CZ" smtClean="0"/>
              <a:t>03.04.2019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CEE09CA1-9CA0-40E7-B39D-4DB8EB3647DC}" type="slidenum">
              <a:rPr lang="cs-CZ" smtClean="0"/>
              <a:t>‹#›</a:t>
            </a:fld>
            <a:endParaRPr lang="cs-CZ"/>
          </a:p>
        </p:txBody>
      </p:sp>
    </p:spTree>
    <p:extLst>
      <p:ext uri="{BB962C8B-B14F-4D97-AF65-F5344CB8AC3E}">
        <p14:creationId xmlns:p14="http://schemas.microsoft.com/office/powerpoint/2010/main" val="396807200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cs-CZ"/>
              <a:t>Kliknutím lze upravit styl.</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5126A217-7C62-42AE-B429-E91C577DB887}" type="datetimeFigureOut">
              <a:rPr lang="cs-CZ" smtClean="0"/>
              <a:t>03.04.2019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CEE09CA1-9CA0-40E7-B39D-4DB8EB3647DC}" type="slidenum">
              <a:rPr lang="cs-CZ" smtClean="0"/>
              <a:t>‹#›</a:t>
            </a:fld>
            <a:endParaRPr lang="cs-CZ"/>
          </a:p>
        </p:txBody>
      </p:sp>
    </p:spTree>
    <p:extLst>
      <p:ext uri="{BB962C8B-B14F-4D97-AF65-F5344CB8AC3E}">
        <p14:creationId xmlns:p14="http://schemas.microsoft.com/office/powerpoint/2010/main" val="29361116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5126A217-7C62-42AE-B429-E91C577DB887}" type="datetimeFigureOut">
              <a:rPr lang="cs-CZ" smtClean="0"/>
              <a:t>03.04.2019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CEE09CA1-9CA0-40E7-B39D-4DB8EB3647DC}" type="slidenum">
              <a:rPr lang="cs-CZ" smtClean="0"/>
              <a:t>‹#›</a:t>
            </a:fld>
            <a:endParaRPr lang="cs-CZ"/>
          </a:p>
        </p:txBody>
      </p:sp>
    </p:spTree>
    <p:extLst>
      <p:ext uri="{BB962C8B-B14F-4D97-AF65-F5344CB8AC3E}">
        <p14:creationId xmlns:p14="http://schemas.microsoft.com/office/powerpoint/2010/main" val="21659775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cs-CZ"/>
              <a:t>Kliknutím lze upravit styl.</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5126A217-7C62-42AE-B429-E91C577DB887}" type="datetimeFigureOut">
              <a:rPr lang="cs-CZ" smtClean="0"/>
              <a:t>03.04.2019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CEE09CA1-9CA0-40E7-B39D-4DB8EB3647DC}" type="slidenum">
              <a:rPr lang="cs-CZ" smtClean="0"/>
              <a:t>‹#›</a:t>
            </a:fld>
            <a:endParaRPr lang="cs-CZ"/>
          </a:p>
        </p:txBody>
      </p:sp>
    </p:spTree>
    <p:extLst>
      <p:ext uri="{BB962C8B-B14F-4D97-AF65-F5344CB8AC3E}">
        <p14:creationId xmlns:p14="http://schemas.microsoft.com/office/powerpoint/2010/main" val="1356654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cs-CZ"/>
              <a:t>Kliknutím lze upravit styl.</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5126A217-7C62-42AE-B429-E91C577DB887}" type="datetimeFigureOut">
              <a:rPr lang="cs-CZ" smtClean="0"/>
              <a:t>03.04.2019</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CEE09CA1-9CA0-40E7-B39D-4DB8EB3647DC}" type="slidenum">
              <a:rPr lang="cs-CZ" smtClean="0"/>
              <a:t>‹#›</a:t>
            </a:fld>
            <a:endParaRPr lang="cs-CZ"/>
          </a:p>
        </p:txBody>
      </p:sp>
    </p:spTree>
    <p:extLst>
      <p:ext uri="{BB962C8B-B14F-4D97-AF65-F5344CB8AC3E}">
        <p14:creationId xmlns:p14="http://schemas.microsoft.com/office/powerpoint/2010/main" val="39892089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cs-CZ"/>
              <a:t>Kliknutím lze upravit styl.</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913795" y="2912232"/>
            <a:ext cx="5107208" cy="287896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Content Placeholder 5"/>
          <p:cNvSpPr>
            <a:spLocks noGrp="1"/>
          </p:cNvSpPr>
          <p:nvPr>
            <p:ph sz="quarter" idx="4"/>
          </p:nvPr>
        </p:nvSpPr>
        <p:spPr>
          <a:xfrm>
            <a:off x="6172200" y="2912232"/>
            <a:ext cx="5095357" cy="287896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5126A217-7C62-42AE-B429-E91C577DB887}" type="datetimeFigureOut">
              <a:rPr lang="cs-CZ" smtClean="0"/>
              <a:t>03.04.2019</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CEE09CA1-9CA0-40E7-B39D-4DB8EB3647DC}" type="slidenum">
              <a:rPr lang="cs-CZ" smtClean="0"/>
              <a:t>‹#›</a:t>
            </a:fld>
            <a:endParaRPr lang="cs-CZ"/>
          </a:p>
        </p:txBody>
      </p:sp>
    </p:spTree>
    <p:extLst>
      <p:ext uri="{BB962C8B-B14F-4D97-AF65-F5344CB8AC3E}">
        <p14:creationId xmlns:p14="http://schemas.microsoft.com/office/powerpoint/2010/main" val="4691164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5126A217-7C62-42AE-B429-E91C577DB887}" type="datetimeFigureOut">
              <a:rPr lang="cs-CZ" smtClean="0"/>
              <a:t>03.04.2019</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CEE09CA1-9CA0-40E7-B39D-4DB8EB3647DC}" type="slidenum">
              <a:rPr lang="cs-CZ" smtClean="0"/>
              <a:t>‹#›</a:t>
            </a:fld>
            <a:endParaRPr lang="cs-CZ"/>
          </a:p>
        </p:txBody>
      </p:sp>
    </p:spTree>
    <p:extLst>
      <p:ext uri="{BB962C8B-B14F-4D97-AF65-F5344CB8AC3E}">
        <p14:creationId xmlns:p14="http://schemas.microsoft.com/office/powerpoint/2010/main" val="17844780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26A217-7C62-42AE-B429-E91C577DB887}" type="datetimeFigureOut">
              <a:rPr lang="cs-CZ" smtClean="0"/>
              <a:t>03.04.2019</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CEE09CA1-9CA0-40E7-B39D-4DB8EB3647DC}" type="slidenum">
              <a:rPr lang="cs-CZ" smtClean="0"/>
              <a:t>‹#›</a:t>
            </a:fld>
            <a:endParaRPr lang="cs-CZ"/>
          </a:p>
        </p:txBody>
      </p:sp>
    </p:spTree>
    <p:extLst>
      <p:ext uri="{BB962C8B-B14F-4D97-AF65-F5344CB8AC3E}">
        <p14:creationId xmlns:p14="http://schemas.microsoft.com/office/powerpoint/2010/main" val="37311703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cs-CZ"/>
              <a:t>Kliknutím lze upravit styl.</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5126A217-7C62-42AE-B429-E91C577DB887}" type="datetimeFigureOut">
              <a:rPr lang="cs-CZ" smtClean="0"/>
              <a:t>03.04.2019</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CEE09CA1-9CA0-40E7-B39D-4DB8EB3647DC}" type="slidenum">
              <a:rPr lang="cs-CZ" smtClean="0"/>
              <a:t>‹#›</a:t>
            </a:fld>
            <a:endParaRPr lang="cs-CZ"/>
          </a:p>
        </p:txBody>
      </p:sp>
    </p:spTree>
    <p:extLst>
      <p:ext uri="{BB962C8B-B14F-4D97-AF65-F5344CB8AC3E}">
        <p14:creationId xmlns:p14="http://schemas.microsoft.com/office/powerpoint/2010/main" val="33178773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cs-CZ"/>
              <a:t>Kliknutím lze upravit styl.</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5126A217-7C62-42AE-B429-E91C577DB887}" type="datetimeFigureOut">
              <a:rPr lang="cs-CZ" smtClean="0"/>
              <a:t>03.04.2019</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CEE09CA1-9CA0-40E7-B39D-4DB8EB3647DC}" type="slidenum">
              <a:rPr lang="cs-CZ" smtClean="0"/>
              <a:t>‹#›</a:t>
            </a:fld>
            <a:endParaRPr lang="cs-CZ"/>
          </a:p>
        </p:txBody>
      </p:sp>
    </p:spTree>
    <p:extLst>
      <p:ext uri="{BB962C8B-B14F-4D97-AF65-F5344CB8AC3E}">
        <p14:creationId xmlns:p14="http://schemas.microsoft.com/office/powerpoint/2010/main" val="8126837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5126A217-7C62-42AE-B429-E91C577DB887}" type="datetimeFigureOut">
              <a:rPr lang="cs-CZ" smtClean="0"/>
              <a:t>03.04.2019</a:t>
            </a:fld>
            <a:endParaRPr lang="cs-CZ"/>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CEE09CA1-9CA0-40E7-B39D-4DB8EB3647DC}" type="slidenum">
              <a:rPr lang="cs-CZ" smtClean="0"/>
              <a:t>‹#›</a:t>
            </a:fld>
            <a:endParaRPr lang="cs-CZ"/>
          </a:p>
        </p:txBody>
      </p:sp>
    </p:spTree>
    <p:extLst>
      <p:ext uri="{BB962C8B-B14F-4D97-AF65-F5344CB8AC3E}">
        <p14:creationId xmlns:p14="http://schemas.microsoft.com/office/powerpoint/2010/main" val="658577095"/>
      </p:ext>
    </p:extLst>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 id="2147483744" r:id="rId12"/>
    <p:sldLayoutId id="2147483745" r:id="rId13"/>
    <p:sldLayoutId id="2147483746" r:id="rId14"/>
    <p:sldLayoutId id="2147483747" r:id="rId15"/>
    <p:sldLayoutId id="2147483748" r:id="rId16"/>
    <p:sldLayoutId id="2147483749"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svg"/></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bibliotheek.nl/eregalerij/carry-van-bruggen/carry-van-bruggen-biografie.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18000"/>
                <a:satMod val="160000"/>
                <a:lumMod val="28000"/>
              </a:schemeClr>
              <a:schemeClr val="bg2">
                <a:tint val="95000"/>
                <a:satMod val="160000"/>
                <a:lumMod val="116000"/>
              </a:schemeClr>
            </a:duotone>
            <a:extLst/>
          </a:blip>
          <a:stretch/>
        </a:blip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A9D65EA-7C57-4EAA-B981-6C03514C75CF}"/>
              </a:ext>
            </a:extLst>
          </p:cNvPr>
          <p:cNvSpPr>
            <a:spLocks noGrp="1"/>
          </p:cNvSpPr>
          <p:nvPr>
            <p:ph type="ctrTitle"/>
          </p:nvPr>
        </p:nvSpPr>
        <p:spPr>
          <a:xfrm>
            <a:off x="1135781" y="1122363"/>
            <a:ext cx="5896391" cy="2387600"/>
          </a:xfrm>
        </p:spPr>
        <p:txBody>
          <a:bodyPr>
            <a:normAutofit/>
          </a:bodyPr>
          <a:lstStyle/>
          <a:p>
            <a:r>
              <a:rPr lang="cs-CZ" dirty="0"/>
              <a:t>Carry van </a:t>
            </a:r>
            <a:r>
              <a:rPr lang="cs-CZ" dirty="0" err="1"/>
              <a:t>Bruggen</a:t>
            </a:r>
            <a:r>
              <a:rPr lang="cs-CZ" dirty="0"/>
              <a:t>: </a:t>
            </a:r>
            <a:r>
              <a:rPr lang="cs-CZ" i="1" dirty="0"/>
              <a:t>Eva</a:t>
            </a:r>
            <a:endParaRPr lang="cs-CZ"/>
          </a:p>
        </p:txBody>
      </p:sp>
      <p:sp>
        <p:nvSpPr>
          <p:cNvPr id="3" name="Podnadpis 2">
            <a:extLst>
              <a:ext uri="{FF2B5EF4-FFF2-40B4-BE49-F238E27FC236}">
                <a16:creationId xmlns:a16="http://schemas.microsoft.com/office/drawing/2014/main" id="{94760497-797D-426D-A592-26B1B7715720}"/>
              </a:ext>
            </a:extLst>
          </p:cNvPr>
          <p:cNvSpPr>
            <a:spLocks noGrp="1"/>
          </p:cNvSpPr>
          <p:nvPr>
            <p:ph type="subTitle" idx="1"/>
          </p:nvPr>
        </p:nvSpPr>
        <p:spPr>
          <a:xfrm>
            <a:off x="1135781" y="3602038"/>
            <a:ext cx="5896391" cy="1655762"/>
          </a:xfrm>
        </p:spPr>
        <p:txBody>
          <a:bodyPr>
            <a:normAutofit/>
          </a:bodyPr>
          <a:lstStyle/>
          <a:p>
            <a:pPr>
              <a:lnSpc>
                <a:spcPct val="110000"/>
              </a:lnSpc>
            </a:pPr>
            <a:r>
              <a:rPr lang="cs-CZ" sz="1900"/>
              <a:t>Nederlandse en Vlaamse literatuur van het Interbellum</a:t>
            </a:r>
          </a:p>
          <a:p>
            <a:pPr>
              <a:lnSpc>
                <a:spcPct val="110000"/>
              </a:lnSpc>
            </a:pPr>
            <a:r>
              <a:rPr lang="cs-CZ" sz="1900"/>
              <a:t>Klára Šmejkalová</a:t>
            </a:r>
          </a:p>
          <a:p>
            <a:pPr>
              <a:lnSpc>
                <a:spcPct val="110000"/>
              </a:lnSpc>
            </a:pPr>
            <a:r>
              <a:rPr lang="cs-CZ" sz="1900"/>
              <a:t>4 april 2019</a:t>
            </a:r>
          </a:p>
        </p:txBody>
      </p:sp>
      <p:pic>
        <p:nvPicPr>
          <p:cNvPr id="7" name="Graphic 6">
            <a:extLst>
              <a:ext uri="{FF2B5EF4-FFF2-40B4-BE49-F238E27FC236}">
                <a16:creationId xmlns:a16="http://schemas.microsoft.com/office/drawing/2014/main" id="{63D19753-848D-42BB-9003-93566A08220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678736" y="1488697"/>
            <a:ext cx="3402767" cy="3402767"/>
          </a:xfrm>
          <a:prstGeom prst="rect">
            <a:avLst/>
          </a:prstGeom>
          <a:ln w="190500" cap="sq">
            <a:solidFill>
              <a:srgbClr val="FFFFFF"/>
            </a:solidFill>
            <a:miter lim="800000"/>
          </a:ln>
          <a:effectLst>
            <a:outerShdw blurRad="54991" dist="17780" dir="5400000" algn="ctr" rotWithShape="0">
              <a:schemeClr val="bg1">
                <a:alpha val="40000"/>
              </a:schemeClr>
            </a:outerShdw>
          </a:effectLst>
          <a:scene3d>
            <a:camera prst="orthographicFront"/>
            <a:lightRig rig="twoPt" dir="t">
              <a:rot lat="0" lon="0" rev="7200000"/>
            </a:lightRig>
          </a:scene3d>
          <a:sp3d>
            <a:bevelT w="25400" h="19050"/>
          </a:sp3d>
        </p:spPr>
      </p:pic>
    </p:spTree>
    <p:extLst>
      <p:ext uri="{BB962C8B-B14F-4D97-AF65-F5344CB8AC3E}">
        <p14:creationId xmlns:p14="http://schemas.microsoft.com/office/powerpoint/2010/main" val="20576294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18000"/>
                <a:satMod val="160000"/>
                <a:lumMod val="28000"/>
              </a:schemeClr>
              <a:schemeClr val="bg2">
                <a:tint val="95000"/>
                <a:satMod val="160000"/>
                <a:lumMod val="116000"/>
              </a:schemeClr>
            </a:duotone>
            <a:extLst/>
          </a:blip>
          <a:stretch/>
        </a:blip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FEE12E5-40F2-446A-A2B3-2AA6A0C09DAC}"/>
              </a:ext>
            </a:extLst>
          </p:cNvPr>
          <p:cNvSpPr>
            <a:spLocks noGrp="1"/>
          </p:cNvSpPr>
          <p:nvPr>
            <p:ph type="title"/>
          </p:nvPr>
        </p:nvSpPr>
        <p:spPr>
          <a:xfrm>
            <a:off x="4927472" y="609600"/>
            <a:ext cx="6340084" cy="1326321"/>
          </a:xfrm>
        </p:spPr>
        <p:txBody>
          <a:bodyPr>
            <a:normAutofit/>
          </a:bodyPr>
          <a:lstStyle/>
          <a:p>
            <a:r>
              <a:rPr lang="cs-CZ" noProof="1"/>
              <a:t>Carry van bruggen</a:t>
            </a:r>
          </a:p>
        </p:txBody>
      </p:sp>
      <p:pic>
        <p:nvPicPr>
          <p:cNvPr id="8" name="Zástupný obsah 4">
            <a:extLst>
              <a:ext uri="{FF2B5EF4-FFF2-40B4-BE49-F238E27FC236}">
                <a16:creationId xmlns:a16="http://schemas.microsoft.com/office/drawing/2014/main" id="{74351503-A046-4D40-8227-F6A08FBD581E}"/>
              </a:ext>
            </a:extLst>
          </p:cNvPr>
          <p:cNvPicPr>
            <a:picLocks noChangeAspect="1"/>
          </p:cNvPicPr>
          <p:nvPr/>
        </p:nvPicPr>
        <p:blipFill rotWithShape="1">
          <a:blip r:embed="rId3">
            <a:extLst>
              <a:ext uri="{28A0092B-C50C-407E-A947-70E740481C1C}">
                <a14:useLocalDpi xmlns:a14="http://schemas.microsoft.com/office/drawing/2010/main" val="0"/>
              </a:ext>
            </a:extLst>
          </a:blip>
          <a:srcRect r="5123"/>
          <a:stretch/>
        </p:blipFill>
        <p:spPr>
          <a:xfrm>
            <a:off x="20" y="10"/>
            <a:ext cx="4635987" cy="6857990"/>
          </a:xfrm>
          <a:prstGeom prst="rect">
            <a:avLst/>
          </a:prstGeom>
        </p:spPr>
      </p:pic>
      <p:sp>
        <p:nvSpPr>
          <p:cNvPr id="10" name="Content Placeholder 9">
            <a:extLst>
              <a:ext uri="{FF2B5EF4-FFF2-40B4-BE49-F238E27FC236}">
                <a16:creationId xmlns:a16="http://schemas.microsoft.com/office/drawing/2014/main" id="{BDA61C7C-78B0-4EB1-8098-A37B4E8F277C}"/>
              </a:ext>
            </a:extLst>
          </p:cNvPr>
          <p:cNvSpPr>
            <a:spLocks noGrp="1"/>
          </p:cNvSpPr>
          <p:nvPr>
            <p:ph idx="1"/>
          </p:nvPr>
        </p:nvSpPr>
        <p:spPr>
          <a:xfrm>
            <a:off x="4927471" y="2096064"/>
            <a:ext cx="6695569" cy="4253936"/>
          </a:xfrm>
        </p:spPr>
        <p:txBody>
          <a:bodyPr>
            <a:normAutofit fontScale="92500"/>
          </a:bodyPr>
          <a:lstStyle/>
          <a:p>
            <a:r>
              <a:rPr lang="cs-CZ" sz="2400" noProof="1"/>
              <a:t>Carolina Lea de Haan</a:t>
            </a:r>
          </a:p>
          <a:p>
            <a:r>
              <a:rPr lang="cs-CZ" sz="2400" noProof="1"/>
              <a:t>* 01/01/1881 te Smilde</a:t>
            </a:r>
          </a:p>
          <a:p>
            <a:r>
              <a:rPr lang="cs-CZ" sz="2400" noProof="1"/>
              <a:t>† 16/11/1932 te Laren</a:t>
            </a:r>
          </a:p>
          <a:p>
            <a:r>
              <a:rPr lang="cs-CZ" sz="2400" noProof="1"/>
              <a:t>joodse afkomst</a:t>
            </a:r>
          </a:p>
          <a:p>
            <a:r>
              <a:rPr lang="cs-CZ" sz="2400" noProof="1"/>
              <a:t>werkte als een onderwijzeres op een lagere school in Amsterdam</a:t>
            </a:r>
          </a:p>
          <a:p>
            <a:r>
              <a:rPr lang="cs-CZ" sz="2400" noProof="1"/>
              <a:t>de zus van Jacob Israël de Haan (</a:t>
            </a:r>
            <a:r>
              <a:rPr lang="cs-CZ" sz="2400" i="1" noProof="1"/>
              <a:t>Pijpelijntjes</a:t>
            </a:r>
            <a:r>
              <a:rPr lang="cs-CZ" sz="2400" noProof="1"/>
              <a:t>) die haar aan de literaire kringen heeft voorgesteld</a:t>
            </a:r>
          </a:p>
        </p:txBody>
      </p:sp>
      <p:cxnSp>
        <p:nvCxnSpPr>
          <p:cNvPr id="13" name="Straight Connector 12">
            <a:extLst>
              <a:ext uri="{FF2B5EF4-FFF2-40B4-BE49-F238E27FC236}">
                <a16:creationId xmlns:a16="http://schemas.microsoft.com/office/drawing/2014/main" id="{3D1A74F5-4F0A-48DF-9897-2F294ADDFCD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555927" y="45720"/>
            <a:ext cx="0" cy="6766560"/>
          </a:xfrm>
          <a:prstGeom prst="line">
            <a:avLst/>
          </a:prstGeom>
          <a:ln w="190500" cap="sq">
            <a:solidFill>
              <a:srgbClr val="FFFFFF"/>
            </a:solidFill>
            <a:miter lim="800000"/>
          </a:ln>
          <a:scene3d>
            <a:camera prst="orthographicFront"/>
            <a:lightRig rig="twoPt" dir="t">
              <a:rot lat="0" lon="0" rev="7200000"/>
            </a:lightRig>
          </a:scene3d>
          <a:sp3d>
            <a:bevelT w="25400" h="19050"/>
          </a:sp3d>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75774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18000"/>
                <a:satMod val="160000"/>
                <a:lumMod val="28000"/>
              </a:schemeClr>
              <a:schemeClr val="bg2">
                <a:tint val="95000"/>
                <a:satMod val="160000"/>
                <a:lumMod val="116000"/>
              </a:schemeClr>
            </a:duotone>
            <a:extLst/>
          </a:blip>
          <a:stretch/>
        </a:blip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EB1EA80-D36D-472B-93AE-59621D5C7F19}"/>
              </a:ext>
            </a:extLst>
          </p:cNvPr>
          <p:cNvSpPr>
            <a:spLocks noGrp="1"/>
          </p:cNvSpPr>
          <p:nvPr>
            <p:ph type="title"/>
          </p:nvPr>
        </p:nvSpPr>
        <p:spPr>
          <a:xfrm>
            <a:off x="4927472" y="609600"/>
            <a:ext cx="6340084" cy="1326321"/>
          </a:xfrm>
        </p:spPr>
        <p:txBody>
          <a:bodyPr>
            <a:normAutofit/>
          </a:bodyPr>
          <a:lstStyle/>
          <a:p>
            <a:r>
              <a:rPr lang="cs-CZ" noProof="1"/>
              <a:t>Carry van bruggen</a:t>
            </a:r>
          </a:p>
        </p:txBody>
      </p:sp>
      <p:pic>
        <p:nvPicPr>
          <p:cNvPr id="8" name="Zástupný obsah 4">
            <a:extLst>
              <a:ext uri="{FF2B5EF4-FFF2-40B4-BE49-F238E27FC236}">
                <a16:creationId xmlns:a16="http://schemas.microsoft.com/office/drawing/2014/main" id="{02216B94-D30E-46DE-A6C1-A4A1625EEDFD}"/>
              </a:ext>
            </a:extLst>
          </p:cNvPr>
          <p:cNvPicPr>
            <a:picLocks noChangeAspect="1"/>
          </p:cNvPicPr>
          <p:nvPr/>
        </p:nvPicPr>
        <p:blipFill rotWithShape="1">
          <a:blip r:embed="rId3">
            <a:extLst>
              <a:ext uri="{28A0092B-C50C-407E-A947-70E740481C1C}">
                <a14:useLocalDpi xmlns:a14="http://schemas.microsoft.com/office/drawing/2010/main" val="0"/>
              </a:ext>
            </a:extLst>
          </a:blip>
          <a:srcRect r="5123"/>
          <a:stretch/>
        </p:blipFill>
        <p:spPr>
          <a:xfrm>
            <a:off x="20" y="10"/>
            <a:ext cx="4635987" cy="6857990"/>
          </a:xfrm>
          <a:prstGeom prst="rect">
            <a:avLst/>
          </a:prstGeom>
        </p:spPr>
      </p:pic>
      <p:sp>
        <p:nvSpPr>
          <p:cNvPr id="10" name="Content Placeholder 9">
            <a:extLst>
              <a:ext uri="{FF2B5EF4-FFF2-40B4-BE49-F238E27FC236}">
                <a16:creationId xmlns:a16="http://schemas.microsoft.com/office/drawing/2014/main" id="{7AE1AD39-DA2D-4B7D-BD9F-A27AC5520F79}"/>
              </a:ext>
            </a:extLst>
          </p:cNvPr>
          <p:cNvSpPr>
            <a:spLocks noGrp="1"/>
          </p:cNvSpPr>
          <p:nvPr>
            <p:ph idx="1"/>
          </p:nvPr>
        </p:nvSpPr>
        <p:spPr>
          <a:xfrm>
            <a:off x="4927471" y="2096064"/>
            <a:ext cx="6949569" cy="4243776"/>
          </a:xfrm>
        </p:spPr>
        <p:txBody>
          <a:bodyPr>
            <a:normAutofit/>
          </a:bodyPr>
          <a:lstStyle/>
          <a:p>
            <a:r>
              <a:rPr lang="cs-CZ" sz="2200" noProof="1"/>
              <a:t>literair werk: van naturalisme tot modernisme</a:t>
            </a:r>
          </a:p>
          <a:p>
            <a:r>
              <a:rPr lang="cs-CZ" sz="2200" noProof="1"/>
              <a:t>romans</a:t>
            </a:r>
          </a:p>
          <a:p>
            <a:pPr lvl="1"/>
            <a:r>
              <a:rPr lang="cs-CZ" sz="2000" i="1" noProof="1"/>
              <a:t>De verlatene </a:t>
            </a:r>
            <a:r>
              <a:rPr lang="cs-CZ" sz="2000" noProof="1"/>
              <a:t>(1910)</a:t>
            </a:r>
          </a:p>
          <a:p>
            <a:pPr lvl="1"/>
            <a:r>
              <a:rPr lang="cs-CZ" sz="2000" i="1" noProof="1"/>
              <a:t>Heleen </a:t>
            </a:r>
            <a:r>
              <a:rPr lang="cs-CZ" sz="2000" noProof="1"/>
              <a:t>(1914)</a:t>
            </a:r>
          </a:p>
          <a:p>
            <a:pPr lvl="1"/>
            <a:r>
              <a:rPr lang="cs-CZ" sz="2000" i="1" noProof="1"/>
              <a:t>Eva </a:t>
            </a:r>
            <a:r>
              <a:rPr lang="cs-CZ" sz="2000" noProof="1"/>
              <a:t>(1927)</a:t>
            </a:r>
          </a:p>
          <a:p>
            <a:r>
              <a:rPr lang="cs-CZ" sz="2200" noProof="1"/>
              <a:t>filosofische geschriften</a:t>
            </a:r>
          </a:p>
          <a:p>
            <a:pPr lvl="1"/>
            <a:r>
              <a:rPr lang="cs-CZ" sz="2000" i="1" noProof="1"/>
              <a:t>Prometheus, Een geschiedenis van het individualisme </a:t>
            </a:r>
            <a:r>
              <a:rPr lang="cs-CZ" sz="2000" noProof="1"/>
              <a:t>(1919)</a:t>
            </a:r>
          </a:p>
          <a:p>
            <a:pPr lvl="1"/>
            <a:r>
              <a:rPr lang="cs-CZ" sz="2000" i="1" noProof="1"/>
              <a:t>Hedendaagsch fetischisme </a:t>
            </a:r>
            <a:r>
              <a:rPr lang="cs-CZ" sz="2000" noProof="1"/>
              <a:t>(1925)</a:t>
            </a:r>
            <a:endParaRPr lang="cs-CZ" sz="2000" i="1" noProof="1"/>
          </a:p>
        </p:txBody>
      </p:sp>
      <p:cxnSp>
        <p:nvCxnSpPr>
          <p:cNvPr id="13" name="Straight Connector 12">
            <a:extLst>
              <a:ext uri="{FF2B5EF4-FFF2-40B4-BE49-F238E27FC236}">
                <a16:creationId xmlns:a16="http://schemas.microsoft.com/office/drawing/2014/main" id="{3D1A74F5-4F0A-48DF-9897-2F294ADDFCD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555927" y="45720"/>
            <a:ext cx="0" cy="6766560"/>
          </a:xfrm>
          <a:prstGeom prst="line">
            <a:avLst/>
          </a:prstGeom>
          <a:ln w="190500" cap="sq">
            <a:solidFill>
              <a:srgbClr val="FFFFFF"/>
            </a:solidFill>
            <a:miter lim="800000"/>
          </a:ln>
          <a:scene3d>
            <a:camera prst="orthographicFront"/>
            <a:lightRig rig="twoPt" dir="t">
              <a:rot lat="0" lon="0" rev="7200000"/>
            </a:lightRig>
          </a:scene3d>
          <a:sp3d>
            <a:bevelT w="25400" h="19050"/>
          </a:sp3d>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814266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18000"/>
                <a:satMod val="160000"/>
                <a:lumMod val="28000"/>
              </a:schemeClr>
              <a:schemeClr val="bg2">
                <a:tint val="95000"/>
                <a:satMod val="160000"/>
                <a:lumMod val="116000"/>
              </a:schemeClr>
            </a:duotone>
            <a:extLst/>
          </a:blip>
          <a:stretch/>
        </a:blip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8F1D6C7-2ECA-485C-A695-A05B8546D8E3}"/>
              </a:ext>
            </a:extLst>
          </p:cNvPr>
          <p:cNvSpPr>
            <a:spLocks noGrp="1"/>
          </p:cNvSpPr>
          <p:nvPr>
            <p:ph type="title"/>
          </p:nvPr>
        </p:nvSpPr>
        <p:spPr>
          <a:xfrm>
            <a:off x="4927472" y="609600"/>
            <a:ext cx="6340084" cy="1326321"/>
          </a:xfrm>
        </p:spPr>
        <p:txBody>
          <a:bodyPr>
            <a:normAutofit/>
          </a:bodyPr>
          <a:lstStyle/>
          <a:p>
            <a:r>
              <a:rPr lang="cs-CZ" i="1" dirty="0"/>
              <a:t>Eva </a:t>
            </a:r>
            <a:r>
              <a:rPr lang="cs-CZ" b="0" dirty="0"/>
              <a:t>(1927)</a:t>
            </a:r>
            <a:endParaRPr lang="cs-CZ" b="0" i="1" dirty="0"/>
          </a:p>
        </p:txBody>
      </p:sp>
      <p:pic>
        <p:nvPicPr>
          <p:cNvPr id="8" name="Zástupný obsah 4">
            <a:extLst>
              <a:ext uri="{FF2B5EF4-FFF2-40B4-BE49-F238E27FC236}">
                <a16:creationId xmlns:a16="http://schemas.microsoft.com/office/drawing/2014/main" id="{DD50F401-B412-4FC5-92D7-7B41B2ED5177}"/>
              </a:ext>
            </a:extLst>
          </p:cNvPr>
          <p:cNvPicPr>
            <a:picLocks noChangeAspect="1"/>
          </p:cNvPicPr>
          <p:nvPr/>
        </p:nvPicPr>
        <p:blipFill rotWithShape="1">
          <a:blip r:embed="rId3">
            <a:extLst>
              <a:ext uri="{28A0092B-C50C-407E-A947-70E740481C1C}">
                <a14:useLocalDpi xmlns:a14="http://schemas.microsoft.com/office/drawing/2010/main" val="0"/>
              </a:ext>
            </a:extLst>
          </a:blip>
          <a:srcRect t="7382" b="2382"/>
          <a:stretch/>
        </p:blipFill>
        <p:spPr>
          <a:xfrm>
            <a:off x="20" y="10"/>
            <a:ext cx="4635987" cy="6857990"/>
          </a:xfrm>
          <a:prstGeom prst="rect">
            <a:avLst/>
          </a:prstGeom>
        </p:spPr>
      </p:pic>
      <p:sp>
        <p:nvSpPr>
          <p:cNvPr id="10" name="Content Placeholder 9">
            <a:extLst>
              <a:ext uri="{FF2B5EF4-FFF2-40B4-BE49-F238E27FC236}">
                <a16:creationId xmlns:a16="http://schemas.microsoft.com/office/drawing/2014/main" id="{BFD00F73-8CFB-4626-B9EE-C6274A5767AE}"/>
              </a:ext>
            </a:extLst>
          </p:cNvPr>
          <p:cNvSpPr>
            <a:spLocks noGrp="1"/>
          </p:cNvSpPr>
          <p:nvPr>
            <p:ph idx="1"/>
          </p:nvPr>
        </p:nvSpPr>
        <p:spPr>
          <a:xfrm>
            <a:off x="4927471" y="2096064"/>
            <a:ext cx="6604129" cy="4020256"/>
          </a:xfrm>
        </p:spPr>
        <p:txBody>
          <a:bodyPr>
            <a:normAutofit lnSpcReduction="10000"/>
          </a:bodyPr>
          <a:lstStyle/>
          <a:p>
            <a:r>
              <a:rPr lang="cs-CZ" sz="2200" noProof="1"/>
              <a:t>uitwerking van de filosofische geschriften</a:t>
            </a:r>
          </a:p>
          <a:p>
            <a:r>
              <a:rPr lang="cs-CZ" sz="2200" noProof="1"/>
              <a:t>bewustzijnroman: ontwikkeling van onzekere jonge joodse onderwijzeres tot wijzere gescheiden vrouw van veertig, moeder van twee kinderen</a:t>
            </a:r>
          </a:p>
          <a:p>
            <a:r>
              <a:rPr lang="cs-CZ" sz="2200" noProof="1"/>
              <a:t>de </a:t>
            </a:r>
            <a:r>
              <a:rPr lang="cs-CZ" sz="2200" i="1" noProof="1"/>
              <a:t>stream of consciousness</a:t>
            </a:r>
            <a:endParaRPr lang="cs-CZ" sz="2200" noProof="1"/>
          </a:p>
          <a:p>
            <a:r>
              <a:rPr lang="cs-CZ" sz="2200" noProof="1"/>
              <a:t>chronologische opbouw</a:t>
            </a:r>
          </a:p>
          <a:p>
            <a:r>
              <a:rPr lang="cs-CZ" sz="2200" noProof="1"/>
              <a:t>vertelde tijd: ± 22 jaar</a:t>
            </a:r>
          </a:p>
          <a:p>
            <a:r>
              <a:rPr lang="cs-CZ" sz="2200" noProof="1"/>
              <a:t>verteller: gecompliceerd (personale v.)</a:t>
            </a:r>
          </a:p>
        </p:txBody>
      </p:sp>
      <p:cxnSp>
        <p:nvCxnSpPr>
          <p:cNvPr id="23" name="Straight Connector 22">
            <a:extLst>
              <a:ext uri="{FF2B5EF4-FFF2-40B4-BE49-F238E27FC236}">
                <a16:creationId xmlns:a16="http://schemas.microsoft.com/office/drawing/2014/main" id="{3D1A74F5-4F0A-48DF-9897-2F294ADDFCD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555927" y="45720"/>
            <a:ext cx="0" cy="6766560"/>
          </a:xfrm>
          <a:prstGeom prst="line">
            <a:avLst/>
          </a:prstGeom>
          <a:ln w="190500" cap="sq">
            <a:solidFill>
              <a:srgbClr val="FFFFFF"/>
            </a:solidFill>
            <a:miter lim="800000"/>
          </a:ln>
          <a:scene3d>
            <a:camera prst="orthographicFront"/>
            <a:lightRig rig="twoPt" dir="t">
              <a:rot lat="0" lon="0" rev="7200000"/>
            </a:lightRig>
          </a:scene3d>
          <a:sp3d>
            <a:bevelT w="25400" h="19050"/>
          </a:sp3d>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67802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18000"/>
                <a:satMod val="160000"/>
                <a:lumMod val="28000"/>
              </a:schemeClr>
              <a:schemeClr val="bg2">
                <a:tint val="95000"/>
                <a:satMod val="160000"/>
                <a:lumMod val="116000"/>
              </a:schemeClr>
            </a:duotone>
            <a:extLst/>
          </a:blip>
          <a:stretch/>
        </a:blip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504073F-7DAF-4762-8D33-51845E3A745A}"/>
              </a:ext>
            </a:extLst>
          </p:cNvPr>
          <p:cNvSpPr>
            <a:spLocks noGrp="1"/>
          </p:cNvSpPr>
          <p:nvPr>
            <p:ph type="title"/>
          </p:nvPr>
        </p:nvSpPr>
        <p:spPr>
          <a:xfrm>
            <a:off x="4927472" y="609600"/>
            <a:ext cx="6340084" cy="1326321"/>
          </a:xfrm>
        </p:spPr>
        <p:txBody>
          <a:bodyPr>
            <a:normAutofit/>
          </a:bodyPr>
          <a:lstStyle/>
          <a:p>
            <a:r>
              <a:rPr lang="cs-CZ" i="1" dirty="0"/>
              <a:t>Eva </a:t>
            </a:r>
            <a:r>
              <a:rPr lang="cs-CZ" b="0" dirty="0"/>
              <a:t>(1927)</a:t>
            </a:r>
            <a:endParaRPr lang="cs-CZ" b="0" i="1" dirty="0"/>
          </a:p>
        </p:txBody>
      </p:sp>
      <p:pic>
        <p:nvPicPr>
          <p:cNvPr id="8" name="Zástupný obsah 4">
            <a:extLst>
              <a:ext uri="{FF2B5EF4-FFF2-40B4-BE49-F238E27FC236}">
                <a16:creationId xmlns:a16="http://schemas.microsoft.com/office/drawing/2014/main" id="{33DC9845-87E6-480B-A93A-268B8FAAF97D}"/>
              </a:ext>
            </a:extLst>
          </p:cNvPr>
          <p:cNvPicPr>
            <a:picLocks noChangeAspect="1"/>
          </p:cNvPicPr>
          <p:nvPr/>
        </p:nvPicPr>
        <p:blipFill rotWithShape="1">
          <a:blip r:embed="rId3">
            <a:extLst>
              <a:ext uri="{28A0092B-C50C-407E-A947-70E740481C1C}">
                <a14:useLocalDpi xmlns:a14="http://schemas.microsoft.com/office/drawing/2010/main" val="0"/>
              </a:ext>
            </a:extLst>
          </a:blip>
          <a:srcRect t="7382" b="2382"/>
          <a:stretch/>
        </p:blipFill>
        <p:spPr>
          <a:xfrm>
            <a:off x="20" y="10"/>
            <a:ext cx="4635987" cy="6857990"/>
          </a:xfrm>
          <a:prstGeom prst="rect">
            <a:avLst/>
          </a:prstGeom>
        </p:spPr>
      </p:pic>
      <p:sp>
        <p:nvSpPr>
          <p:cNvPr id="10" name="Content Placeholder 9">
            <a:extLst>
              <a:ext uri="{FF2B5EF4-FFF2-40B4-BE49-F238E27FC236}">
                <a16:creationId xmlns:a16="http://schemas.microsoft.com/office/drawing/2014/main" id="{D4975597-65EC-4EEE-A6DF-A1526307487B}"/>
              </a:ext>
            </a:extLst>
          </p:cNvPr>
          <p:cNvSpPr>
            <a:spLocks noGrp="1"/>
          </p:cNvSpPr>
          <p:nvPr>
            <p:ph idx="1"/>
          </p:nvPr>
        </p:nvSpPr>
        <p:spPr>
          <a:xfrm>
            <a:off x="4927471" y="1838325"/>
            <a:ext cx="6673979" cy="4600575"/>
          </a:xfrm>
        </p:spPr>
        <p:txBody>
          <a:bodyPr>
            <a:normAutofit lnSpcReduction="10000"/>
          </a:bodyPr>
          <a:lstStyle/>
          <a:p>
            <a:r>
              <a:rPr lang="cs-CZ" sz="2200" noProof="1"/>
              <a:t>buiten de chronologie sprongen tussen de binnen- en buitenwereld en tussen het heden en het verleden</a:t>
            </a:r>
          </a:p>
          <a:p>
            <a:r>
              <a:rPr lang="cs-CZ" sz="2200" noProof="1"/>
              <a:t>thema‘s: erotiek &amp; filosofie</a:t>
            </a:r>
          </a:p>
          <a:p>
            <a:r>
              <a:rPr lang="cs-CZ" sz="2200" noProof="1"/>
              <a:t>symboliek en terugkerende motieven:</a:t>
            </a:r>
          </a:p>
          <a:p>
            <a:pPr lvl="1"/>
            <a:r>
              <a:rPr lang="cs-CZ" sz="2000" noProof="1"/>
              <a:t>de kleuren wit (symbool van zuiverheid) en rood (symbool van erotiek)</a:t>
            </a:r>
          </a:p>
          <a:p>
            <a:pPr lvl="1"/>
            <a:r>
              <a:rPr lang="cs-CZ" sz="2000" noProof="1"/>
              <a:t>de toren en de vurige wagen (het hoge, zuivere)</a:t>
            </a:r>
          </a:p>
          <a:p>
            <a:pPr lvl="1"/>
            <a:r>
              <a:rPr lang="cs-CZ" sz="2000" noProof="1"/>
              <a:t>de wind- en waterstem (de verlokkende dagelijkse wereld)</a:t>
            </a:r>
          </a:p>
          <a:p>
            <a:pPr lvl="1"/>
            <a:r>
              <a:rPr lang="cs-CZ" sz="2000" noProof="1"/>
              <a:t>en veel meer…</a:t>
            </a:r>
          </a:p>
        </p:txBody>
      </p:sp>
      <p:cxnSp>
        <p:nvCxnSpPr>
          <p:cNvPr id="13" name="Straight Connector 12">
            <a:extLst>
              <a:ext uri="{FF2B5EF4-FFF2-40B4-BE49-F238E27FC236}">
                <a16:creationId xmlns:a16="http://schemas.microsoft.com/office/drawing/2014/main" id="{3D1A74F5-4F0A-48DF-9897-2F294ADDFCD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555927" y="45720"/>
            <a:ext cx="0" cy="6766560"/>
          </a:xfrm>
          <a:prstGeom prst="line">
            <a:avLst/>
          </a:prstGeom>
          <a:ln w="190500" cap="sq">
            <a:solidFill>
              <a:srgbClr val="FFFFFF"/>
            </a:solidFill>
            <a:miter lim="800000"/>
          </a:ln>
          <a:scene3d>
            <a:camera prst="orthographicFront"/>
            <a:lightRig rig="twoPt" dir="t">
              <a:rot lat="0" lon="0" rev="7200000"/>
            </a:lightRig>
          </a:scene3d>
          <a:sp3d>
            <a:bevelT w="25400" h="19050"/>
          </a:sp3d>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744867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18000"/>
                <a:satMod val="160000"/>
                <a:lumMod val="28000"/>
              </a:schemeClr>
              <a:schemeClr val="bg2">
                <a:tint val="95000"/>
                <a:satMod val="160000"/>
                <a:lumMod val="116000"/>
              </a:schemeClr>
            </a:duotone>
            <a:extLst/>
          </a:blip>
          <a:stretch/>
        </a:blip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559605E-0C16-4457-BA0F-FE52FC04C0D7}"/>
              </a:ext>
            </a:extLst>
          </p:cNvPr>
          <p:cNvSpPr>
            <a:spLocks noGrp="1"/>
          </p:cNvSpPr>
          <p:nvPr>
            <p:ph type="title"/>
          </p:nvPr>
        </p:nvSpPr>
        <p:spPr>
          <a:xfrm>
            <a:off x="4927472" y="609600"/>
            <a:ext cx="6340084" cy="1326321"/>
          </a:xfrm>
        </p:spPr>
        <p:txBody>
          <a:bodyPr>
            <a:normAutofit/>
          </a:bodyPr>
          <a:lstStyle/>
          <a:p>
            <a:r>
              <a:rPr lang="cs-CZ" i="1" dirty="0"/>
              <a:t>EVA </a:t>
            </a:r>
            <a:r>
              <a:rPr lang="cs-CZ" b="0" dirty="0"/>
              <a:t>(1927)</a:t>
            </a:r>
            <a:endParaRPr lang="cs-CZ" b="0" i="1" dirty="0"/>
          </a:p>
        </p:txBody>
      </p:sp>
      <p:pic>
        <p:nvPicPr>
          <p:cNvPr id="8" name="Zástupný obsah 4">
            <a:extLst>
              <a:ext uri="{FF2B5EF4-FFF2-40B4-BE49-F238E27FC236}">
                <a16:creationId xmlns:a16="http://schemas.microsoft.com/office/drawing/2014/main" id="{6250E305-FE5F-43DE-A9E5-85E83AA97D67}"/>
              </a:ext>
            </a:extLst>
          </p:cNvPr>
          <p:cNvPicPr>
            <a:picLocks noChangeAspect="1"/>
          </p:cNvPicPr>
          <p:nvPr/>
        </p:nvPicPr>
        <p:blipFill rotWithShape="1">
          <a:blip r:embed="rId3">
            <a:extLst>
              <a:ext uri="{28A0092B-C50C-407E-A947-70E740481C1C}">
                <a14:useLocalDpi xmlns:a14="http://schemas.microsoft.com/office/drawing/2010/main" val="0"/>
              </a:ext>
            </a:extLst>
          </a:blip>
          <a:srcRect t="7382" b="2382"/>
          <a:stretch/>
        </p:blipFill>
        <p:spPr>
          <a:xfrm>
            <a:off x="20" y="10"/>
            <a:ext cx="4635987" cy="6857990"/>
          </a:xfrm>
          <a:prstGeom prst="rect">
            <a:avLst/>
          </a:prstGeom>
        </p:spPr>
      </p:pic>
      <p:sp>
        <p:nvSpPr>
          <p:cNvPr id="10" name="Content Placeholder 9">
            <a:extLst>
              <a:ext uri="{FF2B5EF4-FFF2-40B4-BE49-F238E27FC236}">
                <a16:creationId xmlns:a16="http://schemas.microsoft.com/office/drawing/2014/main" id="{B182526D-7793-44A9-B07F-25307A241E79}"/>
              </a:ext>
            </a:extLst>
          </p:cNvPr>
          <p:cNvSpPr>
            <a:spLocks noGrp="1"/>
          </p:cNvSpPr>
          <p:nvPr>
            <p:ph idx="1"/>
          </p:nvPr>
        </p:nvSpPr>
        <p:spPr>
          <a:xfrm>
            <a:off x="4927471" y="2099168"/>
            <a:ext cx="2966849" cy="4149232"/>
          </a:xfrm>
        </p:spPr>
        <p:txBody>
          <a:bodyPr>
            <a:normAutofit lnSpcReduction="10000"/>
          </a:bodyPr>
          <a:lstStyle/>
          <a:p>
            <a:pPr marL="0" indent="0">
              <a:buNone/>
            </a:pPr>
            <a:r>
              <a:rPr lang="cs-CZ" sz="2200" b="1" u="sng" noProof="1"/>
              <a:t>Carry van Bruggen</a:t>
            </a:r>
          </a:p>
          <a:p>
            <a:pPr>
              <a:lnSpc>
                <a:spcPct val="100000"/>
              </a:lnSpc>
              <a:buFont typeface="Wingdings" panose="05000000000000000000" pitchFamily="2" charset="2"/>
              <a:buChar char="ü"/>
            </a:pPr>
            <a:r>
              <a:rPr lang="cs-CZ" noProof="1"/>
              <a:t>joodse afkomst</a:t>
            </a:r>
          </a:p>
          <a:p>
            <a:pPr>
              <a:lnSpc>
                <a:spcPct val="100000"/>
              </a:lnSpc>
              <a:buFont typeface="Wingdings" panose="05000000000000000000" pitchFamily="2" charset="2"/>
              <a:buChar char="ü"/>
            </a:pPr>
            <a:r>
              <a:rPr lang="cs-CZ" noProof="1"/>
              <a:t>onderwijzeres</a:t>
            </a:r>
          </a:p>
          <a:p>
            <a:pPr>
              <a:lnSpc>
                <a:spcPct val="100000"/>
              </a:lnSpc>
              <a:buFont typeface="Wingdings" panose="05000000000000000000" pitchFamily="2" charset="2"/>
              <a:buChar char="ü"/>
            </a:pPr>
            <a:r>
              <a:rPr lang="cs-CZ" noProof="1"/>
              <a:t>broer</a:t>
            </a:r>
          </a:p>
          <a:p>
            <a:pPr>
              <a:lnSpc>
                <a:spcPct val="100000"/>
              </a:lnSpc>
              <a:buFont typeface="Wingdings" panose="05000000000000000000" pitchFamily="2" charset="2"/>
              <a:buChar char="ü"/>
            </a:pPr>
            <a:r>
              <a:rPr lang="cs-CZ" noProof="1"/>
              <a:t>twee kinderen uit een het huwelijk met Kees van Bruggen</a:t>
            </a:r>
          </a:p>
          <a:p>
            <a:pPr>
              <a:buFont typeface="Wingdings" panose="05000000000000000000" pitchFamily="2" charset="2"/>
              <a:buChar char="ü"/>
            </a:pPr>
            <a:r>
              <a:rPr lang="cs-CZ" noProof="1"/>
              <a:t>op latere leeftijd opnieuw getrouwd met een andere man (Adriaan Pit)</a:t>
            </a:r>
          </a:p>
        </p:txBody>
      </p:sp>
      <p:cxnSp>
        <p:nvCxnSpPr>
          <p:cNvPr id="13" name="Straight Connector 12">
            <a:extLst>
              <a:ext uri="{FF2B5EF4-FFF2-40B4-BE49-F238E27FC236}">
                <a16:creationId xmlns:a16="http://schemas.microsoft.com/office/drawing/2014/main" id="{3D1A74F5-4F0A-48DF-9897-2F294ADDFCD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555927" y="45720"/>
            <a:ext cx="0" cy="6766560"/>
          </a:xfrm>
          <a:prstGeom prst="line">
            <a:avLst/>
          </a:prstGeom>
          <a:ln w="190500" cap="sq">
            <a:solidFill>
              <a:srgbClr val="FFFFFF"/>
            </a:solidFill>
            <a:miter lim="800000"/>
          </a:ln>
          <a:scene3d>
            <a:camera prst="orthographicFront"/>
            <a:lightRig rig="twoPt" dir="t">
              <a:rot lat="0" lon="0" rev="7200000"/>
            </a:lightRig>
          </a:scene3d>
          <a:sp3d>
            <a:bevelT w="25400" h="19050"/>
          </a:sp3d>
        </p:spPr>
        <p:style>
          <a:lnRef idx="1">
            <a:schemeClr val="accent1"/>
          </a:lnRef>
          <a:fillRef idx="0">
            <a:schemeClr val="accent1"/>
          </a:fillRef>
          <a:effectRef idx="0">
            <a:schemeClr val="accent1"/>
          </a:effectRef>
          <a:fontRef idx="minor">
            <a:schemeClr val="tx1"/>
          </a:fontRef>
        </p:style>
      </p:cxnSp>
      <p:sp>
        <p:nvSpPr>
          <p:cNvPr id="6" name="TextovéPole 5">
            <a:extLst>
              <a:ext uri="{FF2B5EF4-FFF2-40B4-BE49-F238E27FC236}">
                <a16:creationId xmlns:a16="http://schemas.microsoft.com/office/drawing/2014/main" id="{F5098618-DAD5-4F86-8B50-E908AA6F3C8D}"/>
              </a:ext>
            </a:extLst>
          </p:cNvPr>
          <p:cNvSpPr txBox="1"/>
          <p:nvPr/>
        </p:nvSpPr>
        <p:spPr>
          <a:xfrm>
            <a:off x="8672814" y="2146582"/>
            <a:ext cx="2966849" cy="3636893"/>
          </a:xfrm>
          <a:prstGeom prst="rect">
            <a:avLst/>
          </a:prstGeom>
          <a:noFill/>
        </p:spPr>
        <p:txBody>
          <a:bodyPr wrap="square" rtlCol="0">
            <a:spAutoFit/>
          </a:bodyPr>
          <a:lstStyle/>
          <a:p>
            <a:r>
              <a:rPr lang="cs-CZ" sz="2200" b="1" u="sng" noProof="1">
                <a:effectLst>
                  <a:outerShdw blurRad="38100" dist="38100" dir="2700000" algn="tl">
                    <a:srgbClr val="000000">
                      <a:alpha val="43137"/>
                    </a:srgbClr>
                  </a:outerShdw>
                </a:effectLst>
              </a:rPr>
              <a:t>Eva</a:t>
            </a:r>
          </a:p>
          <a:p>
            <a:pPr marL="342900" indent="-342900">
              <a:spcBef>
                <a:spcPts val="600"/>
              </a:spcBef>
              <a:buFont typeface="Wingdings" panose="05000000000000000000" pitchFamily="2" charset="2"/>
              <a:buChar char="ü"/>
            </a:pPr>
            <a:r>
              <a:rPr lang="cs-CZ" sz="2000" noProof="1">
                <a:effectLst>
                  <a:outerShdw blurRad="38100" dist="38100" dir="2700000" algn="tl">
                    <a:srgbClr val="000000">
                      <a:alpha val="43137"/>
                    </a:srgbClr>
                  </a:outerShdw>
                </a:effectLst>
              </a:rPr>
              <a:t>joodse afkomst</a:t>
            </a:r>
          </a:p>
          <a:p>
            <a:pPr marL="342900" indent="-342900">
              <a:spcBef>
                <a:spcPts val="600"/>
              </a:spcBef>
              <a:buFont typeface="Wingdings" panose="05000000000000000000" pitchFamily="2" charset="2"/>
              <a:buChar char="ü"/>
            </a:pPr>
            <a:r>
              <a:rPr lang="cs-CZ" sz="2000" noProof="1">
                <a:effectLst>
                  <a:outerShdw blurRad="38100" dist="38100" dir="2700000" algn="tl">
                    <a:srgbClr val="000000">
                      <a:alpha val="43137"/>
                    </a:srgbClr>
                  </a:outerShdw>
                </a:effectLst>
              </a:rPr>
              <a:t>onderwijzeres</a:t>
            </a:r>
          </a:p>
          <a:p>
            <a:pPr marL="342900" indent="-342900">
              <a:spcBef>
                <a:spcPts val="1000"/>
              </a:spcBef>
              <a:buFont typeface="Wingdings" panose="05000000000000000000" pitchFamily="2" charset="2"/>
              <a:buChar char="ü"/>
            </a:pPr>
            <a:r>
              <a:rPr lang="cs-CZ" sz="2000" noProof="1">
                <a:effectLst>
                  <a:outerShdw blurRad="38100" dist="38100" dir="2700000" algn="tl">
                    <a:srgbClr val="000000">
                      <a:alpha val="43137"/>
                    </a:srgbClr>
                  </a:outerShdw>
                </a:effectLst>
              </a:rPr>
              <a:t>tweelingsbroer</a:t>
            </a:r>
          </a:p>
          <a:p>
            <a:pPr marL="342900" indent="-342900">
              <a:spcBef>
                <a:spcPts val="600"/>
              </a:spcBef>
              <a:buFont typeface="Wingdings" panose="05000000000000000000" pitchFamily="2" charset="2"/>
              <a:buChar char="ü"/>
            </a:pPr>
            <a:r>
              <a:rPr lang="cs-CZ" sz="2000" noProof="1">
                <a:effectLst>
                  <a:outerShdw blurRad="38100" dist="38100" dir="2700000" algn="tl">
                    <a:srgbClr val="000000">
                      <a:alpha val="43137"/>
                    </a:srgbClr>
                  </a:outerShdw>
                </a:effectLst>
              </a:rPr>
              <a:t>twee kinderen uit een mislukt huwelijk</a:t>
            </a:r>
          </a:p>
          <a:p>
            <a:pPr marL="342900" indent="-342900">
              <a:spcBef>
                <a:spcPts val="600"/>
              </a:spcBef>
              <a:buFont typeface="Wingdings" panose="05000000000000000000" pitchFamily="2" charset="2"/>
              <a:buChar char="ü"/>
            </a:pPr>
            <a:r>
              <a:rPr lang="cs-CZ" sz="2000" noProof="1">
                <a:effectLst>
                  <a:outerShdw blurRad="38100" dist="38100" dir="2700000" algn="tl">
                    <a:srgbClr val="000000">
                      <a:alpha val="43137"/>
                    </a:srgbClr>
                  </a:outerShdw>
                </a:effectLst>
              </a:rPr>
              <a:t>op de leeftijd van veertig opnieuw verliefd op een andere man</a:t>
            </a:r>
          </a:p>
        </p:txBody>
      </p:sp>
    </p:spTree>
    <p:extLst>
      <p:ext uri="{BB962C8B-B14F-4D97-AF65-F5344CB8AC3E}">
        <p14:creationId xmlns:p14="http://schemas.microsoft.com/office/powerpoint/2010/main" val="30578078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AD66C48-4929-4A79-B616-F8EFA17FA65B}"/>
              </a:ext>
            </a:extLst>
          </p:cNvPr>
          <p:cNvSpPr>
            <a:spLocks noGrp="1"/>
          </p:cNvSpPr>
          <p:nvPr>
            <p:ph type="title"/>
          </p:nvPr>
        </p:nvSpPr>
        <p:spPr/>
        <p:txBody>
          <a:bodyPr/>
          <a:lstStyle/>
          <a:p>
            <a:r>
              <a:rPr lang="cs-CZ" noProof="1"/>
              <a:t>Kritiek</a:t>
            </a:r>
          </a:p>
        </p:txBody>
      </p:sp>
      <p:sp>
        <p:nvSpPr>
          <p:cNvPr id="3" name="Zástupný obsah 2">
            <a:extLst>
              <a:ext uri="{FF2B5EF4-FFF2-40B4-BE49-F238E27FC236}">
                <a16:creationId xmlns:a16="http://schemas.microsoft.com/office/drawing/2014/main" id="{61675960-2D93-4E16-8154-D3A9D5A89D6E}"/>
              </a:ext>
            </a:extLst>
          </p:cNvPr>
          <p:cNvSpPr>
            <a:spLocks noGrp="1"/>
          </p:cNvSpPr>
          <p:nvPr>
            <p:ph idx="1"/>
          </p:nvPr>
        </p:nvSpPr>
        <p:spPr>
          <a:xfrm>
            <a:off x="913795" y="2828260"/>
            <a:ext cx="10353762" cy="2962940"/>
          </a:xfrm>
        </p:spPr>
        <p:txBody>
          <a:bodyPr>
            <a:normAutofit lnSpcReduction="10000"/>
          </a:bodyPr>
          <a:lstStyle/>
          <a:p>
            <a:pPr marL="0" indent="0" algn="ctr">
              <a:buNone/>
            </a:pPr>
            <a:r>
              <a:rPr lang="cs-CZ" sz="2200" b="1" noProof="1">
                <a:effectLst/>
              </a:rPr>
              <a:t>Menno ter Braak:</a:t>
            </a:r>
          </a:p>
          <a:p>
            <a:pPr marL="0" indent="0" algn="ctr">
              <a:buNone/>
            </a:pPr>
            <a:r>
              <a:rPr lang="nl-NL" sz="2200" dirty="0">
                <a:effectLst/>
              </a:rPr>
              <a:t>“</a:t>
            </a:r>
            <a:r>
              <a:rPr lang="nl-NL" sz="2200" i="1" dirty="0">
                <a:effectLst/>
              </a:rPr>
              <a:t>Eva</a:t>
            </a:r>
            <a:r>
              <a:rPr lang="nl-NL" sz="2200" dirty="0">
                <a:effectLst/>
              </a:rPr>
              <a:t> is een pessimistisch boek, in de beste zin; ik houd er niet van het slot, dat de schijn aanneemt, alsof het op dit verrukkelijk zweven tussen aarde en hemel raad wist. Het is in wezen een boek zonder oplossing, met een nooit eindigende verwondering die de grond van alle pessimisme is. Want nergens heeft met de indruk, dat schrijven hier slechts een tragische aftocht van het levenstoneel moet dekken.”</a:t>
            </a:r>
            <a:endParaRPr lang="cs-CZ" sz="2200" dirty="0">
              <a:effectLst/>
            </a:endParaRPr>
          </a:p>
        </p:txBody>
      </p:sp>
    </p:spTree>
    <p:extLst>
      <p:ext uri="{BB962C8B-B14F-4D97-AF65-F5344CB8AC3E}">
        <p14:creationId xmlns:p14="http://schemas.microsoft.com/office/powerpoint/2010/main" val="32177115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7EB6D67-5017-418B-873D-DBF3D0D881C8}"/>
              </a:ext>
            </a:extLst>
          </p:cNvPr>
          <p:cNvSpPr>
            <a:spLocks noGrp="1"/>
          </p:cNvSpPr>
          <p:nvPr>
            <p:ph type="title"/>
          </p:nvPr>
        </p:nvSpPr>
        <p:spPr>
          <a:xfrm>
            <a:off x="919119" y="2765839"/>
            <a:ext cx="10353761" cy="1326321"/>
          </a:xfrm>
        </p:spPr>
        <p:txBody>
          <a:bodyPr/>
          <a:lstStyle/>
          <a:p>
            <a:r>
              <a:rPr lang="cs-CZ" noProof="1"/>
              <a:t>Bedankt voor jullie aandacht </a:t>
            </a:r>
            <a:r>
              <a:rPr lang="cs-CZ" noProof="1">
                <a:sym typeface="Wingdings" panose="05000000000000000000" pitchFamily="2" charset="2"/>
              </a:rPr>
              <a:t></a:t>
            </a:r>
            <a:endParaRPr lang="cs-CZ" noProof="1"/>
          </a:p>
        </p:txBody>
      </p:sp>
    </p:spTree>
    <p:extLst>
      <p:ext uri="{BB962C8B-B14F-4D97-AF65-F5344CB8AC3E}">
        <p14:creationId xmlns:p14="http://schemas.microsoft.com/office/powerpoint/2010/main" val="13955249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9C1CF7-340C-4171-B791-0720540C5AC7}"/>
              </a:ext>
            </a:extLst>
          </p:cNvPr>
          <p:cNvSpPr>
            <a:spLocks noGrp="1"/>
          </p:cNvSpPr>
          <p:nvPr>
            <p:ph type="title"/>
          </p:nvPr>
        </p:nvSpPr>
        <p:spPr/>
        <p:txBody>
          <a:bodyPr/>
          <a:lstStyle/>
          <a:p>
            <a:r>
              <a:rPr lang="cs-CZ" noProof="1"/>
              <a:t>Gebruikte bronnen</a:t>
            </a:r>
          </a:p>
        </p:txBody>
      </p:sp>
      <p:sp>
        <p:nvSpPr>
          <p:cNvPr id="3" name="Zástupný obsah 2">
            <a:extLst>
              <a:ext uri="{FF2B5EF4-FFF2-40B4-BE49-F238E27FC236}">
                <a16:creationId xmlns:a16="http://schemas.microsoft.com/office/drawing/2014/main" id="{2DB539E2-BAEE-4231-9012-0FA9AAAD6B12}"/>
              </a:ext>
            </a:extLst>
          </p:cNvPr>
          <p:cNvSpPr>
            <a:spLocks noGrp="1"/>
          </p:cNvSpPr>
          <p:nvPr>
            <p:ph idx="1"/>
          </p:nvPr>
        </p:nvSpPr>
        <p:spPr/>
        <p:txBody>
          <a:bodyPr>
            <a:normAutofit lnSpcReduction="10000"/>
          </a:bodyPr>
          <a:lstStyle/>
          <a:p>
            <a:r>
              <a:rPr lang="cs-CZ" dirty="0" err="1"/>
              <a:t>Anbeek</a:t>
            </a:r>
            <a:r>
              <a:rPr lang="cs-CZ" dirty="0"/>
              <a:t>, T., </a:t>
            </a:r>
            <a:r>
              <a:rPr lang="cs-CZ" dirty="0" err="1"/>
              <a:t>Goedegebuure</a:t>
            </a:r>
            <a:r>
              <a:rPr lang="cs-CZ" dirty="0"/>
              <a:t> J., </a:t>
            </a:r>
            <a:r>
              <a:rPr lang="cs-CZ" dirty="0" err="1"/>
              <a:t>Vervaeck</a:t>
            </a:r>
            <a:r>
              <a:rPr lang="cs-CZ" dirty="0"/>
              <a:t> B. (1989–2014): </a:t>
            </a:r>
            <a:r>
              <a:rPr lang="cs-CZ" i="1" dirty="0"/>
              <a:t>Lexicon van </a:t>
            </a:r>
            <a:r>
              <a:rPr lang="cs-CZ" i="1" dirty="0" err="1"/>
              <a:t>literaire</a:t>
            </a:r>
            <a:r>
              <a:rPr lang="cs-CZ" i="1" dirty="0"/>
              <a:t> </a:t>
            </a:r>
            <a:r>
              <a:rPr lang="cs-CZ" i="1" dirty="0" err="1"/>
              <a:t>werken</a:t>
            </a:r>
            <a:r>
              <a:rPr lang="cs-CZ" dirty="0"/>
              <a:t>. Groningen: </a:t>
            </a:r>
            <a:r>
              <a:rPr lang="cs-CZ" dirty="0" err="1"/>
              <a:t>Wolters-Noordhoff</a:t>
            </a:r>
            <a:r>
              <a:rPr lang="cs-CZ" dirty="0"/>
              <a:t> / </a:t>
            </a:r>
            <a:r>
              <a:rPr lang="cs-CZ" dirty="0" err="1"/>
              <a:t>Antwerpen</a:t>
            </a:r>
            <a:r>
              <a:rPr lang="cs-CZ" dirty="0"/>
              <a:t>: Garant-</a:t>
            </a:r>
            <a:r>
              <a:rPr lang="cs-CZ" dirty="0" err="1"/>
              <a:t>Uitgevers</a:t>
            </a:r>
            <a:endParaRPr lang="cs-CZ" dirty="0"/>
          </a:p>
          <a:p>
            <a:r>
              <a:rPr lang="cs-CZ" dirty="0"/>
              <a:t>Bel, J. (2015):  </a:t>
            </a:r>
            <a:r>
              <a:rPr lang="cs-CZ" i="1" dirty="0" err="1"/>
              <a:t>Bloed</a:t>
            </a:r>
            <a:r>
              <a:rPr lang="cs-CZ" i="1" dirty="0"/>
              <a:t> en rozen: </a:t>
            </a:r>
            <a:r>
              <a:rPr lang="cs-CZ" i="1" dirty="0" err="1"/>
              <a:t>Geschiedenis</a:t>
            </a:r>
            <a:r>
              <a:rPr lang="cs-CZ" i="1" dirty="0"/>
              <a:t> van de </a:t>
            </a:r>
            <a:r>
              <a:rPr lang="cs-CZ" i="1" dirty="0" err="1"/>
              <a:t>Nederlandse</a:t>
            </a:r>
            <a:r>
              <a:rPr lang="cs-CZ" i="1" dirty="0"/>
              <a:t> </a:t>
            </a:r>
            <a:r>
              <a:rPr lang="cs-CZ" i="1" dirty="0" err="1"/>
              <a:t>literatuur</a:t>
            </a:r>
            <a:r>
              <a:rPr lang="cs-CZ" i="1" dirty="0"/>
              <a:t> 1900–1945.</a:t>
            </a:r>
            <a:r>
              <a:rPr lang="cs-CZ" dirty="0"/>
              <a:t> Amsterdam: </a:t>
            </a:r>
            <a:r>
              <a:rPr lang="cs-CZ" dirty="0" err="1"/>
              <a:t>Uitgeverij</a:t>
            </a:r>
            <a:r>
              <a:rPr lang="cs-CZ" dirty="0"/>
              <a:t> Bert </a:t>
            </a:r>
            <a:r>
              <a:rPr lang="cs-CZ" dirty="0" err="1"/>
              <a:t>Bakker</a:t>
            </a:r>
            <a:endParaRPr lang="cs-CZ" dirty="0"/>
          </a:p>
          <a:p>
            <a:r>
              <a:rPr lang="cs-CZ" dirty="0"/>
              <a:t>Bel, J. &amp; </a:t>
            </a:r>
            <a:r>
              <a:rPr lang="cs-CZ" dirty="0" err="1"/>
              <a:t>Vaessenss</a:t>
            </a:r>
            <a:r>
              <a:rPr lang="cs-CZ" dirty="0"/>
              <a:t>, T. (2010): </a:t>
            </a:r>
            <a:r>
              <a:rPr lang="cs-CZ" i="1" dirty="0" err="1"/>
              <a:t>Schrijvende</a:t>
            </a:r>
            <a:r>
              <a:rPr lang="cs-CZ" i="1" dirty="0"/>
              <a:t> </a:t>
            </a:r>
            <a:r>
              <a:rPr lang="cs-CZ" i="1" dirty="0" err="1"/>
              <a:t>vrouwen</a:t>
            </a:r>
            <a:r>
              <a:rPr lang="cs-CZ" dirty="0"/>
              <a:t>. Amsterdam: Amsterdam University </a:t>
            </a:r>
            <a:r>
              <a:rPr lang="cs-CZ" dirty="0" err="1"/>
              <a:t>Press</a:t>
            </a:r>
            <a:endParaRPr lang="cs-CZ" dirty="0"/>
          </a:p>
          <a:p>
            <a:r>
              <a:rPr lang="cs-CZ" dirty="0" err="1"/>
              <a:t>Ter</a:t>
            </a:r>
            <a:r>
              <a:rPr lang="cs-CZ" dirty="0"/>
              <a:t> </a:t>
            </a:r>
            <a:r>
              <a:rPr lang="cs-CZ" dirty="0" err="1"/>
              <a:t>Braak</a:t>
            </a:r>
            <a:r>
              <a:rPr lang="cs-CZ" dirty="0"/>
              <a:t>, M. (1950): </a:t>
            </a:r>
            <a:r>
              <a:rPr lang="cs-CZ" i="1" dirty="0" err="1"/>
              <a:t>Verzameld</a:t>
            </a:r>
            <a:r>
              <a:rPr lang="cs-CZ" i="1" dirty="0"/>
              <a:t> </a:t>
            </a:r>
            <a:r>
              <a:rPr lang="cs-CZ" i="1" dirty="0" err="1"/>
              <a:t>werk</a:t>
            </a:r>
            <a:r>
              <a:rPr lang="cs-CZ" i="1" dirty="0"/>
              <a:t>. </a:t>
            </a:r>
            <a:r>
              <a:rPr lang="cs-CZ" i="1" dirty="0" err="1"/>
              <a:t>Deel</a:t>
            </a:r>
            <a:r>
              <a:rPr lang="cs-CZ" i="1" dirty="0"/>
              <a:t> 1.</a:t>
            </a:r>
            <a:r>
              <a:rPr lang="cs-CZ" dirty="0"/>
              <a:t> Amsterdam: G.A. van </a:t>
            </a:r>
            <a:r>
              <a:rPr lang="cs-CZ" dirty="0" err="1"/>
              <a:t>Oorschot</a:t>
            </a:r>
            <a:endParaRPr lang="cs-CZ" dirty="0"/>
          </a:p>
          <a:p>
            <a:r>
              <a:rPr lang="cs-CZ" dirty="0">
                <a:hlinkClick r:id="rId2"/>
              </a:rPr>
              <a:t>https://www.bibliotheek.nl/eregalerij/carry-van-bruggen/carry-van-bruggen-biografie.html</a:t>
            </a:r>
            <a:r>
              <a:rPr lang="cs-CZ" dirty="0"/>
              <a:t> </a:t>
            </a:r>
          </a:p>
        </p:txBody>
      </p:sp>
    </p:spTree>
    <p:extLst>
      <p:ext uri="{BB962C8B-B14F-4D97-AF65-F5344CB8AC3E}">
        <p14:creationId xmlns:p14="http://schemas.microsoft.com/office/powerpoint/2010/main" val="426111145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742332"/>
      </a:dk2>
      <a:lt2>
        <a:srgbClr val="EE91A0"/>
      </a:lt2>
      <a:accent1>
        <a:srgbClr val="E03754"/>
      </a:accent1>
      <a:accent2>
        <a:srgbClr val="E86C2E"/>
      </a:accent2>
      <a:accent3>
        <a:srgbClr val="DAB250"/>
      </a:accent3>
      <a:accent4>
        <a:srgbClr val="60C4AA"/>
      </a:accent4>
      <a:accent5>
        <a:srgbClr val="51A9DB"/>
      </a:accent5>
      <a:accent6>
        <a:srgbClr val="976AC9"/>
      </a:accent6>
      <a:hlink>
        <a:srgbClr val="D5445E"/>
      </a:hlink>
      <a:folHlink>
        <a:srgbClr val="E17C8E"/>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6B2E858E-683F-40D9-B4CB-284D097F3AC0}"/>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94</TotalTime>
  <Words>477</Words>
  <Application>Microsoft Office PowerPoint</Application>
  <PresentationFormat>Širokoúhlá obrazovka</PresentationFormat>
  <Paragraphs>59</Paragraphs>
  <Slides>9</Slides>
  <Notes>1</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9</vt:i4>
      </vt:variant>
    </vt:vector>
  </HeadingPairs>
  <TitlesOfParts>
    <vt:vector size="15" baseType="lpstr">
      <vt:lpstr>Arial</vt:lpstr>
      <vt:lpstr>Bookman Old Style</vt:lpstr>
      <vt:lpstr>Calibri</vt:lpstr>
      <vt:lpstr>Rockwell</vt:lpstr>
      <vt:lpstr>Wingdings</vt:lpstr>
      <vt:lpstr>Damask</vt:lpstr>
      <vt:lpstr>Carry van Bruggen: Eva</vt:lpstr>
      <vt:lpstr>Carry van bruggen</vt:lpstr>
      <vt:lpstr>Carry van bruggen</vt:lpstr>
      <vt:lpstr>Eva (1927)</vt:lpstr>
      <vt:lpstr>Eva (1927)</vt:lpstr>
      <vt:lpstr>EVA (1927)</vt:lpstr>
      <vt:lpstr>Kritiek</vt:lpstr>
      <vt:lpstr>Bedankt voor jullie aandacht </vt:lpstr>
      <vt:lpstr>Gebruikte bronnen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Carry van Bruggen: Eva</dc:title>
  <dc:creator>Klára Šmejkalová</dc:creator>
  <cp:lastModifiedBy>Klára Šmejkalová</cp:lastModifiedBy>
  <cp:revision>11</cp:revision>
  <dcterms:created xsi:type="dcterms:W3CDTF">2019-03-28T15:00:47Z</dcterms:created>
  <dcterms:modified xsi:type="dcterms:W3CDTF">2019-04-03T20:00:18Z</dcterms:modified>
</cp:coreProperties>
</file>