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59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E40994-3101-45B5-85A2-66AB63B59FB5}" type="datetimeFigureOut">
              <a:rPr lang="cs-CZ" smtClean="0"/>
              <a:t>23. 3. 2017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F2DF7B1-37F5-4339-ACD7-385CD467A8E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0994-3101-45B5-85A2-66AB63B59FB5}" type="datetimeFigureOut">
              <a:rPr lang="cs-CZ" smtClean="0"/>
              <a:t>23. 3. 2017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F7B1-37F5-4339-ACD7-385CD467A8E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0994-3101-45B5-85A2-66AB63B59FB5}" type="datetimeFigureOut">
              <a:rPr lang="cs-CZ" smtClean="0"/>
              <a:t>23. 3. 2017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F7B1-37F5-4339-ACD7-385CD467A8E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E40994-3101-45B5-85A2-66AB63B59FB5}" type="datetimeFigureOut">
              <a:rPr lang="cs-CZ" smtClean="0"/>
              <a:t>23. 3. 2017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2DF7B1-37F5-4339-ACD7-385CD467A8E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E40994-3101-45B5-85A2-66AB63B59FB5}" type="datetimeFigureOut">
              <a:rPr lang="cs-CZ" smtClean="0"/>
              <a:t>23. 3. 2017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F2DF7B1-37F5-4339-ACD7-385CD467A8E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0994-3101-45B5-85A2-66AB63B59FB5}" type="datetimeFigureOut">
              <a:rPr lang="cs-CZ" smtClean="0"/>
              <a:t>23. 3. 2017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F7B1-37F5-4339-ACD7-385CD467A8E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0994-3101-45B5-85A2-66AB63B59FB5}" type="datetimeFigureOut">
              <a:rPr lang="cs-CZ" smtClean="0"/>
              <a:t>23. 3. 2017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F7B1-37F5-4339-ACD7-385CD467A8E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E40994-3101-45B5-85A2-66AB63B59FB5}" type="datetimeFigureOut">
              <a:rPr lang="cs-CZ" smtClean="0"/>
              <a:t>23. 3. 2017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2DF7B1-37F5-4339-ACD7-385CD467A8E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0994-3101-45B5-85A2-66AB63B59FB5}" type="datetimeFigureOut">
              <a:rPr lang="cs-CZ" smtClean="0"/>
              <a:t>23. 3. 2017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F7B1-37F5-4339-ACD7-385CD467A8E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E40994-3101-45B5-85A2-66AB63B59FB5}" type="datetimeFigureOut">
              <a:rPr lang="cs-CZ" smtClean="0"/>
              <a:t>23. 3. 2017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2DF7B1-37F5-4339-ACD7-385CD467A8EB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E40994-3101-45B5-85A2-66AB63B59FB5}" type="datetimeFigureOut">
              <a:rPr lang="cs-CZ" smtClean="0"/>
              <a:t>23. 3. 2017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2DF7B1-37F5-4339-ACD7-385CD467A8EB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E40994-3101-45B5-85A2-66AB63B59FB5}" type="datetimeFigureOut">
              <a:rPr lang="cs-CZ" smtClean="0"/>
              <a:t>23. 3. 2017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2DF7B1-37F5-4339-ACD7-385CD467A8E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23728" y="1124744"/>
            <a:ext cx="6172200" cy="25202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dirty="0"/>
              <a:t>Český jazyk</a:t>
            </a:r>
            <a:br>
              <a:rPr lang="cs-CZ" sz="3600" dirty="0"/>
            </a:br>
            <a:r>
              <a:rPr lang="cs-CZ" sz="3600" dirty="0"/>
              <a:t>pro 1.–4. ročník gymnázií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Grafické uspořádání textu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Podmínka pozorného čtenáře</a:t>
            </a:r>
          </a:p>
          <a:p>
            <a:r>
              <a:rPr lang="cs-CZ" dirty="0"/>
              <a:t>Orientace snadná – odděleno a zvýrazněno jednou tematickou barvou</a:t>
            </a:r>
          </a:p>
          <a:p>
            <a:r>
              <a:rPr lang="cs-CZ" dirty="0"/>
              <a:t>Stejné členění kapitol, jednotná struktura</a:t>
            </a:r>
          </a:p>
          <a:p>
            <a:r>
              <a:rPr lang="cs-CZ" dirty="0"/>
              <a:t>novinové výstřižky, dopisy, větné stromy</a:t>
            </a:r>
          </a:p>
          <a:p>
            <a:r>
              <a:rPr lang="cs-CZ" dirty="0"/>
              <a:t>minimum obrázků</a:t>
            </a:r>
          </a:p>
        </p:txBody>
      </p:sp>
    </p:spTree>
    <p:extLst>
      <p:ext uri="{BB962C8B-B14F-4D97-AF65-F5344CB8AC3E}">
        <p14:creationId xmlns:p14="http://schemas.microsoft.com/office/powerpoint/2010/main" val="3997210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Metodické příručky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Úvodní poznámky – zaměření, časová dotace, členění, didaktika, cíle, metodické postupy</a:t>
            </a:r>
          </a:p>
          <a:p>
            <a:r>
              <a:rPr lang="cs-CZ" dirty="0"/>
              <a:t>Korespondují s obsahy učebnic</a:t>
            </a:r>
          </a:p>
          <a:p>
            <a:r>
              <a:rPr lang="cs-CZ" dirty="0"/>
              <a:t>Standardní a nadstandardní učivo (komparace s angličtinou)</a:t>
            </a:r>
          </a:p>
          <a:p>
            <a:r>
              <a:rPr lang="cs-CZ" dirty="0"/>
              <a:t>Středoškolské učivo – východisko nechává na učiteli (viz terminologie, valenční syntax)</a:t>
            </a:r>
          </a:p>
          <a:p>
            <a:r>
              <a:rPr lang="cs-CZ" dirty="0"/>
              <a:t>Odkazy na autority </a:t>
            </a:r>
          </a:p>
          <a:p>
            <a:r>
              <a:rPr lang="cs-CZ" dirty="0"/>
              <a:t>Konkrétní návrhy, jak pracovat s obsahy učebnic, jak vyhodnocovat cvičení</a:t>
            </a:r>
          </a:p>
        </p:txBody>
      </p:sp>
    </p:spTree>
    <p:extLst>
      <p:ext uri="{BB962C8B-B14F-4D97-AF65-F5344CB8AC3E}">
        <p14:creationId xmlns:p14="http://schemas.microsoft.com/office/powerpoint/2010/main" val="4026888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Metodické příručky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Cíle každého tématu </a:t>
            </a:r>
          </a:p>
          <a:p>
            <a:r>
              <a:rPr lang="cs-CZ" dirty="0"/>
              <a:t>Kapitoly jako vyuč. hodiny</a:t>
            </a:r>
          </a:p>
          <a:p>
            <a:r>
              <a:rPr lang="cs-CZ" dirty="0"/>
              <a:t>Rady, jak rozvíjet mluvené a písemné projevy žáků </a:t>
            </a:r>
          </a:p>
          <a:p>
            <a:r>
              <a:rPr lang="cs-CZ" dirty="0"/>
              <a:t>Přitažlivost výuky, aktuálnost (e-mail, reklamace)</a:t>
            </a:r>
          </a:p>
          <a:p>
            <a:r>
              <a:rPr lang="cs-CZ" dirty="0"/>
              <a:t>Jazykový humor, hry, soutěže</a:t>
            </a:r>
          </a:p>
          <a:p>
            <a:r>
              <a:rPr lang="cs-CZ" dirty="0"/>
              <a:t>Místy až moc direktivní, návodný</a:t>
            </a:r>
          </a:p>
        </p:txBody>
      </p:sp>
    </p:spTree>
    <p:extLst>
      <p:ext uri="{BB962C8B-B14F-4D97-AF65-F5344CB8AC3E}">
        <p14:creationId xmlns:p14="http://schemas.microsoft.com/office/powerpoint/2010/main" val="98853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r>
              <a:rPr lang="cs-CZ" dirty="0"/>
              <a:t>autor: Jiří Kostečka</a:t>
            </a:r>
          </a:p>
          <a:p>
            <a:r>
              <a:rPr lang="cs-CZ" dirty="0"/>
              <a:t>nakladatelství SPN, 1. vydání – 2001</a:t>
            </a:r>
          </a:p>
          <a:p>
            <a:r>
              <a:rPr lang="cs-CZ" dirty="0"/>
              <a:t>4 díly</a:t>
            </a:r>
          </a:p>
          <a:p>
            <a:r>
              <a:rPr lang="cs-CZ" dirty="0"/>
              <a:t>Učebnice doplňují metodické příručky.</a:t>
            </a:r>
          </a:p>
          <a:p>
            <a:r>
              <a:rPr lang="cs-CZ" dirty="0"/>
              <a:t>Pro výuku literatury na gymnáziích autor v učebnici doporučuje řadu učebnic od Josefa Soukala.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Obrázek 8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717032"/>
            <a:ext cx="2049388" cy="2864486"/>
          </a:xfrm>
          <a:prstGeom prst="rect">
            <a:avLst/>
          </a:prstGeom>
        </p:spPr>
      </p:pic>
      <p:pic>
        <p:nvPicPr>
          <p:cNvPr id="10" name="Obrázek 9" descr="2.jpg"/>
          <p:cNvPicPr>
            <a:picLocks noChangeAspect="1"/>
          </p:cNvPicPr>
          <p:nvPr/>
        </p:nvPicPr>
        <p:blipFill>
          <a:blip r:embed="rId3" cstate="print"/>
          <a:srcRect b="5128"/>
          <a:stretch>
            <a:fillRect/>
          </a:stretch>
        </p:blipFill>
        <p:spPr>
          <a:xfrm>
            <a:off x="2411760" y="3789040"/>
            <a:ext cx="1965573" cy="2736303"/>
          </a:xfrm>
          <a:prstGeom prst="rect">
            <a:avLst/>
          </a:prstGeom>
        </p:spPr>
      </p:pic>
      <p:pic>
        <p:nvPicPr>
          <p:cNvPr id="11" name="Obrázek 10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645024"/>
            <a:ext cx="1944216" cy="3075396"/>
          </a:xfrm>
          <a:prstGeom prst="rect">
            <a:avLst/>
          </a:prstGeom>
        </p:spPr>
      </p:pic>
      <p:pic>
        <p:nvPicPr>
          <p:cNvPr id="12" name="Obrázek 11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789040"/>
            <a:ext cx="1767830" cy="27963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pPr lvl="0"/>
            <a:r>
              <a:rPr lang="cs-CZ" dirty="0"/>
              <a:t>Schváleno MŠMT k zařazení do seznamu učebnic pro gymnázia.</a:t>
            </a:r>
          </a:p>
          <a:p>
            <a:r>
              <a:rPr lang="cs-CZ" dirty="0"/>
              <a:t>Zpracováno podle Katalogu požadavků ke společné části maturitní zkoušky z českého jazyka a literatury.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4" name="Obrázek 3" descr="IMG_20170320_205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259632" y="2708920"/>
            <a:ext cx="6552728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učebnic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ve všech jazyk i nauka o slohu – v prvních třech dílech převažuje jazyk, ve čtvrtém sloh</a:t>
            </a:r>
          </a:p>
          <a:p>
            <a:r>
              <a:rPr lang="cs-CZ" dirty="0"/>
              <a:t>1. ročník</a:t>
            </a:r>
          </a:p>
          <a:p>
            <a:pPr lvl="1"/>
            <a:r>
              <a:rPr lang="cs-CZ" dirty="0"/>
              <a:t>I. Smysl výuky mateřského jazyka</a:t>
            </a:r>
          </a:p>
          <a:p>
            <a:pPr lvl="1"/>
            <a:r>
              <a:rPr lang="cs-CZ" dirty="0"/>
              <a:t>II. Úvod do studia jazyka a slohu</a:t>
            </a:r>
          </a:p>
          <a:p>
            <a:pPr lvl="1"/>
            <a:r>
              <a:rPr lang="cs-CZ" dirty="0"/>
              <a:t>III. Nauka o zvukové stránce jazyka (hláskosloví)</a:t>
            </a:r>
          </a:p>
          <a:p>
            <a:pPr lvl="1"/>
            <a:r>
              <a:rPr lang="cs-CZ" dirty="0"/>
              <a:t>Z historie české jazykovědy – Česká jazykověda od počátků do 17. století</a:t>
            </a:r>
          </a:p>
          <a:p>
            <a:pPr lvl="1"/>
            <a:r>
              <a:rPr lang="cs-CZ" dirty="0"/>
              <a:t>IV. Nauka o písemné stránce jazyka (</a:t>
            </a:r>
            <a:r>
              <a:rPr lang="cs-CZ" dirty="0" err="1"/>
              <a:t>grafémika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V. Stylistika</a:t>
            </a:r>
          </a:p>
          <a:p>
            <a:pPr lvl="1"/>
            <a:r>
              <a:rPr lang="cs-CZ" dirty="0"/>
              <a:t>Z historie české jazykovědy – Česká jazykověda v 17. a 18. století. Josef Dobrovský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r>
              <a:rPr lang="cs-CZ" dirty="0"/>
              <a:t>2. ročník</a:t>
            </a:r>
          </a:p>
          <a:p>
            <a:pPr lvl="1"/>
            <a:r>
              <a:rPr lang="cs-CZ" dirty="0"/>
              <a:t>I. Nauka o slovní zásobě (lexikologie)</a:t>
            </a:r>
          </a:p>
          <a:p>
            <a:pPr lvl="1"/>
            <a:r>
              <a:rPr lang="cs-CZ" dirty="0"/>
              <a:t>II. Nauka o tvoření slov (</a:t>
            </a:r>
            <a:r>
              <a:rPr lang="cs-CZ" dirty="0" err="1"/>
              <a:t>derivologie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III. Pravopis (ortografie)</a:t>
            </a:r>
          </a:p>
          <a:p>
            <a:pPr lvl="2"/>
            <a:r>
              <a:rPr lang="cs-CZ" dirty="0"/>
              <a:t>Psaní velkých písmen</a:t>
            </a:r>
          </a:p>
          <a:p>
            <a:pPr lvl="2"/>
            <a:r>
              <a:rPr lang="cs-CZ" dirty="0"/>
              <a:t>Interpunkční znaménka</a:t>
            </a:r>
          </a:p>
          <a:p>
            <a:pPr lvl="2"/>
            <a:r>
              <a:rPr lang="cs-CZ" dirty="0"/>
              <a:t>Hranice slov v písmu</a:t>
            </a:r>
          </a:p>
          <a:p>
            <a:pPr lvl="1"/>
            <a:r>
              <a:rPr lang="cs-CZ" dirty="0"/>
              <a:t>IV. Nauka o slohu (stylistika)</a:t>
            </a:r>
          </a:p>
          <a:p>
            <a:pPr lvl="2"/>
            <a:r>
              <a:rPr lang="cs-CZ" dirty="0"/>
              <a:t>Publicistický styl</a:t>
            </a:r>
          </a:p>
          <a:p>
            <a:pPr lvl="1"/>
            <a:r>
              <a:rPr lang="cs-CZ" dirty="0"/>
              <a:t>V. Tvarosloví (morfologie)</a:t>
            </a:r>
          </a:p>
          <a:p>
            <a:pPr lvl="1"/>
            <a:r>
              <a:rPr lang="cs-CZ" dirty="0"/>
              <a:t>Z historie české jazykovědy – Česká jazykověda v 19. století a na počátku 20. století. Jan </a:t>
            </a:r>
            <a:r>
              <a:rPr lang="cs-CZ" dirty="0" err="1"/>
              <a:t>Gebauer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r>
              <a:rPr lang="cs-CZ" dirty="0"/>
              <a:t>3. ročník</a:t>
            </a:r>
          </a:p>
          <a:p>
            <a:pPr lvl="1"/>
            <a:r>
              <a:rPr lang="cs-CZ" dirty="0"/>
              <a:t>I. Nauka o větě a souvětí – skladba (syntax)</a:t>
            </a:r>
          </a:p>
          <a:p>
            <a:pPr lvl="1"/>
            <a:r>
              <a:rPr lang="cs-CZ" dirty="0"/>
              <a:t>II. Pravopis (ortografie)</a:t>
            </a:r>
          </a:p>
          <a:p>
            <a:pPr lvl="2"/>
            <a:r>
              <a:rPr lang="cs-CZ" dirty="0"/>
              <a:t>Interpunkční znaménka</a:t>
            </a:r>
          </a:p>
          <a:p>
            <a:pPr lvl="1"/>
            <a:r>
              <a:rPr lang="cs-CZ" dirty="0"/>
              <a:t>Z historie české jazykovědy – Česká jazykověda v první polovině 20. století. Bedřich Hrozný</a:t>
            </a:r>
          </a:p>
          <a:p>
            <a:pPr lvl="1"/>
            <a:r>
              <a:rPr lang="cs-CZ" dirty="0"/>
              <a:t>III. Nauka o slohu (stylistika)</a:t>
            </a:r>
          </a:p>
          <a:p>
            <a:pPr lvl="2"/>
            <a:r>
              <a:rPr lang="cs-CZ" dirty="0"/>
              <a:t>Odborný styl</a:t>
            </a:r>
          </a:p>
          <a:p>
            <a:pPr lvl="1"/>
            <a:r>
              <a:rPr lang="cs-CZ" dirty="0"/>
              <a:t>Z historie české jazykovědy – Česká jazykověda v první polovině 20. století. Pražský lingvistický kroužek. Vilém </a:t>
            </a:r>
            <a:r>
              <a:rPr lang="cs-CZ" dirty="0" err="1"/>
              <a:t>Mathesius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4. ročník</a:t>
            </a:r>
          </a:p>
          <a:p>
            <a:pPr lvl="1"/>
            <a:r>
              <a:rPr lang="cs-CZ" dirty="0"/>
              <a:t>I. Vybrané kapitoly z obecné jazykovědy</a:t>
            </a:r>
          </a:p>
          <a:p>
            <a:pPr lvl="1"/>
            <a:r>
              <a:rPr lang="cs-CZ" dirty="0"/>
              <a:t>II. Historický vývoj češtiny</a:t>
            </a:r>
          </a:p>
          <a:p>
            <a:pPr lvl="1"/>
            <a:r>
              <a:rPr lang="cs-CZ" dirty="0"/>
              <a:t>Z historie české jazykovědy – Česká jazykověda v první polovině 20. století. Bohuslav Havránek</a:t>
            </a:r>
          </a:p>
          <a:p>
            <a:pPr lvl="1"/>
            <a:r>
              <a:rPr lang="cs-CZ" dirty="0"/>
              <a:t>III. Nauka o slohu</a:t>
            </a:r>
          </a:p>
          <a:p>
            <a:pPr lvl="2"/>
            <a:r>
              <a:rPr lang="cs-CZ" dirty="0"/>
              <a:t>Administrativní styl</a:t>
            </a:r>
          </a:p>
          <a:p>
            <a:pPr lvl="2"/>
            <a:r>
              <a:rPr lang="cs-CZ" dirty="0"/>
              <a:t>Umělecký styl</a:t>
            </a:r>
          </a:p>
          <a:p>
            <a:pPr lvl="2"/>
            <a:r>
              <a:rPr lang="cs-CZ" dirty="0"/>
              <a:t>Řečnický styl</a:t>
            </a:r>
          </a:p>
          <a:p>
            <a:pPr lvl="2"/>
            <a:r>
              <a:rPr lang="cs-CZ" dirty="0"/>
              <a:t>Esejistický styl</a:t>
            </a:r>
          </a:p>
          <a:p>
            <a:pPr lvl="1"/>
            <a:r>
              <a:rPr lang="cs-CZ" dirty="0"/>
              <a:t>IV. Kapitoly z nauky o komunikaci</a:t>
            </a:r>
          </a:p>
          <a:p>
            <a:pPr lvl="1"/>
            <a:r>
              <a:rPr lang="cs-CZ" dirty="0"/>
              <a:t>Z historie české jazykovědy – Česká jazykověda od druhé poloviny 20. století do současnosti. Vladimír </a:t>
            </a:r>
            <a:r>
              <a:rPr lang="cs-CZ" dirty="0" err="1"/>
              <a:t>Šmilauer</a:t>
            </a:r>
            <a:endParaRPr lang="cs-CZ" dirty="0"/>
          </a:p>
          <a:p>
            <a:pPr lvl="1"/>
            <a:r>
              <a:rPr lang="cs-CZ" dirty="0"/>
              <a:t>IV. Souhrnné opakování a procvičování</a:t>
            </a:r>
          </a:p>
          <a:p>
            <a:pPr lvl="2"/>
            <a:r>
              <a:rPr lang="cs-CZ" dirty="0"/>
              <a:t>(procvičování učiva ze všech 4 učebnic, jako opakování před maturitou)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r>
              <a:rPr lang="cs-CZ" dirty="0"/>
              <a:t>Na konci každého dílu jsou slovníky </a:t>
            </a:r>
          </a:p>
          <a:p>
            <a:pPr lvl="1"/>
            <a:r>
              <a:rPr lang="cs-CZ" dirty="0"/>
              <a:t>Slovník přejatých slov</a:t>
            </a:r>
          </a:p>
          <a:p>
            <a:pPr lvl="1"/>
            <a:r>
              <a:rPr lang="cs-CZ" dirty="0"/>
              <a:t>Slovník pojmů z lingvistiky a stylistiky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IMG_20170320_210548.jpg"/>
          <p:cNvPicPr>
            <a:picLocks noChangeAspect="1"/>
          </p:cNvPicPr>
          <p:nvPr/>
        </p:nvPicPr>
        <p:blipFill>
          <a:blip r:embed="rId2" cstate="print"/>
          <a:srcRect l="3574" r="5298"/>
          <a:stretch>
            <a:fillRect/>
          </a:stretch>
        </p:blipFill>
        <p:spPr>
          <a:xfrm>
            <a:off x="395536" y="1451634"/>
            <a:ext cx="3960440" cy="5406366"/>
          </a:xfrm>
          <a:prstGeom prst="rect">
            <a:avLst/>
          </a:prstGeom>
        </p:spPr>
      </p:pic>
      <p:pic>
        <p:nvPicPr>
          <p:cNvPr id="6" name="Obrázek 5" descr="IMG_20170320_210646.jpg"/>
          <p:cNvPicPr>
            <a:picLocks noChangeAspect="1"/>
          </p:cNvPicPr>
          <p:nvPr/>
        </p:nvPicPr>
        <p:blipFill>
          <a:blip r:embed="rId3" cstate="print"/>
          <a:srcRect t="2846" b="3886"/>
          <a:stretch>
            <a:fillRect/>
          </a:stretch>
        </p:blipFill>
        <p:spPr>
          <a:xfrm rot="5400000">
            <a:off x="3737700" y="2319083"/>
            <a:ext cx="5373216" cy="37046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cs-CZ" dirty="0"/>
              <a:t>Struktura kapitol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Motivace</a:t>
            </a:r>
          </a:p>
          <a:p>
            <a:r>
              <a:rPr lang="cs-CZ" dirty="0"/>
              <a:t>Obecné poučení</a:t>
            </a:r>
          </a:p>
          <a:p>
            <a:r>
              <a:rPr lang="cs-CZ" dirty="0"/>
              <a:t>Výklad</a:t>
            </a:r>
          </a:p>
          <a:p>
            <a:pPr lvl="1"/>
            <a:r>
              <a:rPr lang="cs-CZ" dirty="0"/>
              <a:t>často dlouhé souvislé texty</a:t>
            </a:r>
          </a:p>
          <a:p>
            <a:pPr lvl="1"/>
            <a:r>
              <a:rPr lang="cs-CZ" dirty="0"/>
              <a:t>orientaci usnadňují termíny vytištěné tučně</a:t>
            </a:r>
          </a:p>
          <a:p>
            <a:pPr lvl="1"/>
            <a:r>
              <a:rPr lang="cs-CZ" dirty="0"/>
              <a:t>učivo je rozlišeno značkami – S (standard), SO (standard – opakování), R (rozšiřující učivo)</a:t>
            </a:r>
          </a:p>
          <a:p>
            <a:pPr lvl="2"/>
            <a:r>
              <a:rPr lang="cs-CZ" dirty="0"/>
              <a:t>„Ovládání látky označené jako S a SO patří mezi požadované kompetence žáka a maturanta gymnázia</a:t>
            </a:r>
            <a:r>
              <a:rPr lang="en-US" dirty="0"/>
              <a:t>; </a:t>
            </a:r>
            <a:r>
              <a:rPr lang="cs-CZ" dirty="0"/>
              <a:t>je předmětem testování u společné části maturitní zkoušky.“</a:t>
            </a:r>
          </a:p>
          <a:p>
            <a:r>
              <a:rPr lang="cs-CZ" dirty="0"/>
              <a:t>odstavec PAMATUJTE</a:t>
            </a:r>
          </a:p>
          <a:p>
            <a:r>
              <a:rPr lang="cs-CZ" dirty="0"/>
              <a:t>příklady slohových prací, novinových článků apod.</a:t>
            </a:r>
          </a:p>
          <a:p>
            <a:r>
              <a:rPr lang="cs-CZ" dirty="0"/>
              <a:t>úkoly a cvičení – bez správných odpovědí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524</TotalTime>
  <Words>578</Words>
  <Application>Microsoft Office PowerPoint</Application>
  <PresentationFormat>Předvádění na obrazovce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Century Schoolbook</vt:lpstr>
      <vt:lpstr>Wingdings</vt:lpstr>
      <vt:lpstr>Wingdings 2</vt:lpstr>
      <vt:lpstr>Arkýř</vt:lpstr>
      <vt:lpstr>Český jazyk pro 1.–4. ročník gymnázií</vt:lpstr>
      <vt:lpstr>Prezentace aplikace PowerPoint</vt:lpstr>
      <vt:lpstr>Prezentace aplikace PowerPoint</vt:lpstr>
      <vt:lpstr>Obsah učebnic</vt:lpstr>
      <vt:lpstr>Prezentace aplikace PowerPoint</vt:lpstr>
      <vt:lpstr>Prezentace aplikace PowerPoint</vt:lpstr>
      <vt:lpstr>Prezentace aplikace PowerPoint</vt:lpstr>
      <vt:lpstr>Prezentace aplikace PowerPoint</vt:lpstr>
      <vt:lpstr>Struktura kapitol </vt:lpstr>
      <vt:lpstr>Grafické uspořádání textu</vt:lpstr>
      <vt:lpstr>Metodické příručky</vt:lpstr>
      <vt:lpstr>Metodické příručky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Český jazyk pro 1.–4. ročník gymnázií</dc:title>
  <dc:creator>Andrea</dc:creator>
  <cp:lastModifiedBy>pivo</cp:lastModifiedBy>
  <cp:revision>18</cp:revision>
  <dcterms:created xsi:type="dcterms:W3CDTF">2017-03-20T19:41:13Z</dcterms:created>
  <dcterms:modified xsi:type="dcterms:W3CDTF">2017-03-23T17:29:54Z</dcterms:modified>
</cp:coreProperties>
</file>