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9E44B2-D159-4AA7-9BF0-4742D88A02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454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955476-2FDB-4608-B97A-D4144DBD08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77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97F3AC-CE2D-4118-B9A4-6716379E630A}" type="datetimeFigureOut">
              <a:rPr lang="cs-CZ" smtClean="0"/>
              <a:t>7. 10. 2020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73AFD9D-6158-4472-84B3-5E3F71DFB4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70C0"/>
                </a:solidFill>
              </a:rPr>
              <a:t>PŘEKLADY FINSKÉ LITERATURY </a:t>
            </a:r>
            <a:br>
              <a:rPr lang="cs-CZ" b="1" smtClean="0">
                <a:solidFill>
                  <a:srgbClr val="0070C0"/>
                </a:solidFill>
              </a:rPr>
            </a:br>
            <a:r>
              <a:rPr lang="cs-CZ" b="1" smtClean="0">
                <a:solidFill>
                  <a:srgbClr val="0070C0"/>
                </a:solidFill>
              </a:rPr>
              <a:t>V ČESKÝCH ZEMÍCH</a:t>
            </a:r>
            <a:endParaRPr lang="cs-CZ" b="1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Překladatelský seminář 2020</a:t>
            </a:r>
          </a:p>
          <a:p>
            <a:r>
              <a:rPr lang="cs-CZ" sz="2000" smtClean="0"/>
              <a:t>Lenka Fárová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2978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Překlady po r. 1989 - autorky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sz="2800"/>
              <a:t>Leena Krohn</a:t>
            </a:r>
          </a:p>
          <a:p>
            <a:r>
              <a:rPr lang="cs-CZ" altLang="cs-CZ" sz="2800"/>
              <a:t>Rosa Liksom</a:t>
            </a:r>
          </a:p>
          <a:p>
            <a:r>
              <a:rPr lang="cs-CZ" altLang="cs-CZ" sz="2800"/>
              <a:t>Anja Snellman (Kauranen)</a:t>
            </a:r>
          </a:p>
          <a:p>
            <a:r>
              <a:rPr lang="cs-CZ" altLang="cs-CZ" sz="2800"/>
              <a:t>Johanna </a:t>
            </a:r>
            <a:r>
              <a:rPr lang="cs-CZ" altLang="cs-CZ" sz="2800" smtClean="0"/>
              <a:t>Sinisalo</a:t>
            </a:r>
          </a:p>
          <a:p>
            <a:r>
              <a:rPr lang="cs-CZ" altLang="cs-CZ" sz="2800" smtClean="0"/>
              <a:t>Maria Peura</a:t>
            </a:r>
          </a:p>
          <a:p>
            <a:r>
              <a:rPr lang="cs-CZ" altLang="cs-CZ" sz="2800" smtClean="0"/>
              <a:t>Sofi Oksanen</a:t>
            </a:r>
          </a:p>
          <a:p>
            <a:r>
              <a:rPr lang="cs-CZ" altLang="cs-CZ" sz="2800" smtClean="0"/>
              <a:t>Riikka Pelo</a:t>
            </a:r>
          </a:p>
          <a:p>
            <a:r>
              <a:rPr lang="cs-CZ" altLang="cs-CZ" sz="2800" smtClean="0"/>
              <a:t>Emmi Itäranta</a:t>
            </a:r>
          </a:p>
          <a:p>
            <a:r>
              <a:rPr lang="cs-CZ" altLang="cs-CZ" sz="2800" smtClean="0"/>
              <a:t>Katja Kettu</a:t>
            </a:r>
          </a:p>
          <a:p>
            <a:r>
              <a:rPr lang="cs-CZ" altLang="cs-CZ" sz="2800" smtClean="0"/>
              <a:t>Alexandra Salmela</a:t>
            </a:r>
          </a:p>
          <a:p>
            <a:endParaRPr lang="cs-CZ" altLang="cs-CZ" sz="2800"/>
          </a:p>
          <a:p>
            <a:r>
              <a:rPr lang="cs-CZ" altLang="cs-CZ" sz="2800"/>
              <a:t>Kaari Utrio</a:t>
            </a:r>
          </a:p>
          <a:p>
            <a:r>
              <a:rPr lang="cs-CZ" altLang="cs-CZ" sz="2800"/>
              <a:t>L. Lehtolainen, E. </a:t>
            </a:r>
            <a:r>
              <a:rPr lang="cs-CZ" altLang="cs-CZ" sz="2800" smtClean="0"/>
              <a:t>Tenhunen, O. Pakkanen </a:t>
            </a:r>
            <a:r>
              <a:rPr lang="cs-CZ" altLang="cs-CZ" sz="2800"/>
              <a:t>- detektivky</a:t>
            </a:r>
          </a:p>
          <a:p>
            <a:pPr>
              <a:buFontTx/>
              <a:buNone/>
            </a:pPr>
            <a:endParaRPr lang="cs-CZ" altLang="cs-CZ" sz="28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93" y="2060848"/>
            <a:ext cx="1079140" cy="14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85184"/>
            <a:ext cx="9817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48" y="1340769"/>
            <a:ext cx="105611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1091439" cy="16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32621"/>
            <a:ext cx="1174626" cy="15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2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Překlady po r. 1989 - autoři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/>
              <a:t>Kari Hotakainen</a:t>
            </a:r>
          </a:p>
          <a:p>
            <a:r>
              <a:rPr lang="cs-CZ" altLang="cs-CZ" sz="2800"/>
              <a:t>Daniel Katz</a:t>
            </a:r>
          </a:p>
          <a:p>
            <a:r>
              <a:rPr lang="cs-CZ" altLang="cs-CZ" sz="2800"/>
              <a:t>Hannu Raittila</a:t>
            </a:r>
          </a:p>
          <a:p>
            <a:r>
              <a:rPr lang="cs-CZ" altLang="cs-CZ" sz="2800"/>
              <a:t>Juha Seppälä</a:t>
            </a:r>
          </a:p>
          <a:p>
            <a:r>
              <a:rPr lang="cs-CZ" altLang="cs-CZ" sz="2800"/>
              <a:t>Asko </a:t>
            </a:r>
            <a:r>
              <a:rPr lang="cs-CZ" altLang="cs-CZ" sz="2800" smtClean="0"/>
              <a:t>Sahlberg</a:t>
            </a:r>
          </a:p>
          <a:p>
            <a:r>
              <a:rPr lang="cs-CZ" altLang="cs-CZ" sz="2800" smtClean="0"/>
              <a:t>Tommi Kinnunen</a:t>
            </a:r>
          </a:p>
          <a:p>
            <a:r>
              <a:rPr lang="cs-CZ" altLang="cs-CZ" sz="2800" smtClean="0"/>
              <a:t>Antti Tuomainen</a:t>
            </a:r>
          </a:p>
          <a:p>
            <a:r>
              <a:rPr lang="cs-CZ" altLang="cs-CZ" sz="2800" smtClean="0"/>
              <a:t>Tuomas Kyrö</a:t>
            </a:r>
          </a:p>
          <a:p>
            <a:r>
              <a:rPr lang="cs-CZ" altLang="cs-CZ" sz="2800" smtClean="0"/>
              <a:t>Pentti Saarikoski</a:t>
            </a:r>
          </a:p>
          <a:p>
            <a:r>
              <a:rPr lang="cs-CZ" altLang="cs-CZ" sz="2800" smtClean="0"/>
              <a:t>P. I. Jääskeläinen</a:t>
            </a:r>
            <a:endParaRPr lang="cs-CZ" altLang="cs-CZ" sz="2800"/>
          </a:p>
          <a:p>
            <a:r>
              <a:rPr lang="cs-CZ" altLang="cs-CZ" sz="2800"/>
              <a:t>Arto Paasilinna</a:t>
            </a:r>
          </a:p>
          <a:p>
            <a:endParaRPr lang="cs-CZ" altLang="cs-CZ" sz="28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56" y="3429000"/>
            <a:ext cx="1221383" cy="20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96" y="1963550"/>
            <a:ext cx="1202393" cy="17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1"/>
            <a:ext cx="118613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987162"/>
            <a:ext cx="1159010" cy="18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29972"/>
            <a:ext cx="1205928" cy="16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2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rgbClr val="0070C0"/>
                </a:solidFill>
              </a:rPr>
              <a:t>Finskošvédská</a:t>
            </a:r>
            <a:r>
              <a:rPr lang="cs-CZ" altLang="cs-CZ" dirty="0" smtClean="0">
                <a:solidFill>
                  <a:srgbClr val="0070C0"/>
                </a:solidFill>
              </a:rPr>
              <a:t> literatura</a:t>
            </a:r>
            <a:endParaRPr lang="cs-CZ" altLang="cs-CZ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Tove</a:t>
            </a:r>
            <a:r>
              <a:rPr lang="cs-CZ" altLang="cs-CZ" dirty="0"/>
              <a:t> </a:t>
            </a:r>
            <a:r>
              <a:rPr lang="cs-CZ" altLang="cs-CZ" dirty="0" err="1" smtClean="0"/>
              <a:t>Jansson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- příběhy o </a:t>
            </a:r>
            <a:r>
              <a:rPr lang="cs-CZ" altLang="cs-CZ" dirty="0" err="1" smtClean="0"/>
              <a:t>muminech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- povídky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/>
              <a:t>Edith </a:t>
            </a:r>
            <a:r>
              <a:rPr lang="cs-CZ" altLang="cs-CZ" dirty="0" err="1"/>
              <a:t>Södergran</a:t>
            </a:r>
            <a:endParaRPr lang="cs-CZ" altLang="cs-CZ" dirty="0"/>
          </a:p>
          <a:p>
            <a:r>
              <a:rPr lang="cs-CZ" altLang="cs-CZ" dirty="0" err="1"/>
              <a:t>Sally</a:t>
            </a:r>
            <a:r>
              <a:rPr lang="cs-CZ" altLang="cs-CZ" dirty="0"/>
              <a:t> </a:t>
            </a:r>
            <a:r>
              <a:rPr lang="cs-CZ" altLang="cs-CZ" dirty="0" err="1"/>
              <a:t>Salminen</a:t>
            </a:r>
            <a:endParaRPr lang="cs-CZ" altLang="cs-CZ" dirty="0"/>
          </a:p>
          <a:p>
            <a:r>
              <a:rPr lang="cs-CZ" altLang="cs-CZ" dirty="0" err="1" smtClean="0"/>
              <a:t>Märta</a:t>
            </a:r>
            <a:r>
              <a:rPr lang="cs-CZ" altLang="cs-CZ" dirty="0" smtClean="0"/>
              <a:t> </a:t>
            </a:r>
            <a:r>
              <a:rPr lang="cs-CZ" altLang="cs-CZ" smtClean="0"/>
              <a:t>Tikkanen</a:t>
            </a:r>
          </a:p>
          <a:p>
            <a:endParaRPr lang="cs-CZ" altLang="cs-CZ" dirty="0"/>
          </a:p>
          <a:p>
            <a:r>
              <a:rPr lang="cs-CZ" altLang="cs-CZ" dirty="0" smtClean="0"/>
              <a:t>(</a:t>
            </a:r>
            <a:r>
              <a:rPr lang="cs-CZ" altLang="cs-CZ" dirty="0" err="1" smtClean="0"/>
              <a:t>Mikael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Niemi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3081"/>
            <a:ext cx="1224136" cy="15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40" y="2170918"/>
            <a:ext cx="1401800" cy="19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63" y="4083792"/>
            <a:ext cx="1381881" cy="19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13" y="2127866"/>
            <a:ext cx="1167190" cy="176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3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0070C0"/>
                </a:solidFill>
              </a:rPr>
              <a:t>Antologie 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Pět finských novel</a:t>
            </a:r>
            <a:endParaRPr lang="cs-CZ" i="1"/>
          </a:p>
          <a:p>
            <a:r>
              <a:rPr lang="cs-CZ" i="1"/>
              <a:t>Má tvář v jazyce</a:t>
            </a:r>
            <a:endParaRPr lang="cs-CZ" i="1" smtClean="0"/>
          </a:p>
          <a:p>
            <a:r>
              <a:rPr lang="cs-CZ" i="1" smtClean="0"/>
              <a:t>Finská čítanka – </a:t>
            </a:r>
            <a:r>
              <a:rPr lang="cs-CZ" smtClean="0"/>
              <a:t>bilingvní vydání</a:t>
            </a:r>
          </a:p>
          <a:p>
            <a:r>
              <a:rPr lang="cs-CZ" smtClean="0"/>
              <a:t>studentské (</a:t>
            </a:r>
            <a:r>
              <a:rPr lang="cs-CZ" i="1" smtClean="0"/>
              <a:t>Almanach severských literatur 1 a 2, Lesní lišky, Za letních nocí se tu nespí lehce</a:t>
            </a:r>
            <a:r>
              <a:rPr lang="cs-CZ" smtClean="0"/>
              <a:t>)</a:t>
            </a:r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7" y="4149080"/>
            <a:ext cx="1213456" cy="18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79"/>
            <a:ext cx="1255710" cy="18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1182997" cy="18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5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Sámská literatura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i="1"/>
              <a:t>Noidova smrt</a:t>
            </a:r>
          </a:p>
          <a:p>
            <a:r>
              <a:rPr lang="cs-CZ" altLang="cs-CZ" i="1"/>
              <a:t>O muži, který si koupil svědění</a:t>
            </a:r>
          </a:p>
        </p:txBody>
      </p:sp>
      <p:pic>
        <p:nvPicPr>
          <p:cNvPr id="16388" name="Picture 4" descr="S%C3%A1mi_leav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56" y="764704"/>
            <a:ext cx="1561487" cy="11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55" y="2708921"/>
            <a:ext cx="257742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1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Knihy o Finsku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2400"/>
              <a:t>Moderní skandinávské literatury 1870-2000</a:t>
            </a:r>
          </a:p>
          <a:p>
            <a:r>
              <a:rPr lang="cs-CZ" altLang="cs-CZ" sz="2400"/>
              <a:t>Slovník severských spisovatelů</a:t>
            </a:r>
          </a:p>
          <a:p>
            <a:r>
              <a:rPr lang="cs-CZ" altLang="cs-CZ" sz="2400"/>
              <a:t>Dějiny Finska (NLN)</a:t>
            </a:r>
          </a:p>
          <a:p>
            <a:r>
              <a:rPr lang="cs-CZ" altLang="cs-CZ" sz="2400"/>
              <a:t>Finsko (Libri)</a:t>
            </a:r>
          </a:p>
          <a:p>
            <a:r>
              <a:rPr lang="cs-CZ" altLang="cs-CZ" sz="2400"/>
              <a:t>Finština (nejen) pro samouky</a:t>
            </a:r>
          </a:p>
          <a:p>
            <a:r>
              <a:rPr lang="cs-CZ" altLang="cs-CZ" sz="2400"/>
              <a:t>Česko-finská konverzace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/>
              <a:t>cestopisy a průvodce</a:t>
            </a:r>
          </a:p>
          <a:p>
            <a:r>
              <a:rPr lang="cs-CZ" altLang="cs-CZ" sz="2400"/>
              <a:t>starší:</a:t>
            </a:r>
          </a:p>
          <a:p>
            <a:pPr>
              <a:buFontTx/>
              <a:buNone/>
            </a:pPr>
            <a:r>
              <a:rPr lang="cs-CZ" altLang="cs-CZ" sz="2400"/>
              <a:t>	- Guth</a:t>
            </a:r>
          </a:p>
          <a:p>
            <a:pPr>
              <a:buFontTx/>
              <a:buNone/>
            </a:pPr>
            <a:r>
              <a:rPr lang="cs-CZ" altLang="cs-CZ" sz="2400"/>
              <a:t>	- Frankenberger</a:t>
            </a:r>
          </a:p>
          <a:p>
            <a:pPr>
              <a:buFontTx/>
              <a:buNone/>
            </a:pPr>
            <a:r>
              <a:rPr lang="cs-CZ" altLang="cs-CZ" sz="2400"/>
              <a:t>	- Kučerovi</a:t>
            </a:r>
          </a:p>
          <a:p>
            <a:pPr>
              <a:buFontTx/>
              <a:buNone/>
            </a:pPr>
            <a:r>
              <a:rPr lang="cs-CZ" altLang="cs-CZ" sz="2400"/>
              <a:t>	- Myslíková</a:t>
            </a:r>
          </a:p>
          <a:p>
            <a:r>
              <a:rPr lang="cs-CZ" altLang="cs-CZ" sz="2400"/>
              <a:t>nové:</a:t>
            </a:r>
          </a:p>
          <a:p>
            <a:pPr>
              <a:buFontTx/>
              <a:buNone/>
            </a:pPr>
            <a:r>
              <a:rPr lang="cs-CZ" altLang="cs-CZ" sz="2400"/>
              <a:t>	- Olympia, Merian, Lonely Planet, Baset, Marco Polo</a:t>
            </a:r>
          </a:p>
          <a:p>
            <a:pPr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478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Nakladatelství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mtClean="0"/>
              <a:t>Topič</a:t>
            </a:r>
          </a:p>
          <a:p>
            <a:endParaRPr lang="cs-CZ" altLang="cs-CZ"/>
          </a:p>
          <a:p>
            <a:r>
              <a:rPr lang="cs-CZ" altLang="cs-CZ" smtClean="0"/>
              <a:t>Odeon</a:t>
            </a:r>
            <a:endParaRPr lang="cs-CZ" altLang="cs-CZ"/>
          </a:p>
          <a:p>
            <a:r>
              <a:rPr lang="cs-CZ" altLang="cs-CZ" smtClean="0"/>
              <a:t>Vyšehrad</a:t>
            </a:r>
          </a:p>
          <a:p>
            <a:r>
              <a:rPr lang="cs-CZ" altLang="cs-CZ" smtClean="0"/>
              <a:t>Albatros</a:t>
            </a:r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endParaRPr lang="cs-CZ" altLang="cs-CZ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/>
              <a:t>Ivo Železný</a:t>
            </a:r>
          </a:p>
          <a:p>
            <a:r>
              <a:rPr lang="cs-CZ" altLang="cs-CZ"/>
              <a:t>Hejkal</a:t>
            </a:r>
          </a:p>
          <a:p>
            <a:r>
              <a:rPr lang="cs-CZ" altLang="cs-CZ"/>
              <a:t>Havran</a:t>
            </a:r>
          </a:p>
          <a:p>
            <a:r>
              <a:rPr lang="cs-CZ" altLang="cs-CZ"/>
              <a:t>dybbuk</a:t>
            </a:r>
          </a:p>
          <a:p>
            <a:r>
              <a:rPr lang="cs-CZ" altLang="cs-CZ"/>
              <a:t>One Woman </a:t>
            </a:r>
            <a:r>
              <a:rPr lang="cs-CZ" altLang="cs-CZ" smtClean="0"/>
              <a:t>Press</a:t>
            </a:r>
          </a:p>
          <a:p>
            <a:r>
              <a:rPr lang="cs-CZ" altLang="cs-CZ" smtClean="0"/>
              <a:t>Argo</a:t>
            </a:r>
          </a:p>
          <a:p>
            <a:r>
              <a:rPr lang="cs-CZ" altLang="cs-CZ" smtClean="0"/>
              <a:t>Paseka</a:t>
            </a:r>
          </a:p>
          <a:p>
            <a:r>
              <a:rPr lang="cs-CZ" altLang="cs-CZ" smtClean="0"/>
              <a:t>Kniha Zlín</a:t>
            </a:r>
          </a:p>
          <a:p>
            <a:r>
              <a:rPr lang="cs-CZ" altLang="cs-CZ" smtClean="0"/>
              <a:t>Odeon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05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Překladatelé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834880" cy="4718304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dirty="0" smtClean="0"/>
              <a:t>O. S. </a:t>
            </a:r>
            <a:r>
              <a:rPr lang="cs-CZ" altLang="cs-CZ" dirty="0" err="1" smtClean="0"/>
              <a:t>Vetti</a:t>
            </a:r>
            <a:r>
              <a:rPr lang="cs-CZ" altLang="cs-CZ" dirty="0" smtClean="0"/>
              <a:t> (Alois Koudelka)</a:t>
            </a:r>
            <a:endParaRPr lang="cs-CZ" altLang="cs-CZ" dirty="0" smtClean="0"/>
          </a:p>
          <a:p>
            <a:r>
              <a:rPr lang="cs-CZ" altLang="cs-CZ" b="1" dirty="0"/>
              <a:t>Josef Holeček (1853-1929)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Alois Šikl</a:t>
            </a:r>
          </a:p>
          <a:p>
            <a:r>
              <a:rPr lang="cs-CZ" altLang="cs-CZ" dirty="0" smtClean="0"/>
              <a:t>Ivan Schulz</a:t>
            </a:r>
            <a:endParaRPr lang="cs-CZ" altLang="cs-CZ" b="1" dirty="0"/>
          </a:p>
          <a:p>
            <a:r>
              <a:rPr lang="cs-CZ" altLang="cs-CZ" b="1" dirty="0" smtClean="0"/>
              <a:t>Vladimír </a:t>
            </a:r>
            <a:r>
              <a:rPr lang="cs-CZ" altLang="cs-CZ" b="1" dirty="0"/>
              <a:t>Skalička (1909-1991)</a:t>
            </a:r>
          </a:p>
          <a:p>
            <a:endParaRPr lang="cs-CZ" altLang="cs-CZ" b="1" dirty="0" smtClean="0"/>
          </a:p>
          <a:p>
            <a:r>
              <a:rPr lang="cs-CZ" altLang="cs-CZ" b="1" dirty="0" smtClean="0"/>
              <a:t>Marta </a:t>
            </a:r>
            <a:r>
              <a:rPr lang="cs-CZ" altLang="cs-CZ" b="1" dirty="0" err="1"/>
              <a:t>Hellmuthová</a:t>
            </a:r>
            <a:r>
              <a:rPr lang="cs-CZ" altLang="cs-CZ" b="1" dirty="0"/>
              <a:t> (1917-1988)</a:t>
            </a:r>
          </a:p>
          <a:p>
            <a:r>
              <a:rPr lang="cs-CZ" altLang="cs-CZ" b="1" dirty="0"/>
              <a:t>Jan Petr Velkoborský </a:t>
            </a:r>
            <a:r>
              <a:rPr lang="cs-CZ" altLang="cs-CZ" b="1" dirty="0" smtClean="0"/>
              <a:t>(1934-2012)</a:t>
            </a:r>
            <a:endParaRPr lang="cs-CZ" altLang="cs-CZ" b="1" dirty="0"/>
          </a:p>
          <a:p>
            <a:endParaRPr lang="cs-CZ" altLang="cs-CZ" b="1" dirty="0" smtClean="0"/>
          </a:p>
          <a:p>
            <a:r>
              <a:rPr lang="cs-CZ" altLang="cs-CZ" b="1" dirty="0" smtClean="0"/>
              <a:t>Markéta </a:t>
            </a:r>
            <a:r>
              <a:rPr lang="cs-CZ" altLang="cs-CZ" b="1" dirty="0"/>
              <a:t>Hejkalová (*1960)</a:t>
            </a:r>
          </a:p>
          <a:p>
            <a:r>
              <a:rPr lang="cs-CZ" altLang="cs-CZ" b="1" dirty="0"/>
              <a:t>Vladimír Piskoř (*1960)</a:t>
            </a:r>
          </a:p>
          <a:p>
            <a:r>
              <a:rPr lang="cs-CZ" altLang="cs-CZ" b="1" dirty="0" smtClean="0"/>
              <a:t>Jan Čermák (*1962)</a:t>
            </a:r>
          </a:p>
          <a:p>
            <a:r>
              <a:rPr lang="cs-CZ" altLang="cs-CZ" b="1" dirty="0" smtClean="0"/>
              <a:t>Viola </a:t>
            </a:r>
            <a:r>
              <a:rPr lang="cs-CZ" altLang="cs-CZ" b="1" dirty="0" err="1"/>
              <a:t>Parente</a:t>
            </a:r>
            <a:r>
              <a:rPr lang="cs-CZ" altLang="cs-CZ" b="1" dirty="0"/>
              <a:t>-Čapková (*1966</a:t>
            </a:r>
            <a:r>
              <a:rPr lang="cs-CZ" altLang="cs-CZ" b="1" dirty="0" smtClean="0"/>
              <a:t>)</a:t>
            </a:r>
          </a:p>
          <a:p>
            <a:endParaRPr lang="cs-CZ" altLang="cs-CZ" b="1" dirty="0"/>
          </a:p>
          <a:p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508104" y="1673352"/>
            <a:ext cx="3178696" cy="47183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Michal Švec</a:t>
            </a:r>
          </a:p>
          <a:p>
            <a:r>
              <a:rPr lang="cs-CZ" dirty="0" smtClean="0"/>
              <a:t>Jitka Hanušová</a:t>
            </a:r>
          </a:p>
          <a:p>
            <a:r>
              <a:rPr lang="cs-CZ" dirty="0" smtClean="0"/>
              <a:t>Alžběta </a:t>
            </a:r>
            <a:r>
              <a:rPr lang="cs-CZ" dirty="0" err="1" smtClean="0"/>
              <a:t>Štollová</a:t>
            </a:r>
            <a:endParaRPr lang="cs-CZ" dirty="0" smtClean="0"/>
          </a:p>
          <a:p>
            <a:r>
              <a:rPr lang="cs-CZ" dirty="0" smtClean="0"/>
              <a:t>Otto </a:t>
            </a:r>
            <a:r>
              <a:rPr lang="cs-CZ" dirty="0" err="1" smtClean="0"/>
              <a:t>Kauppinen</a:t>
            </a:r>
            <a:endParaRPr lang="cs-CZ" dirty="0" smtClean="0"/>
          </a:p>
          <a:p>
            <a:r>
              <a:rPr lang="cs-CZ" dirty="0" smtClean="0"/>
              <a:t>Linda </a:t>
            </a:r>
            <a:r>
              <a:rPr lang="cs-CZ" dirty="0" err="1" smtClean="0"/>
              <a:t>Dejdarová</a:t>
            </a:r>
            <a:endParaRPr lang="cs-CZ" dirty="0" smtClean="0"/>
          </a:p>
          <a:p>
            <a:r>
              <a:rPr lang="cs-CZ" dirty="0" smtClean="0"/>
              <a:t>Barbora </a:t>
            </a:r>
            <a:r>
              <a:rPr lang="cs-CZ" dirty="0" err="1" smtClean="0"/>
              <a:t>Špronglová</a:t>
            </a:r>
            <a:endParaRPr lang="cs-CZ" dirty="0" smtClean="0"/>
          </a:p>
          <a:p>
            <a:r>
              <a:rPr lang="cs-CZ" dirty="0" smtClean="0"/>
              <a:t>Ema C. Stašová</a:t>
            </a:r>
          </a:p>
          <a:p>
            <a:r>
              <a:rPr lang="cs-CZ" dirty="0" smtClean="0"/>
              <a:t>Martina Šímová</a:t>
            </a:r>
          </a:p>
          <a:p>
            <a:r>
              <a:rPr lang="cs-CZ" dirty="0" smtClean="0"/>
              <a:t>Jan-Marek </a:t>
            </a:r>
            <a:r>
              <a:rPr lang="cs-CZ" dirty="0" err="1" smtClean="0"/>
              <a:t>Šík</a:t>
            </a:r>
            <a:endParaRPr lang="cs-CZ" dirty="0" smtClean="0"/>
          </a:p>
          <a:p>
            <a:r>
              <a:rPr lang="cs-CZ" dirty="0" smtClean="0"/>
              <a:t>Kateřina </a:t>
            </a:r>
            <a:r>
              <a:rPr lang="cs-CZ" dirty="0" err="1" smtClean="0"/>
              <a:t>Výtisková</a:t>
            </a:r>
            <a:endParaRPr lang="cs-CZ" dirty="0" smtClean="0"/>
          </a:p>
          <a:p>
            <a:r>
              <a:rPr lang="cs-CZ" dirty="0" smtClean="0"/>
              <a:t>Anežka </a:t>
            </a:r>
            <a:r>
              <a:rPr lang="cs-CZ" dirty="0" err="1" smtClean="0"/>
              <a:t>Melounová-Křístková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50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0070C0"/>
                </a:solidFill>
              </a:rPr>
              <a:t>Fenomén časopisů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</a:t>
            </a:r>
            <a:r>
              <a:rPr lang="cs-CZ" smtClean="0"/>
              <a:t>eníky a časopisy (Osvěta, Světozor, …) </a:t>
            </a:r>
          </a:p>
          <a:p>
            <a:endParaRPr lang="cs-CZ" smtClean="0"/>
          </a:p>
          <a:p>
            <a:r>
              <a:rPr lang="cs-CZ" smtClean="0"/>
              <a:t>Světová literatura (</a:t>
            </a:r>
            <a:r>
              <a:rPr lang="cs-CZ" altLang="cs-CZ" smtClean="0"/>
              <a:t>1956-1996)</a:t>
            </a:r>
            <a:endParaRPr lang="cs-CZ" smtClean="0"/>
          </a:p>
          <a:p>
            <a:endParaRPr lang="cs-CZ"/>
          </a:p>
          <a:p>
            <a:r>
              <a:rPr lang="cs-CZ" smtClean="0"/>
              <a:t>PLAV</a:t>
            </a:r>
          </a:p>
          <a:p>
            <a:r>
              <a:rPr lang="cs-CZ" smtClean="0"/>
              <a:t>2/2006 </a:t>
            </a:r>
            <a:r>
              <a:rPr lang="cs-CZ"/>
              <a:t>Suomi, nejkrásnější </a:t>
            </a:r>
            <a:r>
              <a:rPr lang="cs-CZ" smtClean="0"/>
              <a:t>sen</a:t>
            </a:r>
          </a:p>
          <a:p>
            <a:r>
              <a:rPr lang="cs-CZ" smtClean="0"/>
              <a:t>10/2011 Koho jedí Samojedi?</a:t>
            </a:r>
          </a:p>
          <a:p>
            <a:r>
              <a:rPr lang="cs-CZ" smtClean="0"/>
              <a:t>11/2018 Každá finská větev 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82990"/>
            <a:ext cx="2440158" cy="31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53258" cy="180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Česko-finské kulturní vztahy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14. století – pražská univerzita (do 1409)</a:t>
            </a:r>
          </a:p>
          <a:p>
            <a:r>
              <a:rPr lang="cs-CZ" altLang="cs-CZ" dirty="0" smtClean="0"/>
              <a:t>16. </a:t>
            </a:r>
            <a:r>
              <a:rPr lang="cs-CZ" altLang="cs-CZ" dirty="0"/>
              <a:t>století – jezuitské koleje – Praha, Olomouc (</a:t>
            </a:r>
            <a:r>
              <a:rPr lang="cs-CZ" altLang="cs-CZ" dirty="0" err="1"/>
              <a:t>collegium</a:t>
            </a:r>
            <a:r>
              <a:rPr lang="cs-CZ" altLang="cs-CZ" dirty="0"/>
              <a:t> </a:t>
            </a:r>
            <a:r>
              <a:rPr lang="cs-CZ" altLang="cs-CZ" dirty="0" err="1"/>
              <a:t>nordicum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Josef Dobrovský (s hrabětem Jáchymem Šternberkem cesta do Švédska a Ruska - 1792-1793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r>
              <a:rPr lang="cs-CZ" dirty="0"/>
              <a:t>Nebeský, Václav: </a:t>
            </a:r>
            <a:r>
              <a:rPr lang="cs-CZ" dirty="0" err="1"/>
              <a:t>Kalevala</a:t>
            </a:r>
            <a:r>
              <a:rPr lang="cs-CZ" dirty="0"/>
              <a:t>, čudské národní epos. </a:t>
            </a:r>
            <a:r>
              <a:rPr lang="cs-CZ" i="1" dirty="0" smtClean="0"/>
              <a:t>Časopis </a:t>
            </a:r>
            <a:r>
              <a:rPr lang="cs-CZ" i="1" dirty="0"/>
              <a:t>Musea království českého</a:t>
            </a:r>
            <a:r>
              <a:rPr lang="cs-CZ" dirty="0"/>
              <a:t>, </a:t>
            </a:r>
            <a:r>
              <a:rPr lang="cs-CZ" dirty="0" smtClean="0"/>
              <a:t>1866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782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70C0"/>
                </a:solidFill>
              </a:rPr>
              <a:t>Elias </a:t>
            </a:r>
            <a:r>
              <a:rPr lang="cs-CZ" altLang="cs-CZ" dirty="0" err="1">
                <a:solidFill>
                  <a:srgbClr val="0070C0"/>
                </a:solidFill>
              </a:rPr>
              <a:t>Lönnrot</a:t>
            </a:r>
            <a:r>
              <a:rPr lang="cs-CZ" altLang="cs-CZ" i="1" dirty="0">
                <a:solidFill>
                  <a:srgbClr val="0070C0"/>
                </a:solidFill>
              </a:rPr>
              <a:t>: </a:t>
            </a:r>
            <a:r>
              <a:rPr lang="cs-CZ" altLang="cs-CZ" i="1" dirty="0" err="1">
                <a:solidFill>
                  <a:srgbClr val="0070C0"/>
                </a:solidFill>
              </a:rPr>
              <a:t>Kalevala</a:t>
            </a:r>
            <a:endParaRPr lang="cs-CZ" altLang="cs-CZ" i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4038600" cy="523714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cs-CZ" altLang="cs-CZ" sz="2400" b="1" dirty="0"/>
              <a:t>Josef Holeček</a:t>
            </a:r>
            <a:r>
              <a:rPr lang="cs-CZ" altLang="cs-CZ" sz="2400" dirty="0"/>
              <a:t> (1853-1929)</a:t>
            </a:r>
          </a:p>
          <a:p>
            <a:r>
              <a:rPr lang="cs-CZ" altLang="cs-CZ" sz="2400" dirty="0"/>
              <a:t>1. vydání – 1894-1895 (vlastním </a:t>
            </a:r>
            <a:r>
              <a:rPr lang="cs-CZ" altLang="cs-CZ" sz="2400" dirty="0" smtClean="0"/>
              <a:t>nákladem!)</a:t>
            </a:r>
            <a:endParaRPr lang="cs-CZ" altLang="cs-CZ" sz="2400" dirty="0"/>
          </a:p>
          <a:p>
            <a:r>
              <a:rPr lang="cs-CZ" altLang="cs-CZ" sz="2400" dirty="0"/>
              <a:t>2. vydání – 1953 (SNKLHU)</a:t>
            </a:r>
          </a:p>
          <a:p>
            <a:r>
              <a:rPr lang="cs-CZ" altLang="cs-CZ" sz="2400" dirty="0"/>
              <a:t>3. vydání – 1980 (Odeon)</a:t>
            </a:r>
          </a:p>
          <a:p>
            <a:r>
              <a:rPr lang="cs-CZ" altLang="cs-CZ" sz="2400" dirty="0"/>
              <a:t>4. vydání – 1997 (</a:t>
            </a:r>
            <a:r>
              <a:rPr lang="cs-CZ" altLang="cs-CZ" sz="2400" dirty="0" err="1" smtClean="0"/>
              <a:t>I.Železný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pPr>
              <a:buFontTx/>
              <a:buNone/>
            </a:pPr>
            <a:endParaRPr lang="cs-CZ" altLang="cs-CZ" sz="2400" dirty="0"/>
          </a:p>
          <a:p>
            <a:pPr>
              <a:buFontTx/>
              <a:buNone/>
            </a:pPr>
            <a:r>
              <a:rPr lang="cs-CZ" altLang="cs-CZ" sz="2400" i="1" dirty="0" err="1"/>
              <a:t>Kanteletar</a:t>
            </a:r>
            <a:r>
              <a:rPr lang="cs-CZ" altLang="cs-CZ" sz="2400" dirty="0"/>
              <a:t> – výbor  (1904)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00" y="1458589"/>
            <a:ext cx="1943275" cy="2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340346" cy="237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1565796" cy="23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1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4906888" cy="172819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rgbClr val="0070C0"/>
                </a:solidFill>
              </a:rPr>
              <a:t>Jan Čermák: </a:t>
            </a:r>
            <a:r>
              <a:rPr lang="cs-CZ" sz="3100" i="1" dirty="0" err="1" smtClean="0">
                <a:solidFill>
                  <a:srgbClr val="0070C0"/>
                </a:solidFill>
              </a:rPr>
              <a:t>Kalevala</a:t>
            </a:r>
            <a:r>
              <a:rPr lang="cs-CZ" sz="3100" dirty="0">
                <a:solidFill>
                  <a:srgbClr val="0070C0"/>
                </a:solidFill>
              </a:rPr>
              <a:t> </a:t>
            </a:r>
            <a:r>
              <a:rPr lang="cs-CZ" sz="3100" i="1" dirty="0">
                <a:solidFill>
                  <a:srgbClr val="0070C0"/>
                </a:solidFill>
              </a:rPr>
              <a:t>Eliase </a:t>
            </a:r>
            <a:r>
              <a:rPr lang="cs-CZ" sz="3100" i="1" dirty="0" err="1">
                <a:solidFill>
                  <a:srgbClr val="0070C0"/>
                </a:solidFill>
              </a:rPr>
              <a:t>Lönnrota</a:t>
            </a:r>
            <a:r>
              <a:rPr lang="cs-CZ" sz="3100" i="1" dirty="0">
                <a:solidFill>
                  <a:srgbClr val="0070C0"/>
                </a:solidFill>
              </a:rPr>
              <a:t> a Josefa Holečka v moderní kritické </a:t>
            </a:r>
            <a:r>
              <a:rPr lang="cs-CZ" sz="3100" i="1" dirty="0" smtClean="0">
                <a:solidFill>
                  <a:srgbClr val="0070C0"/>
                </a:solidFill>
              </a:rPr>
              <a:t>perspektivě </a:t>
            </a:r>
            <a:r>
              <a:rPr lang="cs-CZ" sz="3100" b="1" i="1" dirty="0" smtClean="0">
                <a:solidFill>
                  <a:srgbClr val="0070C0"/>
                </a:solidFill>
              </a:rPr>
              <a:t/>
            </a:r>
            <a:br>
              <a:rPr lang="cs-CZ" sz="3100" b="1" i="1" dirty="0" smtClean="0">
                <a:solidFill>
                  <a:srgbClr val="0070C0"/>
                </a:solidFill>
              </a:rPr>
            </a:br>
            <a:r>
              <a:rPr lang="cs-CZ" sz="3100" dirty="0" smtClean="0">
                <a:solidFill>
                  <a:srgbClr val="0070C0"/>
                </a:solidFill>
              </a:rPr>
              <a:t>(Academia, 2014)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420888"/>
            <a:ext cx="4834880" cy="4056112"/>
          </a:xfrm>
        </p:spPr>
        <p:txBody>
          <a:bodyPr/>
          <a:lstStyle/>
          <a:p>
            <a:pPr marL="0" indent="0">
              <a:buNone/>
            </a:pPr>
            <a:endParaRPr lang="cs-CZ"/>
          </a:p>
          <a:p>
            <a:r>
              <a:rPr lang="cs-CZ"/>
              <a:t>k</a:t>
            </a:r>
            <a:r>
              <a:rPr lang="cs-CZ" smtClean="0"/>
              <a:t>ritické vydání</a:t>
            </a:r>
          </a:p>
          <a:p>
            <a:r>
              <a:rPr lang="cs-CZ" smtClean="0"/>
              <a:t>Ilustrace A. Gallen-Kallela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1" y="4005064"/>
            <a:ext cx="1618109" cy="23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97451"/>
            <a:ext cx="1783085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/>
          <a:stretch/>
        </p:blipFill>
        <p:spPr bwMode="auto">
          <a:xfrm>
            <a:off x="5292080" y="817093"/>
            <a:ext cx="3799930" cy="59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>
                <a:solidFill>
                  <a:srgbClr val="0070C0"/>
                </a:solidFill>
                <a:latin typeface="Monotype Corsiva" pitchFamily="66" charset="0"/>
              </a:rPr>
              <a:t>Runa prvá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Moje mysl sobě žádá,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mozek můj mě ponabádá,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abych počal píseň pěti,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abych jal se vyprávěti,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abych spustil píseň rodnou,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zanotoval runu vhodnou;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slova ústy oplývají,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hlaholy z nich vytékají,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po jazyku pospíchají,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latin typeface="Arial Unicode MS" pitchFamily="34" charset="-128"/>
              </a:rPr>
              <a:t>brány zubů otvírají.</a:t>
            </a:r>
          </a:p>
        </p:txBody>
      </p:sp>
      <p:pic>
        <p:nvPicPr>
          <p:cNvPr id="48132" name="Picture 4" descr="sammon ryosto-Ga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1557338"/>
            <a:ext cx="3517229" cy="42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0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0070C0"/>
                </a:solidFill>
              </a:rPr>
              <a:t>Prozaická vydání Kalevaly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Kalevala</a:t>
            </a:r>
            <a:r>
              <a:rPr lang="cs-CZ" dirty="0"/>
              <a:t> : národní epos </a:t>
            </a:r>
            <a:r>
              <a:rPr lang="cs-CZ" dirty="0" smtClean="0"/>
              <a:t>finské. </a:t>
            </a: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mládež rusky upravil E. </a:t>
            </a:r>
            <a:r>
              <a:rPr lang="cs-CZ" dirty="0" err="1"/>
              <a:t>Granstrem</a:t>
            </a:r>
            <a:r>
              <a:rPr lang="cs-CZ" dirty="0"/>
              <a:t> ; přeložil Bořivoj Prusík ; s </a:t>
            </a:r>
            <a:r>
              <a:rPr lang="cs-CZ" dirty="0" err="1"/>
              <a:t>illustracemi</a:t>
            </a:r>
            <a:r>
              <a:rPr lang="cs-CZ" dirty="0"/>
              <a:t> Viktora </a:t>
            </a:r>
            <a:r>
              <a:rPr lang="cs-CZ" dirty="0" smtClean="0"/>
              <a:t>Olivy (1908)</a:t>
            </a:r>
          </a:p>
          <a:p>
            <a:r>
              <a:rPr lang="cs-CZ" dirty="0" smtClean="0"/>
              <a:t>Vladislav </a:t>
            </a:r>
            <a:r>
              <a:rPr lang="cs-CZ" dirty="0" err="1" smtClean="0"/>
              <a:t>Stanovský</a:t>
            </a:r>
            <a:r>
              <a:rPr lang="cs-CZ" dirty="0" smtClean="0"/>
              <a:t>: O třech bratřích z </a:t>
            </a:r>
            <a:r>
              <a:rPr lang="cs-CZ" dirty="0" err="1" smtClean="0"/>
              <a:t>Kalevaly</a:t>
            </a:r>
            <a:r>
              <a:rPr lang="cs-CZ" dirty="0" smtClean="0"/>
              <a:t> a kouzelném mlýnku </a:t>
            </a:r>
            <a:r>
              <a:rPr lang="cs-CZ" dirty="0" err="1" smtClean="0"/>
              <a:t>Sampo</a:t>
            </a:r>
            <a:r>
              <a:rPr lang="cs-CZ" dirty="0" smtClean="0"/>
              <a:t> (1962), </a:t>
            </a:r>
            <a:r>
              <a:rPr lang="cs-CZ" dirty="0" err="1" smtClean="0"/>
              <a:t>ilustr</a:t>
            </a:r>
            <a:r>
              <a:rPr lang="cs-CZ" dirty="0" smtClean="0"/>
              <a:t>. Stanislav Kolíbal.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4796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9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Další překlady do r. 1945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Aleksis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Kivi – </a:t>
            </a:r>
            <a:r>
              <a:rPr lang="cs-CZ" altLang="cs-CZ" sz="2800" i="1" dirty="0" smtClean="0"/>
              <a:t>Sedm bratří </a:t>
            </a:r>
            <a:r>
              <a:rPr lang="cs-CZ" altLang="cs-CZ" sz="2800" dirty="0" smtClean="0"/>
              <a:t>– 2 překlady: Svobodová 1940</a:t>
            </a:r>
          </a:p>
          <a:p>
            <a:r>
              <a:rPr lang="cs-CZ" altLang="cs-CZ" sz="2800" dirty="0" smtClean="0"/>
              <a:t>Skalička 1941</a:t>
            </a:r>
            <a:endParaRPr lang="cs-CZ" altLang="cs-CZ" sz="2800" dirty="0"/>
          </a:p>
          <a:p>
            <a:endParaRPr lang="cs-CZ" altLang="cs-CZ" sz="2800" dirty="0"/>
          </a:p>
          <a:p>
            <a:r>
              <a:rPr lang="cs-CZ" altLang="cs-CZ" sz="2800" dirty="0" err="1"/>
              <a:t>Juhani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Aho</a:t>
            </a:r>
            <a:endParaRPr lang="cs-CZ" altLang="cs-CZ" sz="2800" dirty="0"/>
          </a:p>
          <a:p>
            <a:r>
              <a:rPr lang="cs-CZ" altLang="cs-CZ" sz="2800" dirty="0"/>
              <a:t>Johannes </a:t>
            </a:r>
            <a:r>
              <a:rPr lang="cs-CZ" altLang="cs-CZ" sz="2800" dirty="0" err="1"/>
              <a:t>Linnankoski</a:t>
            </a:r>
            <a:endParaRPr lang="cs-CZ" altLang="cs-CZ" sz="2800" dirty="0"/>
          </a:p>
          <a:p>
            <a:r>
              <a:rPr lang="cs-CZ" altLang="cs-CZ" sz="2800" dirty="0"/>
              <a:t>F. E. </a:t>
            </a:r>
            <a:r>
              <a:rPr lang="cs-CZ" altLang="cs-CZ" sz="2800" dirty="0" err="1"/>
              <a:t>Sillanpää</a:t>
            </a:r>
            <a:r>
              <a:rPr lang="cs-CZ" altLang="cs-CZ" sz="2800" dirty="0"/>
              <a:t> – Nobelova cena 1939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14" y="2204864"/>
            <a:ext cx="1205716" cy="17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096516" cy="17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9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Překlady v letech 1945-1989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800"/>
              <a:t>Veijo Meri</a:t>
            </a:r>
          </a:p>
          <a:p>
            <a:r>
              <a:rPr lang="cs-CZ" altLang="cs-CZ" sz="2800"/>
              <a:t>Väinö Linna</a:t>
            </a:r>
          </a:p>
          <a:p>
            <a:r>
              <a:rPr lang="cs-CZ" altLang="cs-CZ" sz="2800"/>
              <a:t>Timo K. Mukka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literatura pro děti a mládež </a:t>
            </a:r>
          </a:p>
          <a:p>
            <a:pPr>
              <a:buFontTx/>
              <a:buNone/>
            </a:pPr>
            <a:r>
              <a:rPr lang="cs-CZ" altLang="cs-CZ" sz="2800"/>
              <a:t>Tove Jansson </a:t>
            </a:r>
          </a:p>
          <a:p>
            <a:pPr>
              <a:buFontTx/>
              <a:buNone/>
            </a:pPr>
            <a:r>
              <a:rPr lang="cs-CZ" altLang="cs-CZ" sz="2800"/>
              <a:t>Hannu Mäkelä </a:t>
            </a:r>
          </a:p>
          <a:p>
            <a:pPr>
              <a:buFontTx/>
              <a:buNone/>
            </a:pPr>
            <a:endParaRPr lang="cs-CZ" altLang="cs-CZ" sz="2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562268" cy="24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4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070C0"/>
                </a:solidFill>
              </a:rPr>
              <a:t>Fenomén Mika Waltari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114436" cy="4718304"/>
          </a:xfrm>
        </p:spPr>
        <p:txBody>
          <a:bodyPr>
            <a:normAutofit fontScale="92500"/>
          </a:bodyPr>
          <a:lstStyle/>
          <a:p>
            <a:r>
              <a:rPr lang="cs-CZ" altLang="cs-CZ" i="1"/>
              <a:t>Egypťan Sinuhet</a:t>
            </a:r>
            <a:r>
              <a:rPr lang="cs-CZ" altLang="cs-CZ"/>
              <a:t> (1965)</a:t>
            </a:r>
          </a:p>
          <a:p>
            <a:r>
              <a:rPr lang="cs-CZ" altLang="cs-CZ" i="1"/>
              <a:t>Čtyři západy slunce</a:t>
            </a:r>
          </a:p>
          <a:p>
            <a:r>
              <a:rPr lang="cs-CZ" altLang="cs-CZ" i="1"/>
              <a:t>Tajemný Etrusk</a:t>
            </a:r>
          </a:p>
          <a:p>
            <a:r>
              <a:rPr lang="cs-CZ" altLang="cs-CZ" i="1"/>
              <a:t>Jeho </a:t>
            </a:r>
            <a:r>
              <a:rPr lang="cs-CZ" altLang="cs-CZ" i="1" smtClean="0"/>
              <a:t>království</a:t>
            </a:r>
          </a:p>
          <a:p>
            <a:r>
              <a:rPr lang="cs-CZ" altLang="cs-CZ" i="1" smtClean="0"/>
              <a:t>Pád Cařihradu</a:t>
            </a:r>
            <a:endParaRPr lang="cs-CZ" altLang="cs-CZ" i="1"/>
          </a:p>
          <a:p>
            <a:r>
              <a:rPr lang="cs-CZ" altLang="cs-CZ"/>
              <a:t>„malé romány“</a:t>
            </a:r>
          </a:p>
          <a:p>
            <a:r>
              <a:rPr lang="cs-CZ" altLang="cs-CZ"/>
              <a:t>detektivky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8024" y="1673352"/>
            <a:ext cx="3898776" cy="4718304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cs-CZ" altLang="cs-CZ"/>
              <a:t>Po r. 1989</a:t>
            </a:r>
          </a:p>
          <a:p>
            <a:r>
              <a:rPr lang="cs-CZ" altLang="cs-CZ" i="1"/>
              <a:t>Temný anděl</a:t>
            </a:r>
          </a:p>
          <a:p>
            <a:r>
              <a:rPr lang="cs-CZ" altLang="cs-CZ" i="1"/>
              <a:t>Šťastná hvězda</a:t>
            </a:r>
          </a:p>
          <a:p>
            <a:r>
              <a:rPr lang="cs-CZ" altLang="cs-CZ" i="1" smtClean="0"/>
              <a:t>Cesta </a:t>
            </a:r>
            <a:r>
              <a:rPr lang="cs-CZ" altLang="cs-CZ" i="1"/>
              <a:t>do </a:t>
            </a:r>
            <a:r>
              <a:rPr lang="cs-CZ" altLang="cs-CZ" i="1" smtClean="0"/>
              <a:t>Istanbulu</a:t>
            </a:r>
          </a:p>
          <a:p>
            <a:r>
              <a:rPr lang="cs-CZ" altLang="cs-CZ" i="1" smtClean="0"/>
              <a:t>Vlak osamělého muže</a:t>
            </a:r>
            <a:endParaRPr lang="cs-CZ" altLang="cs-CZ" i="1"/>
          </a:p>
          <a:p>
            <a:r>
              <a:rPr lang="cs-CZ" altLang="cs-CZ"/>
              <a:t>další historické i „malé“ romány</a:t>
            </a:r>
          </a:p>
          <a:p>
            <a:r>
              <a:rPr lang="cs-CZ" altLang="cs-CZ" smtClean="0"/>
              <a:t>pohádky</a:t>
            </a:r>
            <a:endParaRPr lang="cs-CZ" altLang="cs-CZ"/>
          </a:p>
          <a:p>
            <a:r>
              <a:rPr lang="cs-CZ" altLang="cs-CZ" i="1" smtClean="0"/>
              <a:t>Markéta Hejkalová: Fin </a:t>
            </a:r>
            <a:r>
              <a:rPr lang="cs-CZ" altLang="cs-CZ" i="1"/>
              <a:t>Mika Waltari</a:t>
            </a:r>
            <a:r>
              <a:rPr lang="cs-CZ" altLang="cs-CZ"/>
              <a:t> – biografie</a:t>
            </a:r>
          </a:p>
          <a:p>
            <a:pPr>
              <a:buFontTx/>
              <a:buNone/>
            </a:pPr>
            <a:endParaRPr lang="cs-CZ" altLang="cs-CZ"/>
          </a:p>
          <a:p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Char char="-"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1" y="4581128"/>
            <a:ext cx="2143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6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577</TotalTime>
  <Words>582</Words>
  <Application>Microsoft Office PowerPoint</Application>
  <PresentationFormat>Předvádění na obrazovce (4:3)</PresentationFormat>
  <Paragraphs>181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Přehlednost</vt:lpstr>
      <vt:lpstr>PŘEKLADY FINSKÉ LITERATURY  V ČESKÝCH ZEMÍCH</vt:lpstr>
      <vt:lpstr>Česko-finské kulturní vztahy</vt:lpstr>
      <vt:lpstr>Elias Lönnrot: Kalevala</vt:lpstr>
      <vt:lpstr>Jan Čermák: Kalevala Eliase Lönnrota a Josefa Holečka v moderní kritické perspektivě  (Academia, 2014)</vt:lpstr>
      <vt:lpstr>Runa prvá</vt:lpstr>
      <vt:lpstr>Prozaická vydání Kalevaly</vt:lpstr>
      <vt:lpstr>Další překlady do r. 1945</vt:lpstr>
      <vt:lpstr>Překlady v letech 1945-1989</vt:lpstr>
      <vt:lpstr>Fenomén Mika Waltari</vt:lpstr>
      <vt:lpstr>Překlady po r. 1989 - autorky</vt:lpstr>
      <vt:lpstr>Překlady po r. 1989 - autoři</vt:lpstr>
      <vt:lpstr>Finskošvédská literatura</vt:lpstr>
      <vt:lpstr>Antologie </vt:lpstr>
      <vt:lpstr>Sámská literatura</vt:lpstr>
      <vt:lpstr>Knihy o Finsku</vt:lpstr>
      <vt:lpstr>Nakladatelství</vt:lpstr>
      <vt:lpstr>Překladatelé</vt:lpstr>
      <vt:lpstr>Fenomén časopisů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PŘEKLADY FINSKÉ LITERATURY  V ČESKÝCH ZEMÍCH</dc:title>
  <dc:creator>Lenka Fárová</dc:creator>
  <cp:lastModifiedBy>HP</cp:lastModifiedBy>
  <cp:revision>20</cp:revision>
  <dcterms:created xsi:type="dcterms:W3CDTF">2020-10-05T20:45:06Z</dcterms:created>
  <dcterms:modified xsi:type="dcterms:W3CDTF">2020-10-07T15:21:32Z</dcterms:modified>
</cp:coreProperties>
</file>