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441" r:id="rId3"/>
    <p:sldId id="442" r:id="rId4"/>
    <p:sldId id="443" r:id="rId5"/>
    <p:sldId id="444" r:id="rId6"/>
    <p:sldId id="445" r:id="rId7"/>
    <p:sldId id="446" r:id="rId8"/>
    <p:sldId id="44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63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18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83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87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89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3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83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78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10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36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A3C28FC-0DB6-46D2-8189-A430B53D1F1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3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A21A4-F4D4-4057-8A7A-D6B10BB70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Empirické metody v lingvistice</a:t>
            </a:r>
            <a:br>
              <a:rPr lang="cs-CZ" dirty="0"/>
            </a:br>
            <a:r>
              <a:rPr lang="cs-CZ" dirty="0"/>
              <a:t>6. HODINA (8. 11. 2021)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FA10E5-5BEB-48A3-8BBA-658C1FF31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zimní semestr 2021/2022</a:t>
            </a:r>
          </a:p>
          <a:p>
            <a:r>
              <a:rPr lang="cs-CZ" dirty="0"/>
              <a:t>pondělí 17:30–19:05</a:t>
            </a:r>
          </a:p>
          <a:p>
            <a:r>
              <a:rPr lang="cs-CZ" i="1" dirty="0"/>
              <a:t>Adam Kříž</a:t>
            </a:r>
          </a:p>
        </p:txBody>
      </p:sp>
    </p:spTree>
    <p:extLst>
      <p:ext uri="{BB962C8B-B14F-4D97-AF65-F5344CB8AC3E}">
        <p14:creationId xmlns:p14="http://schemas.microsoft.com/office/powerpoint/2010/main" val="182805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SBĚRU DAT –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</a:t>
            </a:r>
            <a:r>
              <a:rPr lang="cs-CZ" dirty="0" err="1"/>
              <a:t>Foster</a:t>
            </a:r>
            <a:r>
              <a:rPr lang="cs-CZ" dirty="0"/>
              <a:t>, P. (2006): </a:t>
            </a:r>
            <a:r>
              <a:rPr lang="cs-CZ" dirty="0" err="1"/>
              <a:t>Obervational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. In: R. </a:t>
            </a:r>
            <a:r>
              <a:rPr lang="cs-CZ" dirty="0" err="1"/>
              <a:t>Sapsford</a:t>
            </a:r>
            <a:r>
              <a:rPr lang="cs-CZ" dirty="0"/>
              <a:t> – V. </a:t>
            </a:r>
            <a:r>
              <a:rPr lang="cs-CZ" dirty="0" err="1"/>
              <a:t>Jupp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 </a:t>
            </a:r>
            <a:r>
              <a:rPr lang="cs-CZ" i="1" dirty="0"/>
              <a:t>Data </a:t>
            </a:r>
            <a:r>
              <a:rPr lang="cs-CZ" i="1" dirty="0" err="1"/>
              <a:t>Collection</a:t>
            </a:r>
            <a:r>
              <a:rPr lang="cs-CZ" i="1" dirty="0"/>
              <a:t> and </a:t>
            </a:r>
            <a:r>
              <a:rPr lang="cs-CZ" i="1" dirty="0" err="1"/>
              <a:t>Analysis</a:t>
            </a:r>
            <a:r>
              <a:rPr lang="cs-CZ" i="1" dirty="0"/>
              <a:t>. 2. vyd</a:t>
            </a:r>
            <a:r>
              <a:rPr lang="cs-CZ" dirty="0"/>
              <a:t>. London: SAGE, s. 57–92. </a:t>
            </a:r>
          </a:p>
          <a:p>
            <a:r>
              <a:rPr lang="cs-CZ" dirty="0"/>
              <a:t>&gt; ve výzkumu: </a:t>
            </a:r>
          </a:p>
          <a:p>
            <a:pPr lvl="1"/>
            <a:r>
              <a:rPr lang="cs-CZ" dirty="0"/>
              <a:t>organizováno – plánováno, prováděno</a:t>
            </a:r>
          </a:p>
          <a:p>
            <a:pPr lvl="1"/>
            <a:r>
              <a:rPr lang="cs-CZ" dirty="0"/>
              <a:t>zaznamenáváno, interpretováno, analyzováno </a:t>
            </a:r>
          </a:p>
          <a:p>
            <a:r>
              <a:rPr lang="cs-CZ" dirty="0"/>
              <a:t>&gt; předběžné fáze výzkumu</a:t>
            </a:r>
          </a:p>
          <a:p>
            <a:r>
              <a:rPr lang="cs-CZ" dirty="0"/>
              <a:t>&gt; konec výzkumu (kontrola dat z rozhovorů či dotazníků…)</a:t>
            </a:r>
          </a:p>
          <a:p>
            <a:r>
              <a:rPr lang="cs-CZ" dirty="0"/>
              <a:t>&gt; hlavní metoda </a:t>
            </a:r>
          </a:p>
          <a:p>
            <a:pPr lvl="1"/>
            <a:r>
              <a:rPr lang="cs-CZ" dirty="0"/>
              <a:t>kvantitativní data</a:t>
            </a:r>
          </a:p>
          <a:p>
            <a:pPr lvl="1"/>
            <a:r>
              <a:rPr lang="cs-CZ" dirty="0"/>
              <a:t>kvalitativní popis chování nebo kultury jisté skupiny, instituce, komunity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84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SBĚRU DAT –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Výhody</a:t>
            </a:r>
          </a:p>
          <a:p>
            <a:pPr lvl="1"/>
            <a:r>
              <a:rPr lang="cs-CZ" dirty="0"/>
              <a:t>přesnost; porovnání skutečného chování s tvrzeními o chování </a:t>
            </a:r>
          </a:p>
          <a:p>
            <a:pPr lvl="1"/>
            <a:r>
              <a:rPr lang="cs-CZ" dirty="0"/>
              <a:t>možnost vidět to, co participanti (členové zkoumané) komunity „nevidí“</a:t>
            </a:r>
          </a:p>
          <a:p>
            <a:pPr lvl="1"/>
            <a:r>
              <a:rPr lang="cs-CZ" dirty="0"/>
              <a:t>informace o prostředí a chování těch, kteří nemohou/nechtějí „mluvit“</a:t>
            </a:r>
          </a:p>
          <a:p>
            <a:r>
              <a:rPr lang="cs-CZ" dirty="0"/>
              <a:t>&gt; Nevýhody</a:t>
            </a:r>
          </a:p>
          <a:p>
            <a:pPr lvl="1"/>
            <a:r>
              <a:rPr lang="cs-CZ" dirty="0"/>
              <a:t>nepřístupnost určitého prostředí, chování, události</a:t>
            </a:r>
          </a:p>
          <a:p>
            <a:pPr lvl="1"/>
            <a:r>
              <a:rPr lang="cs-CZ" dirty="0"/>
              <a:t>paradox pozorovatele</a:t>
            </a:r>
          </a:p>
          <a:p>
            <a:pPr lvl="1"/>
            <a:r>
              <a:rPr lang="cs-CZ" dirty="0"/>
              <a:t>interpretace pozorovatele – výběr pozorovaného; předsudky, předpojatosti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53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SBĚRU DAT –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</a:t>
            </a:r>
            <a:r>
              <a:rPr lang="en-US" dirty="0"/>
              <a:t>Gilham, B. (2008): </a:t>
            </a:r>
            <a:r>
              <a:rPr lang="en-US" i="1" dirty="0"/>
              <a:t>Observation techniques: Structured to unstructured</a:t>
            </a:r>
            <a:r>
              <a:rPr lang="en-US" dirty="0"/>
              <a:t>. London –</a:t>
            </a:r>
            <a:r>
              <a:rPr lang="cs-CZ" dirty="0"/>
              <a:t> </a:t>
            </a:r>
            <a:r>
              <a:rPr lang="en-US" dirty="0"/>
              <a:t>New York: Continuum.</a:t>
            </a:r>
            <a:endParaRPr lang="cs-CZ" dirty="0"/>
          </a:p>
          <a:p>
            <a:endParaRPr lang="cs-CZ" dirty="0"/>
          </a:p>
          <a:p>
            <a:r>
              <a:rPr lang="cs-CZ" dirty="0"/>
              <a:t>&gt; 2 základní typy</a:t>
            </a:r>
          </a:p>
          <a:p>
            <a:pPr marL="742950" lvl="1" indent="-285750"/>
            <a:r>
              <a:rPr lang="cs-CZ" dirty="0"/>
              <a:t>strukturované</a:t>
            </a:r>
          </a:p>
          <a:p>
            <a:pPr marL="742950" lvl="1" indent="-285750"/>
            <a:r>
              <a:rPr lang="cs-CZ" dirty="0"/>
              <a:t>nestrukturované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43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 – nestrukturované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&gt; </a:t>
            </a:r>
            <a:r>
              <a:rPr lang="en-US" dirty="0" err="1"/>
              <a:t>kořeny</a:t>
            </a:r>
            <a:r>
              <a:rPr lang="en-US" dirty="0"/>
              <a:t> v </a:t>
            </a:r>
            <a:r>
              <a:rPr lang="en-US" dirty="0" err="1"/>
              <a:t>antropologii</a:t>
            </a:r>
            <a:r>
              <a:rPr lang="en-US" dirty="0"/>
              <a:t> a </a:t>
            </a:r>
            <a:r>
              <a:rPr lang="en-US" dirty="0" err="1"/>
              <a:t>etnografickém</a:t>
            </a:r>
            <a:r>
              <a:rPr lang="en-US" dirty="0"/>
              <a:t> </a:t>
            </a:r>
            <a:r>
              <a:rPr lang="en-US" dirty="0" err="1"/>
              <a:t>přístupu</a:t>
            </a:r>
            <a:r>
              <a:rPr lang="en-US" dirty="0"/>
              <a:t> </a:t>
            </a:r>
          </a:p>
          <a:p>
            <a:r>
              <a:rPr lang="cs-CZ" dirty="0"/>
              <a:t>&gt; </a:t>
            </a:r>
            <a:r>
              <a:rPr lang="en-US" dirty="0" err="1"/>
              <a:t>zkoumání</a:t>
            </a:r>
            <a:r>
              <a:rPr lang="en-US" dirty="0"/>
              <a:t> </a:t>
            </a:r>
            <a:r>
              <a:rPr lang="en-US" dirty="0" err="1"/>
              <a:t>sociálních</a:t>
            </a:r>
            <a:r>
              <a:rPr lang="en-US" dirty="0"/>
              <a:t> </a:t>
            </a:r>
            <a:r>
              <a:rPr lang="en-US" dirty="0" err="1"/>
              <a:t>významů</a:t>
            </a:r>
            <a:r>
              <a:rPr lang="en-US" dirty="0"/>
              <a:t>, </a:t>
            </a:r>
            <a:r>
              <a:rPr lang="en-US" dirty="0" err="1"/>
              <a:t>perspektiv</a:t>
            </a:r>
            <a:r>
              <a:rPr lang="en-US" dirty="0"/>
              <a:t> </a:t>
            </a:r>
            <a:r>
              <a:rPr lang="en-US" dirty="0" err="1"/>
              <a:t>zaujímaných</a:t>
            </a:r>
            <a:r>
              <a:rPr lang="en-US" dirty="0"/>
              <a:t> </a:t>
            </a:r>
            <a:r>
              <a:rPr lang="en-US" dirty="0" err="1"/>
              <a:t>sociálními</a:t>
            </a:r>
            <a:r>
              <a:rPr lang="en-US" dirty="0"/>
              <a:t> </a:t>
            </a:r>
            <a:r>
              <a:rPr lang="en-US" dirty="0" err="1"/>
              <a:t>aktéry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přirozené</a:t>
            </a:r>
            <a:r>
              <a:rPr lang="en-US" dirty="0"/>
              <a:t> </a:t>
            </a:r>
            <a:r>
              <a:rPr lang="en-US" dirty="0" err="1"/>
              <a:t>podmínky</a:t>
            </a:r>
            <a:r>
              <a:rPr lang="en-US" dirty="0"/>
              <a:t>, </a:t>
            </a:r>
            <a:r>
              <a:rPr lang="en-US" dirty="0" err="1"/>
              <a:t>celkový</a:t>
            </a:r>
            <a:r>
              <a:rPr lang="en-US" dirty="0"/>
              <a:t>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kontext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popis</a:t>
            </a:r>
            <a:r>
              <a:rPr lang="en-US" dirty="0"/>
              <a:t>, </a:t>
            </a:r>
            <a:r>
              <a:rPr lang="en-US" dirty="0" err="1"/>
              <a:t>indukce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kombinace</a:t>
            </a:r>
            <a:r>
              <a:rPr lang="en-US" dirty="0"/>
              <a:t> s </a:t>
            </a:r>
            <a:r>
              <a:rPr lang="en-US" dirty="0" err="1"/>
              <a:t>jinými</a:t>
            </a:r>
            <a:r>
              <a:rPr lang="en-US" dirty="0"/>
              <a:t> </a:t>
            </a:r>
            <a:r>
              <a:rPr lang="en-US" dirty="0" err="1"/>
              <a:t>metodami</a:t>
            </a:r>
            <a:r>
              <a:rPr lang="en-US" dirty="0"/>
              <a:t> </a:t>
            </a:r>
          </a:p>
          <a:p>
            <a:r>
              <a:rPr lang="cs-CZ" dirty="0"/>
              <a:t>&gt; </a:t>
            </a:r>
            <a:r>
              <a:rPr lang="en-US" dirty="0" err="1"/>
              <a:t>flexibilní</a:t>
            </a:r>
            <a:endParaRPr lang="en-US" dirty="0"/>
          </a:p>
          <a:p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časově</a:t>
            </a:r>
            <a:r>
              <a:rPr lang="en-US" dirty="0"/>
              <a:t> </a:t>
            </a:r>
            <a:r>
              <a:rPr lang="en-US" dirty="0" err="1"/>
              <a:t>náročné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zobecnění</a:t>
            </a:r>
            <a:r>
              <a:rPr lang="en-US" dirty="0"/>
              <a:t> </a:t>
            </a:r>
            <a:r>
              <a:rPr lang="en-US" dirty="0" err="1"/>
              <a:t>složité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05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 – ETNOGRAFICKÝ </a:t>
            </a:r>
            <a:r>
              <a:rPr lang="cs-CZ" dirty="0" err="1"/>
              <a:t>PŘÍSTUp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&gt; </a:t>
            </a:r>
            <a:r>
              <a:rPr lang="en-US" dirty="0" err="1"/>
              <a:t>etnografie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popis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en-US" dirty="0"/>
              <a:t> a </a:t>
            </a:r>
            <a:r>
              <a:rPr lang="en-US" dirty="0" err="1"/>
              <a:t>praxe</a:t>
            </a:r>
            <a:r>
              <a:rPr lang="en-US" dirty="0"/>
              <a:t> v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kultuře</a:t>
            </a:r>
            <a:endParaRPr lang="en-US" dirty="0"/>
          </a:p>
          <a:p>
            <a:pPr lvl="1"/>
            <a:r>
              <a:rPr lang="en-US" dirty="0" err="1"/>
              <a:t>zúčastněné</a:t>
            </a:r>
            <a:r>
              <a:rPr lang="en-US" dirty="0"/>
              <a:t> </a:t>
            </a:r>
            <a:r>
              <a:rPr lang="en-US" dirty="0" err="1"/>
              <a:t>pozorování</a:t>
            </a:r>
            <a:endParaRPr lang="en-US" dirty="0"/>
          </a:p>
          <a:p>
            <a:pPr lvl="1"/>
            <a:r>
              <a:rPr lang="en-US" dirty="0" err="1"/>
              <a:t>nestrukturované</a:t>
            </a:r>
            <a:r>
              <a:rPr lang="en-US" dirty="0"/>
              <a:t> </a:t>
            </a:r>
            <a:r>
              <a:rPr lang="en-US" dirty="0" err="1"/>
              <a:t>rozhovory</a:t>
            </a:r>
            <a:endParaRPr lang="en-US" dirty="0"/>
          </a:p>
          <a:p>
            <a:pPr lvl="1"/>
            <a:r>
              <a:rPr lang="en-US" dirty="0" err="1"/>
              <a:t>doplňkové</a:t>
            </a:r>
            <a:r>
              <a:rPr lang="en-US" dirty="0"/>
              <a:t> </a:t>
            </a:r>
            <a:r>
              <a:rPr lang="en-US" dirty="0" err="1"/>
              <a:t>materiály</a:t>
            </a:r>
            <a:endParaRPr lang="en-US" dirty="0"/>
          </a:p>
          <a:p>
            <a:pPr lvl="1"/>
            <a:r>
              <a:rPr lang="en-US" dirty="0" err="1"/>
              <a:t>ateoretický</a:t>
            </a:r>
            <a:r>
              <a:rPr lang="en-US" dirty="0"/>
              <a:t>, </a:t>
            </a:r>
            <a:r>
              <a:rPr lang="en-US" dirty="0" err="1"/>
              <a:t>induktivní</a:t>
            </a:r>
            <a:r>
              <a:rPr lang="en-US" dirty="0"/>
              <a:t> </a:t>
            </a:r>
            <a:r>
              <a:rPr lang="en-US" dirty="0" err="1"/>
              <a:t>přístup</a:t>
            </a:r>
            <a:endParaRPr lang="en-US" dirty="0"/>
          </a:p>
          <a:p>
            <a:pPr lvl="1"/>
            <a:r>
              <a:rPr lang="en-US" dirty="0" err="1"/>
              <a:t>výsledkem</a:t>
            </a:r>
            <a:r>
              <a:rPr lang="en-US" dirty="0"/>
              <a:t> </a:t>
            </a:r>
            <a:r>
              <a:rPr lang="en-US" dirty="0" err="1"/>
              <a:t>narativ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737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 – STRUKTUROVANÉ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&gt; </a:t>
            </a:r>
            <a:r>
              <a:rPr lang="en-US" dirty="0" err="1"/>
              <a:t>vlastnosti</a:t>
            </a:r>
            <a:endParaRPr lang="en-US" dirty="0"/>
          </a:p>
          <a:p>
            <a:pPr lvl="1"/>
            <a:r>
              <a:rPr lang="en-US" dirty="0" err="1"/>
              <a:t>efektivní</a:t>
            </a:r>
            <a:endParaRPr lang="en-US" dirty="0"/>
          </a:p>
          <a:p>
            <a:pPr lvl="1"/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události</a:t>
            </a:r>
            <a:endParaRPr lang="en-US" dirty="0"/>
          </a:p>
          <a:p>
            <a:pPr lvl="1"/>
            <a:r>
              <a:rPr lang="en-US" dirty="0" err="1"/>
              <a:t>vyčlení</a:t>
            </a:r>
            <a:r>
              <a:rPr lang="en-US" dirty="0"/>
              <a:t> se </a:t>
            </a:r>
            <a:r>
              <a:rPr lang="en-US" dirty="0" err="1"/>
              <a:t>určitá</a:t>
            </a:r>
            <a:r>
              <a:rPr lang="en-US" dirty="0"/>
              <a:t> </a:t>
            </a:r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a ta se </a:t>
            </a:r>
            <a:r>
              <a:rPr lang="en-US" dirty="0" err="1"/>
              <a:t>poté</a:t>
            </a:r>
            <a:r>
              <a:rPr lang="en-US" dirty="0"/>
              <a:t> </a:t>
            </a:r>
            <a:r>
              <a:rPr lang="en-US" dirty="0" err="1"/>
              <a:t>pozoruje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časový</a:t>
            </a:r>
            <a:r>
              <a:rPr lang="en-US" dirty="0"/>
              <a:t> (</a:t>
            </a:r>
            <a:r>
              <a:rPr lang="en-US" dirty="0" err="1"/>
              <a:t>intervalový</a:t>
            </a:r>
            <a:r>
              <a:rPr lang="en-US" dirty="0"/>
              <a:t>) </a:t>
            </a:r>
            <a:r>
              <a:rPr lang="en-US" dirty="0" err="1"/>
              <a:t>výběr</a:t>
            </a:r>
            <a:endParaRPr lang="en-US" dirty="0"/>
          </a:p>
          <a:p>
            <a:pPr lvl="1"/>
            <a:r>
              <a:rPr lang="en-US" dirty="0" err="1"/>
              <a:t>stanoví</a:t>
            </a:r>
            <a:r>
              <a:rPr lang="en-US" dirty="0"/>
              <a:t> se </a:t>
            </a:r>
            <a:r>
              <a:rPr lang="en-US" dirty="0" err="1"/>
              <a:t>čas</a:t>
            </a:r>
            <a:r>
              <a:rPr lang="en-US" dirty="0"/>
              <a:t> a interval a </a:t>
            </a:r>
            <a:r>
              <a:rPr lang="en-US" dirty="0" err="1"/>
              <a:t>pozoruje</a:t>
            </a:r>
            <a:r>
              <a:rPr lang="en-US" dirty="0"/>
              <a:t> se </a:t>
            </a:r>
            <a:r>
              <a:rPr lang="en-US" dirty="0" err="1"/>
              <a:t>vždy</a:t>
            </a:r>
            <a:r>
              <a:rPr lang="en-US" dirty="0"/>
              <a:t> po </a:t>
            </a:r>
            <a:r>
              <a:rPr lang="en-US" dirty="0" err="1"/>
              <a:t>určitou</a:t>
            </a:r>
            <a:r>
              <a:rPr lang="en-US" dirty="0"/>
              <a:t> </a:t>
            </a:r>
            <a:r>
              <a:rPr lang="en-US" dirty="0" err="1"/>
              <a:t>dobu</a:t>
            </a:r>
            <a:r>
              <a:rPr lang="en-US" dirty="0"/>
              <a:t> v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intervalech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experimenty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58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 – pozice či role badatele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&gt; </a:t>
            </a:r>
            <a:r>
              <a:rPr lang="en-US" dirty="0" err="1"/>
              <a:t>úplný</a:t>
            </a:r>
            <a:r>
              <a:rPr lang="en-US" dirty="0"/>
              <a:t> </a:t>
            </a:r>
            <a:r>
              <a:rPr lang="en-US" dirty="0" err="1"/>
              <a:t>pozorovatel</a:t>
            </a:r>
            <a:endParaRPr lang="en-US" dirty="0"/>
          </a:p>
          <a:p>
            <a:pPr lvl="1"/>
            <a:r>
              <a:rPr lang="en-US" dirty="0" err="1"/>
              <a:t>žádná</a:t>
            </a:r>
            <a:r>
              <a:rPr lang="en-US" dirty="0"/>
              <a:t> </a:t>
            </a:r>
            <a:r>
              <a:rPr lang="en-US" dirty="0" err="1"/>
              <a:t>interakce</a:t>
            </a:r>
            <a:r>
              <a:rPr lang="en-US" dirty="0"/>
              <a:t> se </a:t>
            </a:r>
            <a:r>
              <a:rPr lang="en-US" dirty="0" err="1"/>
              <a:t>subjekty</a:t>
            </a:r>
            <a:r>
              <a:rPr lang="en-US" dirty="0"/>
              <a:t> </a:t>
            </a:r>
            <a:r>
              <a:rPr lang="en-US" dirty="0" err="1"/>
              <a:t>během</a:t>
            </a:r>
            <a:r>
              <a:rPr lang="en-US" dirty="0"/>
              <a:t> </a:t>
            </a:r>
            <a:r>
              <a:rPr lang="en-US" dirty="0" err="1"/>
              <a:t>sběru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strukturované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</a:t>
            </a:r>
          </a:p>
          <a:p>
            <a:r>
              <a:rPr lang="cs-CZ" dirty="0"/>
              <a:t>&gt; </a:t>
            </a:r>
            <a:r>
              <a:rPr lang="en-US" dirty="0" err="1"/>
              <a:t>pozorovatel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participant</a:t>
            </a:r>
          </a:p>
          <a:p>
            <a:pPr lvl="1"/>
            <a:r>
              <a:rPr lang="en-US" dirty="0" err="1"/>
              <a:t>interakce</a:t>
            </a:r>
            <a:r>
              <a:rPr lang="en-US" dirty="0"/>
              <a:t> se </a:t>
            </a:r>
            <a:r>
              <a:rPr lang="en-US" dirty="0" err="1"/>
              <a:t>subjekty</a:t>
            </a:r>
            <a:r>
              <a:rPr lang="en-US" dirty="0"/>
              <a:t>, ale </a:t>
            </a:r>
            <a:r>
              <a:rPr lang="en-US" dirty="0" err="1"/>
              <a:t>nestylizuje</a:t>
            </a:r>
            <a:r>
              <a:rPr lang="en-US" dirty="0"/>
              <a:t> se do role </a:t>
            </a:r>
            <a:r>
              <a:rPr lang="en-US" dirty="0" err="1"/>
              <a:t>jednoho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zkoumané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strukturovaný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etnografický</a:t>
            </a:r>
            <a:r>
              <a:rPr lang="en-US" dirty="0"/>
              <a:t> </a:t>
            </a:r>
            <a:r>
              <a:rPr lang="en-US" dirty="0" err="1"/>
              <a:t>přístup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/>
              <a:t>participant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pozorovatel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výzkumník</a:t>
            </a:r>
            <a:r>
              <a:rPr lang="en-US" dirty="0"/>
              <a:t> </a:t>
            </a:r>
            <a:r>
              <a:rPr lang="en-US" dirty="0" err="1"/>
              <a:t>vstupuje</a:t>
            </a:r>
            <a:r>
              <a:rPr lang="en-US" dirty="0"/>
              <a:t> do </a:t>
            </a:r>
            <a:r>
              <a:rPr lang="en-US" dirty="0" err="1"/>
              <a:t>určité</a:t>
            </a:r>
            <a:r>
              <a:rPr lang="en-US" dirty="0"/>
              <a:t> role v </a:t>
            </a:r>
            <a:r>
              <a:rPr lang="en-US" dirty="0" err="1"/>
              <a:t>komunitě</a:t>
            </a:r>
            <a:endParaRPr lang="en-US" dirty="0"/>
          </a:p>
          <a:p>
            <a:pPr lvl="1"/>
            <a:r>
              <a:rPr lang="en-US" dirty="0" err="1"/>
              <a:t>etnografický</a:t>
            </a:r>
            <a:r>
              <a:rPr lang="en-US" dirty="0"/>
              <a:t>,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strukturovaný</a:t>
            </a:r>
            <a:r>
              <a:rPr lang="en-US" dirty="0"/>
              <a:t> </a:t>
            </a:r>
            <a:r>
              <a:rPr lang="en-US" dirty="0" err="1"/>
              <a:t>přístup</a:t>
            </a:r>
            <a:endParaRPr lang="en-US" dirty="0"/>
          </a:p>
          <a:p>
            <a:r>
              <a:rPr lang="cs-CZ" dirty="0"/>
              <a:t>&gt; </a:t>
            </a:r>
            <a:r>
              <a:rPr lang="en-US" dirty="0" err="1"/>
              <a:t>úplný</a:t>
            </a:r>
            <a:r>
              <a:rPr lang="en-US" dirty="0"/>
              <a:t> participant</a:t>
            </a:r>
          </a:p>
          <a:p>
            <a:pPr lvl="1"/>
            <a:r>
              <a:rPr lang="en-US" dirty="0"/>
              <a:t>„</a:t>
            </a:r>
            <a:r>
              <a:rPr lang="en-US" dirty="0" err="1"/>
              <a:t>tajný</a:t>
            </a:r>
            <a:r>
              <a:rPr lang="en-US" dirty="0"/>
              <a:t>“ </a:t>
            </a:r>
            <a:r>
              <a:rPr lang="en-US" dirty="0" err="1"/>
              <a:t>vstup</a:t>
            </a:r>
            <a:r>
              <a:rPr lang="en-US" dirty="0"/>
              <a:t> do </a:t>
            </a:r>
            <a:r>
              <a:rPr lang="en-US" dirty="0" err="1"/>
              <a:t>komunity</a:t>
            </a:r>
            <a:r>
              <a:rPr lang="en-US" dirty="0"/>
              <a:t> vs. </a:t>
            </a:r>
            <a:r>
              <a:rPr lang="en-US" dirty="0" err="1"/>
              <a:t>přirozené</a:t>
            </a:r>
            <a:r>
              <a:rPr lang="en-US" dirty="0"/>
              <a:t> </a:t>
            </a:r>
            <a:r>
              <a:rPr lang="en-US" dirty="0" err="1"/>
              <a:t>členství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skupině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863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3899</TotalTime>
  <Words>392</Words>
  <Application>Microsoft Office PowerPoint</Application>
  <PresentationFormat>Širokoúhlá obrazovka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Integrál</vt:lpstr>
      <vt:lpstr>Empirické metody v lingvistice 6. HODINA (8. 11. 2021)</vt:lpstr>
      <vt:lpstr>NÁSTROJE SBĚRU DAT – POZOROVÁNÍ</vt:lpstr>
      <vt:lpstr>NÁSTROJE SBĚRU DAT – POZOROVÁNÍ</vt:lpstr>
      <vt:lpstr>NÁSTROJE SBĚRU DAT – POZOROVÁNÍ</vt:lpstr>
      <vt:lpstr>POZOROVÁNÍ – nestrukturované</vt:lpstr>
      <vt:lpstr>POZOROVÁNÍ – ETNOGRAFICKÝ PŘÍSTUp</vt:lpstr>
      <vt:lpstr>POZOROVÁNÍ – STRUKTUROVANÉ</vt:lpstr>
      <vt:lpstr>POZOROVÁNÍ – pozice či role badatele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Empirické metody v lingvistice 1. HODINA (15. 2. 2021)</dc:title>
  <dc:creator>Adam Kříž</dc:creator>
  <cp:lastModifiedBy>Adam Kříž</cp:lastModifiedBy>
  <cp:revision>221</cp:revision>
  <dcterms:created xsi:type="dcterms:W3CDTF">2021-02-14T20:32:35Z</dcterms:created>
  <dcterms:modified xsi:type="dcterms:W3CDTF">2021-11-14T23:09:28Z</dcterms:modified>
</cp:coreProperties>
</file>