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91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1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65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75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879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73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14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29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334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9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37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B0EB6-6E2A-4E12-A635-C033826126CF}" type="datetimeFigureOut">
              <a:rPr lang="cs-CZ" smtClean="0"/>
              <a:t>12. 3. 2020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FD6D-ED6B-44CA-A577-5BA1587904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55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</p:spPr>
        <p:txBody>
          <a:bodyPr>
            <a:noAutofit/>
          </a:bodyPr>
          <a:lstStyle/>
          <a:p>
            <a:pPr algn="ctr" eaLnBrk="1" hangingPunct="1"/>
            <a:r>
              <a:rPr lang="cs-CZ" altLang="cs-CZ" sz="4800" b="1" dirty="0" smtClean="0"/>
              <a:t>Edukace a rozvoj osob se somatickým znevýhodněním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895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>
              <a:buNone/>
              <a:defRPr/>
            </a:pPr>
            <a:endParaRPr lang="cs-CZ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7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Formy DMO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38200" y="1460090"/>
            <a:ext cx="10515600" cy="4716873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dirty="0" smtClean="0"/>
              <a:t>Nejednotnost ve vymezování</a:t>
            </a:r>
          </a:p>
          <a:p>
            <a:pPr>
              <a:defRPr/>
            </a:pPr>
            <a:r>
              <a:rPr lang="cs-CZ" u="sng" dirty="0" smtClean="0"/>
              <a:t>Vítková (2004):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spastické formy DMO</a:t>
            </a:r>
          </a:p>
          <a:p>
            <a:pPr marL="0" indent="0">
              <a:buNone/>
              <a:defRPr/>
            </a:pPr>
            <a:r>
              <a:rPr lang="cs-CZ" b="1" dirty="0"/>
              <a:t>	</a:t>
            </a:r>
            <a:r>
              <a:rPr lang="cs-CZ" b="1" dirty="0" smtClean="0"/>
              <a:t>- </a:t>
            </a:r>
            <a:r>
              <a:rPr lang="cs-CZ" b="1" dirty="0" err="1" smtClean="0"/>
              <a:t>diparetická</a:t>
            </a:r>
            <a:r>
              <a:rPr lang="cs-CZ" b="1" dirty="0" smtClean="0"/>
              <a:t> forma</a:t>
            </a:r>
          </a:p>
          <a:p>
            <a:pPr marL="0" indent="0">
              <a:buNone/>
              <a:defRPr/>
            </a:pPr>
            <a:r>
              <a:rPr lang="cs-CZ" b="1" dirty="0"/>
              <a:t>	</a:t>
            </a:r>
            <a:r>
              <a:rPr lang="cs-CZ" b="1" dirty="0" smtClean="0"/>
              <a:t>- </a:t>
            </a:r>
            <a:r>
              <a:rPr lang="cs-CZ" b="1" dirty="0" err="1" smtClean="0"/>
              <a:t>hemiparetická</a:t>
            </a:r>
            <a:r>
              <a:rPr lang="cs-CZ" b="1" dirty="0" smtClean="0"/>
              <a:t> forma</a:t>
            </a:r>
          </a:p>
          <a:p>
            <a:pPr marL="0" indent="0">
              <a:buNone/>
              <a:defRPr/>
            </a:pPr>
            <a:r>
              <a:rPr lang="cs-CZ" b="1" dirty="0"/>
              <a:t>	</a:t>
            </a:r>
            <a:r>
              <a:rPr lang="cs-CZ" b="1" dirty="0" smtClean="0"/>
              <a:t>- </a:t>
            </a:r>
            <a:r>
              <a:rPr lang="cs-CZ" b="1" dirty="0" err="1" smtClean="0"/>
              <a:t>kvadrupatetická</a:t>
            </a:r>
            <a:r>
              <a:rPr lang="cs-CZ" b="1" dirty="0" smtClean="0"/>
              <a:t> forma</a:t>
            </a:r>
          </a:p>
          <a:p>
            <a:pPr>
              <a:buFontTx/>
              <a:buChar char="-"/>
              <a:defRPr/>
            </a:pPr>
            <a:r>
              <a:rPr lang="cs-CZ" b="1" dirty="0" err="1" smtClean="0"/>
              <a:t>nespastické</a:t>
            </a:r>
            <a:r>
              <a:rPr lang="cs-CZ" b="1" dirty="0" smtClean="0"/>
              <a:t> formy DMO</a:t>
            </a:r>
          </a:p>
          <a:p>
            <a:pPr marL="0" indent="0">
              <a:buNone/>
              <a:defRPr/>
            </a:pPr>
            <a:r>
              <a:rPr lang="cs-CZ" b="1" dirty="0"/>
              <a:t>	</a:t>
            </a:r>
            <a:r>
              <a:rPr lang="cs-CZ" b="1" dirty="0" smtClean="0"/>
              <a:t>- dyskinetická forma</a:t>
            </a:r>
          </a:p>
          <a:p>
            <a:pPr marL="0" indent="0">
              <a:buNone/>
              <a:defRPr/>
            </a:pPr>
            <a:r>
              <a:rPr lang="cs-CZ" b="1" dirty="0"/>
              <a:t>	</a:t>
            </a:r>
            <a:r>
              <a:rPr lang="cs-CZ" b="1" dirty="0" smtClean="0"/>
              <a:t>- hypotonická forma</a:t>
            </a:r>
          </a:p>
          <a:p>
            <a:pPr marL="0" indent="0">
              <a:buNone/>
              <a:defRPr/>
            </a:pPr>
            <a:r>
              <a:rPr lang="cs-CZ" dirty="0" smtClean="0"/>
              <a:t>Někteří autoři sem řadí také </a:t>
            </a:r>
            <a:r>
              <a:rPr lang="cs-CZ" b="1" dirty="0" smtClean="0"/>
              <a:t>lehkou mozkovou dysfunkci </a:t>
            </a:r>
            <a:r>
              <a:rPr lang="cs-CZ" dirty="0" smtClean="0"/>
              <a:t>(LMD)</a:t>
            </a:r>
          </a:p>
          <a:p>
            <a:pPr>
              <a:buFontTx/>
              <a:buChar char="-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14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latin typeface="Arial" panose="020B0604020202020204" pitchFamily="34" charset="0"/>
              </a:rPr>
              <a:t>Spastické formy DMO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>
                <a:latin typeface="Arial" panose="020B0604020202020204" pitchFamily="34" charset="0"/>
              </a:rPr>
              <a:t>Vznikají jako </a:t>
            </a:r>
            <a:r>
              <a:rPr lang="cs-CZ" altLang="cs-CZ" b="1" dirty="0" smtClean="0">
                <a:latin typeface="Arial" panose="020B0604020202020204" pitchFamily="34" charset="0"/>
              </a:rPr>
              <a:t>následek poškození centrálních motorických neuronů</a:t>
            </a:r>
            <a:r>
              <a:rPr lang="cs-CZ" altLang="cs-CZ" dirty="0" smtClean="0">
                <a:latin typeface="Arial" panose="020B0604020202020204" pitchFamily="34" charset="0"/>
              </a:rPr>
              <a:t>, především </a:t>
            </a:r>
            <a:r>
              <a:rPr lang="cs-CZ" altLang="cs-CZ" dirty="0" err="1" smtClean="0">
                <a:latin typeface="Arial" panose="020B0604020202020204" pitchFamily="34" charset="0"/>
              </a:rPr>
              <a:t>Becových</a:t>
            </a:r>
            <a:r>
              <a:rPr lang="cs-CZ" altLang="cs-CZ" dirty="0" smtClean="0">
                <a:latin typeface="Arial" panose="020B0604020202020204" pitchFamily="34" charset="0"/>
              </a:rPr>
              <a:t> pyramidových buněk</a:t>
            </a:r>
          </a:p>
          <a:p>
            <a:pPr eaLnBrk="1" hangingPunct="1"/>
            <a:r>
              <a:rPr lang="cs-CZ" altLang="cs-CZ" b="1" dirty="0" smtClean="0">
                <a:latin typeface="Arial" panose="020B0604020202020204" pitchFamily="34" charset="0"/>
              </a:rPr>
              <a:t>Charakteristické znaky spastických forem</a:t>
            </a:r>
            <a:r>
              <a:rPr lang="cs-CZ" altLang="cs-CZ" dirty="0" smtClean="0">
                <a:latin typeface="Arial" panose="020B0604020202020204" pitchFamily="34" charset="0"/>
              </a:rPr>
              <a:t> – porucha aktivní volní hybnosti, svalová hypertonie, stereotypní pohyby</a:t>
            </a:r>
          </a:p>
          <a:p>
            <a:pPr eaLnBrk="1" hangingPunct="1"/>
            <a:r>
              <a:rPr lang="cs-CZ" altLang="cs-CZ" dirty="0" smtClean="0">
                <a:latin typeface="Arial" panose="020B0604020202020204" pitchFamily="34" charset="0"/>
              </a:rPr>
              <a:t>Cca </a:t>
            </a:r>
            <a:r>
              <a:rPr lang="cs-CZ" altLang="cs-CZ" dirty="0" smtClean="0">
                <a:latin typeface="Arial" panose="020B0604020202020204" pitchFamily="34" charset="0"/>
              </a:rPr>
              <a:t>60 % </a:t>
            </a:r>
            <a:r>
              <a:rPr lang="cs-CZ" altLang="cs-CZ" dirty="0" smtClean="0">
                <a:latin typeface="Arial" panose="020B0604020202020204" pitchFamily="34" charset="0"/>
              </a:rPr>
              <a:t>všech DMO</a:t>
            </a:r>
          </a:p>
        </p:txBody>
      </p:sp>
    </p:spTree>
    <p:extLst>
      <p:ext uri="{BB962C8B-B14F-4D97-AF65-F5344CB8AC3E}">
        <p14:creationId xmlns:p14="http://schemas.microsoft.com/office/powerpoint/2010/main" val="414828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Diparetická forma DMO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>
          <a:xfrm>
            <a:off x="471947" y="1600200"/>
            <a:ext cx="11223523" cy="48529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sz="2400" b="1" dirty="0">
                <a:latin typeface="Arial" panose="020B0604020202020204" pitchFamily="34" charset="0"/>
              </a:rPr>
              <a:t>Postižení obou dolních končetin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b="1" dirty="0">
                <a:latin typeface="Arial" panose="020B0604020202020204" pitchFamily="34" charset="0"/>
              </a:rPr>
              <a:t>Symetrické i asymetrické postižení</a:t>
            </a:r>
            <a:r>
              <a:rPr lang="cs-CZ" altLang="cs-CZ" sz="2400" dirty="0">
                <a:latin typeface="Arial" panose="020B0604020202020204" pitchFamily="34" charset="0"/>
              </a:rPr>
              <a:t> (</a:t>
            </a:r>
            <a:r>
              <a:rPr lang="cs-CZ" altLang="cs-CZ" sz="2400" dirty="0" err="1">
                <a:latin typeface="Arial" panose="020B0604020202020204" pitchFamily="34" charset="0"/>
              </a:rPr>
              <a:t>diparéza</a:t>
            </a:r>
            <a:r>
              <a:rPr lang="cs-CZ" altLang="cs-CZ" sz="2400" dirty="0">
                <a:latin typeface="Arial" panose="020B0604020202020204" pitchFamily="34" charset="0"/>
              </a:rPr>
              <a:t> s pravou či levou orientací)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>
                <a:latin typeface="Arial" panose="020B0604020202020204" pitchFamily="34" charset="0"/>
              </a:rPr>
              <a:t>Charakteristická „</a:t>
            </a:r>
            <a:r>
              <a:rPr lang="cs-CZ" altLang="cs-CZ" sz="2400" b="1" dirty="0">
                <a:latin typeface="Arial" panose="020B0604020202020204" pitchFamily="34" charset="0"/>
              </a:rPr>
              <a:t>nůžkovitá chůze</a:t>
            </a:r>
            <a:r>
              <a:rPr lang="cs-CZ" altLang="cs-CZ" sz="2400" dirty="0">
                <a:latin typeface="Arial" panose="020B0604020202020204" pitchFamily="34" charset="0"/>
              </a:rPr>
              <a:t>“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u="sng" dirty="0">
                <a:latin typeface="Arial" panose="020B0604020202020204" pitchFamily="34" charset="0"/>
              </a:rPr>
              <a:t>Psychomotorické odlišnosti ve vývoji</a:t>
            </a:r>
            <a:r>
              <a:rPr lang="cs-CZ" altLang="cs-CZ" sz="24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Od 6. měsíce (místo „šroubovitého“ otáčení se </a:t>
            </a:r>
            <a:r>
              <a:rPr lang="cs-CZ" altLang="cs-CZ" sz="2400" b="1" dirty="0">
                <a:latin typeface="Arial" panose="020B0604020202020204" pitchFamily="34" charset="0"/>
              </a:rPr>
              <a:t>otáčí po hlavě a ramenou najednou</a:t>
            </a:r>
            <a:r>
              <a:rPr lang="cs-CZ" altLang="cs-CZ" sz="2400" dirty="0">
                <a:latin typeface="Arial" panose="020B0604020202020204" pitchFamily="34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Chybné lezení – tzv. „</a:t>
            </a:r>
            <a:r>
              <a:rPr lang="cs-CZ" altLang="cs-CZ" sz="2400" b="1" dirty="0">
                <a:latin typeface="Arial" panose="020B0604020202020204" pitchFamily="34" charset="0"/>
              </a:rPr>
              <a:t>zaječí přískoky</a:t>
            </a:r>
            <a:r>
              <a:rPr lang="cs-CZ" altLang="cs-CZ" sz="2400" dirty="0">
                <a:latin typeface="Arial" panose="020B0604020202020204" pitchFamily="34" charset="0"/>
              </a:rPr>
              <a:t>“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400" b="1" dirty="0">
                <a:latin typeface="Arial" panose="020B0604020202020204" pitchFamily="34" charset="0"/>
              </a:rPr>
              <a:t>Stoj na špičkách</a:t>
            </a:r>
            <a:r>
              <a:rPr lang="cs-CZ" altLang="cs-CZ" sz="2400" dirty="0">
                <a:latin typeface="Arial" panose="020B0604020202020204" pitchFamily="34" charset="0"/>
              </a:rPr>
              <a:t> (zkrácení Achillovy šlachy =) pata tažena vzhůru)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400" b="1" dirty="0">
                <a:latin typeface="Arial" panose="020B0604020202020204" pitchFamily="34" charset="0"/>
              </a:rPr>
              <a:t>Časté luxace kyčelních kloubů</a:t>
            </a:r>
            <a:r>
              <a:rPr lang="cs-CZ" altLang="cs-CZ" sz="2400" dirty="0">
                <a:latin typeface="Arial" panose="020B0604020202020204" pitchFamily="34" charset="0"/>
              </a:rPr>
              <a:t> =) kritické období na počátku školní docházky, kdy se prodlužuje doba sezení =) často pak odkázáni na vozík!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Terapii nutno zahájit do konce 2. </a:t>
            </a:r>
            <a:r>
              <a:rPr lang="cs-CZ" altLang="cs-CZ" sz="2400" dirty="0" err="1">
                <a:latin typeface="Arial" panose="020B0604020202020204" pitchFamily="34" charset="0"/>
              </a:rPr>
              <a:t>trimenomu</a:t>
            </a:r>
            <a:endParaRPr lang="cs-CZ" altLang="cs-CZ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3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Hemiparetická forma DMO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>
          <a:xfrm>
            <a:off x="678426" y="1600200"/>
            <a:ext cx="10675374" cy="47815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Příčina – nejčastěji lokalizované poškození jakožto </a:t>
            </a:r>
            <a:r>
              <a:rPr lang="cs-CZ" altLang="cs-CZ" sz="2000" b="1" dirty="0">
                <a:latin typeface="Arial" panose="020B0604020202020204" pitchFamily="34" charset="0"/>
              </a:rPr>
              <a:t>důsledek krvácení do mozku  v postranních komorách mozkové kůry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Výraznější napětí v horní končetině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u="sng" dirty="0">
                <a:latin typeface="Arial" panose="020B0604020202020204" pitchFamily="34" charset="0"/>
              </a:rPr>
              <a:t>Vývojové příznaky</a:t>
            </a:r>
            <a:r>
              <a:rPr lang="cs-CZ" altLang="cs-CZ" sz="2000" dirty="0">
                <a:latin typeface="Arial" panose="020B0604020202020204" pitchFamily="34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b="1" dirty="0">
                <a:latin typeface="Arial" panose="020B0604020202020204" pitchFamily="34" charset="0"/>
              </a:rPr>
              <a:t>Dívá se ke zdravé straně těla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b="1" dirty="0">
                <a:latin typeface="Arial" panose="020B0604020202020204" pitchFamily="34" charset="0"/>
              </a:rPr>
              <a:t>Hlava nakloněna tamtéž a mírně zakloněna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b="1" dirty="0">
                <a:latin typeface="Arial" panose="020B0604020202020204" pitchFamily="34" charset="0"/>
              </a:rPr>
              <a:t>Ústa se otevírají asymetricky</a:t>
            </a:r>
            <a:r>
              <a:rPr lang="cs-CZ" altLang="cs-CZ" sz="2000" dirty="0">
                <a:latin typeface="Arial" panose="020B0604020202020204" pitchFamily="34" charset="0"/>
              </a:rPr>
              <a:t> + jazyk směřuje ke zdravé polovině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b="1" dirty="0">
                <a:latin typeface="Arial" panose="020B0604020202020204" pitchFamily="34" charset="0"/>
              </a:rPr>
              <a:t>Addukce palce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dirty="0">
                <a:latin typeface="Arial" panose="020B0604020202020204" pitchFamily="34" charset="0"/>
              </a:rPr>
              <a:t>Páteř je </a:t>
            </a:r>
            <a:r>
              <a:rPr lang="cs-CZ" altLang="cs-CZ" sz="2000" b="1" dirty="0">
                <a:latin typeface="Arial" panose="020B0604020202020204" pitchFamily="34" charset="0"/>
              </a:rPr>
              <a:t>skolioticky vybočena ve tvaru C</a:t>
            </a:r>
            <a:r>
              <a:rPr lang="cs-CZ" altLang="cs-CZ" sz="2000" dirty="0">
                <a:latin typeface="Arial" panose="020B0604020202020204" pitchFamily="34" charset="0"/>
              </a:rPr>
              <a:t> směrem ke zdravé straně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latin typeface="Arial" panose="020B0604020202020204" pitchFamily="34" charset="0"/>
              </a:rPr>
              <a:t>Časté </a:t>
            </a:r>
            <a:r>
              <a:rPr lang="cs-CZ" altLang="cs-CZ" sz="2000" b="1" dirty="0">
                <a:latin typeface="Arial" panose="020B0604020202020204" pitchFamily="34" charset="0"/>
              </a:rPr>
              <a:t>vynucené praváctví či leváctví</a:t>
            </a:r>
            <a:r>
              <a:rPr lang="cs-CZ" altLang="cs-CZ" sz="2000" dirty="0">
                <a:latin typeface="Arial" panose="020B0604020202020204" pitchFamily="34" charset="0"/>
              </a:rPr>
              <a:t> (využití nikoliv dominantní, ale funkčnější ruky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latin typeface="Arial" panose="020B0604020202020204" pitchFamily="34" charset="0"/>
              </a:rPr>
              <a:t>Terapii nutno začít do 4. – 5. měsíce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latin typeface="Arial" panose="020B0604020202020204" pitchFamily="34" charset="0"/>
              </a:rPr>
              <a:t>Průmět do psychické oblasti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latin typeface="Arial" panose="020B0604020202020204" pitchFamily="34" charset="0"/>
              </a:rPr>
              <a:t>Při postižení pravé hemisféry =) u </a:t>
            </a:r>
            <a:r>
              <a:rPr lang="cs-CZ" altLang="cs-CZ" sz="2000" b="1" dirty="0" smtClean="0">
                <a:latin typeface="Arial" panose="020B0604020202020204" pitchFamily="34" charset="0"/>
              </a:rPr>
              <a:t>40 % </a:t>
            </a:r>
            <a:r>
              <a:rPr lang="cs-CZ" altLang="cs-CZ" sz="2000" b="1" dirty="0">
                <a:latin typeface="Arial" panose="020B0604020202020204" pitchFamily="34" charset="0"/>
              </a:rPr>
              <a:t>případů snížená inteligence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>
                <a:latin typeface="Arial" panose="020B0604020202020204" pitchFamily="34" charset="0"/>
              </a:rPr>
              <a:t>Častá komplikace - </a:t>
            </a:r>
            <a:r>
              <a:rPr lang="cs-CZ" altLang="cs-CZ" sz="2000" b="1" dirty="0">
                <a:latin typeface="Arial" panose="020B0604020202020204" pitchFamily="34" charset="0"/>
              </a:rPr>
              <a:t>epilepsie</a:t>
            </a:r>
          </a:p>
        </p:txBody>
      </p:sp>
    </p:spTree>
    <p:extLst>
      <p:ext uri="{BB962C8B-B14F-4D97-AF65-F5344CB8AC3E}">
        <p14:creationId xmlns:p14="http://schemas.microsoft.com/office/powerpoint/2010/main" val="289346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Kvadruparetická forma DMO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Nejzávažnější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Důsledek </a:t>
            </a:r>
            <a:r>
              <a:rPr lang="cs-CZ" altLang="cs-CZ" sz="2400" b="1">
                <a:latin typeface="Arial" panose="020B0604020202020204" pitchFamily="34" charset="0"/>
              </a:rPr>
              <a:t>poškození rozsáhlých částí senzomotorické oblasti kortexu</a:t>
            </a:r>
            <a:r>
              <a:rPr lang="cs-CZ" altLang="cs-CZ" sz="2400">
                <a:latin typeface="Arial" panose="020B0604020202020204" pitchFamily="34" charset="0"/>
              </a:rPr>
              <a:t>, časté malformace mozku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Většinou způsobeno </a:t>
            </a:r>
            <a:r>
              <a:rPr lang="cs-CZ" altLang="cs-CZ" sz="2400" b="1">
                <a:latin typeface="Arial" panose="020B0604020202020204" pitchFamily="34" charset="0"/>
              </a:rPr>
              <a:t>prenatálními faktory</a:t>
            </a:r>
            <a:r>
              <a:rPr lang="cs-CZ" altLang="cs-CZ" sz="2400">
                <a:latin typeface="Arial" panose="020B0604020202020204" pitchFamily="34" charset="0"/>
              </a:rPr>
              <a:t>, často </a:t>
            </a:r>
            <a:r>
              <a:rPr lang="cs-CZ" altLang="cs-CZ" sz="2400" b="1">
                <a:latin typeface="Arial" panose="020B0604020202020204" pitchFamily="34" charset="0"/>
              </a:rPr>
              <a:t>infekcemi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Nápadné od novorozeneckého věku – </a:t>
            </a:r>
            <a:r>
              <a:rPr lang="cs-CZ" altLang="cs-CZ" sz="2400" b="1">
                <a:latin typeface="Arial" panose="020B0604020202020204" pitchFamily="34" charset="0"/>
              </a:rPr>
              <a:t>poruchy primárních reflexů</a:t>
            </a:r>
            <a:r>
              <a:rPr lang="cs-CZ" altLang="cs-CZ" sz="2400">
                <a:latin typeface="Arial" panose="020B0604020202020204" pitchFamily="34" charset="0"/>
              </a:rPr>
              <a:t> (sání, otevírání úst, polykání =) nutné krmení sondou)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b="1">
                <a:latin typeface="Arial" panose="020B0604020202020204" pitchFamily="34" charset="0"/>
              </a:rPr>
              <a:t>Nezvedají hlavičku, chybí vzpor na předloktí</a:t>
            </a:r>
            <a:r>
              <a:rPr lang="cs-CZ" altLang="cs-CZ" sz="2400">
                <a:latin typeface="Arial" panose="020B0604020202020204" pitchFamily="34" charset="0"/>
              </a:rPr>
              <a:t> atd.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Častá </a:t>
            </a:r>
            <a:r>
              <a:rPr lang="cs-CZ" altLang="cs-CZ" sz="2400" b="1">
                <a:latin typeface="Arial" panose="020B0604020202020204" pitchFamily="34" charset="0"/>
              </a:rPr>
              <a:t>dysartrie až anartrie</a:t>
            </a:r>
            <a:r>
              <a:rPr lang="cs-CZ" altLang="cs-CZ" sz="2400">
                <a:latin typeface="Arial" panose="020B0604020202020204" pitchFamily="34" charset="0"/>
              </a:rPr>
              <a:t>!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>
                <a:latin typeface="Arial" panose="020B0604020202020204" pitchFamily="34" charset="0"/>
              </a:rPr>
              <a:t>Časté přidružení těžké mentální retardace, smyslových vad a epilepsie</a:t>
            </a:r>
          </a:p>
        </p:txBody>
      </p:sp>
    </p:spTree>
    <p:extLst>
      <p:ext uri="{BB962C8B-B14F-4D97-AF65-F5344CB8AC3E}">
        <p14:creationId xmlns:p14="http://schemas.microsoft.com/office/powerpoint/2010/main" val="340490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Nespastické formy DMO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Absence svalového napětí</a:t>
            </a:r>
          </a:p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Poškození mozku – mimo pyramidovou dráhu</a:t>
            </a:r>
          </a:p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Poškození jemného a přesného svalového řízení</a:t>
            </a:r>
          </a:p>
        </p:txBody>
      </p:sp>
    </p:spTree>
    <p:extLst>
      <p:ext uri="{BB962C8B-B14F-4D97-AF65-F5344CB8AC3E}">
        <p14:creationId xmlns:p14="http://schemas.microsoft.com/office/powerpoint/2010/main" val="39399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Dyskinetická forma DMO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xfrm>
            <a:off x="663677" y="1600200"/>
            <a:ext cx="10486104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Poškození v oblasti </a:t>
            </a:r>
            <a:r>
              <a:rPr lang="cs-CZ" altLang="cs-CZ" sz="2400" b="1" dirty="0">
                <a:latin typeface="Arial" panose="020B0604020202020204" pitchFamily="34" charset="0"/>
              </a:rPr>
              <a:t>bazálních ganglií =) </a:t>
            </a:r>
            <a:r>
              <a:rPr lang="cs-CZ" altLang="cs-CZ" sz="2400" b="1" dirty="0" err="1">
                <a:latin typeface="Arial" panose="020B0604020202020204" pitchFamily="34" charset="0"/>
              </a:rPr>
              <a:t>extrapyramidová</a:t>
            </a:r>
            <a:r>
              <a:rPr lang="cs-CZ" altLang="cs-CZ" sz="2400" b="1" dirty="0">
                <a:latin typeface="Arial" panose="020B0604020202020204" pitchFamily="34" charset="0"/>
              </a:rPr>
              <a:t> dráha</a:t>
            </a:r>
            <a:r>
              <a:rPr lang="cs-CZ" altLang="cs-CZ" sz="2400" dirty="0">
                <a:latin typeface="Arial" panose="020B0604020202020204" pitchFamily="34" charset="0"/>
              </a:rPr>
              <a:t> (podílí se na řízení pohybů člověka)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Poškození bazálních ganglií =) </a:t>
            </a:r>
            <a:r>
              <a:rPr lang="cs-CZ" altLang="cs-CZ" sz="2400" b="1" dirty="0">
                <a:latin typeface="Arial" panose="020B0604020202020204" pitchFamily="34" charset="0"/>
              </a:rPr>
              <a:t>pohybový chaos =) nepotlačitelné pohyby</a:t>
            </a:r>
            <a:r>
              <a:rPr lang="cs-CZ" altLang="cs-CZ" sz="2400" dirty="0">
                <a:latin typeface="Arial" panose="020B0604020202020204" pitchFamily="34" charset="0"/>
              </a:rPr>
              <a:t> (především mimovolní kroutivé)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Asi </a:t>
            </a:r>
            <a:r>
              <a:rPr lang="cs-CZ" altLang="cs-CZ" sz="2400" dirty="0" smtClean="0">
                <a:latin typeface="Arial" panose="020B0604020202020204" pitchFamily="34" charset="0"/>
              </a:rPr>
              <a:t>20 % </a:t>
            </a:r>
            <a:r>
              <a:rPr lang="cs-CZ" altLang="cs-CZ" sz="2400" dirty="0">
                <a:latin typeface="Arial" panose="020B0604020202020204" pitchFamily="34" charset="0"/>
              </a:rPr>
              <a:t>DMO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dirty="0">
                <a:latin typeface="Arial" panose="020B0604020202020204" pitchFamily="34" charset="0"/>
              </a:rPr>
              <a:t>Převažují </a:t>
            </a:r>
            <a:r>
              <a:rPr lang="cs-CZ" altLang="cs-CZ" sz="2400" b="1" dirty="0">
                <a:latin typeface="Arial" panose="020B0604020202020204" pitchFamily="34" charset="0"/>
              </a:rPr>
              <a:t>perinatální faktory</a:t>
            </a:r>
            <a:r>
              <a:rPr lang="cs-CZ" altLang="cs-CZ" sz="2400" dirty="0">
                <a:latin typeface="Arial" panose="020B0604020202020204" pitchFamily="34" charset="0"/>
              </a:rPr>
              <a:t> (asfyxie, hypoxie)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u="sng" dirty="0">
                <a:latin typeface="Arial" panose="020B0604020202020204" pitchFamily="34" charset="0"/>
              </a:rPr>
              <a:t>2 podskupiny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cs-CZ" altLang="cs-CZ" b="1" dirty="0">
                <a:latin typeface="Arial" panose="020B0604020202020204" pitchFamily="34" charset="0"/>
              </a:rPr>
              <a:t>Hyperkinetická</a:t>
            </a:r>
            <a:r>
              <a:rPr lang="cs-CZ" altLang="cs-CZ" dirty="0">
                <a:latin typeface="Arial" panose="020B0604020202020204" pitchFamily="34" charset="0"/>
              </a:rPr>
              <a:t> (nápadné abnormální, masivní neúčelné pohyby)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r>
              <a:rPr lang="cs-CZ" altLang="cs-CZ" b="1" dirty="0">
                <a:latin typeface="Arial" panose="020B0604020202020204" pitchFamily="34" charset="0"/>
              </a:rPr>
              <a:t>Dystonická</a:t>
            </a:r>
            <a:r>
              <a:rPr lang="cs-CZ" altLang="cs-CZ" dirty="0">
                <a:latin typeface="Arial" panose="020B0604020202020204" pitchFamily="34" charset="0"/>
              </a:rPr>
              <a:t> (náhlé změny svalového tonu, pomalá a nesrozumitelná řeč, bez mentální retardace</a:t>
            </a:r>
            <a:r>
              <a:rPr lang="cs-CZ" altLang="cs-CZ" sz="2000" dirty="0">
                <a:latin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05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latin typeface="Arial" panose="020B0604020202020204" pitchFamily="34" charset="0"/>
              </a:rPr>
              <a:t>Hypotonická forma DMO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b="1">
                <a:latin typeface="Arial" panose="020B0604020202020204" pitchFamily="34" charset="0"/>
              </a:rPr>
              <a:t>Poškozen zejména mozeček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>
                <a:latin typeface="Arial" panose="020B0604020202020204" pitchFamily="34" charset="0"/>
              </a:rPr>
              <a:t>Pouze 6 % případů DMO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b="1">
                <a:latin typeface="Arial" panose="020B0604020202020204" pitchFamily="34" charset="0"/>
              </a:rPr>
              <a:t>Špatné vnímání rovnováhy =) široká, opatrná chůze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>
                <a:latin typeface="Arial" panose="020B0604020202020204" pitchFamily="34" charset="0"/>
              </a:rPr>
              <a:t>Celková </a:t>
            </a:r>
            <a:r>
              <a:rPr lang="cs-CZ" altLang="cs-CZ" b="1">
                <a:latin typeface="Arial" panose="020B0604020202020204" pitchFamily="34" charset="0"/>
              </a:rPr>
              <a:t>pohybová pasivita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>
                <a:latin typeface="Arial" panose="020B0604020202020204" pitchFamily="34" charset="0"/>
              </a:rPr>
              <a:t>Zvýšená pohyblivost v kloubech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b="1">
                <a:latin typeface="Arial" panose="020B0604020202020204" pitchFamily="34" charset="0"/>
              </a:rPr>
              <a:t>Intenční tremor</a:t>
            </a:r>
            <a:r>
              <a:rPr lang="cs-CZ" altLang="cs-CZ">
                <a:latin typeface="Arial" panose="020B0604020202020204" pitchFamily="34" charset="0"/>
              </a:rPr>
              <a:t>!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>
                <a:latin typeface="Arial" panose="020B0604020202020204" pitchFamily="34" charset="0"/>
              </a:rPr>
              <a:t>V novorozeneckém období – nápadná svalová hypotonie (krmení sondou atp.), bez cíleného očního pohledu (3. měsíc), pokusy o úchop provázeny třesem (8. měsíc)</a:t>
            </a:r>
          </a:p>
          <a:p>
            <a:pPr eaLnBrk="1" hangingPunct="1">
              <a:lnSpc>
                <a:spcPct val="80000"/>
              </a:lnSpc>
            </a:pPr>
            <a:endParaRPr lang="cs-CZ" altLang="cs-CZ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8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>
                <a:latin typeface="Arial" panose="020B0604020202020204" pitchFamily="34" charset="0"/>
              </a:rPr>
              <a:t>Specifika edukace žáků s tělesným postižením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dirty="0" smtClean="0">
                <a:latin typeface="Arial" panose="020B0604020202020204" pitchFamily="34" charset="0"/>
              </a:rPr>
              <a:t>Edukace je součástí tzv. „</a:t>
            </a:r>
            <a:r>
              <a:rPr lang="cs-CZ" altLang="cs-CZ" b="1" dirty="0" smtClean="0">
                <a:latin typeface="Arial" panose="020B0604020202020204" pitchFamily="34" charset="0"/>
              </a:rPr>
              <a:t>komprehenzivní rehabilitační péče“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 smtClean="0">
                <a:latin typeface="Arial" panose="020B0604020202020204" pitchFamily="34" charset="0"/>
              </a:rPr>
              <a:t>Zpravidla </a:t>
            </a:r>
            <a:r>
              <a:rPr lang="cs-CZ" altLang="cs-CZ" b="1" dirty="0" smtClean="0">
                <a:latin typeface="Arial" panose="020B0604020202020204" pitchFamily="34" charset="0"/>
              </a:rPr>
              <a:t>nedochází ke snížení mentálních schopností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 smtClean="0">
                <a:latin typeface="Arial" panose="020B0604020202020204" pitchFamily="34" charset="0"/>
              </a:rPr>
              <a:t>Podle charakteru a stupně znevýhodnění – </a:t>
            </a:r>
            <a:r>
              <a:rPr lang="cs-CZ" altLang="cs-CZ" dirty="0" err="1" smtClean="0">
                <a:latin typeface="Arial" panose="020B0604020202020204" pitchFamily="34" charset="0"/>
              </a:rPr>
              <a:t>indiviuální</a:t>
            </a:r>
            <a:r>
              <a:rPr lang="cs-CZ" altLang="cs-CZ" dirty="0" smtClean="0">
                <a:latin typeface="Arial" panose="020B0604020202020204" pitchFamily="34" charset="0"/>
              </a:rPr>
              <a:t>, skupinová integrace či samostatně zřízená škola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 smtClean="0">
                <a:latin typeface="Arial" panose="020B0604020202020204" pitchFamily="34" charset="0"/>
              </a:rPr>
              <a:t>Dříve přednostně </a:t>
            </a:r>
            <a:r>
              <a:rPr lang="cs-CZ" altLang="cs-CZ" dirty="0" smtClean="0">
                <a:latin typeface="Arial" panose="020B0604020202020204" pitchFamily="34" charset="0"/>
              </a:rPr>
              <a:t>– </a:t>
            </a:r>
            <a:r>
              <a:rPr lang="cs-CZ" altLang="cs-CZ" b="1" dirty="0" smtClean="0">
                <a:latin typeface="Arial" panose="020B0604020202020204" pitchFamily="34" charset="0"/>
              </a:rPr>
              <a:t>individuální integrace</a:t>
            </a:r>
            <a:r>
              <a:rPr lang="cs-CZ" altLang="cs-CZ" dirty="0" smtClean="0">
                <a:latin typeface="Arial" panose="020B0604020202020204" pitchFamily="34" charset="0"/>
              </a:rPr>
              <a:t> =) na základě </a:t>
            </a:r>
            <a:r>
              <a:rPr lang="cs-CZ" altLang="cs-CZ" b="1" dirty="0" smtClean="0">
                <a:latin typeface="Arial" panose="020B0604020202020204" pitchFamily="34" charset="0"/>
              </a:rPr>
              <a:t>IVP</a:t>
            </a:r>
            <a:r>
              <a:rPr lang="cs-CZ" altLang="cs-CZ" dirty="0" smtClean="0">
                <a:latin typeface="Arial" panose="020B0604020202020204" pitchFamily="34" charset="0"/>
              </a:rPr>
              <a:t> (vyhláška 73/2005 Sb</a:t>
            </a:r>
            <a:r>
              <a:rPr lang="cs-CZ" altLang="cs-CZ" dirty="0" smtClean="0">
                <a:latin typeface="Arial" panose="020B0604020202020204" pitchFamily="34" charset="0"/>
              </a:rPr>
              <a:t>.)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 smtClean="0">
                <a:latin typeface="Arial" panose="020B0604020202020204" pitchFamily="34" charset="0"/>
              </a:rPr>
              <a:t>V současnosti </a:t>
            </a:r>
            <a:r>
              <a:rPr lang="cs-CZ" altLang="cs-CZ" b="1" dirty="0" smtClean="0">
                <a:latin typeface="Arial" panose="020B0604020202020204" pitchFamily="34" charset="0"/>
              </a:rPr>
              <a:t>inkluzivní vzdělávání </a:t>
            </a:r>
            <a:r>
              <a:rPr lang="cs-CZ" altLang="cs-CZ" dirty="0" smtClean="0">
                <a:latin typeface="Arial" panose="020B0604020202020204" pitchFamily="34" charset="0"/>
              </a:rPr>
              <a:t>- </a:t>
            </a:r>
            <a:r>
              <a:rPr lang="cs-CZ" altLang="cs-CZ" b="1" dirty="0" smtClean="0">
                <a:latin typeface="Arial" panose="020B0604020202020204" pitchFamily="34" charset="0"/>
              </a:rPr>
              <a:t>Školský zákon 561/2004 Sb., aktualizován k 15. 2. 2019</a:t>
            </a:r>
            <a:endParaRPr lang="cs-CZ" altLang="cs-CZ" b="1" dirty="0" smtClean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cs-CZ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75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>
                <a:latin typeface="Arial" panose="020B0604020202020204" pitchFamily="34" charset="0"/>
              </a:rPr>
              <a:t>Specifika edukace žáků s tělesným postižením II.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516195" y="1911914"/>
            <a:ext cx="11017044" cy="46910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000" b="1" u="sng" dirty="0">
                <a:latin typeface="Arial" panose="020B0604020202020204" pitchFamily="34" charset="0"/>
              </a:rPr>
              <a:t>Úrovně IVP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První</a:t>
            </a:r>
            <a:r>
              <a:rPr lang="cs-CZ" altLang="cs-CZ" sz="2000" dirty="0">
                <a:latin typeface="Arial" panose="020B0604020202020204" pitchFamily="34" charset="0"/>
              </a:rPr>
              <a:t> – umožňuje žákovi pracovat </a:t>
            </a:r>
            <a:r>
              <a:rPr lang="cs-CZ" altLang="cs-CZ" sz="2000" b="1" dirty="0">
                <a:latin typeface="Arial" panose="020B0604020202020204" pitchFamily="34" charset="0"/>
              </a:rPr>
              <a:t>podle jeho schopností</a:t>
            </a:r>
            <a:r>
              <a:rPr lang="cs-CZ" altLang="cs-CZ" sz="2000" dirty="0">
                <a:latin typeface="Arial" panose="020B0604020202020204" pitchFamily="34" charset="0"/>
              </a:rPr>
              <a:t>, individuálním tempem, bez ohledu na učební osnovy a stresujícího porovnávání se spolužáky, motivační hodnota, učitel spíše pomáhá a hledá úroveň, kde může být žák úspěšný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Druhá</a:t>
            </a:r>
            <a:r>
              <a:rPr lang="cs-CZ" altLang="cs-CZ" sz="2000" dirty="0">
                <a:latin typeface="Arial" panose="020B0604020202020204" pitchFamily="34" charset="0"/>
              </a:rPr>
              <a:t> – práce na </a:t>
            </a:r>
            <a:r>
              <a:rPr lang="cs-CZ" altLang="cs-CZ" sz="2000" b="1" dirty="0">
                <a:latin typeface="Arial" panose="020B0604020202020204" pitchFamily="34" charset="0"/>
              </a:rPr>
              <a:t>úrovni, které dosahuje</a:t>
            </a:r>
            <a:r>
              <a:rPr lang="cs-CZ" altLang="cs-CZ" sz="2000" dirty="0">
                <a:latin typeface="Arial" panose="020B0604020202020204" pitchFamily="34" charset="0"/>
              </a:rPr>
              <a:t>, východisko plánované aktivity, slouží jako zpětná vazba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Třetí</a:t>
            </a:r>
            <a:r>
              <a:rPr lang="cs-CZ" altLang="cs-CZ" sz="2000" dirty="0">
                <a:latin typeface="Arial" panose="020B0604020202020204" pitchFamily="34" charset="0"/>
              </a:rPr>
              <a:t> – do přípravy se zapojují i </a:t>
            </a:r>
            <a:r>
              <a:rPr lang="cs-CZ" altLang="cs-CZ" sz="2000" b="1" dirty="0">
                <a:latin typeface="Arial" panose="020B0604020202020204" pitchFamily="34" charset="0"/>
              </a:rPr>
              <a:t>rodiče</a:t>
            </a:r>
            <a:r>
              <a:rPr lang="cs-CZ" altLang="cs-CZ" sz="2000" dirty="0">
                <a:latin typeface="Arial" panose="020B0604020202020204" pitchFamily="34" charset="0"/>
              </a:rPr>
              <a:t>, jsou seznámeni s perspektivou dítěte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Čtvrtá</a:t>
            </a:r>
            <a:r>
              <a:rPr lang="cs-CZ" altLang="cs-CZ" sz="2000" dirty="0">
                <a:latin typeface="Arial" panose="020B0604020202020204" pitchFamily="34" charset="0"/>
              </a:rPr>
              <a:t> – </a:t>
            </a:r>
            <a:r>
              <a:rPr lang="cs-CZ" altLang="cs-CZ" sz="2000" b="1" dirty="0">
                <a:latin typeface="Arial" panose="020B0604020202020204" pitchFamily="34" charset="0"/>
              </a:rPr>
              <a:t>aktivní účast žáka</a:t>
            </a:r>
            <a:r>
              <a:rPr lang="cs-CZ" altLang="cs-CZ" sz="2000" dirty="0">
                <a:latin typeface="Arial" panose="020B0604020202020204" pitchFamily="34" charset="0"/>
              </a:rPr>
              <a:t>, přebírá odpovědnost za výsledky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2000" dirty="0">
                <a:latin typeface="Arial" panose="020B0604020202020204" pitchFamily="34" charset="0"/>
              </a:rPr>
              <a:t>Obecně platí, že s využitím kompenzačních pomůcek lze absolvovat všechny předměty</a:t>
            </a:r>
          </a:p>
        </p:txBody>
      </p:sp>
    </p:spTree>
    <p:extLst>
      <p:ext uri="{BB962C8B-B14F-4D97-AF65-F5344CB8AC3E}">
        <p14:creationId xmlns:p14="http://schemas.microsoft.com/office/powerpoint/2010/main" val="289847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 smtClean="0"/>
              <a:t>Vymezení zdravotního a tělesného postižení</a:t>
            </a:r>
            <a:endParaRPr lang="cs-CZ" dirty="0"/>
          </a:p>
        </p:txBody>
      </p:sp>
      <p:sp>
        <p:nvSpPr>
          <p:cNvPr id="32771" name="Zástupný symbol pro obsah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dirty="0" smtClean="0"/>
              <a:t>V současných médiích oba pojmy prakticky splývají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 smtClean="0"/>
              <a:t>Zákon 561/2004 Sb</a:t>
            </a:r>
            <a:r>
              <a:rPr lang="cs-CZ" altLang="cs-CZ" b="1" dirty="0" smtClean="0"/>
              <a:t>.:</a:t>
            </a:r>
          </a:p>
          <a:p>
            <a:pPr>
              <a:buNone/>
            </a:pPr>
            <a:r>
              <a:rPr lang="cs-CZ" altLang="cs-CZ" b="1" dirty="0"/>
              <a:t>- Tělesné postižení </a:t>
            </a:r>
            <a:r>
              <a:rPr lang="cs-CZ" altLang="cs-CZ" dirty="0"/>
              <a:t>= jedna z forem </a:t>
            </a:r>
            <a:r>
              <a:rPr lang="cs-CZ" altLang="cs-CZ" b="1" dirty="0"/>
              <a:t>zdravotního postižení</a:t>
            </a:r>
            <a:r>
              <a:rPr lang="cs-CZ" altLang="cs-CZ" dirty="0"/>
              <a:t> (vedle mentálního, sluchového, zrakového, autismu atp.)</a:t>
            </a:r>
          </a:p>
          <a:p>
            <a:pPr>
              <a:buFontTx/>
              <a:buChar char="-"/>
            </a:pPr>
            <a:r>
              <a:rPr lang="cs-CZ" altLang="cs-CZ" b="1" dirty="0"/>
              <a:t>Zdravotní znevýhodnění = zdravotní oslabení, dlouhodobá nemoc nebo lehčí zdravotní poruchy</a:t>
            </a:r>
            <a:r>
              <a:rPr lang="cs-CZ" altLang="cs-CZ" dirty="0"/>
              <a:t> vedoucí k poruchám učení či chování</a:t>
            </a:r>
          </a:p>
          <a:p>
            <a:pPr eaLnBrk="1" hangingPunct="1">
              <a:lnSpc>
                <a:spcPct val="90000"/>
              </a:lnSpc>
            </a:pPr>
            <a:r>
              <a:rPr lang="cs-CZ" b="1" dirty="0" smtClean="0"/>
              <a:t>Zákon </a:t>
            </a:r>
            <a:r>
              <a:rPr lang="cs-CZ" b="1" dirty="0"/>
              <a:t>435/2004 Sb.: </a:t>
            </a:r>
            <a:r>
              <a:rPr lang="cs-CZ" dirty="0"/>
              <a:t>širší souvislosti, podle uplatnění v zaměstnání</a:t>
            </a:r>
            <a:endParaRPr lang="cs-CZ" b="1" dirty="0"/>
          </a:p>
          <a:p>
            <a:pPr marL="0" indent="0">
              <a:buNone/>
              <a:defRPr/>
            </a:pPr>
            <a:r>
              <a:rPr lang="cs-CZ" b="1" u="sng" dirty="0"/>
              <a:t>Zdravotní znevýhodnění</a:t>
            </a:r>
          </a:p>
          <a:p>
            <a:pPr>
              <a:buFontTx/>
              <a:buChar char="-"/>
              <a:defRPr/>
            </a:pPr>
            <a:r>
              <a:rPr lang="cs-CZ" b="1" dirty="0"/>
              <a:t>Osoba zdravotně znevýhodněná </a:t>
            </a:r>
            <a:r>
              <a:rPr lang="cs-CZ" dirty="0"/>
              <a:t>(dříve změněná pracovní schopnost)</a:t>
            </a:r>
          </a:p>
          <a:p>
            <a:pPr>
              <a:buFontTx/>
              <a:buChar char="-"/>
              <a:defRPr/>
            </a:pPr>
            <a:r>
              <a:rPr lang="cs-CZ" b="1" dirty="0"/>
              <a:t>Osoba se zdravotním postižením </a:t>
            </a:r>
            <a:r>
              <a:rPr lang="cs-CZ" dirty="0"/>
              <a:t>(částečný invalidní důchod)</a:t>
            </a:r>
          </a:p>
          <a:p>
            <a:pPr>
              <a:buFontTx/>
              <a:buChar char="-"/>
              <a:defRPr/>
            </a:pPr>
            <a:r>
              <a:rPr lang="cs-CZ" b="1" dirty="0"/>
              <a:t>Osoba s těžším zdravotním postižením </a:t>
            </a:r>
            <a:r>
              <a:rPr lang="cs-CZ" dirty="0"/>
              <a:t>(plný invalidní důchod)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31760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>
                <a:latin typeface="Arial" panose="020B0604020202020204" pitchFamily="34" charset="0"/>
              </a:rPr>
              <a:t>Podmínky integrace tělesně postiženého žáka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575187" y="1690688"/>
            <a:ext cx="10928555" cy="51133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Připravenost dítěte</a:t>
            </a:r>
            <a:r>
              <a:rPr lang="cs-CZ" altLang="cs-CZ" sz="2000" dirty="0">
                <a:latin typeface="Arial" panose="020B0604020202020204" pitchFamily="34" charset="0"/>
              </a:rPr>
              <a:t> – odpovídající rozumové schopnosti, nesmí vyžadovat péči na úkor ostatních (je možný asistent pedagoga), nestresovat přehnanými očekáváními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Připravenost rodiny</a:t>
            </a:r>
            <a:r>
              <a:rPr lang="cs-CZ" altLang="cs-CZ" sz="2000" dirty="0">
                <a:latin typeface="Arial" panose="020B0604020202020204" pitchFamily="34" charset="0"/>
              </a:rPr>
              <a:t> – bezpečná doprava do školy, zajistit další obslužné činnosti, kvalifikovaná podpora při učení doma, učit se po menších celcích a s přestávkami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Připravenost učitelů</a:t>
            </a:r>
            <a:r>
              <a:rPr lang="cs-CZ" altLang="cs-CZ" sz="2000" dirty="0">
                <a:latin typeface="Arial" panose="020B0604020202020204" pitchFamily="34" charset="0"/>
              </a:rPr>
              <a:t> – vzdělání v oblasti speciální </a:t>
            </a:r>
            <a:r>
              <a:rPr lang="cs-CZ" altLang="cs-CZ" sz="2000" dirty="0" err="1">
                <a:latin typeface="Arial" panose="020B0604020202020204" pitchFamily="34" charset="0"/>
              </a:rPr>
              <a:t>ped</a:t>
            </a:r>
            <a:r>
              <a:rPr lang="cs-CZ" altLang="cs-CZ" sz="2000" dirty="0">
                <a:latin typeface="Arial" panose="020B0604020202020204" pitchFamily="34" charset="0"/>
              </a:rPr>
              <a:t>., schopnost pomoci dítěti začlenit se do kolektivu, jednání se znevýhodněným žákem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Připravenost školy</a:t>
            </a:r>
            <a:r>
              <a:rPr lang="cs-CZ" altLang="cs-CZ" sz="2000" dirty="0">
                <a:latin typeface="Arial" panose="020B0604020202020204" pitchFamily="34" charset="0"/>
              </a:rPr>
              <a:t> – zajištění maximální mobility žáka, problém sezení a polohování žáka během vyučování, co nejvíce samostatného pohybu, vhodný kolektiv spolužáků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Speciální pomůcky</a:t>
            </a:r>
            <a:r>
              <a:rPr lang="cs-CZ" altLang="cs-CZ" sz="2000" dirty="0">
                <a:latin typeface="Arial" panose="020B0604020202020204" pitchFamily="34" charset="0"/>
              </a:rPr>
              <a:t> – dle druhu a stupně postižení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Využití výpočetní techniky</a:t>
            </a:r>
            <a:r>
              <a:rPr lang="cs-CZ" altLang="cs-CZ" sz="2000" dirty="0">
                <a:latin typeface="Arial" panose="020B0604020202020204" pitchFamily="34" charset="0"/>
              </a:rPr>
              <a:t> – především hypermediální technika, je to výrazný socializační faktor, může sloužit i jako didaktický prostředek, možnost úpravy klávesnic, tlačítek atp.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dirty="0">
                <a:latin typeface="Arial" panose="020B0604020202020204" pitchFamily="34" charset="0"/>
              </a:rPr>
              <a:t>Komunikativní dovednosti</a:t>
            </a:r>
            <a:r>
              <a:rPr lang="cs-CZ" altLang="cs-CZ" sz="2000" dirty="0">
                <a:latin typeface="Arial" panose="020B0604020202020204" pitchFamily="34" charset="0"/>
              </a:rPr>
              <a:t> – specifický předmět na 1. stupni ZŠ (součástí je i řečová výchova, speciální výcvik čtení, psaní alternativními způsoby atp.)</a:t>
            </a:r>
          </a:p>
        </p:txBody>
      </p:sp>
    </p:spTree>
    <p:extLst>
      <p:ext uri="{BB962C8B-B14F-4D97-AF65-F5344CB8AC3E}">
        <p14:creationId xmlns:p14="http://schemas.microsoft.com/office/powerpoint/2010/main" val="91921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Definice tělesného postižení</a:t>
            </a:r>
            <a:endParaRPr lang="cs-CZ" alt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b="1" dirty="0" err="1" smtClean="0"/>
              <a:t>Gruber&amp;Lendl</a:t>
            </a:r>
            <a:r>
              <a:rPr lang="cs-CZ" b="1" dirty="0" smtClean="0"/>
              <a:t> (1992)</a:t>
            </a:r>
            <a:r>
              <a:rPr lang="cs-CZ" dirty="0" smtClean="0"/>
              <a:t>:</a:t>
            </a:r>
            <a:r>
              <a:rPr lang="cs-CZ" b="1" dirty="0" smtClean="0"/>
              <a:t> </a:t>
            </a:r>
            <a:r>
              <a:rPr lang="cs-CZ" dirty="0" smtClean="0"/>
              <a:t>Tělesné postižení = přetrvávající nebo trvalé nápadnosti v pohybových schopnostech se stálým nebo značným vlivem na kognitivní, emocionální a sociální výkony)</a:t>
            </a:r>
          </a:p>
          <a:p>
            <a:pPr>
              <a:defRPr/>
            </a:pPr>
            <a:r>
              <a:rPr lang="cs-CZ" b="1" dirty="0" smtClean="0"/>
              <a:t>Vítková (1999)</a:t>
            </a:r>
            <a:r>
              <a:rPr lang="cs-CZ" dirty="0" smtClean="0"/>
              <a:t>: Tělesné postižení = vady pohybového a nosného ústrojí, tj. kostí, kloubů, šlach i svalů a cévního zásobení, jakož i poškození nebo poruchy nervového ústrojí, které se projevují porušenou hybností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62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Tělesná postižení</a:t>
            </a:r>
          </a:p>
        </p:txBody>
      </p:sp>
      <p:sp>
        <p:nvSpPr>
          <p:cNvPr id="35843" name="Zástupný symbol pro obsah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80000"/>
              </a:lnSpc>
              <a:buFont typeface="Arial" panose="020B0604020202020204" pitchFamily="34" charset="0"/>
              <a:buAutoNum type="alphaLcParenR"/>
            </a:pPr>
            <a:r>
              <a:rPr lang="cs-CZ" altLang="cs-CZ" sz="2500" b="1" dirty="0"/>
              <a:t>Získaná</a:t>
            </a:r>
          </a:p>
          <a:p>
            <a:pPr marL="514350" indent="-514350">
              <a:lnSpc>
                <a:spcPct val="80000"/>
              </a:lnSpc>
              <a:buFont typeface="Arial" panose="020B0604020202020204" pitchFamily="34" charset="0"/>
              <a:buAutoNum type="alphaLcParenR"/>
            </a:pPr>
            <a:r>
              <a:rPr lang="cs-CZ" altLang="cs-CZ" sz="2500" b="1" dirty="0"/>
              <a:t>Vrozená</a:t>
            </a:r>
          </a:p>
          <a:p>
            <a:pPr marL="514350" indent="-514350">
              <a:lnSpc>
                <a:spcPct val="80000"/>
              </a:lnSpc>
              <a:buNone/>
            </a:pPr>
            <a:endParaRPr lang="cs-CZ" altLang="cs-CZ" sz="2500" dirty="0"/>
          </a:p>
          <a:p>
            <a:pPr marL="514350" indent="-514350">
              <a:lnSpc>
                <a:spcPct val="80000"/>
              </a:lnSpc>
              <a:buNone/>
            </a:pPr>
            <a:r>
              <a:rPr lang="cs-CZ" altLang="cs-CZ" sz="2500" b="1" dirty="0"/>
              <a:t>Nedostatečnost</a:t>
            </a:r>
            <a:r>
              <a:rPr lang="cs-CZ" altLang="cs-CZ" sz="2500" dirty="0"/>
              <a:t> se velice často projevuje i v </a:t>
            </a:r>
            <a:r>
              <a:rPr lang="cs-CZ" altLang="cs-CZ" sz="2500" b="1" dirty="0"/>
              <a:t>psychické oblasti</a:t>
            </a:r>
            <a:r>
              <a:rPr lang="cs-CZ" altLang="cs-CZ" sz="2500" dirty="0"/>
              <a:t> (nezřídka více než v tělesné).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cs-CZ" altLang="cs-CZ" sz="2500" dirty="0"/>
              <a:t>Psychika je ovlivňována nápadností postižení =) </a:t>
            </a:r>
            <a:r>
              <a:rPr lang="cs-CZ" altLang="cs-CZ" sz="2500" b="1" dirty="0"/>
              <a:t>stigma</a:t>
            </a:r>
            <a:r>
              <a:rPr lang="cs-CZ" altLang="cs-CZ" sz="2500" dirty="0"/>
              <a:t> =) nepříjemné pocity  až </a:t>
            </a:r>
            <a:r>
              <a:rPr lang="cs-CZ" altLang="cs-CZ" sz="2500" b="1" dirty="0"/>
              <a:t>pocit méněcennosti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cs-CZ" altLang="cs-CZ" sz="2500" dirty="0"/>
              <a:t>=) </a:t>
            </a:r>
            <a:r>
              <a:rPr lang="cs-CZ" altLang="cs-CZ" sz="2500" u="sng" dirty="0"/>
              <a:t>Tělesné postižení má dva základní aspekty</a:t>
            </a:r>
            <a:r>
              <a:rPr lang="cs-CZ" altLang="cs-CZ" sz="2500" dirty="0"/>
              <a:t>:</a:t>
            </a:r>
          </a:p>
          <a:p>
            <a:pPr marL="514350" indent="-514350">
              <a:lnSpc>
                <a:spcPct val="80000"/>
              </a:lnSpc>
              <a:buFont typeface="Arial" panose="020B0604020202020204" pitchFamily="34" charset="0"/>
              <a:buAutoNum type="arabicParenR"/>
            </a:pPr>
            <a:r>
              <a:rPr lang="cs-CZ" altLang="cs-CZ" sz="2500" b="1" dirty="0"/>
              <a:t>Tělesná nedostatečnost</a:t>
            </a:r>
          </a:p>
          <a:p>
            <a:pPr marL="514350" indent="-514350">
              <a:lnSpc>
                <a:spcPct val="80000"/>
              </a:lnSpc>
              <a:buFont typeface="Arial" panose="020B0604020202020204" pitchFamily="34" charset="0"/>
              <a:buAutoNum type="arabicParenR"/>
            </a:pPr>
            <a:r>
              <a:rPr lang="cs-CZ" altLang="cs-CZ" sz="2500" b="1" dirty="0"/>
              <a:t>Deformovaný zevnějšek</a:t>
            </a:r>
          </a:p>
          <a:p>
            <a:pPr marL="514350" indent="-514350">
              <a:lnSpc>
                <a:spcPct val="80000"/>
              </a:lnSpc>
              <a:buNone/>
            </a:pPr>
            <a:r>
              <a:rPr lang="cs-CZ" altLang="cs-CZ" sz="2500" dirty="0"/>
              <a:t>Rozhodující je </a:t>
            </a:r>
            <a:r>
              <a:rPr lang="cs-CZ" altLang="cs-CZ" sz="2500" b="1" dirty="0"/>
              <a:t>úroveň </a:t>
            </a:r>
            <a:r>
              <a:rPr lang="cs-CZ" altLang="cs-CZ" sz="2500" b="1" dirty="0" smtClean="0"/>
              <a:t>soběstačnosti</a:t>
            </a:r>
            <a:r>
              <a:rPr lang="cs-CZ" altLang="cs-CZ" sz="2500" dirty="0" smtClean="0"/>
              <a:t> </a:t>
            </a:r>
            <a:r>
              <a:rPr lang="cs-CZ" altLang="cs-CZ" sz="2500" dirty="0"/>
              <a:t>(především </a:t>
            </a:r>
            <a:r>
              <a:rPr lang="cs-CZ" altLang="cs-CZ" sz="2500" b="1" dirty="0"/>
              <a:t>lokomoce</a:t>
            </a:r>
            <a:r>
              <a:rPr lang="cs-CZ" altLang="cs-CZ" sz="2500" dirty="0"/>
              <a:t> a </a:t>
            </a:r>
            <a:r>
              <a:rPr lang="cs-CZ" altLang="cs-CZ" sz="2500" b="1" dirty="0"/>
              <a:t>sebeobsluha</a:t>
            </a:r>
            <a:r>
              <a:rPr lang="cs-CZ" altLang="cs-CZ" sz="2500" dirty="0" smtClean="0"/>
              <a:t>)!</a:t>
            </a:r>
            <a:endParaRPr lang="cs-CZ" altLang="cs-CZ" sz="2500" dirty="0"/>
          </a:p>
        </p:txBody>
      </p:sp>
    </p:spTree>
    <p:extLst>
      <p:ext uri="{BB962C8B-B14F-4D97-AF65-F5344CB8AC3E}">
        <p14:creationId xmlns:p14="http://schemas.microsoft.com/office/powerpoint/2010/main" val="391313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 smtClean="0"/>
              <a:t>Propedeutické disciplíny </a:t>
            </a:r>
            <a:r>
              <a:rPr lang="cs-CZ" dirty="0" err="1" smtClean="0"/>
              <a:t>somatopedie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b="1" dirty="0" smtClean="0"/>
              <a:t>Somatologie</a:t>
            </a:r>
            <a:r>
              <a:rPr lang="cs-CZ" dirty="0" smtClean="0"/>
              <a:t> (anatomie a fyziologie orgánů, orgánových soustav a organismu jako celku)</a:t>
            </a:r>
          </a:p>
          <a:p>
            <a:pPr>
              <a:defRPr/>
            </a:pPr>
            <a:r>
              <a:rPr lang="cs-CZ" b="1" dirty="0" smtClean="0"/>
              <a:t>Neurofyziologie</a:t>
            </a:r>
            <a:r>
              <a:rPr lang="cs-CZ" dirty="0" smtClean="0"/>
              <a:t> (</a:t>
            </a:r>
            <a:r>
              <a:rPr lang="cs-CZ" dirty="0" err="1" smtClean="0"/>
              <a:t>neuromotorická</a:t>
            </a:r>
            <a:r>
              <a:rPr lang="cs-CZ" dirty="0" smtClean="0"/>
              <a:t> koordinace, hrubá i jemná motorika, mluvní motorika a </a:t>
            </a:r>
            <a:r>
              <a:rPr lang="cs-CZ" dirty="0" err="1" smtClean="0"/>
              <a:t>grafomotorika</a:t>
            </a:r>
            <a:r>
              <a:rPr lang="cs-CZ" dirty="0" smtClean="0"/>
              <a:t>)</a:t>
            </a:r>
          </a:p>
          <a:p>
            <a:pPr>
              <a:defRPr/>
            </a:pPr>
            <a:r>
              <a:rPr lang="cs-CZ" b="1" dirty="0" err="1" smtClean="0"/>
              <a:t>Somatopatologie</a:t>
            </a:r>
            <a:r>
              <a:rPr lang="cs-CZ" dirty="0" smtClean="0"/>
              <a:t> (neuropatologie VNS, zabývá se vznikem a vývojem chorob)</a:t>
            </a:r>
          </a:p>
          <a:p>
            <a:pPr>
              <a:defRPr/>
            </a:pPr>
            <a:r>
              <a:rPr lang="cs-CZ" b="1" dirty="0" smtClean="0"/>
              <a:t>Pediatrie</a:t>
            </a:r>
            <a:r>
              <a:rPr lang="cs-CZ" dirty="0" smtClean="0"/>
              <a:t> (hl. dětská ortopedie, chirurgie, neurologie a psychiatrie)</a:t>
            </a:r>
          </a:p>
          <a:p>
            <a:pPr>
              <a:defRPr/>
            </a:pPr>
            <a:r>
              <a:rPr lang="cs-CZ" b="1" dirty="0" smtClean="0"/>
              <a:t>Kineziologie</a:t>
            </a:r>
            <a:r>
              <a:rPr lang="cs-CZ" dirty="0" smtClean="0"/>
              <a:t> (biologické a fyzikální zákonitosti lidského těla a jeho motoriky)</a:t>
            </a:r>
          </a:p>
          <a:p>
            <a:pPr>
              <a:defRPr/>
            </a:pPr>
            <a:r>
              <a:rPr lang="cs-CZ" b="1" dirty="0" smtClean="0"/>
              <a:t>Ortopedická</a:t>
            </a:r>
            <a:r>
              <a:rPr lang="cs-CZ" dirty="0" smtClean="0"/>
              <a:t> </a:t>
            </a:r>
            <a:r>
              <a:rPr lang="cs-CZ" b="1" dirty="0" smtClean="0"/>
              <a:t>protetika</a:t>
            </a:r>
            <a:r>
              <a:rPr lang="cs-CZ" dirty="0" smtClean="0"/>
              <a:t> (principy konstrukce ortopedických pomůcek, přístrojů, protéz atp.)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94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 idx="4294967295"/>
          </p:nvPr>
        </p:nvSpPr>
        <p:spPr>
          <a:xfrm>
            <a:off x="838200" y="114402"/>
            <a:ext cx="10515600" cy="1325563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Vymezení a význam </a:t>
            </a:r>
            <a:r>
              <a:rPr lang="cs-CZ" altLang="cs-CZ" dirty="0" err="1" smtClean="0"/>
              <a:t>somatopedie</a:t>
            </a:r>
            <a:endParaRPr lang="cs-CZ" alt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27703" y="1439965"/>
            <a:ext cx="11547987" cy="5327650"/>
          </a:xfrm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cs-CZ" b="1" dirty="0" smtClean="0"/>
              <a:t>Výchova a vzdělávání osob s tělesným postižením a zdravotním znevýhodněním</a:t>
            </a:r>
          </a:p>
          <a:p>
            <a:pPr>
              <a:defRPr/>
            </a:pPr>
            <a:r>
              <a:rPr lang="cs-CZ" dirty="0" smtClean="0"/>
              <a:t>Počátky v 60. letech 20. st. na </a:t>
            </a:r>
            <a:r>
              <a:rPr lang="cs-CZ" dirty="0" err="1" smtClean="0"/>
              <a:t>PedF</a:t>
            </a:r>
            <a:r>
              <a:rPr lang="cs-CZ" dirty="0" smtClean="0"/>
              <a:t> UK – vznik </a:t>
            </a:r>
            <a:r>
              <a:rPr lang="cs-CZ" b="1" dirty="0" smtClean="0"/>
              <a:t>defektologie</a:t>
            </a:r>
          </a:p>
          <a:p>
            <a:pPr>
              <a:defRPr/>
            </a:pPr>
            <a:r>
              <a:rPr lang="cs-CZ" b="1" u="sng" dirty="0" smtClean="0"/>
              <a:t>Význam</a:t>
            </a:r>
            <a:r>
              <a:rPr lang="cs-CZ" dirty="0" smtClean="0"/>
              <a:t>:</a:t>
            </a:r>
          </a:p>
          <a:p>
            <a:pPr>
              <a:buFontTx/>
              <a:buChar char="-"/>
              <a:defRPr/>
            </a:pPr>
            <a:r>
              <a:rPr lang="cs-CZ" dirty="0" smtClean="0"/>
              <a:t>Vždy je </a:t>
            </a:r>
            <a:r>
              <a:rPr lang="cs-CZ" b="1" dirty="0" smtClean="0"/>
              <a:t>určité procento znevýhodněných </a:t>
            </a:r>
            <a:r>
              <a:rPr lang="cs-CZ" dirty="0" smtClean="0"/>
              <a:t>osob (války, malformace, infekční onemocnění atp.)</a:t>
            </a:r>
          </a:p>
          <a:p>
            <a:pPr>
              <a:buFontTx/>
              <a:buChar char="-"/>
              <a:defRPr/>
            </a:pPr>
            <a:r>
              <a:rPr lang="cs-CZ" dirty="0" smtClean="0"/>
              <a:t>Dnes </a:t>
            </a:r>
            <a:r>
              <a:rPr lang="cs-CZ" b="1" dirty="0" smtClean="0"/>
              <a:t>především dětská mozková obrna </a:t>
            </a:r>
            <a:r>
              <a:rPr lang="cs-CZ" dirty="0" smtClean="0"/>
              <a:t>(DMO) – </a:t>
            </a:r>
            <a:r>
              <a:rPr lang="cs-CZ" b="1" dirty="0" smtClean="0"/>
              <a:t>½</a:t>
            </a:r>
            <a:r>
              <a:rPr lang="cs-CZ" dirty="0" smtClean="0"/>
              <a:t> všech svěřenců v ústavech sociální péče a školách pro zdravotně postižené či oslabené</a:t>
            </a:r>
          </a:p>
          <a:p>
            <a:pPr>
              <a:buFontTx/>
              <a:buChar char="-"/>
              <a:defRPr/>
            </a:pPr>
            <a:r>
              <a:rPr lang="cs-CZ" dirty="0" smtClean="0"/>
              <a:t>Vrůstá množství tzv. </a:t>
            </a:r>
            <a:r>
              <a:rPr lang="cs-CZ" b="1" dirty="0" smtClean="0"/>
              <a:t>civilizačních chorob a jejich následků</a:t>
            </a:r>
            <a:r>
              <a:rPr lang="cs-CZ" dirty="0" smtClean="0"/>
              <a:t>, dále se objevují </a:t>
            </a:r>
            <a:r>
              <a:rPr lang="cs-CZ" b="1" dirty="0" smtClean="0"/>
              <a:t>nové choroby</a:t>
            </a:r>
          </a:p>
          <a:p>
            <a:pPr>
              <a:buFontTx/>
              <a:buChar char="-"/>
              <a:defRPr/>
            </a:pPr>
            <a:r>
              <a:rPr lang="cs-CZ" dirty="0" smtClean="0"/>
              <a:t>Vzrůstá množství </a:t>
            </a:r>
            <a:r>
              <a:rPr lang="cs-CZ" b="1" dirty="0" smtClean="0"/>
              <a:t>pracovních aj. úrazů s trvalými následky</a:t>
            </a:r>
            <a:r>
              <a:rPr lang="cs-CZ" dirty="0" smtClean="0"/>
              <a:t>, chorob způsobených </a:t>
            </a:r>
            <a:r>
              <a:rPr lang="cs-CZ" b="1" dirty="0" smtClean="0"/>
              <a:t>ionizujícím zářením </a:t>
            </a:r>
            <a:r>
              <a:rPr lang="cs-CZ" dirty="0" smtClean="0"/>
              <a:t>atp.</a:t>
            </a:r>
          </a:p>
          <a:p>
            <a:pPr marL="0" indent="0">
              <a:buNone/>
              <a:defRPr/>
            </a:pPr>
            <a:r>
              <a:rPr lang="cs-CZ" dirty="0" smtClean="0"/>
              <a:t>=) </a:t>
            </a:r>
            <a:r>
              <a:rPr lang="cs-CZ" b="1" dirty="0" smtClean="0"/>
              <a:t>nutnost existence léčebných, rehabilitačních a výchovně-vzdělávacích zařízení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4409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dpis 1"/>
          <p:cNvSpPr>
            <a:spLocks noGrp="1"/>
          </p:cNvSpPr>
          <p:nvPr>
            <p:ph type="title" idx="4294967295"/>
          </p:nvPr>
        </p:nvSpPr>
        <p:spPr>
          <a:xfrm>
            <a:off x="802482" y="0"/>
            <a:ext cx="10515600" cy="1325563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Centrální obrny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02483" y="1196974"/>
            <a:ext cx="10657014" cy="5513541"/>
          </a:xfrm>
        </p:spPr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cs-CZ" b="1" u="sng" dirty="0" smtClean="0"/>
              <a:t>Postižení nervové soustavy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Parézy</a:t>
            </a:r>
            <a:r>
              <a:rPr lang="cs-CZ" dirty="0" smtClean="0"/>
              <a:t> (částečné ochrnutí)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Plegie</a:t>
            </a:r>
            <a:r>
              <a:rPr lang="cs-CZ" dirty="0" smtClean="0"/>
              <a:t> (úplné ochrnutí)</a:t>
            </a:r>
          </a:p>
          <a:p>
            <a:pPr marL="0" indent="0">
              <a:buNone/>
              <a:defRPr/>
            </a:pPr>
            <a:r>
              <a:rPr lang="cs-CZ" b="1" dirty="0" smtClean="0"/>
              <a:t>Dělení dle lokalizace </a:t>
            </a:r>
            <a:r>
              <a:rPr lang="cs-CZ" dirty="0" smtClean="0"/>
              <a:t>postižené části těla:</a:t>
            </a:r>
          </a:p>
          <a:p>
            <a:pPr>
              <a:buFontTx/>
              <a:buChar char="-"/>
              <a:defRPr/>
            </a:pPr>
            <a:r>
              <a:rPr lang="cs-CZ" b="1" dirty="0" err="1" smtClean="0"/>
              <a:t>Diparéza</a:t>
            </a:r>
            <a:r>
              <a:rPr lang="cs-CZ" b="1" dirty="0" smtClean="0"/>
              <a:t> (diplegie) </a:t>
            </a:r>
            <a:r>
              <a:rPr lang="cs-CZ" dirty="0" smtClean="0"/>
              <a:t>– ochrnutí dolní části těla</a:t>
            </a:r>
          </a:p>
          <a:p>
            <a:pPr>
              <a:buFontTx/>
              <a:buChar char="-"/>
              <a:defRPr/>
            </a:pPr>
            <a:r>
              <a:rPr lang="cs-CZ" b="1" dirty="0" err="1" smtClean="0"/>
              <a:t>Hemiparéza</a:t>
            </a:r>
            <a:r>
              <a:rPr lang="cs-CZ" b="1" dirty="0" smtClean="0"/>
              <a:t> (hemiplegie) </a:t>
            </a:r>
            <a:r>
              <a:rPr lang="cs-CZ" dirty="0" smtClean="0"/>
              <a:t>– vertikální ochrnutí poloviny těla, v důsledku překřížení nervových drah je ochrnuta vždy opačná polovina těla, vždy více postižena horní končetina než dolní</a:t>
            </a:r>
          </a:p>
          <a:p>
            <a:pPr>
              <a:buFontTx/>
              <a:buChar char="-"/>
              <a:defRPr/>
            </a:pPr>
            <a:r>
              <a:rPr lang="cs-CZ" b="1" dirty="0" err="1" smtClean="0"/>
              <a:t>Kvadruparéza</a:t>
            </a:r>
            <a:r>
              <a:rPr lang="cs-CZ" b="1" dirty="0" smtClean="0"/>
              <a:t> (kvadruplegie) </a:t>
            </a:r>
            <a:r>
              <a:rPr lang="cs-CZ" dirty="0" smtClean="0"/>
              <a:t>– částečné, resp. úplné ochrnutí všech 4 končetin (především důsledek úrazu či krvácení do mozku)</a:t>
            </a:r>
          </a:p>
          <a:p>
            <a:pPr marL="0" indent="0">
              <a:buNone/>
              <a:defRPr/>
            </a:pPr>
            <a:r>
              <a:rPr lang="cs-CZ" b="1" dirty="0" smtClean="0"/>
              <a:t>Syndrom centrální parézy </a:t>
            </a:r>
            <a:r>
              <a:rPr lang="cs-CZ" dirty="0" smtClean="0"/>
              <a:t>-  nejčastější, př. důsledek léze, zánětu, nádoru, degenerativním onemocněním míchy, krvácení do mozku, embolie atp. – </a:t>
            </a:r>
            <a:r>
              <a:rPr lang="cs-CZ" b="1" dirty="0" smtClean="0"/>
              <a:t>především DMO</a:t>
            </a:r>
          </a:p>
        </p:txBody>
      </p:sp>
    </p:spTree>
    <p:extLst>
      <p:ext uri="{BB962C8B-B14F-4D97-AF65-F5344CB8AC3E}">
        <p14:creationId xmlns:p14="http://schemas.microsoft.com/office/powerpoint/2010/main" val="33905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/>
          <p:cNvSpPr>
            <a:spLocks noGrp="1"/>
          </p:cNvSpPr>
          <p:nvPr>
            <p:ph type="title" idx="4294967295"/>
          </p:nvPr>
        </p:nvSpPr>
        <p:spPr>
          <a:xfrm>
            <a:off x="897193" y="75533"/>
            <a:ext cx="10515600" cy="1325563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DMO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4465" y="1401096"/>
            <a:ext cx="11371006" cy="5324169"/>
          </a:xfrm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cs-CZ" b="1" u="sng" dirty="0" smtClean="0"/>
              <a:t>DMO </a:t>
            </a:r>
            <a:r>
              <a:rPr lang="cs-CZ" dirty="0" smtClean="0"/>
              <a:t>– </a:t>
            </a:r>
            <a:r>
              <a:rPr lang="cs-CZ" dirty="0" smtClean="0"/>
              <a:t>zastřešující pojem pro skupinu chronických onemocnění </a:t>
            </a:r>
            <a:r>
              <a:rPr lang="cs-CZ" dirty="0" err="1" smtClean="0"/>
              <a:t>char</a:t>
            </a:r>
            <a:r>
              <a:rPr lang="cs-CZ" dirty="0" smtClean="0"/>
              <a:t>. poruchou centrální kontroly hybnosti v prvních letech života (do 4 let) =) syndrom nepokračujícího postižení nezralého mozku</a:t>
            </a:r>
          </a:p>
          <a:p>
            <a:pPr>
              <a:defRPr/>
            </a:pPr>
            <a:r>
              <a:rPr lang="cs-CZ" b="1" dirty="0" smtClean="0"/>
              <a:t>Není vyléčitelná</a:t>
            </a:r>
            <a:r>
              <a:rPr lang="cs-CZ" dirty="0" smtClean="0"/>
              <a:t>, není </a:t>
            </a:r>
            <a:r>
              <a:rPr lang="cs-CZ" b="1" dirty="0" smtClean="0"/>
              <a:t>ani spolehlivá prevence</a:t>
            </a:r>
          </a:p>
          <a:p>
            <a:pPr>
              <a:defRPr/>
            </a:pPr>
            <a:r>
              <a:rPr lang="cs-CZ" dirty="0" smtClean="0"/>
              <a:t>Pouze </a:t>
            </a:r>
            <a:r>
              <a:rPr lang="cs-CZ" b="1" dirty="0" smtClean="0"/>
              <a:t>zmírňování projevů </a:t>
            </a:r>
            <a:r>
              <a:rPr lang="cs-CZ" dirty="0" smtClean="0"/>
              <a:t>a </a:t>
            </a:r>
            <a:r>
              <a:rPr lang="cs-CZ" b="1" dirty="0" smtClean="0"/>
              <a:t>zkvalitnění života</a:t>
            </a:r>
          </a:p>
          <a:p>
            <a:pPr>
              <a:defRPr/>
            </a:pPr>
            <a:r>
              <a:rPr lang="cs-CZ" b="1" u="sng" dirty="0" smtClean="0"/>
              <a:t>Příznaky</a:t>
            </a:r>
            <a:r>
              <a:rPr lang="cs-CZ" b="1" dirty="0" smtClean="0"/>
              <a:t> </a:t>
            </a:r>
            <a:r>
              <a:rPr lang="cs-CZ" dirty="0" smtClean="0"/>
              <a:t>– značně individuální a proměnné v čase</a:t>
            </a:r>
          </a:p>
          <a:p>
            <a:pPr>
              <a:defRPr/>
            </a:pPr>
            <a:r>
              <a:rPr lang="cs-CZ" b="1" u="sng" dirty="0" smtClean="0"/>
              <a:t>Projevy</a:t>
            </a:r>
            <a:r>
              <a:rPr lang="cs-CZ" b="1" dirty="0" smtClean="0"/>
              <a:t> </a:t>
            </a:r>
            <a:r>
              <a:rPr lang="cs-CZ" dirty="0" smtClean="0"/>
              <a:t>- především poruchy svalového </a:t>
            </a:r>
            <a:r>
              <a:rPr lang="cs-CZ" dirty="0" err="1" smtClean="0"/>
              <a:t>tonusu</a:t>
            </a:r>
            <a:r>
              <a:rPr lang="cs-CZ" dirty="0" smtClean="0"/>
              <a:t> či koordinace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Hypertonie (</a:t>
            </a:r>
            <a:r>
              <a:rPr lang="cs-CZ" b="1" dirty="0" err="1" smtClean="0"/>
              <a:t>spasticita</a:t>
            </a:r>
            <a:r>
              <a:rPr lang="cs-CZ" b="1" dirty="0" smtClean="0"/>
              <a:t>)</a:t>
            </a:r>
            <a:r>
              <a:rPr lang="cs-CZ" dirty="0" smtClean="0"/>
              <a:t> – především flexory horních a extensory dolních končetin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Hypotonie (ataxie) </a:t>
            </a:r>
            <a:r>
              <a:rPr lang="cs-CZ" dirty="0" smtClean="0"/>
              <a:t>– nejistá chůze, silný třes, neschopnost provádět cílené pohyby</a:t>
            </a:r>
          </a:p>
          <a:p>
            <a:pPr>
              <a:buFontTx/>
              <a:buChar char="-"/>
              <a:defRPr/>
            </a:pPr>
            <a:r>
              <a:rPr lang="cs-CZ" b="1" dirty="0" smtClean="0"/>
              <a:t>Střídavý tonus  (atetóza) </a:t>
            </a:r>
            <a:r>
              <a:rPr lang="cs-CZ" dirty="0" smtClean="0"/>
              <a:t>– mimovolní kroutivé pohyby, nepravidelné a trhavé, nárůst ve stresu a emočním vypětí</a:t>
            </a:r>
          </a:p>
          <a:p>
            <a:pPr>
              <a:defRPr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730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Prevalence DMO</a:t>
            </a:r>
          </a:p>
        </p:txBody>
      </p:sp>
      <p:sp>
        <p:nvSpPr>
          <p:cNvPr id="40963" name="Zástupný symbol pro obsah 2"/>
          <p:cNvSpPr>
            <a:spLocks noGrp="1"/>
          </p:cNvSpPr>
          <p:nvPr>
            <p:ph idx="4294967295"/>
          </p:nvPr>
        </p:nvSpPr>
        <p:spPr>
          <a:xfrm>
            <a:off x="501445" y="1825625"/>
            <a:ext cx="11267768" cy="435133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Počet se zvyšuje od 50. let 20. st. – hl. v důsledku lepší péče o matku a dítě (</a:t>
            </a:r>
            <a:r>
              <a:rPr lang="cs-CZ" altLang="cs-CZ" dirty="0" err="1" smtClean="0"/>
              <a:t>mmj</a:t>
            </a:r>
            <a:r>
              <a:rPr lang="cs-CZ" altLang="cs-CZ" dirty="0" smtClean="0"/>
              <a:t>. snížení koj. úmrtnosti)</a:t>
            </a:r>
          </a:p>
          <a:p>
            <a:pPr eaLnBrk="1" hangingPunct="1"/>
            <a:r>
              <a:rPr lang="cs-CZ" altLang="cs-CZ" dirty="0" smtClean="0"/>
              <a:t>Výskyt DMO v </a:t>
            </a:r>
            <a:r>
              <a:rPr lang="cs-CZ" altLang="cs-CZ" dirty="0" smtClean="0"/>
              <a:t>populaci: </a:t>
            </a:r>
            <a:r>
              <a:rPr lang="cs-CZ" altLang="cs-CZ" dirty="0" smtClean="0"/>
              <a:t>2 – 5 promile</a:t>
            </a:r>
          </a:p>
          <a:p>
            <a:pPr eaLnBrk="1" hangingPunct="1"/>
            <a:r>
              <a:rPr lang="cs-CZ" altLang="cs-CZ" b="1" dirty="0" smtClean="0"/>
              <a:t>Výrazná souvislost s porodní hmotností</a:t>
            </a:r>
            <a:r>
              <a:rPr lang="cs-CZ" altLang="cs-CZ" dirty="0" smtClean="0"/>
              <a:t>!</a:t>
            </a:r>
          </a:p>
          <a:p>
            <a:pPr eaLnBrk="1" hangingPunct="1">
              <a:buFontTx/>
              <a:buChar char="-"/>
            </a:pPr>
            <a:r>
              <a:rPr lang="cs-CZ" altLang="cs-CZ" dirty="0" smtClean="0"/>
              <a:t>Méně než 1500g =) cca 14 promile</a:t>
            </a:r>
          </a:p>
          <a:p>
            <a:pPr eaLnBrk="1" hangingPunct="1">
              <a:buFontTx/>
              <a:buChar char="-"/>
            </a:pPr>
            <a:r>
              <a:rPr lang="cs-CZ" altLang="cs-CZ" dirty="0" smtClean="0"/>
              <a:t>Méně než 1000g =) cca 25 promile</a:t>
            </a:r>
          </a:p>
        </p:txBody>
      </p:sp>
    </p:spTree>
    <p:extLst>
      <p:ext uri="{BB962C8B-B14F-4D97-AF65-F5344CB8AC3E}">
        <p14:creationId xmlns:p14="http://schemas.microsoft.com/office/powerpoint/2010/main" val="95707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1491</Words>
  <Application>Microsoft Office PowerPoint</Application>
  <PresentationFormat>Širokoúhlá obrazovka</PresentationFormat>
  <Paragraphs>153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Motiv Office</vt:lpstr>
      <vt:lpstr>Edukace a rozvoj osob se somatickým znevýhodněním</vt:lpstr>
      <vt:lpstr>Vymezení zdravotního a tělesného postižení</vt:lpstr>
      <vt:lpstr>Definice tělesného postižení</vt:lpstr>
      <vt:lpstr>Tělesná postižení</vt:lpstr>
      <vt:lpstr>Propedeutické disciplíny somatopedie</vt:lpstr>
      <vt:lpstr>Vymezení a význam somatopedie</vt:lpstr>
      <vt:lpstr>Centrální obrny</vt:lpstr>
      <vt:lpstr>DMO</vt:lpstr>
      <vt:lpstr>Prevalence DMO</vt:lpstr>
      <vt:lpstr>Formy DMO</vt:lpstr>
      <vt:lpstr>Spastické formy DMO</vt:lpstr>
      <vt:lpstr>Diparetická forma DMO</vt:lpstr>
      <vt:lpstr>Hemiparetická forma DMO</vt:lpstr>
      <vt:lpstr>Kvadruparetická forma DMO</vt:lpstr>
      <vt:lpstr>Nespastické formy DMO</vt:lpstr>
      <vt:lpstr>Dyskinetická forma DMO</vt:lpstr>
      <vt:lpstr>Hypotonická forma DMO</vt:lpstr>
      <vt:lpstr>Specifika edukace žáků s tělesným postižením</vt:lpstr>
      <vt:lpstr>Specifika edukace žáků s tělesným postižením II.</vt:lpstr>
      <vt:lpstr>Podmínky integrace tělesně postiženého žáka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Edukace a rozvoj osob se somatickým znevýhodněním</dc:title>
  <dc:creator>Kotlik</dc:creator>
  <cp:lastModifiedBy>Kamil Kotlík</cp:lastModifiedBy>
  <cp:revision>3</cp:revision>
  <dcterms:created xsi:type="dcterms:W3CDTF">2019-05-20T08:11:38Z</dcterms:created>
  <dcterms:modified xsi:type="dcterms:W3CDTF">2020-03-12T16:11:19Z</dcterms:modified>
</cp:coreProperties>
</file>