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 autoAdjust="0"/>
    <p:restoredTop sz="86477" autoAdjust="0"/>
  </p:normalViewPr>
  <p:slideViewPr>
    <p:cSldViewPr snapToGrid="0">
      <p:cViewPr varScale="1">
        <p:scale>
          <a:sx n="74" d="100"/>
          <a:sy n="74" d="100"/>
        </p:scale>
        <p:origin x="-114" y="-4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52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bory-online.cz/" TargetMode="External"/><Relationship Id="rId2" Type="http://schemas.openxmlformats.org/officeDocument/2006/relationships/hyperlink" Target="http://www.mpsv.cz/ppropo.php?ID=IPB06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ialnidialog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ppropo.asp?ID=z2_199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Kolektivní Vyjednávání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52430" y="4960137"/>
            <a:ext cx="3562066" cy="1463040"/>
          </a:xfrm>
        </p:spPr>
        <p:txBody>
          <a:bodyPr/>
          <a:lstStyle/>
          <a:p>
            <a:r>
              <a:rPr lang="cs-CZ" dirty="0" smtClean="0"/>
              <a:t>Tereza Navrátilová</a:t>
            </a:r>
          </a:p>
          <a:p>
            <a:r>
              <a:rPr lang="cs-CZ" dirty="0" smtClean="0"/>
              <a:t>Pavel Jurečka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NMgr</a:t>
            </a:r>
            <a:r>
              <a:rPr lang="cs-CZ" dirty="0" smtClean="0"/>
              <a:t>. Andragogika a </a:t>
            </a:r>
            <a:r>
              <a:rPr lang="cs-CZ" dirty="0" err="1" smtClean="0"/>
              <a:t>Pers</a:t>
            </a:r>
            <a:r>
              <a:rPr lang="cs-CZ" dirty="0" smtClean="0"/>
              <a:t>.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462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Asociace zaměstnavatelů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Svaz průmyslu a dopravy ČR</a:t>
            </a:r>
          </a:p>
          <a:p>
            <a:endParaRPr lang="cs-CZ" dirty="0" smtClean="0"/>
          </a:p>
          <a:p>
            <a:r>
              <a:rPr lang="cs-CZ" dirty="0"/>
              <a:t>Konfederace zaměstnavatelských a podnikatelských svazů </a:t>
            </a:r>
            <a:r>
              <a:rPr lang="cs-CZ" dirty="0" smtClean="0"/>
              <a:t>ČR</a:t>
            </a:r>
          </a:p>
          <a:p>
            <a:endParaRPr lang="cs-CZ" dirty="0" smtClean="0"/>
          </a:p>
          <a:p>
            <a:r>
              <a:rPr lang="cs-CZ" dirty="0" smtClean="0"/>
              <a:t>Unie zaměstnavatelských svazů ČR</a:t>
            </a:r>
          </a:p>
          <a:p>
            <a:endParaRPr lang="cs-CZ" dirty="0" smtClean="0"/>
          </a:p>
          <a:p>
            <a:r>
              <a:rPr lang="pl-PL" dirty="0"/>
              <a:t>Svaz obchodu a cestovního ruchu </a:t>
            </a:r>
            <a:r>
              <a:rPr lang="pl-PL" dirty="0" smtClean="0"/>
              <a:t>ČR</a:t>
            </a:r>
          </a:p>
          <a:p>
            <a:endParaRPr lang="pl-PL" dirty="0"/>
          </a:p>
          <a:p>
            <a:pPr>
              <a:lnSpc>
                <a:spcPct val="100000"/>
              </a:lnSpc>
            </a:pPr>
            <a:r>
              <a:rPr lang="cs-CZ" dirty="0" err="1" smtClean="0"/>
              <a:t>Hospodářska</a:t>
            </a:r>
            <a:r>
              <a:rPr lang="cs-CZ" dirty="0" smtClean="0"/>
              <a:t> komora ČR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Agrární komora 	ČR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472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Rada hospodářské a sociální </a:t>
            </a:r>
            <a:r>
              <a:rPr lang="cs-CZ" dirty="0" smtClean="0"/>
              <a:t>dohody – národní úroveň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 7 </a:t>
            </a:r>
            <a:r>
              <a:rPr lang="cs-CZ" sz="1600" dirty="0"/>
              <a:t>zástupců </a:t>
            </a:r>
            <a:r>
              <a:rPr lang="cs-CZ" sz="1600" dirty="0" smtClean="0"/>
              <a:t>vlády, 7 zástupců zaměstnavatelů, 7 zástupců odborů</a:t>
            </a: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 Plenární jednání RHSD – „velká tripartita“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 </a:t>
            </a:r>
            <a:r>
              <a:rPr lang="cs-CZ" sz="1600" dirty="0" smtClean="0"/>
              <a:t>Předsednictvo – výkonný orgán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 </a:t>
            </a:r>
            <a:r>
              <a:rPr lang="cs-CZ" sz="1600" dirty="0" smtClean="0"/>
              <a:t>Pracovní týmy RHSD – „malé tripartity</a:t>
            </a:r>
          </a:p>
          <a:p>
            <a:endParaRPr lang="cs-CZ" dirty="0" smtClean="0"/>
          </a:p>
          <a:p>
            <a:r>
              <a:rPr lang="cs-CZ" dirty="0" smtClean="0"/>
              <a:t>Regionální úroveň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sz="1600" dirty="0"/>
              <a:t>krajské </a:t>
            </a:r>
            <a:r>
              <a:rPr lang="cs-CZ" sz="1600" dirty="0" smtClean="0"/>
              <a:t>tripartity – postupně od 2009 ve všech krajích</a:t>
            </a:r>
          </a:p>
        </p:txBody>
      </p:sp>
    </p:spTree>
    <p:extLst>
      <p:ext uri="{BB962C8B-B14F-4D97-AF65-F5344CB8AC3E}">
        <p14:creationId xmlns:p14="http://schemas.microsoft.com/office/powerpoint/2010/main" xmlns="" val="350244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Tripartita  - Delegace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01071" cy="402336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Mgr. Bohuslav SOBOTKA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předseda vlády ČR a předseda RHSD ČR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Mgr</a:t>
            </a:r>
            <a:r>
              <a:rPr lang="cs-CZ" b="1" dirty="0"/>
              <a:t>. Michaela MARKSOVÁ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ministryně práce a sociálních věcí a výkonná místopředsedkyně RHSD ČR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Ing</a:t>
            </a:r>
            <a:r>
              <a:rPr lang="cs-CZ" b="1" dirty="0"/>
              <a:t>. Dan ŤOK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ministr </a:t>
            </a:r>
            <a:r>
              <a:rPr lang="cs-CZ" dirty="0" smtClean="0"/>
              <a:t>dopravy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Ing</a:t>
            </a:r>
            <a:r>
              <a:rPr lang="cs-CZ" b="1" dirty="0"/>
              <a:t>. Karla ŠLECHTOVÁ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ministryně pro místní </a:t>
            </a:r>
            <a:r>
              <a:rPr lang="cs-CZ" dirty="0" smtClean="0"/>
              <a:t>rozvoj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Ing</a:t>
            </a:r>
            <a:r>
              <a:rPr lang="cs-CZ" b="1" dirty="0"/>
              <a:t>. Jan Mládek, CSc.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ministr průmyslu a </a:t>
            </a:r>
            <a:r>
              <a:rPr lang="cs-CZ" dirty="0" smtClean="0"/>
              <a:t>obchodu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Ing</a:t>
            </a:r>
            <a:r>
              <a:rPr lang="cs-CZ" b="1" dirty="0"/>
              <a:t>. Marian Jurečka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ministr zemědělství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14555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Tripartita – delegace </a:t>
            </a:r>
            <a:r>
              <a:rPr lang="cs-CZ" dirty="0" err="1" smtClean="0"/>
              <a:t>zam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72640"/>
            <a:ext cx="5574792" cy="4023360"/>
          </a:xfrm>
        </p:spPr>
        <p:txBody>
          <a:bodyPr>
            <a:noAutofit/>
          </a:bodyPr>
          <a:lstStyle/>
          <a:p>
            <a:r>
              <a:rPr lang="cs-CZ" sz="1700" b="1" dirty="0"/>
              <a:t>Ing. Jaroslav HANÁK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místopředseda RHSD ČR</a:t>
            </a:r>
            <a:br>
              <a:rPr lang="cs-CZ" sz="1700" dirty="0"/>
            </a:br>
            <a:r>
              <a:rPr lang="cs-CZ" sz="1700" dirty="0"/>
              <a:t>prezident Svazu průmyslu a dopravy </a:t>
            </a:r>
            <a:r>
              <a:rPr lang="cs-CZ" sz="1700" dirty="0" smtClean="0"/>
              <a:t>ČR</a:t>
            </a:r>
          </a:p>
          <a:p>
            <a:r>
              <a:rPr lang="cs-CZ" sz="1700" b="1" dirty="0"/>
              <a:t>Ing. Pavel JUŘÍČEK, </a:t>
            </a:r>
            <a:r>
              <a:rPr lang="cs-CZ" sz="1700" b="1" dirty="0" err="1"/>
              <a:t>Ph.D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viceprezident Svazu průmyslu a dopravy ČR</a:t>
            </a:r>
            <a:br>
              <a:rPr lang="cs-CZ" sz="1700" dirty="0"/>
            </a:br>
            <a:r>
              <a:rPr lang="cs-CZ" sz="1700" dirty="0"/>
              <a:t>Svaz průmyslu a dopravy </a:t>
            </a:r>
            <a:r>
              <a:rPr lang="cs-CZ" sz="1700" dirty="0" smtClean="0"/>
              <a:t>ČR</a:t>
            </a:r>
          </a:p>
          <a:p>
            <a:r>
              <a:rPr lang="cs-CZ" sz="1700" b="1" dirty="0"/>
              <a:t>Ing. Dana KUCHTOVÁ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generální ředitelka</a:t>
            </a:r>
            <a:br>
              <a:rPr lang="cs-CZ" sz="1700" dirty="0"/>
            </a:br>
            <a:r>
              <a:rPr lang="cs-CZ" sz="1700" dirty="0"/>
              <a:t>Svaz průmyslu a dopravy </a:t>
            </a:r>
            <a:r>
              <a:rPr lang="cs-CZ" sz="1700" dirty="0" smtClean="0"/>
              <a:t>ČR</a:t>
            </a:r>
          </a:p>
          <a:p>
            <a:r>
              <a:rPr lang="cs-CZ" sz="1700" b="1" dirty="0"/>
              <a:t>Ing. Marta NOVÁKOVÁ</a:t>
            </a:r>
            <a:r>
              <a:rPr lang="cs-CZ" sz="1700" dirty="0"/>
              <a:t/>
            </a:r>
            <a:br>
              <a:rPr lang="cs-CZ" sz="1700" dirty="0"/>
            </a:br>
            <a:r>
              <a:rPr lang="cs-CZ" sz="1700" dirty="0"/>
              <a:t>prezidentka</a:t>
            </a:r>
            <a:br>
              <a:rPr lang="cs-CZ" sz="1700" dirty="0"/>
            </a:br>
            <a:r>
              <a:rPr lang="cs-CZ" sz="1700" dirty="0"/>
              <a:t>Svaz obchodu a cestovního ruchu </a:t>
            </a:r>
            <a:r>
              <a:rPr lang="cs-CZ" sz="1700" dirty="0" smtClean="0"/>
              <a:t>ČR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17208" y="2011680"/>
            <a:ext cx="5574792" cy="40233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 smtClean="0"/>
              <a:t>Jan WIESNER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předseda Konfederace zaměstnavatelských a podnikatelských svazů ČR</a:t>
            </a:r>
            <a:br>
              <a:rPr lang="cs-CZ" sz="1700" dirty="0" smtClean="0"/>
            </a:br>
            <a:r>
              <a:rPr lang="cs-CZ" sz="1700" dirty="0" smtClean="0"/>
              <a:t>Svaz českých a moravských výrobních družstev</a:t>
            </a:r>
            <a:br>
              <a:rPr lang="cs-CZ" sz="1700" dirty="0" smtClean="0"/>
            </a:br>
            <a:r>
              <a:rPr lang="cs-CZ" sz="1700" dirty="0" smtClean="0"/>
              <a:t>předseda</a:t>
            </a:r>
          </a:p>
          <a:p>
            <a:r>
              <a:rPr lang="cs-CZ" sz="1700" b="1" dirty="0" smtClean="0"/>
              <a:t>Ing. Jiří HORECKÝ, Ph.D., MBA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místopředseda Konfederace zaměstnavatelských a podnikatelských svazů ČR</a:t>
            </a:r>
            <a:br>
              <a:rPr lang="cs-CZ" sz="1700" dirty="0" smtClean="0"/>
            </a:br>
            <a:r>
              <a:rPr lang="cs-CZ" sz="1700" dirty="0" smtClean="0"/>
              <a:t>a prezident Unie zaměstnavatelských svazů ČR </a:t>
            </a:r>
            <a:br>
              <a:rPr lang="cs-CZ" sz="1700" dirty="0" smtClean="0"/>
            </a:br>
            <a:r>
              <a:rPr lang="cs-CZ" sz="1700" dirty="0" smtClean="0"/>
              <a:t>prezident</a:t>
            </a:r>
          </a:p>
          <a:p>
            <a:r>
              <a:rPr lang="cs-CZ" sz="1700" b="1" dirty="0" smtClean="0"/>
              <a:t>Ing. Václav MATYÁŠ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místopředseda Konfederace zaměstnavatelských a podnikatelských svazů ČR</a:t>
            </a:r>
            <a:br>
              <a:rPr lang="cs-CZ" sz="1700" dirty="0" smtClean="0"/>
            </a:br>
            <a:r>
              <a:rPr lang="cs-CZ" sz="1700" dirty="0" smtClean="0"/>
              <a:t>Svaz podnikatelů ve stavebnictví ČR</a:t>
            </a:r>
            <a:br>
              <a:rPr lang="cs-CZ" sz="1700" dirty="0" smtClean="0"/>
            </a:br>
            <a:r>
              <a:rPr lang="cs-CZ" sz="1700" dirty="0" smtClean="0"/>
              <a:t>prezident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xmlns="" val="3370803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Tripartita – delegace Odborů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4553712" cy="402336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Josef STŘEDULA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místopředseda RHSD ČR</a:t>
            </a:r>
            <a:br>
              <a:rPr lang="cs-CZ" dirty="0"/>
            </a:br>
            <a:r>
              <a:rPr lang="cs-CZ" dirty="0"/>
              <a:t>předseda Českomoravské konfederace odborových </a:t>
            </a:r>
            <a:r>
              <a:rPr lang="cs-CZ" dirty="0" smtClean="0"/>
              <a:t>svazů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Jaroslav </a:t>
            </a:r>
            <a:r>
              <a:rPr lang="cs-CZ" b="1" dirty="0"/>
              <a:t>SOUČEK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předseda OS </a:t>
            </a:r>
            <a:r>
              <a:rPr lang="cs-CZ" dirty="0" smtClean="0"/>
              <a:t>KOVO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Stanislav </a:t>
            </a:r>
            <a:r>
              <a:rPr lang="cs-CZ" b="1" dirty="0"/>
              <a:t>ANTONIV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předseda OS STAVBA </a:t>
            </a:r>
            <a:br>
              <a:rPr lang="cs-CZ" dirty="0"/>
            </a:br>
            <a:r>
              <a:rPr lang="cs-CZ" dirty="0"/>
              <a:t>OS STAVBA ČR </a:t>
            </a:r>
            <a:endParaRPr lang="cs-CZ" dirty="0" smtClean="0"/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Bc</a:t>
            </a:r>
            <a:r>
              <a:rPr lang="cs-CZ" b="1" dirty="0"/>
              <a:t>. Dagmar ŽITNÍKOVÁ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předsedkyně OS zdravotnictví a sociální péče</a:t>
            </a:r>
            <a:br>
              <a:rPr lang="cs-CZ" dirty="0"/>
            </a:br>
            <a:r>
              <a:rPr lang="cs-CZ" dirty="0"/>
              <a:t>OS zdravotnictví a sociální péče ČR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56249" y="2209800"/>
            <a:ext cx="455371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b="1" dirty="0" smtClean="0"/>
              <a:t>Bc. Jan SÁBEL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předseda OS PHGN</a:t>
            </a:r>
            <a:br>
              <a:rPr lang="cs-CZ" sz="1700" dirty="0" smtClean="0"/>
            </a:br>
            <a:r>
              <a:rPr lang="cs-CZ" sz="1700" dirty="0" smtClean="0"/>
              <a:t>OS PHGN</a:t>
            </a:r>
          </a:p>
          <a:p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b="1" dirty="0" smtClean="0"/>
              <a:t>JUDr. Zdeněk ČERNÝ</a:t>
            </a:r>
            <a:br>
              <a:rPr lang="cs-CZ" sz="1700" b="1" dirty="0" smtClean="0"/>
            </a:br>
            <a:r>
              <a:rPr lang="cs-CZ" sz="1700" dirty="0" smtClean="0"/>
              <a:t>předseda OS ECHO </a:t>
            </a:r>
            <a:br>
              <a:rPr lang="cs-CZ" sz="1700" dirty="0" smtClean="0"/>
            </a:br>
            <a:r>
              <a:rPr lang="cs-CZ" sz="1700" dirty="0" smtClean="0"/>
              <a:t>OS ECHO</a:t>
            </a:r>
          </a:p>
          <a:p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b="1" dirty="0" smtClean="0"/>
              <a:t>Bohumír DUFEK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předseda Asociace samostatných odborů</a:t>
            </a:r>
            <a:br>
              <a:rPr lang="cs-CZ" sz="1700" dirty="0" smtClean="0"/>
            </a:br>
            <a:r>
              <a:rPr lang="cs-CZ" sz="1700" dirty="0" smtClean="0"/>
              <a:t>Asociace samostatných odborů</a:t>
            </a:r>
            <a:br>
              <a:rPr lang="cs-CZ" sz="1700" dirty="0" smtClean="0"/>
            </a:b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xmlns="" val="1032565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www.mpsv.cz/ppropo.php?ID=IPB069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http://www.odbory-online.cz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http://www.socialnidialog.cz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988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ukotvení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ZP §276 – Právo zaměstnanců sdružovat se a hájit své zájmy</a:t>
            </a:r>
          </a:p>
          <a:p>
            <a:r>
              <a:rPr lang="cs-CZ" dirty="0" smtClean="0"/>
              <a:t>- odborové organizace</a:t>
            </a:r>
          </a:p>
          <a:p>
            <a:r>
              <a:rPr lang="cs-CZ" dirty="0" smtClean="0"/>
              <a:t>- rady zaměstnanců</a:t>
            </a:r>
          </a:p>
          <a:p>
            <a:r>
              <a:rPr lang="cs-CZ" dirty="0" smtClean="0"/>
              <a:t>- zástupci pro ochranu zdraví a oblast bezpečnosti</a:t>
            </a:r>
          </a:p>
          <a:p>
            <a:r>
              <a:rPr lang="cs-CZ" u="sng" dirty="0" smtClean="0"/>
              <a:t>ZP §21-29 – Kolektivní smlouva</a:t>
            </a:r>
          </a:p>
          <a:p>
            <a:r>
              <a:rPr lang="cs-CZ" dirty="0" smtClean="0"/>
              <a:t>- musí být uzavřena písemně</a:t>
            </a:r>
          </a:p>
          <a:p>
            <a:r>
              <a:rPr lang="cs-CZ" dirty="0" smtClean="0"/>
              <a:t>- účinnost dle dohodnutého období (i zpětně) – na určitou či neurčitou dobu</a:t>
            </a:r>
          </a:p>
          <a:p>
            <a:r>
              <a:rPr lang="cs-CZ" dirty="0" smtClean="0"/>
              <a:t>- je závazná i pro zaměstnance, kteří nejsou členy odborové organizace §286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09439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Zaměstnavatel - odborová organizace </a:t>
            </a:r>
            <a:r>
              <a:rPr lang="cs-CZ" dirty="0" smtClean="0"/>
              <a:t>-</a:t>
            </a:r>
            <a:r>
              <a:rPr lang="cs-CZ" dirty="0"/>
              <a:t> při řešení mzdových nebo platových práv a ostatních práv v </a:t>
            </a:r>
            <a:r>
              <a:rPr lang="cs-CZ" i="1" dirty="0"/>
              <a:t>pracovněprávních vztazích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Cílem - uzavření </a:t>
            </a:r>
            <a:r>
              <a:rPr lang="cs-CZ" b="1" dirty="0"/>
              <a:t>kolektivní smlouvy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Postup </a:t>
            </a:r>
            <a:r>
              <a:rPr lang="cs-CZ" dirty="0"/>
              <a:t>kolektivního vyjednávání, uzavírání kolektivní smlouvy, řešení   sporů mezi účastníky, postup při stávkách a výlukách je dán </a:t>
            </a:r>
            <a:r>
              <a:rPr lang="cs-CZ" dirty="0">
                <a:hlinkClick r:id="rId2"/>
              </a:rPr>
              <a:t>zákonem č. 2/1991 Sb.</a:t>
            </a:r>
            <a:r>
              <a:rPr lang="cs-CZ" dirty="0"/>
              <a:t>, </a:t>
            </a:r>
            <a:r>
              <a:rPr lang="cs-CZ" b="1" dirty="0"/>
              <a:t>o kolektivním vyjednávání </a:t>
            </a:r>
            <a:r>
              <a:rPr lang="cs-CZ" dirty="0"/>
              <a:t>v platném znění. </a:t>
            </a:r>
            <a:endParaRPr lang="cs-CZ" dirty="0" smtClean="0"/>
          </a:p>
          <a:p>
            <a:r>
              <a:rPr lang="cs-CZ" b="1" dirty="0" smtClean="0"/>
              <a:t>Sociální dialog </a:t>
            </a:r>
            <a:r>
              <a:rPr lang="cs-CZ" dirty="0" smtClean="0"/>
              <a:t>(Rada hospodářské a sociální dohody – Tripartita)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66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dvoustranný </a:t>
            </a:r>
            <a:r>
              <a:rPr lang="cs-CZ" dirty="0"/>
              <a:t>pracovněprávní úkon uzavíraný mezi odborovou organizací a zaměstnavatelem, jejíž </a:t>
            </a:r>
            <a:r>
              <a:rPr lang="cs-CZ" i="1" dirty="0"/>
              <a:t>obsahem jsou mzdové a další pracovní podmínky pro zaměstnance</a:t>
            </a:r>
            <a:r>
              <a:rPr lang="cs-CZ" i="1" dirty="0" smtClean="0"/>
              <a:t>.</a:t>
            </a:r>
          </a:p>
          <a:p>
            <a:r>
              <a:rPr lang="cs-CZ" u="sng" dirty="0" smtClean="0"/>
              <a:t>Druhy</a:t>
            </a:r>
          </a:p>
          <a:p>
            <a:r>
              <a:rPr lang="cs-CZ" dirty="0" smtClean="0"/>
              <a:t>Podniková kolektivní smlouva </a:t>
            </a:r>
          </a:p>
          <a:p>
            <a:r>
              <a:rPr lang="cs-CZ" dirty="0" smtClean="0"/>
              <a:t>Kolektivní smlouva vyššího stupně</a:t>
            </a:r>
          </a:p>
          <a:p>
            <a:r>
              <a:rPr lang="cs-CZ" dirty="0" smtClean="0"/>
              <a:t>Skupinové kolektivní smlouvy (koncern)</a:t>
            </a:r>
          </a:p>
          <a:p>
            <a:r>
              <a:rPr lang="cs-CZ" u="sng" dirty="0" smtClean="0"/>
              <a:t>Formy interakce</a:t>
            </a:r>
          </a:p>
          <a:p>
            <a:r>
              <a:rPr lang="cs-CZ" dirty="0" smtClean="0"/>
              <a:t>Informování -) projednání -) kontrola -) souhlas, dohoda</a:t>
            </a:r>
          </a:p>
          <a:p>
            <a:r>
              <a:rPr lang="cs-CZ" u="sng" dirty="0" smtClean="0"/>
              <a:t>Souhlas odborů musí být při </a:t>
            </a:r>
          </a:p>
          <a:p>
            <a:r>
              <a:rPr lang="cs-CZ" dirty="0" smtClean="0"/>
              <a:t>1)výpověď zaměstnanci, jež je členem </a:t>
            </a:r>
          </a:p>
          <a:p>
            <a:r>
              <a:rPr lang="cs-CZ" dirty="0" smtClean="0"/>
              <a:t>2)změna právního řádu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391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předpis a pracovní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Vnitřní předpis </a:t>
            </a:r>
            <a:r>
              <a:rPr lang="cs-CZ" dirty="0" smtClean="0"/>
              <a:t>(§ 305)</a:t>
            </a:r>
          </a:p>
          <a:p>
            <a:r>
              <a:rPr lang="cs-CZ" dirty="0" smtClean="0"/>
              <a:t>Zaměstnavatel </a:t>
            </a:r>
            <a:r>
              <a:rPr lang="cs-CZ" dirty="0"/>
              <a:t>může vnitřním předpisem stanovit práva v pracovněprávních vztazích, z nichž je oprávněn zaměstnanec, </a:t>
            </a:r>
            <a:r>
              <a:rPr lang="cs-CZ" u="sng" dirty="0"/>
              <a:t>výhodněji, než stanoví zákoník </a:t>
            </a:r>
            <a:r>
              <a:rPr lang="cs-CZ" u="sng" dirty="0" smtClean="0"/>
              <a:t>práce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(organizační řád, pracovní, požární, krizový plán, metodické předpisy aj.)</a:t>
            </a:r>
          </a:p>
          <a:p>
            <a:r>
              <a:rPr lang="cs-CZ" b="1" dirty="0"/>
              <a:t>P</a:t>
            </a:r>
            <a:r>
              <a:rPr lang="cs-CZ" b="1" dirty="0" smtClean="0"/>
              <a:t>racovní </a:t>
            </a:r>
            <a:r>
              <a:rPr lang="cs-CZ" b="1" dirty="0"/>
              <a:t>řád</a:t>
            </a:r>
            <a:r>
              <a:rPr lang="cs-CZ" dirty="0"/>
              <a:t> </a:t>
            </a:r>
            <a:r>
              <a:rPr lang="cs-CZ" dirty="0" smtClean="0"/>
              <a:t>(§ 306)</a:t>
            </a:r>
          </a:p>
          <a:p>
            <a:r>
              <a:rPr lang="cs-CZ" dirty="0" smtClean="0"/>
              <a:t>Specifikuje práva a povinnosti zaměstnanců</a:t>
            </a:r>
          </a:p>
          <a:p>
            <a:r>
              <a:rPr lang="cs-CZ" dirty="0" smtClean="0"/>
              <a:t>Pracovní řád </a:t>
            </a:r>
            <a:r>
              <a:rPr lang="cs-CZ" u="sng" dirty="0" smtClean="0"/>
              <a:t>nemůže obsahovat </a:t>
            </a:r>
            <a:r>
              <a:rPr lang="cs-CZ" dirty="0" smtClean="0"/>
              <a:t>úpravu mzdových nebo platových práv a ostatních práv v pracovněprávních vztazích.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74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Stávka a výluka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KOLEKTIVNÍ SPORY – uzavření a dodržování závazků</a:t>
            </a:r>
          </a:p>
          <a:p>
            <a:r>
              <a:rPr lang="cs-CZ" b="1" dirty="0" smtClean="0"/>
              <a:t>STÁVKA </a:t>
            </a:r>
            <a:r>
              <a:rPr lang="cs-CZ" dirty="0" smtClean="0"/>
              <a:t>(odbory)</a:t>
            </a:r>
          </a:p>
          <a:p>
            <a:r>
              <a:rPr lang="cs-CZ" dirty="0" smtClean="0"/>
              <a:t>Kolektivní vyjednávání, Řešení kolektivních sporů (může být vyhlášena solidární)</a:t>
            </a:r>
          </a:p>
          <a:p>
            <a:r>
              <a:rPr lang="cs-CZ" dirty="0" smtClean="0"/>
              <a:t>- min. 3 dny předem písemné oznámení</a:t>
            </a:r>
          </a:p>
          <a:p>
            <a:r>
              <a:rPr lang="cs-CZ" dirty="0" smtClean="0"/>
              <a:t>- 2/3 hlasujících musí vyslovit souhlas</a:t>
            </a:r>
          </a:p>
          <a:p>
            <a:r>
              <a:rPr lang="cs-CZ" dirty="0" smtClean="0"/>
              <a:t>- po její dobu nepřísluší zaměstnancům mzda/plat</a:t>
            </a:r>
          </a:p>
          <a:p>
            <a:r>
              <a:rPr lang="cs-CZ" dirty="0" smtClean="0"/>
              <a:t>- výjimka – soudci, vojáci, obsluha jaderných elektráren, …</a:t>
            </a:r>
          </a:p>
          <a:p>
            <a:r>
              <a:rPr lang="cs-CZ" b="1" dirty="0" smtClean="0"/>
              <a:t>VÝLUKA </a:t>
            </a:r>
            <a:r>
              <a:rPr lang="cs-CZ" dirty="0" smtClean="0"/>
              <a:t>(zaměstnavatel)</a:t>
            </a:r>
          </a:p>
          <a:p>
            <a:r>
              <a:rPr lang="cs-CZ" dirty="0" smtClean="0"/>
              <a:t>Při kolektivním vyjednávání</a:t>
            </a:r>
          </a:p>
          <a:p>
            <a:r>
              <a:rPr lang="cs-CZ" dirty="0" smtClean="0"/>
              <a:t>- překážka v práci na straně zaměstnavatele (zaměstnanci náleží 50% mzdy/platu)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87639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KOLEKTIVNÍHO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Odbory</a:t>
            </a:r>
          </a:p>
          <a:p>
            <a:endParaRPr lang="cs-CZ" dirty="0" smtClean="0"/>
          </a:p>
          <a:p>
            <a:r>
              <a:rPr lang="cs-CZ" b="1" dirty="0" smtClean="0"/>
              <a:t>Asociace zaměstnavatelů</a:t>
            </a:r>
          </a:p>
          <a:p>
            <a:endParaRPr lang="cs-CZ" dirty="0" smtClean="0"/>
          </a:p>
          <a:p>
            <a:r>
              <a:rPr lang="cs-CZ" b="1" dirty="0" smtClean="0"/>
              <a:t>Stát</a:t>
            </a:r>
          </a:p>
          <a:p>
            <a:r>
              <a:rPr lang="cs-CZ" sz="1800" dirty="0" smtClean="0"/>
              <a:t>- vláda, ministerstva</a:t>
            </a:r>
          </a:p>
          <a:p>
            <a:r>
              <a:rPr lang="cs-CZ" sz="1800" dirty="0" smtClean="0"/>
              <a:t>- Svaz </a:t>
            </a:r>
            <a:r>
              <a:rPr lang="cs-CZ" sz="1800" dirty="0"/>
              <a:t>měst a obcí </a:t>
            </a:r>
            <a:r>
              <a:rPr lang="cs-CZ" sz="1800" dirty="0" smtClean="0"/>
              <a:t>ČR</a:t>
            </a:r>
          </a:p>
          <a:p>
            <a:r>
              <a:rPr lang="cs-CZ" sz="1800" dirty="0" smtClean="0"/>
              <a:t>- Asociace </a:t>
            </a:r>
            <a:r>
              <a:rPr lang="cs-CZ" sz="1800" dirty="0"/>
              <a:t>krajů ČR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21645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vznik v průběhu 19. století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zkracování pracovní doby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omezování práce dětí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zvýšení bezpečnosti práce</a:t>
            </a:r>
          </a:p>
          <a:p>
            <a:r>
              <a:rPr lang="cs-CZ" dirty="0" smtClean="0"/>
              <a:t>- 1. května 1886 – stávka zaměstnanců v Chicagu -&gt; Svátek práce</a:t>
            </a:r>
          </a:p>
          <a:p>
            <a:r>
              <a:rPr lang="cs-CZ" dirty="0" smtClean="0"/>
              <a:t>- 1870 – zákon o koaliční svobodě v Rakousku-Uhersku</a:t>
            </a:r>
          </a:p>
          <a:p>
            <a:r>
              <a:rPr lang="cs-CZ" dirty="0" smtClean="0"/>
              <a:t>- 1. republika- pluralita odborových organizací, gentský systém</a:t>
            </a:r>
          </a:p>
          <a:p>
            <a:r>
              <a:rPr lang="cs-CZ" dirty="0" smtClean="0"/>
              <a:t>- po 1948 – monopol ROH</a:t>
            </a:r>
          </a:p>
          <a:p>
            <a:r>
              <a:rPr lang="cs-CZ" dirty="0" smtClean="0"/>
              <a:t>- po 1989 – vznik ČMKOS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090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Českomoravská konfederace odborových svazů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největší odborová konfederace - cca 800 000 členů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sdružuje </a:t>
            </a:r>
            <a:r>
              <a:rPr lang="cs-CZ" sz="1600" dirty="0" smtClean="0"/>
              <a:t>33 profesních </a:t>
            </a:r>
            <a:r>
              <a:rPr lang="cs-CZ" sz="1600" dirty="0"/>
              <a:t>odborových </a:t>
            </a:r>
            <a:r>
              <a:rPr lang="cs-CZ" sz="1600" dirty="0" smtClean="0"/>
              <a:t>svazů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/>
              <a:t>předseda Josef </a:t>
            </a:r>
            <a:r>
              <a:rPr lang="cs-CZ" sz="1600" dirty="0" err="1" smtClean="0"/>
              <a:t>Středula</a:t>
            </a:r>
            <a:endParaRPr lang="cs-CZ" dirty="0"/>
          </a:p>
          <a:p>
            <a:r>
              <a:rPr lang="cs-CZ" dirty="0" smtClean="0"/>
              <a:t>Asociace samostatných odborů  ČR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/>
              <a:t>cca 200 000 členů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/>
              <a:t>15 odborových svazů</a:t>
            </a:r>
            <a:endParaRPr lang="cs-CZ" sz="1600" dirty="0"/>
          </a:p>
          <a:p>
            <a:r>
              <a:rPr lang="cs-CZ" dirty="0" smtClean="0"/>
              <a:t>Menší odborové centrály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1600" dirty="0"/>
              <a:t>Konfederace umění a kultury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 smtClean="0"/>
              <a:t> Odborové </a:t>
            </a:r>
            <a:r>
              <a:rPr lang="cs-CZ" sz="1600" dirty="0"/>
              <a:t>sdružení Čech, Moravy a Slezska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 Křesťanská odborová koalice </a:t>
            </a:r>
          </a:p>
        </p:txBody>
      </p:sp>
    </p:spTree>
    <p:extLst>
      <p:ext uri="{BB962C8B-B14F-4D97-AF65-F5344CB8AC3E}">
        <p14:creationId xmlns:p14="http://schemas.microsoft.com/office/powerpoint/2010/main" xmlns="" val="103515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265</TotalTime>
  <Words>543</Words>
  <Application>Microsoft Office PowerPoint</Application>
  <PresentationFormat>Vlastní</PresentationFormat>
  <Paragraphs>124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Integrál</vt:lpstr>
      <vt:lpstr>Kolektivní Vyjednávání</vt:lpstr>
      <vt:lpstr>Legislativní ukotvení</vt:lpstr>
      <vt:lpstr>Kolektivní vyjednávání</vt:lpstr>
      <vt:lpstr>Kolektivní smlouva</vt:lpstr>
      <vt:lpstr>Vnitřní předpis a pracovní řád</vt:lpstr>
      <vt:lpstr>Stávka a výluka</vt:lpstr>
      <vt:lpstr>AKTÉŘI KOLEKTIVNÍHO VYJEDNÁVÁNÍ</vt:lpstr>
      <vt:lpstr>Odbory</vt:lpstr>
      <vt:lpstr>Odbory </vt:lpstr>
      <vt:lpstr>Asociace zaměstnavatelů</vt:lpstr>
      <vt:lpstr>Tripartita </vt:lpstr>
      <vt:lpstr>Tripartita  - Delegace vlády</vt:lpstr>
      <vt:lpstr>Tripartita – delegace zam.</vt:lpstr>
      <vt:lpstr>Tripartita – delegace Odborů</vt:lpstr>
      <vt:lpstr>Užitečné 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Kolektivní Vyjednávání</dc:title>
  <dc:creator>Tereza Navrátilová</dc:creator>
  <cp:lastModifiedBy>Kuchar</cp:lastModifiedBy>
  <cp:revision>26</cp:revision>
  <dcterms:created xsi:type="dcterms:W3CDTF">2015-12-07T06:05:04Z</dcterms:created>
  <dcterms:modified xsi:type="dcterms:W3CDTF">2020-09-26T09:35:17Z</dcterms:modified>
</cp:coreProperties>
</file>