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5"/>
  </p:notesMasterIdLst>
  <p:sldIdLst>
    <p:sldId id="278" r:id="rId3"/>
    <p:sldId id="277" r:id="rId4"/>
    <p:sldId id="257" r:id="rId5"/>
    <p:sldId id="260" r:id="rId6"/>
    <p:sldId id="266" r:id="rId7"/>
    <p:sldId id="270" r:id="rId8"/>
    <p:sldId id="269" r:id="rId9"/>
    <p:sldId id="261" r:id="rId10"/>
    <p:sldId id="267" r:id="rId11"/>
    <p:sldId id="282" r:id="rId12"/>
    <p:sldId id="280" r:id="rId13"/>
    <p:sldId id="281" r:id="rId14"/>
    <p:sldId id="268" r:id="rId15"/>
    <p:sldId id="272" r:id="rId16"/>
    <p:sldId id="273" r:id="rId17"/>
    <p:sldId id="274" r:id="rId18"/>
    <p:sldId id="275" r:id="rId19"/>
    <p:sldId id="276" r:id="rId20"/>
    <p:sldId id="286" r:id="rId21"/>
    <p:sldId id="318" r:id="rId22"/>
    <p:sldId id="319" r:id="rId23"/>
    <p:sldId id="320" r:id="rId24"/>
    <p:sldId id="321" r:id="rId25"/>
    <p:sldId id="322" r:id="rId26"/>
    <p:sldId id="323" r:id="rId27"/>
    <p:sldId id="256" r:id="rId28"/>
    <p:sldId id="331" r:id="rId29"/>
    <p:sldId id="324" r:id="rId30"/>
    <p:sldId id="279" r:id="rId31"/>
    <p:sldId id="330" r:id="rId32"/>
    <p:sldId id="332" r:id="rId33"/>
    <p:sldId id="291" r:id="rId34"/>
    <p:sldId id="294" r:id="rId35"/>
    <p:sldId id="295" r:id="rId36"/>
    <p:sldId id="326" r:id="rId37"/>
    <p:sldId id="327" r:id="rId38"/>
    <p:sldId id="328" r:id="rId39"/>
    <p:sldId id="329" r:id="rId40"/>
    <p:sldId id="296" r:id="rId41"/>
    <p:sldId id="308" r:id="rId42"/>
    <p:sldId id="258" r:id="rId43"/>
    <p:sldId id="271" r:id="rId4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>
      <p:cViewPr varScale="1">
        <p:scale>
          <a:sx n="115" d="100"/>
          <a:sy n="115" d="100"/>
        </p:scale>
        <p:origin x="88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E463F-5FAC-45A1-8658-E5C5C85F1809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C8ED6-D8A5-4409-89A6-EDE11CDD7B6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1C8ED6-D8A5-4409-89A6-EDE11CDD7B6E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8C63-F89F-4D9F-ABB9-BA055688B7E2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F5A3-E0D8-455D-B886-30AE109491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8C63-F89F-4D9F-ABB9-BA055688B7E2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F5A3-E0D8-455D-B886-30AE109491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8C63-F89F-4D9F-ABB9-BA055688B7E2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F5A3-E0D8-455D-B886-30AE109491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5002-76AE-404A-A8B1-0EF6755DD33A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84E9-6294-40B0-BE00-99CEEF4E86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4836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5002-76AE-404A-A8B1-0EF6755DD33A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84E9-6294-40B0-BE00-99CEEF4E86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860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5002-76AE-404A-A8B1-0EF6755DD33A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84E9-6294-40B0-BE00-99CEEF4E86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6500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5002-76AE-404A-A8B1-0EF6755DD33A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84E9-6294-40B0-BE00-99CEEF4E86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156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5002-76AE-404A-A8B1-0EF6755DD33A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84E9-6294-40B0-BE00-99CEEF4E86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543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5002-76AE-404A-A8B1-0EF6755DD33A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84E9-6294-40B0-BE00-99CEEF4E86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989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5002-76AE-404A-A8B1-0EF6755DD33A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84E9-6294-40B0-BE00-99CEEF4E86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3228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5002-76AE-404A-A8B1-0EF6755DD33A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84E9-6294-40B0-BE00-99CEEF4E86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576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8C63-F89F-4D9F-ABB9-BA055688B7E2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F5A3-E0D8-455D-B886-30AE109491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5002-76AE-404A-A8B1-0EF6755DD33A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84E9-6294-40B0-BE00-99CEEF4E86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7989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5002-76AE-404A-A8B1-0EF6755DD33A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84E9-6294-40B0-BE00-99CEEF4E86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801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E5002-76AE-404A-A8B1-0EF6755DD33A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DB84E9-6294-40B0-BE00-99CEEF4E86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8109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8C63-F89F-4D9F-ABB9-BA055688B7E2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F5A3-E0D8-455D-B886-30AE109491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8C63-F89F-4D9F-ABB9-BA055688B7E2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F5A3-E0D8-455D-B886-30AE109491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8C63-F89F-4D9F-ABB9-BA055688B7E2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F5A3-E0D8-455D-B886-30AE109491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8C63-F89F-4D9F-ABB9-BA055688B7E2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F5A3-E0D8-455D-B886-30AE109491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8C63-F89F-4D9F-ABB9-BA055688B7E2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F5A3-E0D8-455D-B886-30AE109491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8C63-F89F-4D9F-ABB9-BA055688B7E2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F5A3-E0D8-455D-B886-30AE109491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F8C63-F89F-4D9F-ABB9-BA055688B7E2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AF5A3-E0D8-455D-B886-30AE10949179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F8C63-F89F-4D9F-ABB9-BA055688B7E2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AF5A3-E0D8-455D-B886-30AE10949179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E5002-76AE-404A-A8B1-0EF6755DD33A}" type="datetimeFigureOut">
              <a:rPr lang="cs-CZ" smtClean="0"/>
              <a:pPr/>
              <a:t>10.03.2025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B84E9-6294-40B0-BE00-99CEEF4E861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417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NQACv-b_xQ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relax.com.ua/afisha/spektakli/opera-natalka-poltavka/attachment/natalka-2/" TargetMode="External"/><Relationship Id="rId2" Type="http://schemas.openxmlformats.org/officeDocument/2006/relationships/hyperlink" Target="https://www.youtube.com/watch?v=0osYVHnAPZ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solidFill>
            <a:schemeClr val="accent5">
              <a:lumMod val="75000"/>
            </a:schemeClr>
          </a:solidFill>
        </p:spPr>
        <p:txBody>
          <a:bodyPr/>
          <a:lstStyle/>
          <a:p>
            <a:r>
              <a:rPr lang="cs-CZ" dirty="0"/>
              <a:t>Kulturní pozadí (17. a 18. století)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CA0834DC-8383-43E9-882C-76728296E6EC}"/>
              </a:ext>
            </a:extLst>
          </p:cNvPr>
          <p:cNvSpPr txBox="1"/>
          <p:nvPr/>
        </p:nvSpPr>
        <p:spPr>
          <a:xfrm>
            <a:off x="323528" y="26064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/>
            <a:r>
              <a:rPr lang="cs-CZ" sz="1800" b="1" u="sng" cap="all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Těsný vztah s folklorem</a:t>
            </a:r>
            <a:endParaRPr lang="cs-CZ" sz="1800" b="1" cap="all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3B400F4-3B72-4A46-AB25-B2745B92AF79}"/>
              </a:ext>
            </a:extLst>
          </p:cNvPr>
          <p:cNvSpPr txBox="1"/>
          <p:nvPr/>
        </p:nvSpPr>
        <p:spPr>
          <a:xfrm>
            <a:off x="179512" y="692696"/>
            <a:ext cx="84249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 hangingPunct="0">
              <a:buFont typeface="Symbol" panose="05050102010706020507" pitchFamily="18" charset="2"/>
              <a:buChar char=""/>
            </a:pPr>
            <a:r>
              <a:rPr lang="cs-CZ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Kotljarevskyj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zde předvádí celou řadu lidových zábav, svátků, her, tanců, obyčejů, pověr, oblečení, věštění, strav, nápojů, materiální kultury, církevních zvyklostí, </a:t>
            </a:r>
            <a:r>
              <a:rPr lang="cs-CZ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čumakování</a:t>
            </a: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pohřby, léčení, legendy, žerty, tance, pohádky.... </a:t>
            </a: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07587CF1-17F6-4517-94B4-C927D1E81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44824"/>
            <a:ext cx="3456384" cy="454787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136ADFD-6730-4FE1-A540-C10EC39875E1}"/>
              </a:ext>
            </a:extLst>
          </p:cNvPr>
          <p:cNvSpPr txBox="1"/>
          <p:nvPr/>
        </p:nvSpPr>
        <p:spPr>
          <a:xfrm>
            <a:off x="467544" y="6392698"/>
            <a:ext cx="35283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https://xoxm.art/en/creation/ilyustracziyi-do-poemy-eneyida-i-kotlyarevskogo/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E889FF56-E9D0-41EA-B1D4-12FDCCD07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1844824"/>
            <a:ext cx="10278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2000" b="1" i="0" u="sng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JAZYK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DB82DA56-5CCF-4358-B6D3-7A22A77A0180}"/>
              </a:ext>
            </a:extLst>
          </p:cNvPr>
          <p:cNvSpPr/>
          <p:nvPr/>
        </p:nvSpPr>
        <p:spPr>
          <a:xfrm>
            <a:off x="4274452" y="2274550"/>
            <a:ext cx="46180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 fontAlgn="base">
              <a:spcBef>
                <a:spcPct val="0"/>
              </a:spcBef>
              <a:spcAft>
                <a:spcPct val="0"/>
              </a:spcAft>
            </a:pPr>
            <a:r>
              <a:rPr lang="cs-CZ" sz="2000" u="sng" dirty="0" err="1">
                <a:latin typeface="Calibri" pitchFamily="34" charset="0"/>
                <a:ea typeface="Calibri" pitchFamily="34" charset="0"/>
                <a:cs typeface="Times New Roman" pitchFamily="18" charset="0"/>
                <a:sym typeface="Times New Roman" pitchFamily="18" charset="0"/>
              </a:rPr>
              <a:t>Enejida</a:t>
            </a:r>
            <a:r>
              <a:rPr lang="cs-CZ" sz="2000" u="sng" dirty="0">
                <a:latin typeface="Calibri" pitchFamily="34" charset="0"/>
                <a:ea typeface="Calibri" pitchFamily="34" charset="0"/>
                <a:cs typeface="Times New Roman" pitchFamily="18" charset="0"/>
                <a:sym typeface="Times New Roman" pitchFamily="18" charset="0"/>
              </a:rPr>
              <a:t> -  „</a:t>
            </a:r>
            <a:r>
              <a:rPr lang="cs-CZ" sz="2000" b="1" u="sng" dirty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sym typeface="Times New Roman" pitchFamily="18" charset="0"/>
              </a:rPr>
              <a:t>první slovník lidové ukrajinštiny“. 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4D929756-2884-40A6-8329-B96463750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756" y="3021425"/>
            <a:ext cx="46180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b="1" i="0" u="sng" strike="noStrike" cap="all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JAZYK ENEJIDY SE STAL VERBÁLNÍ METAFOROU UKRAJINSKÉHO CHARAKTERU. </a:t>
            </a:r>
            <a:endParaRPr kumimoji="0" lang="cs-CZ" b="0" i="0" u="none" strike="noStrike" cap="all" normalizeH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88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02FD4084-D803-4930-9089-63C6128DC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47536"/>
              </p:ext>
            </p:extLst>
          </p:nvPr>
        </p:nvGraphicFramePr>
        <p:xfrm>
          <a:off x="899592" y="188640"/>
          <a:ext cx="7344816" cy="95291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656603">
                  <a:extLst>
                    <a:ext uri="{9D8B030D-6E8A-4147-A177-3AD203B41FA5}">
                      <a16:colId xmlns:a16="http://schemas.microsoft.com/office/drawing/2014/main" val="1635720483"/>
                    </a:ext>
                  </a:extLst>
                </a:gridCol>
                <a:gridCol w="3688213">
                  <a:extLst>
                    <a:ext uri="{9D8B030D-6E8A-4147-A177-3AD203B41FA5}">
                      <a16:colId xmlns:a16="http://schemas.microsoft.com/office/drawing/2014/main" val="2463112907"/>
                    </a:ext>
                  </a:extLst>
                </a:gridCol>
              </a:tblGrid>
              <a:tr h="9529192">
                <a:tc>
                  <a:txBody>
                    <a:bodyPr/>
                    <a:lstStyle/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I.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Еней був парубок моторний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І хлопець хоть куди козак,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Удавсь на всеє зле проворний,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Завзятіший од всіх бурлак.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Но греки, як спаливши Трою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Зробили з неї скирту гною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Він, взявши торбу, тягу дав,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Забравши деяких троянців,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Осмалених, як гиря, ланців,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´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ятами з Трої накивав.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Він, швидко поробивши човни,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На синє море поспускав,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Троянців  насаджавши повні,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І куди очі почухрав.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Но зла Юнона, суча дочка,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Розкудкудакалась, як квочка,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Енея не любила – страх,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Давно вона уже хотіла,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Його щоб душка полетіла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К чортам і щоб дух не пах.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Еней був тяжко не по серцю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Юноні, - все її гнівив: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Здававсь гірччійший їй від перцю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Ні в чім Юнони не просив,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Но гірш за те їй не любився,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Що, бачиш, в Трої народився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І мамою Венеру звав,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І що його покійний дядько,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Паріс, Пріамове дитятко,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</a:rPr>
                        <a:t>Путивочку Венері дав.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</a:txBody>
                  <a:tcPr marL="37577" marR="37577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I. 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cs-CZ" sz="1200" dirty="0" err="1">
                          <a:solidFill>
                            <a:schemeClr val="tx1"/>
                          </a:solidFill>
                          <a:effectLst/>
                        </a:rPr>
                        <a:t>Eneas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, chlapík k pohledání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čiperný věru kozák byl,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schopný a k činu odhodlaný,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vše proved, co si umínil.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Když Řekové, dobyvše Troje,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z ní udělali kupku hnoje,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vzal torbu, šelma mazaná,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z Trojanů vybrav hrstku věrných,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houf otrhanců umouněných,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zakmital v běhu </a:t>
                      </a:r>
                      <a:r>
                        <a:rPr lang="cs-CZ" sz="1200" dirty="0" err="1">
                          <a:solidFill>
                            <a:schemeClr val="tx1"/>
                          </a:solidFill>
                          <a:effectLst/>
                        </a:rPr>
                        <a:t>patama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Narychlo sbil si z prken čluny,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pustil do moře silného,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každý z nich Trojanů byl plný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 jel, kam voda nese ho.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Leč stará Juno, zlá jak psice,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se </a:t>
                      </a:r>
                      <a:r>
                        <a:rPr lang="cs-CZ" sz="1200" dirty="0" err="1">
                          <a:solidFill>
                            <a:schemeClr val="tx1"/>
                          </a:solidFill>
                          <a:effectLst/>
                        </a:rPr>
                        <a:t>rozkdákala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 převelice,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jej nenáviděla až strach,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už dávno přičinit se chtěla,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by duše z něho vyletěla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 nezbyl po něm ani pach.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Ten </a:t>
                      </a:r>
                      <a:r>
                        <a:rPr lang="cs-CZ" sz="1200" dirty="0" err="1">
                          <a:solidFill>
                            <a:schemeClr val="tx1"/>
                          </a:solidFill>
                          <a:effectLst/>
                        </a:rPr>
                        <a:t>Eneas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 jí trnem v oku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 solí v očích dávno byl,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protivný na každém svém kroku,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že o přízeň se neprosil.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 nejvíc tohle namíchlo ji:</a:t>
                      </a:r>
                    </a:p>
                    <a:p>
                      <a:r>
                        <a:rPr lang="cs-CZ" sz="1200" dirty="0" err="1">
                          <a:solidFill>
                            <a:schemeClr val="tx1"/>
                          </a:solidFill>
                          <a:effectLst/>
                        </a:rPr>
                        <a:t>Eneas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 narodil se v Troji,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Venuši mámou svoji zval,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 jeho strýc, jak dávno víte,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Paris, to Priamovo dítě,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Venuši jednou přednost dal.</a:t>
                      </a:r>
                    </a:p>
                    <a:p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7577" marR="37577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9661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3137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78BB3C0C-9D00-43E4-80BA-540E632938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644622"/>
              </p:ext>
            </p:extLst>
          </p:nvPr>
        </p:nvGraphicFramePr>
        <p:xfrm>
          <a:off x="1115616" y="620688"/>
          <a:ext cx="6779097" cy="546383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611219">
                  <a:extLst>
                    <a:ext uri="{9D8B030D-6E8A-4147-A177-3AD203B41FA5}">
                      <a16:colId xmlns:a16="http://schemas.microsoft.com/office/drawing/2014/main" val="3204456410"/>
                    </a:ext>
                  </a:extLst>
                </a:gridCol>
                <a:gridCol w="3167878">
                  <a:extLst>
                    <a:ext uri="{9D8B030D-6E8A-4147-A177-3AD203B41FA5}">
                      <a16:colId xmlns:a16="http://schemas.microsoft.com/office/drawing/2014/main" val="2168356756"/>
                    </a:ext>
                  </a:extLst>
                </a:gridCol>
              </a:tblGrid>
              <a:tr h="5463835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IV.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Послів ввели к царю з пихою,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Як водилося у латин,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Несли подарки пред собою: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Пиріг завдовжки із аршин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 солі кримки і бахмутки,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Лахміття розного три жмутки,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Еней Латину що прислав.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Посли к Латину приступились,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Три рази низько поклонились,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 старший рацію сказав: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„Енеус ностер магнус панус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І славний троянорум князь,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Шмигляв по морю як циганус,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Ад те, о рекс! Прислав нунк нас.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Рогамус, доміне Латине,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Нехай наш капут не загине,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Пермітте жить в землі своєй,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Хоть за пекунії, хоть гратіс,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Ми дяковати будем сатіс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Бенефіценції твоєй.»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z-Cyrl-A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az-Cyrl-A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75" marR="60475" marT="83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1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IV.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Se slávou vedli posly k caru,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jak bylo zvykem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Latínů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poslové nesli spoustu darů,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piroh tak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zdélí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aršínu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bachmutské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krymské soli dosti,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tři hrsti různých maličkostí,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 králi poslal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Eneas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 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Latínu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posli přistoupili,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Třikrát se nízko poklonili,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Nejstarší pozdvihl svůj hlas: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„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Aeneus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noster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magnus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pánus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 slavný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troianorum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rek,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 moři rejdil jak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cikánus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nunc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poslal nás ad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o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rex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!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Rogamus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domine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Latine,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nechť náš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caput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nezahyne,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nám žít v své zemi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permitte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ať za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pecuniae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ať  gratis,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my děkovati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budem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satis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vždy </a:t>
                      </a:r>
                      <a:r>
                        <a:rPr lang="cs-CZ" sz="1400" b="0" i="0" u="none" strike="noStrike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beneficentii</a:t>
                      </a:r>
                      <a:r>
                        <a:rPr lang="cs-CZ" sz="1400" b="0" i="0" u="none" strike="noStrike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tvé.“</a:t>
                      </a:r>
                      <a:endParaRPr lang="cs-CZ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0475" marR="60475" marT="839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881212"/>
                  </a:ext>
                </a:extLst>
              </a:tr>
            </a:tbl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C2AD9F03-CD31-41D1-9E64-E3532CBE1A71}"/>
              </a:ext>
            </a:extLst>
          </p:cNvPr>
          <p:cNvSpPr txBox="1"/>
          <p:nvPr/>
        </p:nvSpPr>
        <p:spPr>
          <a:xfrm>
            <a:off x="1043608" y="623084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Překlad: Marie Marčanová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66541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3929090" cy="595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délník 2"/>
          <p:cNvSpPr/>
          <p:nvPr/>
        </p:nvSpPr>
        <p:spPr>
          <a:xfrm>
            <a:off x="4644008" y="476672"/>
            <a:ext cx="4176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Klady a zápory vlivu </a:t>
            </a:r>
            <a:r>
              <a:rPr lang="cs-CZ" u="sng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Kotljarevského</a:t>
            </a:r>
            <a:r>
              <a:rPr lang="cs-CZ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cs-CZ" b="1" i="1" u="sng" dirty="0" err="1">
                <a:solidFill>
                  <a:schemeClr val="accent3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Enejidy</a:t>
            </a:r>
            <a:endParaRPr lang="cs-CZ" b="1" i="1" u="sng" dirty="0">
              <a:solidFill>
                <a:schemeClr val="accent3">
                  <a:lumMod val="75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tzv. „</a:t>
            </a:r>
            <a:r>
              <a:rPr lang="cs-CZ" b="1" dirty="0" err="1">
                <a:solidFill>
                  <a:srgbClr val="00B0F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kotljarevština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“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323528" y="3068960"/>
            <a:ext cx="45389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u="sng" dirty="0">
                <a:solidFill>
                  <a:srgbClr val="FF0000"/>
                </a:solidFill>
              </a:rPr>
              <a:t>Petro </a:t>
            </a:r>
            <a:r>
              <a:rPr lang="cs-CZ" sz="3200" b="1" u="sng" dirty="0" err="1">
                <a:solidFill>
                  <a:srgbClr val="FF0000"/>
                </a:solidFill>
              </a:rPr>
              <a:t>Hulak</a:t>
            </a:r>
            <a:r>
              <a:rPr lang="cs-CZ" sz="3200" b="1" u="sng" dirty="0">
                <a:solidFill>
                  <a:srgbClr val="FF0000"/>
                </a:solidFill>
              </a:rPr>
              <a:t>-</a:t>
            </a:r>
            <a:r>
              <a:rPr lang="cs-CZ" sz="3200" b="1" u="sng" dirty="0" err="1">
                <a:solidFill>
                  <a:srgbClr val="FF0000"/>
                </a:solidFill>
              </a:rPr>
              <a:t>Artemovskyj</a:t>
            </a:r>
            <a:r>
              <a:rPr lang="cs-CZ" sz="3200" b="1" u="sng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85720" y="357166"/>
            <a:ext cx="398057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Dožívající klasicismus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95536" y="3717032"/>
            <a:ext cx="22322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(1790-1865)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57158" y="1071546"/>
            <a:ext cx="9156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Poezie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428596" y="1643050"/>
            <a:ext cx="4392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 nejoblíbenějším náležela óda, přesněji 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travestie ód.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323528" y="4031196"/>
            <a:ext cx="4392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4013" marR="0" lvl="0" indent="-3540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2000" b="1" i="1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Times New Roman" pitchFamily="18" charset="0"/>
              </a:rPr>
              <a:t>Пісні Гараська</a:t>
            </a:r>
            <a:r>
              <a:rPr kumimoji="0" lang="cs-CZ" sz="2000" b="1" i="1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Times New Roman" pitchFamily="18" charset="0"/>
              </a:rPr>
              <a:t>travestijní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Times New Roman" pitchFamily="18" charset="0"/>
              </a:rPr>
              <a:t>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Times New Roman" pitchFamily="18" charset="0"/>
              </a:rPr>
              <a:t>přezpěvy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  <a:sym typeface="Times New Roman" pitchFamily="18" charset="0"/>
              </a:rPr>
              <a:t> Horatia</a:t>
            </a:r>
            <a:endParaRPr kumimoji="0" lang="cs-CZ" sz="2000" b="1" i="1" u="sng" strike="noStrike" cap="none" normalizeH="0" baseline="0" dirty="0">
              <a:ln>
                <a:noFill/>
              </a:ln>
              <a:effectLst/>
              <a:latin typeface="Arial" pitchFamily="34" charset="0"/>
              <a:ea typeface="Times New Roman" pitchFamily="18" charset="0"/>
              <a:cs typeface="Arial" pitchFamily="34" charset="0"/>
              <a:sym typeface="Times New Roman" pitchFamily="18" charset="0"/>
            </a:endParaRP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683568" y="4653136"/>
            <a:ext cx="39604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4013" marR="0" lvl="0" indent="-3540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cs-CZ" b="0" i="0" u="sng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Základní myšlenka převedena do roviny vulgárního stylu</a:t>
            </a:r>
            <a:endParaRPr kumimoji="0" lang="cs-CZ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755576" y="5301208"/>
            <a:ext cx="403244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5113" marR="0" lvl="0" indent="-26511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b="0" i="0" u="sng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Oblíbený jazyk </a:t>
            </a:r>
            <a:r>
              <a:rPr kumimoji="0" lang="cs-CZ" b="0" i="0" u="sng" strike="noStrike" cap="none" normalizeH="0" baseline="0" dirty="0" err="1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Artemovského</a:t>
            </a:r>
            <a:r>
              <a:rPr kumimoji="0" lang="cs-CZ" b="0" i="0" u="sng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jazyk opilců</a:t>
            </a:r>
            <a:endParaRPr kumimoji="0" lang="cs-CZ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142984"/>
            <a:ext cx="3667151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42852"/>
            <a:ext cx="3168352" cy="658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251521" y="260648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u="sng" dirty="0">
                <a:latin typeface="Arial" pitchFamily="34" charset="0"/>
                <a:cs typeface="Arial" pitchFamily="34" charset="0"/>
              </a:rPr>
              <a:t>I z jeho </a:t>
            </a:r>
            <a:r>
              <a:rPr lang="cs-CZ" sz="2000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pokusů o překlady balad 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Mickiewicz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Goethe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) vzešla spíše díla </a:t>
            </a:r>
            <a:r>
              <a:rPr lang="cs-CZ" sz="2000" u="sng" dirty="0" err="1">
                <a:latin typeface="Arial" pitchFamily="34" charset="0"/>
                <a:cs typeface="Arial" pitchFamily="34" charset="0"/>
              </a:rPr>
              <a:t>travestijní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 povahy </a:t>
            </a:r>
            <a:endParaRPr lang="cs-CZ" sz="2000" dirty="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57158" y="1000108"/>
            <a:ext cx="54006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Вода шумить</a:t>
            </a:r>
            <a:r>
              <a:rPr kumimoji="0" 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!..</a:t>
            </a: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вода гуля</a:t>
            </a:r>
            <a:r>
              <a:rPr kumimoji="0" 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!..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березі рибалка молоденький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поплавець глядить і промовля: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Ловіться, рибоньки, великі і маленькі...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Що рибка смик, то серце тьох</a:t>
            </a:r>
            <a:r>
              <a:rPr kumimoji="0" 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!..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...........................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Аж - гульк</a:t>
            </a:r>
            <a:r>
              <a:rPr kumimoji="0" lang="cs-CZ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!</a:t>
            </a: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 води дівчинонька пливе,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 косу зчісує і брівками моргає...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Вона й морга, вона й кива:...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Коли б ти знав, як рибалкам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 морі жить із рибками гарненько,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Ти б сам пірнув на дно к линам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 парубоцькеє оддав би нам серденько...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............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Вона ж морга, вона й співа...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Гульк!.. приснули на синім морі скалки!...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Рибалка хлюп!.. за ним шубовсть вона!..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І більш ніде не бачили рибалки...»</a:t>
            </a:r>
            <a:endParaRPr kumimoji="0" 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857232"/>
            <a:ext cx="2962288" cy="4039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971600" y="260648"/>
          <a:ext cx="7056784" cy="6408711"/>
        </p:xfrm>
        <a:graphic>
          <a:graphicData uri="http://schemas.openxmlformats.org/drawingml/2006/table">
            <a:tbl>
              <a:tblPr/>
              <a:tblGrid>
                <a:gridCol w="3557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9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3106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u="sng" dirty="0">
                          <a:latin typeface="Arial Narrow"/>
                          <a:ea typeface="Calibri"/>
                          <a:cs typeface="Times New Roman"/>
                        </a:rPr>
                        <a:t>Petro </a:t>
                      </a:r>
                      <a:r>
                        <a:rPr lang="cs-CZ" sz="1200" b="1" u="sng" dirty="0" err="1">
                          <a:latin typeface="Arial Narrow"/>
                          <a:ea typeface="Calibri"/>
                          <a:cs typeface="Times New Roman"/>
                        </a:rPr>
                        <a:t>Hulak</a:t>
                      </a:r>
                      <a:r>
                        <a:rPr lang="cs-CZ" sz="1200" b="1" u="sng" dirty="0">
                          <a:latin typeface="Arial Narrow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cs-CZ" sz="1200" b="1" u="sng" dirty="0" err="1">
                          <a:latin typeface="Arial Narrow"/>
                          <a:ea typeface="Calibri"/>
                          <a:cs typeface="Times New Roman"/>
                        </a:rPr>
                        <a:t>Artemovskyj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b="1" u="sng" dirty="0">
                          <a:latin typeface="Arial Narrow"/>
                          <a:ea typeface="Calibri"/>
                          <a:cs typeface="Times New Roman"/>
                        </a:rPr>
                        <a:t>Rybář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(ukrajinská balada)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latin typeface="Arial Narrow"/>
                          <a:ea typeface="Calibri"/>
                          <a:cs typeface="Times New Roman"/>
                        </a:rPr>
                        <a:t>Das</a:t>
                      </a: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200" dirty="0" err="1">
                          <a:latin typeface="Arial Narrow"/>
                          <a:ea typeface="Calibri"/>
                          <a:cs typeface="Times New Roman"/>
                        </a:rPr>
                        <a:t>Wasser</a:t>
                      </a: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200" dirty="0" err="1">
                          <a:latin typeface="Arial Narrow"/>
                          <a:ea typeface="Calibri"/>
                          <a:cs typeface="Times New Roman"/>
                        </a:rPr>
                        <a:t>rauscht</a:t>
                      </a: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´, </a:t>
                      </a:r>
                      <a:r>
                        <a:rPr lang="cs-CZ" sz="1200" dirty="0" err="1">
                          <a:latin typeface="Arial Narrow"/>
                          <a:ea typeface="Calibri"/>
                          <a:cs typeface="Times New Roman"/>
                        </a:rPr>
                        <a:t>das</a:t>
                      </a: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200" dirty="0" err="1">
                          <a:latin typeface="Arial Narrow"/>
                          <a:ea typeface="Calibri"/>
                          <a:cs typeface="Times New Roman"/>
                        </a:rPr>
                        <a:t>Wasser</a:t>
                      </a: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200" dirty="0" err="1">
                          <a:latin typeface="Arial Narrow"/>
                          <a:ea typeface="Calibri"/>
                          <a:cs typeface="Times New Roman"/>
                        </a:rPr>
                        <a:t>schwoll</a:t>
                      </a: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,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latin typeface="Arial Narrow"/>
                          <a:ea typeface="Calibri"/>
                          <a:cs typeface="Times New Roman"/>
                        </a:rPr>
                        <a:t>Ein</a:t>
                      </a: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 Fischer </a:t>
                      </a:r>
                      <a:r>
                        <a:rPr lang="cs-CZ" sz="1200" dirty="0" err="1">
                          <a:latin typeface="Arial Narrow"/>
                          <a:ea typeface="Calibri"/>
                          <a:cs typeface="Times New Roman"/>
                        </a:rPr>
                        <a:t>saß</a:t>
                      </a: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200" dirty="0" err="1">
                          <a:latin typeface="Arial Narrow"/>
                          <a:ea typeface="Calibri"/>
                          <a:cs typeface="Times New Roman"/>
                        </a:rPr>
                        <a:t>daran</a:t>
                      </a: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,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latin typeface="Arial Narrow"/>
                          <a:ea typeface="Calibri"/>
                          <a:cs typeface="Times New Roman"/>
                        </a:rPr>
                        <a:t>Sah</a:t>
                      </a: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 nach </a:t>
                      </a:r>
                      <a:r>
                        <a:rPr lang="cs-CZ" sz="1200" dirty="0" err="1">
                          <a:latin typeface="Arial Narrow"/>
                          <a:ea typeface="Calibri"/>
                          <a:cs typeface="Times New Roman"/>
                        </a:rPr>
                        <a:t>dem</a:t>
                      </a: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 Angel </a:t>
                      </a:r>
                      <a:r>
                        <a:rPr lang="cs-CZ" sz="1200" dirty="0" err="1">
                          <a:latin typeface="Arial Narrow"/>
                          <a:ea typeface="Calibri"/>
                          <a:cs typeface="Times New Roman"/>
                        </a:rPr>
                        <a:t>ruhevoll</a:t>
                      </a: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,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latin typeface="Arial Narrow"/>
                          <a:ea typeface="Calibri"/>
                          <a:cs typeface="Times New Roman"/>
                        </a:rPr>
                        <a:t>Kühl</a:t>
                      </a: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 bis </a:t>
                      </a:r>
                      <a:r>
                        <a:rPr lang="cs-CZ" sz="1200" dirty="0" err="1">
                          <a:latin typeface="Arial Narrow"/>
                          <a:ea typeface="Calibri"/>
                          <a:cs typeface="Times New Roman"/>
                        </a:rPr>
                        <a:t>ans</a:t>
                      </a: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200" dirty="0" err="1">
                          <a:latin typeface="Arial Narrow"/>
                          <a:ea typeface="Calibri"/>
                          <a:cs typeface="Times New Roman"/>
                        </a:rPr>
                        <a:t>Herz</a:t>
                      </a: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200" dirty="0" err="1">
                          <a:latin typeface="Arial Narrow"/>
                          <a:ea typeface="Calibri"/>
                          <a:cs typeface="Times New Roman"/>
                        </a:rPr>
                        <a:t>hinan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latin typeface="Arial Narrow"/>
                          <a:ea typeface="Calibri"/>
                          <a:cs typeface="Times New Roman"/>
                        </a:rPr>
                        <a:t>Goethe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u="sng">
                          <a:latin typeface="Arial Narrow"/>
                          <a:ea typeface="Times New Roman"/>
                          <a:cs typeface="Times New Roman"/>
                        </a:rPr>
                        <a:t>Петро Гулак</a:t>
                      </a:r>
                      <a:r>
                        <a:rPr lang="cs-CZ" sz="1200" b="1" u="sng">
                          <a:latin typeface="Arial Narrow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uk-UA" sz="1200" b="1" u="sng">
                          <a:latin typeface="Arial Narrow"/>
                          <a:ea typeface="Times New Roman"/>
                          <a:cs typeface="Times New Roman"/>
                        </a:rPr>
                        <a:t>Артемовський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u="sng">
                          <a:latin typeface="Arial Narrow"/>
                          <a:ea typeface="Times New Roman"/>
                          <a:cs typeface="Times New Roman"/>
                        </a:rPr>
                        <a:t>Рибалка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uk-UA" sz="1200">
                          <a:latin typeface="Arial Narrow"/>
                          <a:ea typeface="Times New Roman"/>
                          <a:cs typeface="Times New Roman"/>
                        </a:rPr>
                        <a:t>українська балада</a:t>
                      </a: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)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Das Wasser rauscht´, das Wasser schwoll,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Ein Fischer saß daran,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Sah nach dem Angel ruhevoll,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Kühl bis ans Herz hinan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Goethe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55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Voda šumí!.. voda zpívá!..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Tam na břehu sedí Rybář mladičký, 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povídá a na splávek se dívá: 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„Chyťte se, veliké i malinké rybičky!“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Вода  шумить!..  вода  гуля!..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На  березі  Рибалка  молоденький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На  поплавець  глядить  і  примовля: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"Ловіться,  рибочки,  великі  і  маленькі!"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55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Co rybka šplouch, to srdce buch!..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Srdénko cos rybáři prorokuje: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Čeká ho žal, nebo snad jiný vzruch,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či láska? Neví sám, smutek ho zahaluje!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Що  рибка  смик  —  то  серце  тьох!..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Серденько  щось  Рибалочці  віщує: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Чи  то  тугу,  чи  то  переполох,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Чи  то  коханнячко?..  не  зна  він,  —  а  сумує!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5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Je smuten, vtom však větrové  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hučí a vyjí – a vlna houpavá!..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Znenáhla – hup!.. z vody Dívka plove,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cůpek si rozčesává, očima pohrává!..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Сумує  він,  —  аж  ось  реве,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Аж  ось  гуде,  —  і  хвиля  утікає!..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Аж  —  гульк!..  з  води  Дівчинонька  пливе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І  косу  зчісує,  і  брівками  моргає!..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55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Hlásek zpěvný, pohled vnadný: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„Hej, hej, mladičký Rybáři, proč líčíš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na štiky a líny háček zrádný,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mou drahou rodinu a potomstvo tak ničíš?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Вона  й  морга,  вона  й  співа: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"Гей,  гей!  не  надь,  Рибалко  молоденький,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На  зрадний  гак  ні  щуки,  ні  лина!..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Нащо  ти  нівечиш  мій  рід  і  плід  любенький?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55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Kdybys ty věděl, jak slastně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bývá Rybářům pod vodní hladinou, 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s líny bys toužil plout na dně,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nechal bys u nás své srdce spočinout! </a:t>
                      </a:r>
                      <a:r>
                        <a:rPr lang="cs-CZ" sz="1200" b="1" u="sng">
                          <a:latin typeface="Arial Narrow"/>
                          <a:ea typeface="Calibri"/>
                          <a:cs typeface="Times New Roman"/>
                        </a:rPr>
                        <a:t> 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Коли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б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ти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знав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,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як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Рибалкам</a:t>
                      </a:r>
                      <a:b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У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морі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жить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із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рибками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гарненько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,</a:t>
                      </a:r>
                      <a:b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Ти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б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сам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пірнув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на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дно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к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линам</a:t>
                      </a:r>
                      <a:b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І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парубоцькеє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оддав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би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нам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серденько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!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043608" y="476670"/>
          <a:ext cx="7488832" cy="5904660"/>
        </p:xfrm>
        <a:graphic>
          <a:graphicData uri="http://schemas.openxmlformats.org/drawingml/2006/table">
            <a:tbl>
              <a:tblPr/>
              <a:tblGrid>
                <a:gridCol w="3775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3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9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Vidíš sám, neřekneš snad „ne“,  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jak slunce a měsíček červenavý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pohupují se při</a:t>
                      </a: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 samotném dně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latin typeface="Arial Narrow"/>
                          <a:ea typeface="Calibri"/>
                          <a:cs typeface="Times New Roman"/>
                        </a:rPr>
                        <a:t>a vyplouvají z vody veselí a hraví!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Ти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ж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бачиш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сам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,  —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не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скажеш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: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ні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—</a:t>
                      </a:r>
                      <a:b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Як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сонечко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і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місяць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червоненький</a:t>
                      </a:r>
                      <a:b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Хлюпощуться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у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нас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в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воді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на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дні</a:t>
                      </a:r>
                      <a:b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І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із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води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на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світ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виходять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веселенькі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!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09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Viděl jsi, jak se v temné noci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u nás pod vodou blýskají hvězdičky;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pojď k nám, odhoď pryč svoji udici,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se mnou budeš žít jak bratr u své sestřičky!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Ти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ж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бачив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сам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,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як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в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темну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ніч</a:t>
                      </a:r>
                      <a:b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Блищать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у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нас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зіроньки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під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водою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;</a:t>
                      </a:r>
                      <a:b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Ходи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ж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до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нас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,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покинь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ти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удку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пріч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,  —</a:t>
                      </a:r>
                      <a:b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Зо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мною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будеш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жить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,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як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брат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живе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з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сестрою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!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09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Pohleď sem!.. Vidíš vodu snad?..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Zrcadlo to je – hleď svou tvář překrásnou!..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Já nepřišla jsem přivolat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z hlubin vodních na mládence sudbu nešťastnou!“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Зирни  сюди!..  чи  се  ж  вода?..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Се  дзеркало,  —  глянь  на  свою  уроду!..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Ой,  я  не  з  тим  прийшла  сюда,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Щоб  намовлять  з  води  на  парубка невзгоду!"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09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Voda šumí!.. voda hučí...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A nožky se až po kotníky boří</a:t>
                      </a:r>
                      <a:r>
                        <a:rPr lang="uk-UA" sz="1200">
                          <a:latin typeface="Arial Narrow"/>
                          <a:ea typeface="Calibri"/>
                          <a:cs typeface="Times New Roman"/>
                        </a:rPr>
                        <a:t>!..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Rybář vstal, Rybář dál kráčí,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tu zastaví se, tu zas hlouběji se noří!..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Вода  шумить!..  вода  гуде…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І  ніженьки  по  кісточки  займає!..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Рибалка  встав,  Рибалка  йде,</a:t>
                      </a:r>
                      <a:b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>
                          <a:latin typeface="Arial Narrow"/>
                          <a:ea typeface="Times New Roman"/>
                          <a:cs typeface="Times New Roman"/>
                        </a:rPr>
                        <a:t>То  спиниться,  то  вп'ять  все  глибшенько пірнає!..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09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Hlásek zpěvný, pohled vnadný…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Cák!.. na modrém moři střípky zazáří!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Rybář plesk! Za ním Dívka šplouch na dno!..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latin typeface="Arial Narrow"/>
                          <a:ea typeface="Calibri"/>
                          <a:cs typeface="Times New Roman"/>
                        </a:rPr>
                        <a:t>A kdepak je konec mladičkému rybáři!. </a:t>
                      </a:r>
                      <a:endParaRPr lang="cs-CZ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Вона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ж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морга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,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вона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й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співа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…</a:t>
                      </a:r>
                      <a:b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Гульк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!..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приснули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на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синім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морі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скалки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!..</a:t>
                      </a:r>
                      <a:b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Рибалка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хлюп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!..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За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ним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шубовсть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вона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!..</a:t>
                      </a:r>
                      <a:b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</a:b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І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більше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вже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нігде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не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бачили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  </a:t>
                      </a:r>
                      <a:r>
                        <a:rPr lang="cs-CZ" sz="1200" dirty="0" err="1">
                          <a:latin typeface="Arial Narrow"/>
                          <a:ea typeface="Times New Roman"/>
                          <a:cs typeface="Times New Roman"/>
                        </a:rPr>
                        <a:t>Рибалки</a:t>
                      </a:r>
                      <a:r>
                        <a:rPr lang="cs-CZ" sz="1200" dirty="0">
                          <a:latin typeface="Arial Narrow"/>
                          <a:ea typeface="Times New Roman"/>
                          <a:cs typeface="Times New Roman"/>
                        </a:rPr>
                        <a:t>!</a:t>
                      </a:r>
                      <a:endParaRPr lang="cs-CZ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609" marR="276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0A9ECB-A775-0215-B6F1-19BC9FD736B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9933"/>
          </a:solidFill>
        </p:spPr>
        <p:txBody>
          <a:bodyPr>
            <a:normAutofit fontScale="90000"/>
          </a:bodyPr>
          <a:lstStyle/>
          <a:p>
            <a:r>
              <a:rPr lang="cs-CZ" dirty="0"/>
              <a:t>Literatura prvních desetiletí 19. století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A9336B8-B863-256A-112B-2947812E3AD5}"/>
              </a:ext>
            </a:extLst>
          </p:cNvPr>
          <p:cNvSpPr txBox="1"/>
          <p:nvPr/>
        </p:nvSpPr>
        <p:spPr>
          <a:xfrm>
            <a:off x="424162" y="1556792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Tendence</a:t>
            </a:r>
            <a:endParaRPr lang="cs-CZ" sz="28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AFAA30C-DAB0-3F76-0F13-296F339B8854}"/>
              </a:ext>
            </a:extLst>
          </p:cNvPr>
          <p:cNvSpPr txBox="1"/>
          <p:nvPr/>
        </p:nvSpPr>
        <p:spPr>
          <a:xfrm>
            <a:off x="457200" y="210281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cs-CZ" sz="1800" b="1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nová kulturní ohniska soukromého rázu</a:t>
            </a: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270510" algn="l"/>
              </a:tabLst>
            </a:pPr>
            <a:r>
              <a:rPr lang="cs-CZ" b="1" dirty="0">
                <a:solidFill>
                  <a:srgbClr val="0070C0"/>
                </a:solidFill>
                <a:latin typeface="Arial Narrow" panose="020B0606020202030204" pitchFamily="34" charset="0"/>
                <a:ea typeface="Times New Roman" panose="02020603050405020304" pitchFamily="18" charset="0"/>
              </a:rPr>
              <a:t>univerzitní prostředí</a:t>
            </a:r>
            <a:endParaRPr lang="cs-CZ" sz="1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455E5D4B-B6CC-5D9D-2806-A9321D134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2924944"/>
            <a:ext cx="4857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CHARKOVSKÁ UNIVERZITA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578EBC60-B8B0-9A45-1421-A8D17A45BB4F}"/>
              </a:ext>
            </a:extLst>
          </p:cNvPr>
          <p:cNvSpPr/>
          <p:nvPr/>
        </p:nvSpPr>
        <p:spPr>
          <a:xfrm>
            <a:off x="568706" y="3448704"/>
            <a:ext cx="5922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V roce  </a:t>
            </a:r>
            <a:r>
              <a:rPr lang="cs-CZ" b="1" dirty="0">
                <a:solidFill>
                  <a:srgbClr val="00B050"/>
                </a:solidFill>
              </a:rPr>
              <a:t>1805 </a:t>
            </a:r>
            <a:r>
              <a:rPr lang="cs-CZ" b="1" dirty="0"/>
              <a:t>byla založena Charkovská univerzita V. </a:t>
            </a:r>
            <a:r>
              <a:rPr lang="cs-CZ" b="1" dirty="0" err="1"/>
              <a:t>Karazina</a:t>
            </a:r>
            <a:endParaRPr lang="cs-CZ" dirty="0"/>
          </a:p>
        </p:txBody>
      </p:sp>
      <p:pic>
        <p:nvPicPr>
          <p:cNvPr id="13" name="Obrázek 12" descr="Obsah obrázku venku, obloha, budova, poštovní&#10;&#10;Popis byl vytvořen automaticky">
            <a:extLst>
              <a:ext uri="{FF2B5EF4-FFF2-40B4-BE49-F238E27FC236}">
                <a16:creationId xmlns:a16="http://schemas.microsoft.com/office/drawing/2014/main" id="{44FBBB18-14F8-BAB1-3B30-0D12EA59A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16105"/>
            <a:ext cx="4015322" cy="256088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28C20999-356C-435E-66D2-FF21A2D5D833}"/>
              </a:ext>
            </a:extLst>
          </p:cNvPr>
          <p:cNvSpPr txBox="1"/>
          <p:nvPr/>
        </p:nvSpPr>
        <p:spPr>
          <a:xfrm>
            <a:off x="568706" y="6558992"/>
            <a:ext cx="58633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https://old.karazin.ua/ua/general/our_university/history</a:t>
            </a:r>
          </a:p>
        </p:txBody>
      </p:sp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614AA117-EFA8-2442-8717-081A4A4DE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162" y="4048169"/>
            <a:ext cx="1803613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7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Změny na Ukrajině</a:t>
            </a:r>
            <a:r>
              <a:rPr kumimoji="0" lang="cs-CZ" sz="3200" b="1" i="0" u="sng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 18. století</a:t>
            </a:r>
            <a:endParaRPr kumimoji="0" lang="cs-CZ" sz="3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67544" y="1628800"/>
            <a:ext cx="8143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354013">
              <a:buFont typeface="Wingdings" pitchFamily="2" charset="2"/>
              <a:buChar char="§"/>
            </a:pPr>
            <a:r>
              <a:rPr lang="cs-CZ" sz="2800" b="1" u="sng" dirty="0" err="1">
                <a:solidFill>
                  <a:srgbClr val="7030A0"/>
                </a:solidFill>
              </a:rPr>
              <a:t>Provincializace</a:t>
            </a:r>
            <a:r>
              <a:rPr lang="cs-CZ" sz="2800" b="1" u="sng" dirty="0">
                <a:solidFill>
                  <a:srgbClr val="7030A0"/>
                </a:solidFill>
              </a:rPr>
              <a:t> Ukrajiny  </a:t>
            </a:r>
          </a:p>
        </p:txBody>
      </p:sp>
      <p:sp>
        <p:nvSpPr>
          <p:cNvPr id="6" name="Obdélník 5"/>
          <p:cNvSpPr/>
          <p:nvPr/>
        </p:nvSpPr>
        <p:spPr>
          <a:xfrm>
            <a:off x="467544" y="2132856"/>
            <a:ext cx="8143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354013">
              <a:buFont typeface="Wingdings" pitchFamily="2" charset="2"/>
              <a:buChar char="§"/>
            </a:pPr>
            <a:r>
              <a:rPr lang="cs-CZ" sz="2800" b="1" u="sng" dirty="0">
                <a:solidFill>
                  <a:srgbClr val="7030A0"/>
                </a:solidFill>
              </a:rPr>
              <a:t>Zničení ukrajinské autonomie</a:t>
            </a:r>
            <a:r>
              <a:rPr lang="cs-CZ" sz="2800" b="1" dirty="0">
                <a:solidFill>
                  <a:srgbClr val="7030A0"/>
                </a:solidFill>
              </a:rPr>
              <a:t> </a:t>
            </a:r>
            <a:r>
              <a:rPr lang="cs-CZ" sz="2800" dirty="0"/>
              <a:t>(Kateřina II.)  </a:t>
            </a:r>
          </a:p>
        </p:txBody>
      </p:sp>
      <p:sp>
        <p:nvSpPr>
          <p:cNvPr id="7" name="Obdélník 6"/>
          <p:cNvSpPr/>
          <p:nvPr/>
        </p:nvSpPr>
        <p:spPr>
          <a:xfrm>
            <a:off x="467544" y="2636912"/>
            <a:ext cx="8143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354013">
              <a:buFont typeface="Wingdings" pitchFamily="2" charset="2"/>
              <a:buChar char="§"/>
            </a:pPr>
            <a:r>
              <a:rPr lang="cs-CZ" sz="2800" b="1" u="sng" dirty="0">
                <a:solidFill>
                  <a:srgbClr val="7030A0"/>
                </a:solidFill>
              </a:rPr>
              <a:t>Úpadek církve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467544" y="3140968"/>
            <a:ext cx="8143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354013">
              <a:buFont typeface="Wingdings" pitchFamily="2" charset="2"/>
              <a:buChar char="§"/>
            </a:pPr>
            <a:r>
              <a:rPr lang="cs-CZ" sz="2800" b="1" u="sng" dirty="0">
                <a:solidFill>
                  <a:srgbClr val="7030A0"/>
                </a:solidFill>
              </a:rPr>
              <a:t>Snižování úrovně vzdělání    </a:t>
            </a:r>
          </a:p>
        </p:txBody>
      </p:sp>
      <p:sp>
        <p:nvSpPr>
          <p:cNvPr id="9" name="Obdélník 8"/>
          <p:cNvSpPr/>
          <p:nvPr/>
        </p:nvSpPr>
        <p:spPr>
          <a:xfrm>
            <a:off x="457200" y="3625860"/>
            <a:ext cx="8143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354013">
              <a:buFont typeface="Wingdings" pitchFamily="2" charset="2"/>
              <a:buChar char="§"/>
            </a:pPr>
            <a:r>
              <a:rPr lang="cs-CZ" sz="2800" b="1" u="sng" dirty="0">
                <a:solidFill>
                  <a:srgbClr val="7030A0"/>
                </a:solidFill>
              </a:rPr>
              <a:t>Baroko a nastupující klasicismus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28C5C5D7-7803-90F8-F554-AC2B6B1FAC86}"/>
              </a:ext>
            </a:extLst>
          </p:cNvPr>
          <p:cNvSpPr txBox="1"/>
          <p:nvPr/>
        </p:nvSpPr>
        <p:spPr>
          <a:xfrm>
            <a:off x="323528" y="33265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Kyjevská univerzita</a:t>
            </a: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13B8684-2D00-C591-DF26-57C92D390C1D}"/>
              </a:ext>
            </a:extLst>
          </p:cNvPr>
          <p:cNvSpPr txBox="1"/>
          <p:nvPr/>
        </p:nvSpPr>
        <p:spPr>
          <a:xfrm>
            <a:off x="2483768" y="33265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rgbClr val="00B05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1834</a:t>
            </a:r>
            <a:endParaRPr lang="cs-CZ" dirty="0"/>
          </a:p>
        </p:txBody>
      </p:sp>
      <p:pic>
        <p:nvPicPr>
          <p:cNvPr id="7" name="Obrázek 6" descr="Obsah obrázku text, budova, staré, vládní budova&#10;&#10;Popis byl vytvořen automaticky">
            <a:extLst>
              <a:ext uri="{FF2B5EF4-FFF2-40B4-BE49-F238E27FC236}">
                <a16:creationId xmlns:a16="http://schemas.microsoft.com/office/drawing/2014/main" id="{A196DB95-B163-6EEB-C5FD-196CD1EE9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7810500" cy="494030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178322A-3C04-091F-3A28-8A8F8F53A5BF}"/>
              </a:ext>
            </a:extLst>
          </p:cNvPr>
          <p:cNvSpPr txBox="1"/>
          <p:nvPr/>
        </p:nvSpPr>
        <p:spPr>
          <a:xfrm>
            <a:off x="337242" y="6015879"/>
            <a:ext cx="79791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https://ukrainaincognita.com/kyivska-oblast/kyiv/kyivskyi-universytet/universytet-tarasa-shevchenka</a:t>
            </a:r>
          </a:p>
        </p:txBody>
      </p:sp>
    </p:spTree>
    <p:extLst>
      <p:ext uri="{BB962C8B-B14F-4D97-AF65-F5344CB8AC3E}">
        <p14:creationId xmlns:p14="http://schemas.microsoft.com/office/powerpoint/2010/main" val="3644558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7EA80448-8153-C010-D743-FEEF5D858651}"/>
              </a:ext>
            </a:extLst>
          </p:cNvPr>
          <p:cNvSpPr txBox="1"/>
          <p:nvPr/>
        </p:nvSpPr>
        <p:spPr>
          <a:xfrm>
            <a:off x="323528" y="404664"/>
            <a:ext cx="4572000" cy="392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1800" b="1" u="sng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Role inteligence a nové myšlenkové koncepce</a:t>
            </a:r>
            <a:endParaRPr lang="cs-CZ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51FB00C-0A26-A191-A1AF-833D759C8EF6}"/>
              </a:ext>
            </a:extLst>
          </p:cNvPr>
          <p:cNvSpPr txBox="1"/>
          <p:nvPr/>
        </p:nvSpPr>
        <p:spPr>
          <a:xfrm>
            <a:off x="323528" y="828054"/>
            <a:ext cx="4572000" cy="392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1800" b="1" u="sng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Koncepce národa</a:t>
            </a:r>
            <a:endParaRPr lang="cs-CZ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23528" y="1244376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>
              <a:buFont typeface="Arial" pitchFamily="34" charset="0"/>
              <a:buChar char="•"/>
            </a:pPr>
            <a:r>
              <a:rPr lang="cs-CZ" b="1" u="sng" dirty="0"/>
              <a:t>nové chápání sounáležitosti, které se opírá o společný jazyk a kulturu</a:t>
            </a:r>
            <a:endParaRPr lang="cs-CZ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83568" y="1624925"/>
            <a:ext cx="36086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sng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KONCEPCE</a:t>
            </a:r>
            <a:r>
              <a:rPr kumimoji="0" lang="cs-CZ" sz="2000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cs-CZ" sz="20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J. G. HERDERA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755576" y="2063317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>
              <a:buFont typeface="Wingdings" pitchFamily="2" charset="2"/>
              <a:buChar char="§"/>
            </a:pPr>
            <a:r>
              <a:rPr lang="cs-CZ" b="1" dirty="0"/>
              <a:t>soustředil pozornost na svébytnou kulturu venkovanů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750012" y="2470931"/>
            <a:ext cx="7427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354013" algn="just">
              <a:buFont typeface="Arial" pitchFamily="34" charset="0"/>
              <a:buChar char="•"/>
            </a:pPr>
            <a:r>
              <a:rPr lang="cs-CZ" b="1" dirty="0"/>
              <a:t>lidská civilizace existuje ne v obecných a univerzálních, ale v konkrétních národních projevech</a:t>
            </a:r>
            <a:endParaRPr lang="cs-CZ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3289872"/>
            <a:ext cx="2553021" cy="328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élník 14"/>
          <p:cNvSpPr/>
          <p:nvPr/>
        </p:nvSpPr>
        <p:spPr>
          <a:xfrm>
            <a:off x="4398665" y="3289872"/>
            <a:ext cx="3721423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/>
              <a:t>Ukrajinská inteligence se začala soustředit na </a:t>
            </a:r>
            <a:r>
              <a:rPr lang="cs-CZ" sz="2000" b="1" u="sng" dirty="0"/>
              <a:t>historii, folklór, jazyk a literaturu</a:t>
            </a:r>
            <a:r>
              <a:rPr lang="cs-CZ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9888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85720" y="142852"/>
            <a:ext cx="33121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sng" strike="noStrike" cap="none" normalizeH="0" baseline="0" dirty="0">
                <a:ln>
                  <a:noFill/>
                </a:ln>
                <a:solidFill>
                  <a:srgbClr val="548DD4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STUDIUM MINULOSTI 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57158" y="714356"/>
            <a:ext cx="3486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</a:rPr>
              <a:t>Dmytro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Bantyš</a:t>
            </a:r>
            <a:r>
              <a:rPr lang="cs-CZ" sz="2400" b="1" dirty="0">
                <a:solidFill>
                  <a:srgbClr val="FF0000"/>
                </a:solidFill>
              </a:rPr>
              <a:t>-</a:t>
            </a:r>
            <a:r>
              <a:rPr lang="cs-CZ" sz="2400" b="1" dirty="0" err="1">
                <a:solidFill>
                  <a:srgbClr val="FF0000"/>
                </a:solidFill>
              </a:rPr>
              <a:t>Kamenskij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357158" y="1142984"/>
            <a:ext cx="600079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b="1" i="1" u="none" strike="noStrike" normalizeH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ИСТОРИ</a:t>
            </a:r>
            <a:r>
              <a:rPr kumimoji="0" lang="cs-CZ" b="1" i="1" u="none" strike="noStrike" cap="none" normalizeH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Я МАЛОЙ РОССИИ </a:t>
            </a:r>
            <a:r>
              <a:rPr kumimoji="0" lang="cs-CZ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СО ВРЕМЕН ПРИСОЕДИНЕНИЯ ОНОЙ К РОССИЙСКОМУ ГОСУДАРСТВУ ПРИ ЦАРЕ АЛЕКСЕЕ МИХАЙЛОВИЧЕ </a:t>
            </a:r>
            <a:r>
              <a:rPr kumimoji="0" lang="cs-CZ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(I-IV, </a:t>
            </a:r>
            <a:r>
              <a:rPr kumimoji="0" lang="cs-CZ" b="0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1822</a:t>
            </a:r>
            <a:r>
              <a:rPr kumimoji="0" lang="cs-CZ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cs-CZ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28596" y="2285992"/>
            <a:ext cx="25003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История Русов</a:t>
            </a:r>
            <a:r>
              <a:rPr lang="cs-CZ" sz="2000" b="1" i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cs-CZ" sz="2000" u="sng" dirty="0">
                <a:solidFill>
                  <a:srgbClr val="00B05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  <a:sym typeface="Times New Roman" pitchFamily="18" charset="0"/>
              </a:rPr>
              <a:t>(1846) 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57158" y="2786058"/>
            <a:ext cx="33602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800" b="1" u="sng" dirty="0">
                <a:solidFill>
                  <a:srgbClr val="548DD4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ZAUJETÍ FOLKLÓREM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428596" y="3286124"/>
            <a:ext cx="26708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sym typeface="Times New Roman"/>
              </a:rPr>
              <a:t>Николай Цертелев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500034" y="3714752"/>
            <a:ext cx="6929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Опыт</a:t>
            </a:r>
            <a:r>
              <a:rPr lang="cs-CZ" b="1" i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cs-CZ" b="1" i="1" dirty="0" err="1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собрания</a:t>
            </a:r>
            <a:r>
              <a:rPr lang="cs-CZ" b="1" i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cs-CZ" b="1" i="1" dirty="0" err="1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старинных</a:t>
            </a:r>
            <a:r>
              <a:rPr lang="cs-CZ" b="1" i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cs-CZ" b="1" i="1" dirty="0" err="1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малороссийских</a:t>
            </a:r>
            <a:r>
              <a:rPr lang="cs-CZ" b="1" i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cs-CZ" b="1" i="1" dirty="0" err="1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песен</a:t>
            </a:r>
            <a:r>
              <a:rPr lang="uk-UA" b="1" i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cs-CZ" sz="2000" u="sng" dirty="0">
                <a:solidFill>
                  <a:srgbClr val="00B05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  <a:sym typeface="Times New Roman" pitchFamily="18" charset="0"/>
              </a:rPr>
              <a:t>(1819)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214290"/>
            <a:ext cx="19050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Obdélník 19"/>
          <p:cNvSpPr/>
          <p:nvPr/>
        </p:nvSpPr>
        <p:spPr>
          <a:xfrm>
            <a:off x="428596" y="4214818"/>
            <a:ext cx="3283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sym typeface="Times New Roman"/>
              </a:rPr>
              <a:t>Михайло Максимович </a:t>
            </a:r>
            <a:endParaRPr lang="cs-CZ" sz="2400" b="1" dirty="0">
              <a:solidFill>
                <a:srgbClr val="FF0000"/>
              </a:solidFill>
              <a:sym typeface="Times New Roman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3143248"/>
            <a:ext cx="2267636" cy="314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Obdélník 24"/>
          <p:cNvSpPr/>
          <p:nvPr/>
        </p:nvSpPr>
        <p:spPr>
          <a:xfrm>
            <a:off x="500034" y="4643446"/>
            <a:ext cx="31005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err="1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Малороссийские</a:t>
            </a:r>
            <a:r>
              <a:rPr lang="cs-CZ" b="1" i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cs-CZ" b="1" i="1" dirty="0" err="1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песни</a:t>
            </a:r>
            <a:r>
              <a:rPr lang="cs-CZ" b="1" i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cs-CZ" sz="2000" u="sng" dirty="0">
                <a:solidFill>
                  <a:srgbClr val="00B05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  <a:sym typeface="Times New Roman" pitchFamily="18" charset="0"/>
              </a:rPr>
              <a:t>(1827)</a:t>
            </a:r>
            <a:r>
              <a:rPr lang="uk-UA" sz="2000" u="sng" dirty="0">
                <a:solidFill>
                  <a:srgbClr val="00B05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  <a:sym typeface="Times New Roman" pitchFamily="18" charset="0"/>
              </a:rPr>
              <a:t> </a:t>
            </a:r>
            <a:endParaRPr lang="cs-CZ" sz="2000" u="sng" dirty="0">
              <a:solidFill>
                <a:srgbClr val="00B050"/>
              </a:solidFill>
              <a:latin typeface="Arial Narrow" pitchFamily="34" charset="0"/>
              <a:ea typeface="Times New Roman" pitchFamily="18" charset="0"/>
              <a:cs typeface="Arial" pitchFamily="34" charset="0"/>
              <a:sym typeface="Times New Roman" pitchFamily="18" charset="0"/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500034" y="5072074"/>
            <a:ext cx="35589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dirty="0" err="1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Украинские</a:t>
            </a:r>
            <a:r>
              <a:rPr lang="cs-CZ" b="1" i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cs-CZ" b="1" i="1" dirty="0" err="1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народные</a:t>
            </a:r>
            <a:r>
              <a:rPr lang="cs-CZ" b="1" i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cs-CZ" b="1" i="1" dirty="0" err="1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песни</a:t>
            </a:r>
            <a:r>
              <a:rPr lang="cs-CZ" b="1" i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cs-CZ" sz="2000" u="sng" dirty="0">
                <a:solidFill>
                  <a:srgbClr val="00B05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  <a:sym typeface="Times New Roman" pitchFamily="18" charset="0"/>
              </a:rPr>
              <a:t>(1834)</a:t>
            </a:r>
          </a:p>
        </p:txBody>
      </p:sp>
      <p:sp>
        <p:nvSpPr>
          <p:cNvPr id="27" name="Obdélník 26"/>
          <p:cNvSpPr/>
          <p:nvPr/>
        </p:nvSpPr>
        <p:spPr>
          <a:xfrm>
            <a:off x="428596" y="5572140"/>
            <a:ext cx="2424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dirty="0" err="1">
                <a:solidFill>
                  <a:srgbClr val="FF0000"/>
                </a:solidFill>
                <a:sym typeface="Times New Roman"/>
              </a:rPr>
              <a:t>Izmail</a:t>
            </a:r>
            <a:r>
              <a:rPr lang="cs-CZ" sz="2400" b="1" dirty="0">
                <a:solidFill>
                  <a:srgbClr val="FF0000"/>
                </a:solidFill>
                <a:sym typeface="Times New Roman"/>
              </a:rPr>
              <a:t> </a:t>
            </a:r>
            <a:r>
              <a:rPr lang="cs-CZ" sz="2400" b="1" dirty="0" err="1">
                <a:solidFill>
                  <a:srgbClr val="FF0000"/>
                </a:solidFill>
                <a:sym typeface="Times New Roman"/>
              </a:rPr>
              <a:t>Srezněvskij</a:t>
            </a:r>
            <a:endParaRPr lang="cs-CZ" sz="2400" b="1" dirty="0">
              <a:solidFill>
                <a:srgbClr val="FF0000"/>
              </a:solidFill>
              <a:sym typeface="Times New Roman"/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3143248"/>
            <a:ext cx="2333896" cy="304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Obdélník 29"/>
          <p:cNvSpPr/>
          <p:nvPr/>
        </p:nvSpPr>
        <p:spPr>
          <a:xfrm>
            <a:off x="500034" y="6000768"/>
            <a:ext cx="334097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uk-UA" b="1" i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З</a:t>
            </a:r>
            <a:r>
              <a:rPr lang="cs-CZ" b="1" i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lang="uk-UA" b="1" i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порожская стар</a:t>
            </a:r>
            <a:r>
              <a:rPr lang="cs-CZ" b="1" i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lang="uk-UA" b="1" i="1" dirty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  <a:ea typeface="Times New Roman" pitchFamily="18" charset="0"/>
                <a:cs typeface="Times New Roman" pitchFamily="18" charset="0"/>
              </a:rPr>
              <a:t>на </a:t>
            </a:r>
            <a:r>
              <a:rPr lang="cs-CZ" sz="2000" u="sng" dirty="0">
                <a:solidFill>
                  <a:srgbClr val="00B05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  <a:sym typeface="Times New Roman" pitchFamily="18" charset="0"/>
              </a:rPr>
              <a:t>(1833-38)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46" grpId="1"/>
      <p:bldP spid="6147" grpId="0"/>
      <p:bldP spid="15" grpId="0"/>
      <p:bldP spid="17" grpId="0"/>
      <p:bldP spid="18" grpId="0"/>
      <p:bldP spid="20" grpId="0"/>
      <p:bldP spid="25" grpId="0"/>
      <p:bldP spid="26" grpId="0"/>
      <p:bldP spid="27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285720" y="285728"/>
            <a:ext cx="2326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u="sng" noProof="0" dirty="0">
                <a:solidFill>
                  <a:srgbClr val="548DD4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Studium jazyka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357158" y="857232"/>
            <a:ext cx="1875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noProof="0" dirty="0">
                <a:solidFill>
                  <a:srgbClr val="FF0000"/>
                </a:solidFill>
              </a:rPr>
              <a:t>Oleksij </a:t>
            </a:r>
            <a:r>
              <a:rPr lang="cs-CZ" b="1" noProof="0" dirty="0" err="1">
                <a:solidFill>
                  <a:srgbClr val="FF0000"/>
                </a:solidFill>
              </a:rPr>
              <a:t>Pavlovskyj</a:t>
            </a:r>
            <a:endParaRPr lang="cs-CZ" noProof="0" dirty="0">
              <a:solidFill>
                <a:srgbClr val="FF0000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357158" y="1214422"/>
            <a:ext cx="4742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i="1" noProof="0" dirty="0" err="1">
                <a:solidFill>
                  <a:schemeClr val="accent3">
                    <a:lumMod val="75000"/>
                  </a:schemeClr>
                </a:solidFill>
              </a:rPr>
              <a:t>Грамматикa</a:t>
            </a:r>
            <a:r>
              <a:rPr lang="cs-CZ" b="1" i="1" noProof="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b="1" i="1" noProof="0" dirty="0" err="1">
                <a:solidFill>
                  <a:schemeClr val="accent3">
                    <a:lumMod val="75000"/>
                  </a:schemeClr>
                </a:solidFill>
              </a:rPr>
              <a:t>малороссійскаго</a:t>
            </a:r>
            <a:r>
              <a:rPr lang="cs-CZ" b="1" i="1" noProof="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b="1" i="1" noProof="0" dirty="0" err="1">
                <a:solidFill>
                  <a:schemeClr val="accent3">
                    <a:lumMod val="75000"/>
                  </a:schemeClr>
                </a:solidFill>
              </a:rPr>
              <a:t>нарѣчія</a:t>
            </a:r>
            <a:r>
              <a:rPr lang="cs-CZ" b="1" i="1" noProof="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noProof="0" dirty="0">
                <a:solidFill>
                  <a:srgbClr val="00B050"/>
                </a:solidFill>
              </a:rPr>
              <a:t>(1818)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57158" y="1772816"/>
            <a:ext cx="8358246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sng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Co mohlo být argumentem degradujícím snahy ukrajinských intelektuálů vytvořit z jazyka lidových vrstev jazyk spisovný?</a:t>
            </a:r>
            <a:endParaRPr kumimoji="0" lang="cs-CZ" sz="24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D06D2DDA-F806-2E69-6436-90821511DCDE}"/>
              </a:ext>
            </a:extLst>
          </p:cNvPr>
          <p:cNvSpPr/>
          <p:nvPr/>
        </p:nvSpPr>
        <p:spPr>
          <a:xfrm>
            <a:off x="364638" y="3013501"/>
            <a:ext cx="90318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noProof="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Byla zdůrazňována </a:t>
            </a:r>
            <a:r>
              <a:rPr lang="cs-CZ" sz="2400" b="1" u="sng" noProof="0" dirty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omezenost</a:t>
            </a:r>
            <a:r>
              <a:rPr lang="cs-CZ" sz="2400" b="1" u="sng" noProof="0" dirty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cs-CZ" sz="2400" b="1" noProof="0" dirty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základu „prostonárodního“ jazyka</a:t>
            </a:r>
            <a:r>
              <a:rPr lang="cs-CZ" sz="2000" b="1" noProof="0" dirty="0">
                <a:solidFill>
                  <a:srgbClr val="0070C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.  </a:t>
            </a:r>
            <a:endParaRPr lang="cs-CZ" sz="2000" b="1" noProof="0" dirty="0">
              <a:solidFill>
                <a:srgbClr val="0070C0"/>
              </a:solidFill>
              <a:latin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64638" y="3766141"/>
            <a:ext cx="8072494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sng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Zpočátku byly tyto obavy do značné míry </a:t>
            </a:r>
            <a:r>
              <a:rPr kumimoji="0" lang="cs-CZ" sz="2000" b="1" i="0" u="sng" strike="noStrike" cap="none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opodstatněné</a:t>
            </a:r>
            <a:r>
              <a:rPr kumimoji="0" lang="cs-CZ" sz="2000" b="1" i="0" u="sng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, což podtrhoval i </a:t>
            </a:r>
            <a:r>
              <a:rPr kumimoji="0" lang="cs-CZ" sz="2000" b="1" i="0" u="sng" strike="noStrike" cap="none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vulgární burleskní směr</a:t>
            </a:r>
            <a:r>
              <a:rPr kumimoji="0" lang="cs-CZ" sz="2000" b="1" i="0" u="sng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, který započala Aeneida </a:t>
            </a:r>
            <a:r>
              <a:rPr kumimoji="0" lang="cs-CZ" sz="2000" b="1" i="0" u="sng" strike="noStrike" cap="none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Kotljarevského</a:t>
            </a:r>
            <a:r>
              <a:rPr kumimoji="0" lang="cs-CZ" sz="2000" b="1" i="0" u="sng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2000" b="1" u="sng" noProof="0" dirty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0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Příkladem jazykových obtíží tohoto období mohou být </a:t>
            </a:r>
            <a:r>
              <a:rPr kumimoji="0" lang="cs-CZ" b="1" i="0" u="sng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pokusy v oblasti překladu</a:t>
            </a:r>
            <a:r>
              <a:rPr kumimoji="0" lang="cs-CZ" b="1" i="0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, kde je dobře patrná tendence „snižování“, vulgarizace apod. </a:t>
            </a:r>
            <a:endParaRPr kumimoji="0" lang="cs-CZ" b="0" i="0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57158" y="5643578"/>
            <a:ext cx="807249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Nutnost vytvoření ukrajinské literatury na </a:t>
            </a:r>
            <a:r>
              <a:rPr kumimoji="0" lang="cs-CZ" sz="2000" b="0" i="0" u="none" strike="noStrike" cap="none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dialektním</a:t>
            </a:r>
            <a:r>
              <a:rPr kumimoji="0" lang="cs-CZ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základě vedla v počáteční fázi k </a:t>
            </a:r>
            <a:r>
              <a:rPr lang="cs-CZ" sz="2000" b="1" u="sng" noProof="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omezení žánrového a stylového rozvoje literatury</a:t>
            </a:r>
            <a:r>
              <a:rPr lang="cs-CZ" sz="2000" noProof="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460F9-70E6-9012-4693-CD5AE1966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0070C0"/>
                </a:solidFill>
              </a:rPr>
              <a:t>Založení důležitých časopisů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F8D1218-7DC8-73E0-6B89-3512B69C076E}"/>
              </a:ext>
            </a:extLst>
          </p:cNvPr>
          <p:cNvSpPr txBox="1"/>
          <p:nvPr/>
        </p:nvSpPr>
        <p:spPr>
          <a:xfrm>
            <a:off x="899592" y="946824"/>
            <a:ext cx="4572000" cy="392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800" b="1" i="1" dirty="0" err="1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Харьковский</a:t>
            </a:r>
            <a:r>
              <a:rPr lang="uk-UA" sz="1800" b="1" i="1" dirty="0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Демокрит</a:t>
            </a:r>
            <a:r>
              <a:rPr lang="uk-UA" sz="1800" dirty="0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(1816)</a:t>
            </a:r>
            <a:endParaRPr lang="cs-CZ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 descr="Obsah obrázku text, dopis, papír, kniha&#10;&#10;Popis byl vytvořen automaticky">
            <a:extLst>
              <a:ext uri="{FF2B5EF4-FFF2-40B4-BE49-F238E27FC236}">
                <a16:creationId xmlns:a16="http://schemas.microsoft.com/office/drawing/2014/main" id="{90A9D236-2150-542B-D0D3-1D0CBBD73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56792"/>
            <a:ext cx="3110293" cy="475252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5293375-0FA2-163A-A05D-691172D9A633}"/>
              </a:ext>
            </a:extLst>
          </p:cNvPr>
          <p:cNvSpPr txBox="1"/>
          <p:nvPr/>
        </p:nvSpPr>
        <p:spPr>
          <a:xfrm>
            <a:off x="5029200" y="946824"/>
            <a:ext cx="4572000" cy="392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800" b="1" i="1" dirty="0" err="1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Украинский</a:t>
            </a:r>
            <a:r>
              <a:rPr lang="uk-UA" sz="1800" b="1" i="1" dirty="0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i="1" dirty="0" err="1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вестник</a:t>
            </a:r>
            <a:r>
              <a:rPr lang="uk-UA" sz="1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(1816–1819)</a:t>
            </a:r>
            <a:endParaRPr lang="cs-CZ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Obrázek 10" descr="Obsah obrázku text, papír, rukopis, kniha&#10;&#10;Popis byl vytvořen automaticky">
            <a:extLst>
              <a:ext uri="{FF2B5EF4-FFF2-40B4-BE49-F238E27FC236}">
                <a16:creationId xmlns:a16="http://schemas.microsoft.com/office/drawing/2014/main" id="{782BD6D8-C16D-8C42-32D5-7F6D2A146B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73" y="1556792"/>
            <a:ext cx="3292583" cy="477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397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A9C1CBF-2564-4946-A0D4-E575A25B7DF2}"/>
              </a:ext>
            </a:extLst>
          </p:cNvPr>
          <p:cNvSpPr txBox="1"/>
          <p:nvPr/>
        </p:nvSpPr>
        <p:spPr>
          <a:xfrm>
            <a:off x="729693" y="83703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i="1" kern="0" dirty="0" err="1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Украинский</a:t>
            </a:r>
            <a:r>
              <a:rPr lang="uk-UA" sz="1800" b="1" i="1" kern="0" dirty="0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альманах</a:t>
            </a:r>
            <a:r>
              <a:rPr lang="cs-CZ" sz="1800" b="1" i="1" kern="0" dirty="0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Arial Narrow" panose="020B0606020202030204" pitchFamily="34" charset="0"/>
                <a:cs typeface="Times New Roman" panose="02020603050405020304" pitchFamily="18" charset="0"/>
              </a:rPr>
              <a:t>(1931)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100982B-07DD-D8D2-A86E-3B65DE5811FA}"/>
              </a:ext>
            </a:extLst>
          </p:cNvPr>
          <p:cNvSpPr txBox="1"/>
          <p:nvPr/>
        </p:nvSpPr>
        <p:spPr>
          <a:xfrm>
            <a:off x="755576" y="413912"/>
            <a:ext cx="4572000" cy="392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sz="1800" b="1" i="1" dirty="0" err="1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Украинский</a:t>
            </a:r>
            <a:r>
              <a:rPr lang="uk-UA" sz="1800" b="1" i="1" dirty="0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журнал</a:t>
            </a:r>
            <a:r>
              <a:rPr lang="uk-UA" sz="1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(1824–1825) </a:t>
            </a:r>
            <a:endParaRPr lang="cs-CZ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 descr="Obsah obrázku text, kniha, papír, dopis&#10;&#10;Popis byl vytvořen automaticky">
            <a:extLst>
              <a:ext uri="{FF2B5EF4-FFF2-40B4-BE49-F238E27FC236}">
                <a16:creationId xmlns:a16="http://schemas.microsoft.com/office/drawing/2014/main" id="{892FE1FB-0FE4-1BCC-E776-D7C9EF222D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25" y="1358904"/>
            <a:ext cx="3111790" cy="508518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8C5DF276-B614-AA5F-A63D-CED6F6916BEE}"/>
              </a:ext>
            </a:extLst>
          </p:cNvPr>
          <p:cNvSpPr txBox="1"/>
          <p:nvPr/>
        </p:nvSpPr>
        <p:spPr>
          <a:xfrm>
            <a:off x="5292080" y="40466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i="1" kern="0" dirty="0" err="1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Утреняя</a:t>
            </a:r>
            <a:r>
              <a:rPr lang="uk-UA" sz="1800" b="1" i="1" kern="0" dirty="0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i="1" kern="0" dirty="0" err="1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звезда</a:t>
            </a:r>
            <a:r>
              <a:rPr lang="cs-CZ" sz="1800" b="1" i="1" kern="0" dirty="0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Arial Narrow" panose="020B0606020202030204" pitchFamily="34" charset="0"/>
                <a:cs typeface="Times New Roman" panose="02020603050405020304" pitchFamily="18" charset="0"/>
              </a:rPr>
              <a:t>(1833)</a:t>
            </a:r>
            <a:r>
              <a:rPr lang="uk-UA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endParaRPr lang="cs-CZ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4E80B18-62D4-1CEC-92CD-E69309EEEA3F}"/>
              </a:ext>
            </a:extLst>
          </p:cNvPr>
          <p:cNvSpPr txBox="1"/>
          <p:nvPr/>
        </p:nvSpPr>
        <p:spPr>
          <a:xfrm>
            <a:off x="5263978" y="799256"/>
            <a:ext cx="4930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i="1" kern="0" dirty="0" err="1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Украинский</a:t>
            </a:r>
            <a:r>
              <a:rPr lang="uk-UA" sz="1800" b="1" i="1" kern="0" dirty="0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i="1" kern="0" dirty="0" err="1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сборник</a:t>
            </a:r>
            <a:r>
              <a:rPr lang="uk-UA" sz="1800" b="1" i="1" kern="0" dirty="0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Arial Narrow" panose="020B0606020202030204" pitchFamily="34" charset="0"/>
                <a:cs typeface="Times New Roman" panose="02020603050405020304" pitchFamily="18" charset="0"/>
              </a:rPr>
              <a:t>(1838)</a:t>
            </a:r>
            <a:r>
              <a:rPr lang="uk-UA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endParaRPr lang="cs-CZ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AD00240-A328-4D5A-CE50-0E7A1D8EB782}"/>
              </a:ext>
            </a:extLst>
          </p:cNvPr>
          <p:cNvSpPr txBox="1"/>
          <p:nvPr/>
        </p:nvSpPr>
        <p:spPr>
          <a:xfrm>
            <a:off x="5292080" y="1206369"/>
            <a:ext cx="5095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latin typeface="Arial Narrow" panose="020B0606020202030204" pitchFamily="34" charset="0"/>
                <a:cs typeface="Times New Roman" panose="02020603050405020304" pitchFamily="18" charset="0"/>
              </a:rPr>
              <a:t>almanach</a:t>
            </a:r>
            <a:r>
              <a:rPr lang="cs-CZ" b="1" i="1" kern="0" dirty="0">
                <a:solidFill>
                  <a:srgbClr val="3B7D23"/>
                </a:solidFill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1800" b="1" i="1" kern="0" dirty="0" err="1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Киевлянин</a:t>
            </a:r>
            <a:r>
              <a:rPr lang="cs-CZ" sz="1800" b="1" i="1" kern="0" dirty="0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Arial Narrow" panose="020B0606020202030204" pitchFamily="34" charset="0"/>
                <a:cs typeface="Times New Roman" panose="02020603050405020304" pitchFamily="18" charset="0"/>
              </a:rPr>
              <a:t>(1840</a:t>
            </a:r>
            <a:r>
              <a:rPr lang="uk-UA" dirty="0">
                <a:latin typeface="Arial Narrow" panose="020B0606020202030204" pitchFamily="34" charset="0"/>
                <a:cs typeface="Times New Roman" panose="02020603050405020304" pitchFamily="18" charset="0"/>
              </a:rPr>
              <a:t>, 1841, 1850</a:t>
            </a:r>
            <a:r>
              <a:rPr lang="cs-CZ" dirty="0">
                <a:latin typeface="Arial Narrow" panose="020B0606020202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7" name="Obrázek 16" descr="Obsah obrázku text, kresba, skica, Umělecký tisk&#10;&#10;Popis byl vytvořen automaticky">
            <a:extLst>
              <a:ext uri="{FF2B5EF4-FFF2-40B4-BE49-F238E27FC236}">
                <a16:creationId xmlns:a16="http://schemas.microsoft.com/office/drawing/2014/main" id="{853937BC-DDEF-199F-6F27-AC291BC22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346" y="1772816"/>
            <a:ext cx="2738863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94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FD5A69-B258-9780-519F-EEFD81678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cs-CZ" dirty="0"/>
              <a:t>Petrohradské centrum ukrajinské literatury</a:t>
            </a:r>
          </a:p>
        </p:txBody>
      </p:sp>
    </p:spTree>
    <p:extLst>
      <p:ext uri="{BB962C8B-B14F-4D97-AF65-F5344CB8AC3E}">
        <p14:creationId xmlns:p14="http://schemas.microsoft.com/office/powerpoint/2010/main" val="854473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F3840FDA-83F5-5376-AC71-D54AF79EF36D}"/>
              </a:ext>
            </a:extLst>
          </p:cNvPr>
          <p:cNvSpPr txBox="1"/>
          <p:nvPr/>
        </p:nvSpPr>
        <p:spPr>
          <a:xfrm>
            <a:off x="-820510" y="1530364"/>
            <a:ext cx="4573166" cy="798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uk-UA" sz="2100" b="1" i="1" kern="100" dirty="0" err="1">
                <a:solidFill>
                  <a:srgbClr val="3B7D2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Вестник</a:t>
            </a:r>
            <a:r>
              <a:rPr lang="uk-UA" sz="2100" b="1" i="1" kern="100" dirty="0">
                <a:solidFill>
                  <a:srgbClr val="3B7D2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2100" b="1" i="1" kern="100" dirty="0" err="1">
                <a:solidFill>
                  <a:srgbClr val="3B7D2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Европ</a:t>
            </a:r>
            <a:r>
              <a:rPr lang="uk-UA" sz="2100" b="1" i="1" kern="100" dirty="0" err="1">
                <a:solidFill>
                  <a:srgbClr val="3B7D23"/>
                </a:solidFill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ы</a:t>
            </a:r>
            <a:r>
              <a:rPr lang="cs-CZ" sz="2100" b="1" i="1" kern="100" dirty="0">
                <a:solidFill>
                  <a:srgbClr val="3B7D23"/>
                </a:solidFill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cs-CZ" kern="100" dirty="0"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(1802-1830)</a:t>
            </a:r>
            <a:endParaRPr lang="cs-CZ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8A0033E-B2EA-521A-ECA9-B862DC6CF5B3}"/>
              </a:ext>
            </a:extLst>
          </p:cNvPr>
          <p:cNvSpPr txBox="1"/>
          <p:nvPr/>
        </p:nvSpPr>
        <p:spPr>
          <a:xfrm>
            <a:off x="334153" y="1184115"/>
            <a:ext cx="4573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Časopisy</a:t>
            </a:r>
            <a:endParaRPr lang="cs-CZ" b="1" dirty="0"/>
          </a:p>
        </p:txBody>
      </p:sp>
      <p:pic>
        <p:nvPicPr>
          <p:cNvPr id="9" name="Obrázek 8" descr="Obsah obrázku text, Písmo, snímek obrazovky, typografie&#10;&#10;Popis byl vytvořen automaticky">
            <a:extLst>
              <a:ext uri="{FF2B5EF4-FFF2-40B4-BE49-F238E27FC236}">
                <a16:creationId xmlns:a16="http://schemas.microsoft.com/office/drawing/2014/main" id="{87D0A7BA-30AF-104C-7ECA-4930A64BE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6" y="2305817"/>
            <a:ext cx="2179295" cy="3418502"/>
          </a:xfrm>
          <a:prstGeom prst="rect">
            <a:avLst/>
          </a:prstGeom>
        </p:spPr>
      </p:pic>
      <p:pic>
        <p:nvPicPr>
          <p:cNvPr id="11" name="Obrázek 10" descr="Obsah obrázku text, dopis, rukopis, papír&#10;&#10;Popis byl vytvořen automaticky">
            <a:extLst>
              <a:ext uri="{FF2B5EF4-FFF2-40B4-BE49-F238E27FC236}">
                <a16:creationId xmlns:a16="http://schemas.microsoft.com/office/drawing/2014/main" id="{FF7B28DE-4ADD-0060-440A-3554CBA98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121" y="2155546"/>
            <a:ext cx="4826959" cy="3845204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BE09DA9-EF33-2B47-324B-F540623744C2}"/>
              </a:ext>
            </a:extLst>
          </p:cNvPr>
          <p:cNvSpPr txBox="1"/>
          <p:nvPr/>
        </p:nvSpPr>
        <p:spPr>
          <a:xfrm>
            <a:off x="3172961" y="1233664"/>
            <a:ext cx="4982547" cy="1134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uk-UA" sz="2100" b="1" i="1" kern="100" dirty="0" err="1">
                <a:solidFill>
                  <a:srgbClr val="3B7D2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Соревнователь</a:t>
            </a:r>
            <a:r>
              <a:rPr lang="uk-UA" sz="2100" b="1" i="1" kern="100" dirty="0">
                <a:solidFill>
                  <a:srgbClr val="3B7D2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uk-UA" sz="2100" b="1" i="1" kern="100" dirty="0" err="1">
                <a:solidFill>
                  <a:srgbClr val="3B7D2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просвещения</a:t>
            </a:r>
            <a:r>
              <a:rPr lang="uk-UA" sz="2100" b="1" i="1" kern="100" dirty="0">
                <a:solidFill>
                  <a:srgbClr val="3B7D2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и </a:t>
            </a:r>
            <a:r>
              <a:rPr lang="uk-UA" sz="2100" b="1" i="1" kern="100" dirty="0" err="1">
                <a:solidFill>
                  <a:srgbClr val="3B7D23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благотворения</a:t>
            </a:r>
            <a:endParaRPr lang="uk-UA" sz="2100" b="1" i="1" kern="100" dirty="0">
              <a:solidFill>
                <a:srgbClr val="3B7D23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cs-CZ" kern="100" dirty="0">
                <a:latin typeface="Arial Narrow" panose="020B0606020202030204" pitchFamily="34" charset="0"/>
                <a:cs typeface="Times New Roman" panose="02020603050405020304" pitchFamily="18" charset="0"/>
              </a:rPr>
              <a:t>(</a:t>
            </a:r>
            <a:r>
              <a:rPr lang="uk-UA" kern="100" dirty="0">
                <a:latin typeface="Arial Narrow" panose="020B0606020202030204" pitchFamily="34" charset="0"/>
                <a:cs typeface="Times New Roman" panose="02020603050405020304" pitchFamily="18" charset="0"/>
              </a:rPr>
              <a:t>1818-1825</a:t>
            </a:r>
            <a:r>
              <a:rPr lang="cs-CZ" kern="100" dirty="0">
                <a:latin typeface="Arial Narrow" panose="020B060602020203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0558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C536AE0F-4502-8A1C-5953-CAC733DEF670}"/>
              </a:ext>
            </a:extLst>
          </p:cNvPr>
          <p:cNvSpPr txBox="1"/>
          <p:nvPr/>
        </p:nvSpPr>
        <p:spPr>
          <a:xfrm>
            <a:off x="467544" y="404664"/>
            <a:ext cx="4572000" cy="392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1800" b="1" u="sng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Popularita ukrajinské tematiky v Ruském impériu</a:t>
            </a:r>
            <a:endParaRPr lang="cs-CZ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8223563-FE19-CC42-FDC6-0FE8C4883EC9}"/>
              </a:ext>
            </a:extLst>
          </p:cNvPr>
          <p:cNvSpPr txBox="1"/>
          <p:nvPr/>
        </p:nvSpPr>
        <p:spPr>
          <a:xfrm>
            <a:off x="495764" y="908720"/>
            <a:ext cx="5588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u="sng" kern="0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Vasyl </a:t>
            </a:r>
            <a:r>
              <a:rPr lang="cs-CZ" sz="1800" b="1" u="sng" kern="0" dirty="0" err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Sypovskyj</a:t>
            </a:r>
            <a:endParaRPr lang="cs-CZ" sz="1800" b="1" u="sng" kern="0" dirty="0">
              <a:solidFill>
                <a:srgbClr val="C00000"/>
              </a:solidFill>
              <a:effectLst/>
              <a:latin typeface="Arial Narrow" panose="020B060602020203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uk-UA" sz="1800" b="1" i="1" u="sng" kern="0" dirty="0">
                <a:solidFill>
                  <a:srgbClr val="00B050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Україна в російському письменстві: 1800-1850</a:t>
            </a:r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3906BB6-552D-C05E-89AC-A757D0699C53}"/>
              </a:ext>
            </a:extLst>
          </p:cNvPr>
          <p:cNvSpPr txBox="1"/>
          <p:nvPr/>
        </p:nvSpPr>
        <p:spPr>
          <a:xfrm>
            <a:off x="467544" y="1844824"/>
            <a:ext cx="4572000" cy="28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indent="-180340" algn="just">
              <a:lnSpc>
                <a:spcPts val="1400"/>
              </a:lnSpc>
              <a:spcAft>
                <a:spcPts val="0"/>
              </a:spcAft>
            </a:pPr>
            <a:r>
              <a:rPr lang="cs-CZ" sz="1800" b="1" u="sng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Ukrajinská literatura ve stínu literatury ruské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3B20613-5E37-302D-5DA9-24F5E8B48CB7}"/>
              </a:ext>
            </a:extLst>
          </p:cNvPr>
          <p:cNvSpPr txBox="1"/>
          <p:nvPr/>
        </p:nvSpPr>
        <p:spPr>
          <a:xfrm>
            <a:off x="467544" y="2258896"/>
            <a:ext cx="4572000" cy="28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indent="-180340" algn="just">
              <a:lnSpc>
                <a:spcPts val="1400"/>
              </a:lnSpc>
              <a:spcAft>
                <a:spcPts val="0"/>
              </a:spcAft>
            </a:pPr>
            <a:r>
              <a:rPr lang="cs-CZ" sz="1800" b="1" u="sng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Málopočetná ukrajinsky psaná literatura 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2DFEB00-5959-F92B-EDCF-165FBCF3903C}"/>
              </a:ext>
            </a:extLst>
          </p:cNvPr>
          <p:cNvSpPr txBox="1"/>
          <p:nvPr/>
        </p:nvSpPr>
        <p:spPr>
          <a:xfrm>
            <a:off x="467544" y="2539422"/>
            <a:ext cx="828092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Vydání </a:t>
            </a:r>
            <a:r>
              <a:rPr lang="cs-CZ" sz="1800" b="1" i="1" dirty="0" err="1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Enejidy</a:t>
            </a: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Ivana </a:t>
            </a:r>
            <a:r>
              <a:rPr lang="cs-CZ" sz="1800" b="1" dirty="0" err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Kotljarevského</a:t>
            </a: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(1798</a:t>
            </a: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uk-UA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1808</a:t>
            </a: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uk-UA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1809)</a:t>
            </a:r>
            <a:endParaRPr lang="cs-CZ" sz="1800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Petro </a:t>
            </a:r>
            <a:r>
              <a:rPr lang="cs-CZ" b="1" dirty="0" err="1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Hulak-Artemovskyj</a:t>
            </a:r>
            <a:r>
              <a:rPr lang="cs-CZ" b="1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bajka </a:t>
            </a:r>
            <a:r>
              <a:rPr lang="uk-UA" sz="1800" b="1" i="1" dirty="0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Пан та собака </a:t>
            </a:r>
            <a:r>
              <a:rPr lang="uk-UA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uk-UA" sz="1800" i="1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Украинский</a:t>
            </a:r>
            <a:r>
              <a:rPr lang="uk-UA" sz="1800" i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1800" i="1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вестник</a:t>
            </a:r>
            <a:r>
              <a:rPr lang="uk-UA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1818 р.). </a:t>
            </a:r>
            <a:endParaRPr lang="cs-CZ" sz="18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Oleksij </a:t>
            </a:r>
            <a:r>
              <a:rPr lang="cs-CZ" sz="1800" b="1" dirty="0" err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Pavlovskyj</a:t>
            </a: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uk-UA" sz="1800" b="1" i="1" dirty="0" err="1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Грамматика</a:t>
            </a:r>
            <a:r>
              <a:rPr lang="uk-UA" sz="1800" b="1" i="1" dirty="0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1800" b="1" i="1" dirty="0" err="1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малороссийского</a:t>
            </a:r>
            <a:r>
              <a:rPr lang="uk-UA" sz="1800" b="1" i="1" dirty="0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1800" b="1" i="1" dirty="0" err="1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наречия</a:t>
            </a:r>
            <a:r>
              <a:rPr lang="cs-CZ" sz="1800" b="1" i="1" dirty="0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(1818)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dirty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b="1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30. let </a:t>
            </a:r>
            <a:r>
              <a:rPr lang="cs-CZ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pouze jednotlivé básně </a:t>
            </a:r>
            <a:r>
              <a:rPr lang="cs-CZ" b="1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Petra </a:t>
            </a:r>
            <a:r>
              <a:rPr lang="cs-CZ" b="1" dirty="0" err="1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Hulaka-Artemovského</a:t>
            </a:r>
            <a:r>
              <a:rPr lang="cs-CZ" b="1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cs-CZ" b="1" dirty="0" err="1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Levka</a:t>
            </a:r>
            <a:r>
              <a:rPr lang="cs-CZ" b="1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Borovykovského</a:t>
            </a:r>
            <a:r>
              <a:rPr lang="cs-CZ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Hryhorij</a:t>
            </a: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Kvitka</a:t>
            </a: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Osnovjanenko</a:t>
            </a: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</a:t>
            </a:r>
            <a:r>
              <a:rPr lang="uk-UA" sz="1800" b="1" i="1" u="sng" dirty="0" err="1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Салдацький</a:t>
            </a:r>
            <a:r>
              <a:rPr lang="uk-UA" sz="1800" b="1" i="1" u="sng" dirty="0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1800" b="1" i="1" u="sng" dirty="0" err="1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патрет</a:t>
            </a:r>
            <a:r>
              <a:rPr lang="uk-UA" sz="1800" b="1" i="1" u="sng" dirty="0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1800" u="sng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(1833)</a:t>
            </a:r>
            <a:r>
              <a:rPr lang="cs-CZ" sz="1800" u="sng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uk-UA" sz="1800" b="1" i="1" u="sng" dirty="0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Маруся</a:t>
            </a:r>
            <a:r>
              <a:rPr lang="uk-UA" sz="1800" u="sng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(1834)</a:t>
            </a:r>
          </a:p>
          <a:p>
            <a:pPr algn="just"/>
            <a:r>
              <a:rPr lang="uk-UA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cs-CZ" sz="18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u="sng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Základní korpus děl ukrajinským jazykem ve 20.–30. letech = </a:t>
            </a:r>
            <a:r>
              <a:rPr lang="cs-CZ" b="1" u="sng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vydání písní, folkloru, lidové tvorby.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1800" b="1" u="sng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První básnické sbírky</a:t>
            </a:r>
            <a:r>
              <a:rPr lang="cs-CZ" sz="1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uk-UA" sz="1800" b="1" i="1" dirty="0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Думки і пісні та ще дещо</a:t>
            </a:r>
            <a:r>
              <a:rPr lang="cs-CZ" sz="1800" b="1" i="1" dirty="0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Amvrosije</a:t>
            </a: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b="1" dirty="0" err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Metlynského</a:t>
            </a: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uk-UA" sz="1800" b="1" i="1" dirty="0" err="1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Украинские</a:t>
            </a:r>
            <a:r>
              <a:rPr lang="uk-UA" sz="1800" b="1" i="1" dirty="0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1800" b="1" i="1" dirty="0" err="1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баллады</a:t>
            </a:r>
            <a:r>
              <a:rPr lang="uk-UA" sz="1800" b="1" i="1" dirty="0">
                <a:solidFill>
                  <a:schemeClr val="accent3">
                    <a:lumMod val="75000"/>
                  </a:schemeClr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Mykoly </a:t>
            </a:r>
            <a:r>
              <a:rPr lang="cs-CZ" sz="1800" b="1" dirty="0" err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Kostomarova</a:t>
            </a: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 objevují až roku </a:t>
            </a:r>
            <a:r>
              <a:rPr lang="uk-UA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1839 року. </a:t>
            </a:r>
            <a:endParaRPr lang="cs-CZ" sz="1800" dirty="0">
              <a:effectLst/>
              <a:latin typeface="Arial Narrow" panose="020B0606020202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2113327-5BC3-9AEF-B74A-EE06DFF1E5F3}"/>
              </a:ext>
            </a:extLst>
          </p:cNvPr>
          <p:cNvSpPr txBox="1"/>
          <p:nvPr/>
        </p:nvSpPr>
        <p:spPr>
          <a:xfrm>
            <a:off x="179512" y="6172810"/>
            <a:ext cx="4572000" cy="28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54000" algn="just">
              <a:lnSpc>
                <a:spcPts val="1400"/>
              </a:lnSpc>
            </a:pPr>
            <a:r>
              <a:rPr lang="cs-CZ" sz="1800" b="1" u="sng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Koncepce- paradigma o smrti Ukrajiny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782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3528" y="332656"/>
            <a:ext cx="598753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u="sng" dirty="0">
                <a:solidFill>
                  <a:srgbClr val="00B0F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Tendence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bilingvismus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u="sng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  <a:sym typeface="Times New Roman" pitchFamily="18" charset="0"/>
              </a:rPr>
              <a:t>pozvolné projektování nové identity</a:t>
            </a:r>
            <a:r>
              <a:rPr lang="cs-CZ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  <a:sym typeface="Times New Roman" pitchFamily="18" charset="0"/>
              </a:rPr>
              <a:t> – neinstitucionální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  <a:sym typeface="Times New Roman" pitchFamily="18" charset="0"/>
              </a:rPr>
              <a:t>dominance </a:t>
            </a:r>
            <a:r>
              <a:rPr lang="cs-CZ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  <a:sym typeface="Times New Roman" pitchFamily="18" charset="0"/>
              </a:rPr>
              <a:t>travestie a burlesky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  <a:sym typeface="Times New Roman" pitchFamily="18" charset="0"/>
              </a:rPr>
              <a:t>předělávky a </a:t>
            </a:r>
            <a:r>
              <a:rPr lang="cs-CZ" b="1" dirty="0" err="1">
                <a:solidFill>
                  <a:srgbClr val="000000"/>
                </a:solidFill>
                <a:latin typeface="Arial" pitchFamily="34" charset="0"/>
                <a:cs typeface="Times New Roman" pitchFamily="18" charset="0"/>
                <a:sym typeface="Times New Roman" pitchFamily="18" charset="0"/>
              </a:rPr>
              <a:t>přezpěvy</a:t>
            </a:r>
            <a:r>
              <a:rPr lang="cs-CZ" b="1" dirty="0">
                <a:solidFill>
                  <a:srgbClr val="000000"/>
                </a:solidFill>
                <a:latin typeface="Arial" pitchFamily="34" charset="0"/>
                <a:cs typeface="Times New Roman" pitchFamily="18" charset="0"/>
                <a:sym typeface="Times New Roman" pitchFamily="18" charset="0"/>
              </a:rPr>
              <a:t> ze světové literatury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323528" y="1700808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syntéza třech uměleckých živlů </a:t>
            </a:r>
            <a:r>
              <a:rPr lang="cs-CZ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– lidové </a:t>
            </a:r>
            <a:r>
              <a:rPr lang="cs-CZ" u="sng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smíchové</a:t>
            </a:r>
            <a:r>
              <a:rPr lang="cs-CZ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 kultury, nízkého baroka a nízkého klasicismu</a:t>
            </a:r>
            <a:endParaRPr lang="uk-UA" u="sng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nediferencovanost</a:t>
            </a:r>
            <a:r>
              <a:rPr lang="cs-CZ" u="sng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 literární situace </a:t>
            </a:r>
          </a:p>
          <a:p>
            <a:endParaRPr lang="cs-CZ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13ECECE-608C-6781-5ACE-FCD624F9B327}"/>
              </a:ext>
            </a:extLst>
          </p:cNvPr>
          <p:cNvSpPr txBox="1"/>
          <p:nvPr/>
        </p:nvSpPr>
        <p:spPr>
          <a:xfrm>
            <a:off x="323528" y="2897610"/>
            <a:ext cx="4572000" cy="28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ts val="14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800" b="1" dirty="0">
                <a:solidFill>
                  <a:srgbClr val="00B0F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předělávky, </a:t>
            </a:r>
            <a:r>
              <a:rPr lang="cs-CZ" sz="1800" b="1" dirty="0" err="1">
                <a:solidFill>
                  <a:srgbClr val="00B0F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přezpěvy</a:t>
            </a:r>
            <a:r>
              <a:rPr lang="cs-CZ" sz="1800" b="1" dirty="0">
                <a:solidFill>
                  <a:srgbClr val="00B0F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, překlady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176821A-0BC0-9D0C-08CA-A58F98991924}"/>
              </a:ext>
            </a:extLst>
          </p:cNvPr>
          <p:cNvSpPr txBox="1"/>
          <p:nvPr/>
        </p:nvSpPr>
        <p:spPr>
          <a:xfrm>
            <a:off x="323528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kern="0" dirty="0">
                <a:solidFill>
                  <a:srgbClr val="00B0F0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BAJKA</a:t>
            </a:r>
            <a:endParaRPr lang="cs-CZ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456B019A-918E-2760-9F4B-930971580407}"/>
              </a:ext>
            </a:extLst>
          </p:cNvPr>
          <p:cNvSpPr txBox="1"/>
          <p:nvPr/>
        </p:nvSpPr>
        <p:spPr>
          <a:xfrm>
            <a:off x="323528" y="3655954"/>
            <a:ext cx="75608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Petro </a:t>
            </a:r>
            <a:r>
              <a:rPr lang="cs-CZ" sz="1800" b="1" dirty="0" err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Hulak-Artemovskyj</a:t>
            </a:r>
            <a:r>
              <a:rPr lang="cs-CZ" sz="1800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</a:t>
            </a:r>
            <a:r>
              <a:rPr lang="uk-UA" sz="1800" b="1" i="1" dirty="0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Пан та собака</a:t>
            </a: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 b="1" dirty="0" err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Hryhrij</a:t>
            </a: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Kvitka-Osnovjanenko</a:t>
            </a: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(1817/</a:t>
            </a:r>
            <a:r>
              <a:rPr lang="uk-UA" sz="18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Харьковские</a:t>
            </a:r>
            <a:r>
              <a:rPr lang="uk-UA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известия</a:t>
            </a: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: </a:t>
            </a:r>
            <a:r>
              <a:rPr lang="uk-UA" sz="1800" b="1" i="1" dirty="0" err="1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Шпигачки</a:t>
            </a: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 b="1" dirty="0" err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Levko</a:t>
            </a: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Borovykovskyj</a:t>
            </a: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(170 bajek, 20.–30. léta 20. století)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cs-CZ" sz="1800" b="1" dirty="0" err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Jevhen</a:t>
            </a: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Hrebinka</a:t>
            </a:r>
            <a:r>
              <a:rPr lang="cs-CZ" sz="1800" b="1" dirty="0">
                <a:solidFill>
                  <a:srgbClr val="C0000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(</a:t>
            </a:r>
            <a:r>
              <a:rPr lang="uk-UA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1834: </a:t>
            </a:r>
            <a:r>
              <a:rPr lang="uk-UA" sz="1800" b="1" i="1" dirty="0" err="1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Малороссийские</a:t>
            </a:r>
            <a:r>
              <a:rPr lang="uk-UA" sz="1800" b="1" i="1" dirty="0">
                <a:solidFill>
                  <a:srgbClr val="3B7D23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 приказки</a:t>
            </a:r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)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4000" algn="just"/>
            <a:r>
              <a:rPr lang="cs-CZ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r>
              <a:rPr lang="cs-CZ" sz="3200" b="1" u="sng" dirty="0"/>
              <a:t>Jazyková situace na „</a:t>
            </a:r>
            <a:r>
              <a:rPr lang="cs-CZ" sz="3200" b="1" u="sng" dirty="0" err="1"/>
              <a:t>podruské</a:t>
            </a:r>
            <a:r>
              <a:rPr lang="cs-CZ" sz="3200" b="1" u="sng" dirty="0"/>
              <a:t>“ Ukrajině v 18. století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7161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2800" dirty="0"/>
              <a:t>V průběhu 18. století - </a:t>
            </a:r>
            <a:r>
              <a:rPr lang="cs-CZ" sz="2800" b="1" u="sng" dirty="0">
                <a:solidFill>
                  <a:srgbClr val="0070C0"/>
                </a:solidFill>
              </a:rPr>
              <a:t>úpadek všech druhů </a:t>
            </a:r>
            <a:r>
              <a:rPr lang="cs-CZ" sz="2800" b="1" u="sng" dirty="0" err="1">
                <a:solidFill>
                  <a:srgbClr val="0070C0"/>
                </a:solidFill>
              </a:rPr>
              <a:t>staroukrajinského</a:t>
            </a:r>
            <a:r>
              <a:rPr lang="cs-CZ" sz="2800" b="1" u="sng" dirty="0">
                <a:solidFill>
                  <a:srgbClr val="0070C0"/>
                </a:solidFill>
              </a:rPr>
              <a:t> psaného jazyka</a:t>
            </a:r>
            <a:r>
              <a:rPr lang="cs-CZ" sz="2800" dirty="0"/>
              <a:t>, jež byly v oficiální sféře </a:t>
            </a:r>
            <a:r>
              <a:rPr lang="cs-CZ" sz="2800" b="1" u="sng" dirty="0">
                <a:solidFill>
                  <a:srgbClr val="0070C0"/>
                </a:solidFill>
              </a:rPr>
              <a:t>nahrazeny ruštinou</a:t>
            </a:r>
            <a:r>
              <a:rPr lang="cs-CZ" sz="2800" dirty="0"/>
              <a:t>. </a:t>
            </a:r>
          </a:p>
          <a:p>
            <a:pPr>
              <a:buFont typeface="Wingdings" pitchFamily="2" charset="2"/>
              <a:buChar char="§"/>
            </a:pPr>
            <a:endParaRPr lang="cs-CZ" sz="2800" dirty="0"/>
          </a:p>
        </p:txBody>
      </p:sp>
      <p:sp>
        <p:nvSpPr>
          <p:cNvPr id="4" name="Obdélník 3"/>
          <p:cNvSpPr/>
          <p:nvPr/>
        </p:nvSpPr>
        <p:spPr>
          <a:xfrm>
            <a:off x="500034" y="3786190"/>
            <a:ext cx="81439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354013">
              <a:buFont typeface="Wingdings" pitchFamily="2" charset="2"/>
              <a:buChar char="§"/>
            </a:pPr>
            <a:r>
              <a:rPr lang="cs-CZ" sz="2800" b="1" u="sng" dirty="0">
                <a:solidFill>
                  <a:srgbClr val="7030A0"/>
                </a:solidFill>
              </a:rPr>
              <a:t>Zavedení ruštiny do vyšších sfér života </a:t>
            </a:r>
          </a:p>
        </p:txBody>
      </p:sp>
      <p:sp>
        <p:nvSpPr>
          <p:cNvPr id="5" name="Obdélník 4"/>
          <p:cNvSpPr/>
          <p:nvPr/>
        </p:nvSpPr>
        <p:spPr>
          <a:xfrm>
            <a:off x="571472" y="442913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354013">
              <a:buFont typeface="Wingdings 3"/>
              <a:buChar char="4"/>
            </a:pPr>
            <a:r>
              <a:rPr lang="cs-CZ" sz="2400" b="1" dirty="0"/>
              <a:t>zúžení kulturního  prostoru ukrajinštiny a její sociální báze </a:t>
            </a:r>
          </a:p>
        </p:txBody>
      </p:sp>
      <p:sp>
        <p:nvSpPr>
          <p:cNvPr id="6" name="Obdélník 5"/>
          <p:cNvSpPr/>
          <p:nvPr/>
        </p:nvSpPr>
        <p:spPr>
          <a:xfrm>
            <a:off x="571472" y="4857760"/>
            <a:ext cx="857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354013">
              <a:buFont typeface="Wingdings 3"/>
              <a:buChar char="4"/>
            </a:pPr>
            <a:r>
              <a:rPr lang="cs-CZ" sz="2400" b="1" dirty="0"/>
              <a:t>denacionalizace vzdělaných vrstev  Ukrajinců </a:t>
            </a:r>
          </a:p>
        </p:txBody>
      </p:sp>
      <p:sp>
        <p:nvSpPr>
          <p:cNvPr id="7" name="Obdélník 6"/>
          <p:cNvSpPr/>
          <p:nvPr/>
        </p:nvSpPr>
        <p:spPr>
          <a:xfrm>
            <a:off x="571472" y="5286388"/>
            <a:ext cx="7858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lvl="0" indent="-354013"/>
            <a:r>
              <a:rPr lang="cs-CZ" sz="2400" b="1" dirty="0">
                <a:sym typeface="Wingdings 3"/>
              </a:rPr>
              <a:t></a:t>
            </a:r>
            <a:r>
              <a:rPr lang="cs-CZ" sz="2400" b="1" dirty="0"/>
              <a:t>   zpřetrhání svazků s předchozí písemnou tradicí</a:t>
            </a:r>
          </a:p>
        </p:txBody>
      </p:sp>
      <p:sp>
        <p:nvSpPr>
          <p:cNvPr id="8" name="Obdélník 7"/>
          <p:cNvSpPr/>
          <p:nvPr/>
        </p:nvSpPr>
        <p:spPr>
          <a:xfrm>
            <a:off x="857224" y="2967335"/>
            <a:ext cx="7715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000" dirty="0" err="1"/>
              <a:t>Staroukrajinský</a:t>
            </a:r>
            <a:r>
              <a:rPr lang="cs-CZ" sz="2000" dirty="0"/>
              <a:t> spisovný jazyk byl spojen s rozvojem ukrajinské státnosti, ukrajinské kultury, vzdělání atd.</a:t>
            </a:r>
          </a:p>
        </p:txBody>
      </p:sp>
      <p:sp>
        <p:nvSpPr>
          <p:cNvPr id="9" name="Obdélník 8"/>
          <p:cNvSpPr/>
          <p:nvPr/>
        </p:nvSpPr>
        <p:spPr>
          <a:xfrm>
            <a:off x="571472" y="5929330"/>
            <a:ext cx="78581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/>
              <a:t>Konec 18. století – </a:t>
            </a:r>
            <a:r>
              <a:rPr lang="cs-CZ" sz="2000" dirty="0" err="1"/>
              <a:t>staroukrajinský</a:t>
            </a:r>
            <a:r>
              <a:rPr lang="cs-CZ" sz="2000" dirty="0"/>
              <a:t> spisovný jazyk – zcela vychází z užitku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E9E8889-AEB0-FE41-EFC9-4BE81DA371B4}"/>
              </a:ext>
            </a:extLst>
          </p:cNvPr>
          <p:cNvSpPr txBox="1"/>
          <p:nvPr/>
        </p:nvSpPr>
        <p:spPr>
          <a:xfrm>
            <a:off x="395536" y="548680"/>
            <a:ext cx="4572000" cy="28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indent="-180340" algn="just">
              <a:lnSpc>
                <a:spcPts val="1400"/>
              </a:lnSpc>
              <a:spcAft>
                <a:spcPts val="0"/>
              </a:spcAft>
            </a:pPr>
            <a:r>
              <a:rPr lang="cs-CZ" sz="1800" b="1" u="sng" dirty="0">
                <a:solidFill>
                  <a:srgbClr val="0070C0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Rozvoj divadla  </a:t>
            </a:r>
            <a:endParaRPr lang="cs-C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95536" y="980728"/>
            <a:ext cx="8568952" cy="14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20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konce 18. století, kdy ještě dožívalo školní drama, se na Ukrajině objevila nová divadelní odvětví: 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cs-CZ" sz="20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nevolnické divadlo</a:t>
            </a:r>
            <a:endParaRPr lang="cs-CZ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cs-CZ" sz="2000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profesionální divadlo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23528" y="2617208"/>
            <a:ext cx="8280920" cy="489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2400" b="1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Postupně vznikají v jednotlivých městech kamenná divadla. 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85486" y="3272205"/>
            <a:ext cx="79296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cs-CZ" sz="2000" b="1" dirty="0">
                <a:solidFill>
                  <a:srgbClr val="0070C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V</a:t>
            </a:r>
            <a:r>
              <a:rPr lang="cs-CZ" sz="2000" b="1" dirty="0">
                <a:solidFill>
                  <a:srgbClr val="0070C0"/>
                </a:solidFill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lang="cs-CZ" sz="2000" b="1" dirty="0">
                <a:solidFill>
                  <a:srgbClr val="0070C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prvn</a:t>
            </a:r>
            <a:r>
              <a:rPr lang="cs-CZ" sz="2000" b="1" dirty="0">
                <a:solidFill>
                  <a:srgbClr val="0070C0"/>
                </a:solidFill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lang="cs-CZ" sz="2000" b="1" dirty="0">
                <a:solidFill>
                  <a:srgbClr val="0070C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polovině 19. stolet</a:t>
            </a:r>
            <a:r>
              <a:rPr lang="cs-CZ" sz="2000" b="1" dirty="0">
                <a:solidFill>
                  <a:srgbClr val="0070C0"/>
                </a:solidFill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lang="cs-CZ" sz="2000" b="1" dirty="0">
                <a:solidFill>
                  <a:srgbClr val="0070C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ukrajinsk</a:t>
            </a:r>
            <a:r>
              <a:rPr lang="cs-CZ" sz="2000" b="1" dirty="0">
                <a:solidFill>
                  <a:srgbClr val="0070C0"/>
                </a:solidFill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cs-CZ" sz="2000" b="1" dirty="0">
                <a:solidFill>
                  <a:srgbClr val="0070C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divadlo jako takov</a:t>
            </a:r>
            <a:r>
              <a:rPr lang="cs-CZ" sz="2000" b="1" dirty="0">
                <a:solidFill>
                  <a:srgbClr val="0070C0"/>
                </a:solidFill>
                <a:latin typeface="Calibri"/>
                <a:ea typeface="Calibri" pitchFamily="34" charset="0"/>
                <a:cs typeface="Times New Roman" pitchFamily="18" charset="0"/>
              </a:rPr>
              <a:t>é</a:t>
            </a:r>
            <a:r>
              <a:rPr lang="cs-CZ" sz="2000" b="1" dirty="0">
                <a:solidFill>
                  <a:srgbClr val="0070C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neexistovalo, jednalo se pouze o jednotliv</a:t>
            </a:r>
            <a:r>
              <a:rPr lang="cs-CZ" sz="2000" b="1" dirty="0">
                <a:solidFill>
                  <a:srgbClr val="0070C0"/>
                </a:solidFill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lang="cs-CZ" sz="2000" b="1" dirty="0">
                <a:solidFill>
                  <a:srgbClr val="0070C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představen</a:t>
            </a:r>
            <a:r>
              <a:rPr lang="cs-CZ" sz="2000" b="1" dirty="0">
                <a:solidFill>
                  <a:srgbClr val="0070C0"/>
                </a:solidFill>
                <a:latin typeface="Calibri"/>
                <a:ea typeface="Calibri" pitchFamily="34" charset="0"/>
                <a:cs typeface="Times New Roman" pitchFamily="18" charset="0"/>
              </a:rPr>
              <a:t>í</a:t>
            </a:r>
            <a:r>
              <a:rPr lang="cs-CZ" sz="2000" b="1" dirty="0">
                <a:solidFill>
                  <a:srgbClr val="0070C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lang="cs-CZ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689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357291" y="1017968"/>
            <a:ext cx="2797369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cs-CZ" b="1" u="sng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Ivan </a:t>
            </a:r>
            <a:r>
              <a:rPr lang="cs-CZ" b="1" u="sng" dirty="0" err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Kotljarevskyj</a:t>
            </a:r>
            <a:r>
              <a:rPr lang="cs-CZ" b="1" u="sng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a divadlo </a:t>
            </a:r>
            <a:endParaRPr lang="cs-CZ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0869" y="1660910"/>
            <a:ext cx="6296867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963" y="1142509"/>
            <a:ext cx="3418304" cy="457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A close-up of a book&#10;&#10;AI-generated content may be incorrect.">
            <a:extLst>
              <a:ext uri="{FF2B5EF4-FFF2-40B4-BE49-F238E27FC236}">
                <a16:creationId xmlns:a16="http://schemas.microsoft.com/office/drawing/2014/main" id="{A78C4BB2-578F-8875-86F4-E31B1A313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34" y="2220719"/>
            <a:ext cx="2252375" cy="34947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6A1846-A287-3B38-A2E5-E2B1917FF366}"/>
              </a:ext>
            </a:extLst>
          </p:cNvPr>
          <p:cNvSpPr txBox="1"/>
          <p:nvPr/>
        </p:nvSpPr>
        <p:spPr>
          <a:xfrm>
            <a:off x="5540433" y="1596547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uk-UA" sz="1350" b="1" i="1" dirty="0">
                <a:solidFill>
                  <a:srgbClr val="9BBB59">
                    <a:lumMod val="75000"/>
                  </a:srgbClr>
                </a:solidFill>
                <a:latin typeface="Calibri"/>
              </a:rPr>
              <a:t>Наталка </a:t>
            </a:r>
            <a:r>
              <a:rPr lang="uk-UA" sz="1350" b="1" i="1" dirty="0" err="1">
                <a:solidFill>
                  <a:srgbClr val="9BBB59">
                    <a:lumMod val="75000"/>
                  </a:srgbClr>
                </a:solidFill>
                <a:latin typeface="Calibri"/>
              </a:rPr>
              <a:t>Пoлтавка</a:t>
            </a:r>
            <a:endParaRPr lang="cs-CZ" sz="13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AB596-7E0F-8AA4-9E44-5FAEC8178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03980-A209-B912-CEE4-D1715DE8B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8D83B5-E2FB-D8B4-6AE5-D1448A461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31" y="857250"/>
            <a:ext cx="84495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3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CA517-2C3C-7FC6-BAD5-8D00B0B8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282AA-61C1-12D3-BDFC-C4A2D2606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6E310-9203-CBB7-AA3B-2D48BF15C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38" y="857250"/>
            <a:ext cx="84885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46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txBody>
          <a:bodyPr>
            <a:normAutofit/>
          </a:bodyPr>
          <a:lstStyle/>
          <a:p>
            <a:r>
              <a:rPr lang="cs-CZ" sz="2800" dirty="0"/>
              <a:t>Ivan </a:t>
            </a:r>
            <a:r>
              <a:rPr lang="cs-CZ" sz="2800" dirty="0" err="1"/>
              <a:t>Kotljarevskyj</a:t>
            </a:r>
            <a:r>
              <a:rPr lang="cs-CZ" sz="2800" dirty="0"/>
              <a:t> </a:t>
            </a:r>
            <a:br>
              <a:rPr lang="cs-CZ" sz="2800" dirty="0"/>
            </a:br>
            <a:r>
              <a:rPr lang="uk-UA" sz="2800" dirty="0" err="1"/>
              <a:t>Нацioнальна</a:t>
            </a:r>
            <a:r>
              <a:rPr lang="uk-UA" sz="2800" dirty="0"/>
              <a:t> oпeра України</a:t>
            </a:r>
            <a:br>
              <a:rPr lang="uk-UA" sz="2800" dirty="0"/>
            </a:br>
            <a:r>
              <a:rPr lang="uk-UA" sz="2800" dirty="0"/>
              <a:t>Наталка Пoлтавка, 2012</a:t>
            </a:r>
            <a:endParaRPr lang="cs-CZ" sz="2800" dirty="0"/>
          </a:p>
        </p:txBody>
      </p:sp>
      <p:pic>
        <p:nvPicPr>
          <p:cNvPr id="1026" name="Picture 2" descr="http://www.opera.com.ua/sites/default/files/5114_20120709140713_QI9E0162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628800"/>
            <a:ext cx="6784107" cy="4673323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1835696" y="6309320"/>
            <a:ext cx="5148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https://www.youtube.com/watch?v=LNQACv-b_xQ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05431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opera.com.ua/sites/default/files/5114_20120709141220_QI9E0197_S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96275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76107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opera.com.ua/sites/default/files/5114_20120709141239_QI9E0277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6672"/>
            <a:ext cx="8296275" cy="5715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26619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3016" y="-3267744"/>
            <a:ext cx="18288000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2618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57158" y="285728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М Лисенко  Наталка Полтавка </a:t>
            </a:r>
            <a:r>
              <a:rPr lang="cs-CZ" dirty="0"/>
              <a:t>(I. </a:t>
            </a:r>
            <a:r>
              <a:rPr lang="cs-CZ" dirty="0" err="1"/>
              <a:t>Kotljarevskyj</a:t>
            </a:r>
            <a:r>
              <a:rPr lang="cs-CZ" dirty="0"/>
              <a:t>)  </a:t>
            </a:r>
            <a:r>
              <a:rPr lang="cs-CZ" dirty="0">
                <a:hlinkClick r:id="rId2"/>
              </a:rPr>
              <a:t>https://www.youtube.com/watch?v=0osYVHnAPZE</a:t>
            </a:r>
            <a:endParaRPr lang="cs-CZ" dirty="0"/>
          </a:p>
          <a:p>
            <a:r>
              <a:rPr lang="cs-CZ" dirty="0" err="1"/>
              <a:t>Relax.com.ua</a:t>
            </a:r>
            <a:r>
              <a:rPr lang="cs-CZ" dirty="0"/>
              <a:t>/</a:t>
            </a:r>
            <a:r>
              <a:rPr lang="cs-CZ" dirty="0" err="1"/>
              <a:t>events</a:t>
            </a:r>
            <a:r>
              <a:rPr lang="cs-CZ" dirty="0"/>
              <a:t>-archiv/opera –</a:t>
            </a:r>
            <a:r>
              <a:rPr lang="cs-CZ" dirty="0" err="1"/>
              <a:t>natalka</a:t>
            </a:r>
            <a:r>
              <a:rPr lang="cs-CZ" dirty="0"/>
              <a:t>-</a:t>
            </a:r>
            <a:r>
              <a:rPr lang="cs-CZ" dirty="0" err="1"/>
              <a:t>poltavka</a:t>
            </a:r>
            <a:endParaRPr lang="cs-CZ" dirty="0"/>
          </a:p>
        </p:txBody>
      </p:sp>
      <p:sp>
        <p:nvSpPr>
          <p:cNvPr id="23581" name="Rectangle 29"/>
          <p:cNvSpPr>
            <a:spLocks noChangeArrowheads="1"/>
          </p:cNvSpPr>
          <p:nvPr/>
        </p:nvSpPr>
        <p:spPr bwMode="auto">
          <a:xfrm>
            <a:off x="0" y="0"/>
            <a:ext cx="91440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                                                                                    </a:t>
            </a:r>
          </a:p>
        </p:txBody>
      </p:sp>
      <p:pic>
        <p:nvPicPr>
          <p:cNvPr id="23582" name="Picture 30" descr="Наталка Полтавка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1285860"/>
            <a:ext cx="7772454" cy="4857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2519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57158" y="357166"/>
            <a:ext cx="3643338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Období klasicismu </a:t>
            </a:r>
            <a:endParaRPr kumimoji="0" lang="cs-CZ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57158" y="1210045"/>
            <a:ext cx="84296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Literatura tohoto</a:t>
            </a:r>
            <a:r>
              <a:rPr kumimoji="0" lang="cs-CZ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období získává </a:t>
            </a:r>
            <a:r>
              <a:rPr kumimoji="0" lang="cs-CZ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specifický </a:t>
            </a: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dvorský charakter</a:t>
            </a:r>
            <a:r>
              <a:rPr kumimoji="0" lang="cs-CZ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Na Ukrajině – málo patrné. </a:t>
            </a:r>
            <a:endParaRPr kumimoji="0" lang="cs-CZ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>
                <a:latin typeface="Arial" pitchFamily="34" charset="0"/>
                <a:cs typeface="Arial" pitchFamily="34" charset="0"/>
              </a:rPr>
              <a:t>Klasicismus – výrazně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rozvinut v polské a ruské literatuře.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28596" y="2285992"/>
            <a:ext cx="85011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Z určité perspektivy můžeme ukrajinský klasicismus hodnotit jako slabý a málo výrazný</a:t>
            </a:r>
            <a:r>
              <a:rPr lang="cs-CZ" b="1" u="sng" dirty="0">
                <a:solidFill>
                  <a:srgbClr val="00B0F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28596" y="3000372"/>
            <a:ext cx="8501122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kumimoji="0" lang="cs-CZ" sz="1600" b="1" i="0" u="sng" strike="noStrike" normalizeH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NA UKRAJINĚ K ROZVOJI KLASICISMU NEPŘISPĚLY ANI POLITICKÉ, ANI DUCHOVNÍ PODMÍNKY</a:t>
            </a:r>
            <a:r>
              <a:rPr kumimoji="0" lang="cs-CZ" sz="1600" b="1" i="0" u="sng" strike="noStrik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endParaRPr kumimoji="0" lang="cs-CZ" sz="1600" b="0" i="0" u="none" strike="noStrike" normalizeH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</a:tabLst>
            </a:pP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28596" y="3643314"/>
            <a:ext cx="80724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cs-CZ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Přechod k novému stylu se vyznačoval přechodem k ruskému klasicismu. </a:t>
            </a:r>
            <a:endParaRPr kumimoji="0" lang="cs-CZ" b="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285720" y="4572008"/>
            <a:ext cx="84296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Paradoxně, </a:t>
            </a: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přechodu k užívání lidového jazyka napomohly právě ty podmínky, které byly v té samé době velikou slabostí ukrajinského společenského života </a:t>
            </a:r>
            <a:r>
              <a:rPr kumimoji="0" lang="cs-CZ" b="1" i="0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=</a:t>
            </a:r>
            <a:r>
              <a:rPr kumimoji="0" lang="cs-CZ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ztráta vyšších společenských vrstev a s tím spojená omezenost ve škále literárních žánrů.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Žánry, které se v ukrajinském klasicismu rozvinuly </a:t>
            </a:r>
            <a:r>
              <a:rPr kumimoji="0" 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(travestie, bajka, komedie)</a:t>
            </a:r>
            <a:r>
              <a:rPr kumimoji="0" lang="cs-CZ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cs-CZ" b="1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vyžadovaly užití lidového jazyka</a:t>
            </a:r>
            <a:r>
              <a:rPr kumimoji="0" lang="cs-CZ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3" grpId="0"/>
      <p:bldP spid="5124" grpId="0"/>
      <p:bldP spid="5125" grpId="0"/>
      <p:bldP spid="51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3869917-55B7-8D2E-E4D3-5F8E3F28E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7319"/>
            <a:ext cx="9144000" cy="498336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492B77D-6195-069B-4AE1-A965DC159A2F}"/>
              </a:ext>
            </a:extLst>
          </p:cNvPr>
          <p:cNvSpPr txBox="1"/>
          <p:nvPr/>
        </p:nvSpPr>
        <p:spPr>
          <a:xfrm>
            <a:off x="395536" y="26064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  </a:t>
            </a:r>
            <a:r>
              <a:rPr kumimoji="0" lang="uk-UA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2023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2476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97020" y="248689"/>
            <a:ext cx="4857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sng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CHARKOVSKÁ ROMANTIKA</a:t>
            </a:r>
            <a:endParaRPr kumimoji="0" lang="cs-CZ" sz="2400" b="0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487641"/>
            <a:ext cx="2574879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Obdélník 13"/>
          <p:cNvSpPr/>
          <p:nvPr/>
        </p:nvSpPr>
        <p:spPr>
          <a:xfrm>
            <a:off x="3996989" y="6100779"/>
            <a:ext cx="1564659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cs-CZ" b="1" dirty="0" err="1"/>
              <a:t>Borovykovskyj</a:t>
            </a:r>
            <a:endParaRPr lang="cs-CZ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863" y="2811853"/>
            <a:ext cx="2281049" cy="2306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Obdélník 15"/>
          <p:cNvSpPr/>
          <p:nvPr/>
        </p:nvSpPr>
        <p:spPr>
          <a:xfrm>
            <a:off x="971600" y="5168300"/>
            <a:ext cx="1292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err="1"/>
              <a:t>Metlynskyj</a:t>
            </a:r>
            <a:r>
              <a:rPr lang="cs-CZ" b="1" dirty="0"/>
              <a:t> </a:t>
            </a:r>
            <a:endParaRPr lang="cs-CZ" dirty="0"/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65444" y="819214"/>
            <a:ext cx="84296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Charkovskou literární činnost inspiroval </a:t>
            </a:r>
            <a:r>
              <a:rPr kumimoji="0" lang="cs-CZ" b="1" i="0" u="sng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IZMAIL SREZNĚVSKIJ </a:t>
            </a:r>
            <a:r>
              <a:rPr kumimoji="0" lang="cs-CZ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(1812-80), 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06926" y="1339502"/>
            <a:ext cx="42146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LEVKO BOROVYKOVSKYJ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(1806-89)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18672" y="1837790"/>
            <a:ext cx="33703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AMVROSIJ METLYNSKYJ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(1814-70) 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/>
      <p:bldP spid="14" grpId="0" animBg="1"/>
      <p:bldP spid="16" grpId="0"/>
      <p:bldP spid="5121" grpId="0"/>
      <p:bldP spid="5122" grpId="0"/>
      <p:bldP spid="51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200" b="1" u="sng" dirty="0"/>
              <a:t>Hlavní zdroje:</a:t>
            </a:r>
          </a:p>
          <a:p>
            <a:pPr marL="176213" indent="-176213"/>
            <a:r>
              <a:rPr lang="uk-UA" sz="1200" dirty="0"/>
              <a:t>Дмитро Чижевський</a:t>
            </a:r>
            <a:r>
              <a:rPr lang="uk-UA" sz="1200" i="1" dirty="0"/>
              <a:t>. Історія української літератури</a:t>
            </a:r>
            <a:r>
              <a:rPr lang="uk-UA" sz="1200" dirty="0"/>
              <a:t>. Київ </a:t>
            </a:r>
            <a:r>
              <a:rPr lang="cs-CZ" sz="1200" dirty="0"/>
              <a:t>2003.</a:t>
            </a:r>
          </a:p>
          <a:p>
            <a:pPr marL="176213" indent="-176213"/>
            <a:r>
              <a:rPr lang="cs-CZ" sz="1200" dirty="0" err="1"/>
              <a:t>George</a:t>
            </a:r>
            <a:r>
              <a:rPr lang="cs-CZ" sz="1200" dirty="0"/>
              <a:t> G. </a:t>
            </a:r>
            <a:r>
              <a:rPr lang="cs-CZ" sz="1200" dirty="0" err="1"/>
              <a:t>Grabowicz</a:t>
            </a:r>
            <a:r>
              <a:rPr lang="cs-CZ" sz="1200" dirty="0"/>
              <a:t>. </a:t>
            </a:r>
            <a:r>
              <a:rPr lang="cs-CZ" sz="1200" i="1" dirty="0" err="1"/>
              <a:t>Toward</a:t>
            </a:r>
            <a:r>
              <a:rPr lang="cs-CZ" sz="1200" i="1" dirty="0"/>
              <a:t> a </a:t>
            </a:r>
            <a:r>
              <a:rPr lang="cs-CZ" sz="1200" i="1" dirty="0" err="1"/>
              <a:t>History</a:t>
            </a:r>
            <a:r>
              <a:rPr lang="cs-CZ" sz="1200" i="1" dirty="0"/>
              <a:t> </a:t>
            </a:r>
            <a:r>
              <a:rPr lang="cs-CZ" sz="1200" i="1" dirty="0" err="1"/>
              <a:t>of</a:t>
            </a:r>
            <a:r>
              <a:rPr lang="cs-CZ" sz="1200" i="1" dirty="0"/>
              <a:t> </a:t>
            </a:r>
            <a:r>
              <a:rPr lang="cs-CZ" sz="1200" i="1" dirty="0" err="1"/>
              <a:t>Ukrainian</a:t>
            </a:r>
            <a:r>
              <a:rPr lang="cs-CZ" sz="1200" i="1" dirty="0"/>
              <a:t> </a:t>
            </a:r>
            <a:r>
              <a:rPr lang="cs-CZ" sz="1200" i="1" dirty="0" err="1"/>
              <a:t>Literature</a:t>
            </a:r>
            <a:r>
              <a:rPr lang="cs-CZ" sz="1200" dirty="0"/>
              <a:t>. Cambridge 1981.</a:t>
            </a:r>
          </a:p>
          <a:p>
            <a:pPr marL="176213" indent="-176213"/>
            <a:r>
              <a:rPr lang="uk-UA" sz="1200" dirty="0"/>
              <a:t>Ярoслав Пoлiщук. </a:t>
            </a:r>
            <a:r>
              <a:rPr lang="uk-UA" sz="1200" i="1" dirty="0"/>
              <a:t>Лiтeратура як гeoкультурник прoeкт</a:t>
            </a:r>
            <a:r>
              <a:rPr lang="uk-UA" sz="1200" dirty="0"/>
              <a:t>. Kиїв 2008.</a:t>
            </a:r>
            <a:endParaRPr lang="cs-CZ" sz="1200" dirty="0"/>
          </a:p>
          <a:p>
            <a:pPr marL="176213" indent="-176213"/>
            <a:r>
              <a:rPr lang="cs-CZ" sz="1200" dirty="0"/>
              <a:t>a další….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214678" y="357166"/>
            <a:ext cx="1332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(1769-1838)</a:t>
            </a:r>
          </a:p>
        </p:txBody>
      </p:sp>
      <p:sp>
        <p:nvSpPr>
          <p:cNvPr id="5" name="Obdélník 4"/>
          <p:cNvSpPr/>
          <p:nvPr/>
        </p:nvSpPr>
        <p:spPr>
          <a:xfrm>
            <a:off x="285721" y="285728"/>
            <a:ext cx="3000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cs-CZ" sz="2400" b="1" u="sng" dirty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Ivan </a:t>
            </a:r>
            <a:r>
              <a:rPr lang="cs-CZ" sz="2400" b="1" u="sng" dirty="0" err="1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Kotljarevskyj</a:t>
            </a:r>
            <a:r>
              <a:rPr lang="cs-CZ" sz="2400" b="1" u="sng" dirty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cs-CZ" sz="2400" dirty="0">
              <a:solidFill>
                <a:srgbClr val="C00000"/>
              </a:solidFill>
              <a:latin typeface="Arial" pitchFamily="34" charset="0"/>
            </a:endParaRPr>
          </a:p>
        </p:txBody>
      </p:sp>
      <p:pic>
        <p:nvPicPr>
          <p:cNvPr id="6" name="Obrázek 5" descr="http://www.bukvoid.com.ua/info/img/kotlyarevskiy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428604"/>
            <a:ext cx="1771659" cy="25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Котляревський Іван. Фото. Портре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357562"/>
            <a:ext cx="2286016" cy="2980613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251520" y="764704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>
              <a:buFont typeface="Arial" pitchFamily="34" charset="0"/>
              <a:buChar char="•"/>
            </a:pPr>
            <a:r>
              <a:rPr lang="cs-CZ" sz="2400" dirty="0"/>
              <a:t>Narodil se roku 1769 v </a:t>
            </a:r>
            <a:r>
              <a:rPr lang="cs-CZ" sz="2400" b="1" u="sng" dirty="0">
                <a:solidFill>
                  <a:srgbClr val="0070C0"/>
                </a:solidFill>
              </a:rPr>
              <a:t>Poltavě</a:t>
            </a:r>
          </a:p>
          <a:p>
            <a:pPr marL="265113" indent="-265113">
              <a:buFont typeface="Arial" pitchFamily="34" charset="0"/>
              <a:buChar char="•"/>
            </a:pPr>
            <a:endParaRPr lang="cs-CZ" sz="2400" b="1" u="sng" dirty="0">
              <a:solidFill>
                <a:srgbClr val="0070C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260648"/>
            <a:ext cx="2055887" cy="275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643050"/>
            <a:ext cx="618172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643050"/>
            <a:ext cx="63150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2028" y="319596"/>
            <a:ext cx="7249404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4360584" cy="605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5000628" y="785794"/>
            <a:ext cx="38576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 indent="-265113" algn="just">
              <a:buFont typeface="Arial" pitchFamily="34" charset="0"/>
              <a:buChar char="•"/>
            </a:pPr>
            <a:r>
              <a:rPr lang="cs-CZ" sz="2000" b="1" u="sng" dirty="0">
                <a:solidFill>
                  <a:srgbClr val="0070C0"/>
                </a:solidFill>
              </a:rPr>
              <a:t>Studium v semináři v Poltavě:</a:t>
            </a:r>
            <a:r>
              <a:rPr lang="cs-CZ" sz="2000" dirty="0"/>
              <a:t> studium antické literatury, (Vergilius, Horatius, Ovidius,  klasické a ruské písemnictví)</a:t>
            </a:r>
          </a:p>
          <a:p>
            <a:pPr marL="265113" indent="-265113" algn="just">
              <a:buFont typeface="Arial" pitchFamily="34" charset="0"/>
              <a:buChar char="•"/>
            </a:pPr>
            <a:r>
              <a:rPr lang="cs-CZ" sz="2000" dirty="0"/>
              <a:t>Od roku 1793 pracoval jako učitel. </a:t>
            </a:r>
          </a:p>
          <a:p>
            <a:pPr marL="265113" indent="-265113" algn="just">
              <a:buFont typeface="Arial" pitchFamily="34" charset="0"/>
              <a:buChar char="•"/>
            </a:pPr>
            <a:r>
              <a:rPr lang="cs-CZ" sz="2000" dirty="0"/>
              <a:t>V té době začíná </a:t>
            </a:r>
            <a:r>
              <a:rPr lang="cs-CZ" sz="2000" dirty="0">
                <a:solidFill>
                  <a:srgbClr val="0070C0"/>
                </a:solidFill>
              </a:rPr>
              <a:t>sbírat folklor, studovat jazyk</a:t>
            </a:r>
            <a:r>
              <a:rPr lang="cs-CZ" sz="2000" dirty="0"/>
              <a:t>. </a:t>
            </a:r>
          </a:p>
          <a:p>
            <a:pPr marL="265113" indent="-265113" algn="just">
              <a:buFont typeface="Arial" pitchFamily="34" charset="0"/>
              <a:buChar char="•"/>
            </a:pPr>
            <a:r>
              <a:rPr lang="cs-CZ" sz="2000" dirty="0"/>
              <a:t>Od roku 1796 – 12 let vojenské služby.</a:t>
            </a:r>
          </a:p>
          <a:p>
            <a:pPr marL="265113" indent="-265113" algn="just">
              <a:buFont typeface="Arial" pitchFamily="34" charset="0"/>
              <a:buChar char="•"/>
            </a:pPr>
            <a:r>
              <a:rPr lang="cs-CZ" sz="2000" dirty="0"/>
              <a:t>V této době  (1796) dopisuje první tři části své </a:t>
            </a:r>
            <a:r>
              <a:rPr lang="cs-CZ" sz="2000" dirty="0" err="1"/>
              <a:t>Enejidy</a:t>
            </a:r>
            <a:r>
              <a:rPr lang="cs-CZ" sz="2000" dirty="0"/>
              <a:t> .</a:t>
            </a:r>
          </a:p>
          <a:p>
            <a:pPr marL="265113" indent="-265113" algn="just">
              <a:buFont typeface="Arial" pitchFamily="34" charset="0"/>
              <a:buChar char="•"/>
            </a:pPr>
            <a:r>
              <a:rPr lang="cs-CZ" sz="2000" b="1" u="sng" dirty="0" err="1">
                <a:solidFill>
                  <a:srgbClr val="0070C0"/>
                </a:solidFill>
              </a:rPr>
              <a:t>Enejida</a:t>
            </a:r>
            <a:r>
              <a:rPr lang="cs-CZ" sz="2000" b="1" u="sng" dirty="0">
                <a:solidFill>
                  <a:srgbClr val="0070C0"/>
                </a:solidFill>
              </a:rPr>
              <a:t> se stává velmi populární, šíří se v opisech. </a:t>
            </a:r>
          </a:p>
          <a:p>
            <a:pPr marL="265113" indent="-265113" algn="just">
              <a:buFont typeface="Arial" pitchFamily="34" charset="0"/>
              <a:buChar char="•"/>
            </a:pPr>
            <a:r>
              <a:rPr lang="cs-CZ" sz="2000" b="1" dirty="0">
                <a:solidFill>
                  <a:srgbClr val="00B050"/>
                </a:solidFill>
              </a:rPr>
              <a:t>1798</a:t>
            </a:r>
            <a:r>
              <a:rPr lang="cs-CZ" sz="2000" dirty="0"/>
              <a:t> – vydána v Petrohradě bez vědomí autora.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95536" y="2158988"/>
            <a:ext cx="446449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Zásluha Ivana </a:t>
            </a:r>
            <a:r>
              <a:rPr kumimoji="0" lang="cs-CZ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Kotljarevského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spočívá v tom, že využil v té době </a:t>
            </a:r>
            <a:r>
              <a:rPr lang="cs-CZ" sz="20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jediný 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perspektivní způsob formování spisovného jazyka – </a:t>
            </a:r>
            <a:r>
              <a:rPr kumimoji="0" lang="cs-CZ" sz="2000" b="1" i="0" u="sng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lidovou mluvu jako jazykový základ slovesného umění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cs-CZ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395536" y="4437112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u="sng" dirty="0"/>
              <a:t>Jedná se o přechod od různorodého jazyka baroka s jeho dvěma póly – </a:t>
            </a:r>
            <a:r>
              <a:rPr lang="cs-CZ" sz="2000" b="1" u="sng" dirty="0">
                <a:solidFill>
                  <a:srgbClr val="0070C0"/>
                </a:solidFill>
              </a:rPr>
              <a:t>církevní slovanštinou ukrajinské redakce a lidovým jazykem </a:t>
            </a:r>
            <a:r>
              <a:rPr lang="cs-CZ" sz="2000" b="1" u="sng" dirty="0"/>
              <a:t>-  </a:t>
            </a:r>
            <a:r>
              <a:rPr lang="cs-CZ" sz="2000" b="1" u="sng" dirty="0">
                <a:solidFill>
                  <a:srgbClr val="7030A0"/>
                </a:solidFill>
              </a:rPr>
              <a:t>k jednotnému užití lidového jazyka jako jazyka literárního</a:t>
            </a:r>
            <a:endParaRPr lang="cs-CZ" sz="2000" dirty="0">
              <a:solidFill>
                <a:srgbClr val="7030A0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395536" y="332656"/>
            <a:ext cx="35004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i="1" u="sng" dirty="0" err="1">
                <a:solidFill>
                  <a:srgbClr val="00B050"/>
                </a:solidFill>
              </a:rPr>
              <a:t>Enejida</a:t>
            </a:r>
            <a:r>
              <a:rPr lang="cs-CZ" sz="2800" b="1" i="1" u="sng" dirty="0">
                <a:solidFill>
                  <a:srgbClr val="00B050"/>
                </a:solidFill>
              </a:rPr>
              <a:t> </a:t>
            </a:r>
            <a:r>
              <a:rPr lang="cs-CZ" sz="2800" b="1" dirty="0"/>
              <a:t>(1798)</a:t>
            </a: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395536" y="754832"/>
            <a:ext cx="45365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burleskní travestie Vergiliova eposu </a:t>
            </a:r>
            <a:r>
              <a:rPr kumimoji="0" lang="cs-CZ" sz="20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Aeneis</a:t>
            </a:r>
            <a:endParaRPr kumimoji="0" lang="cs-CZ" sz="20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95536" y="1484784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Použití </a:t>
            </a:r>
            <a:r>
              <a:rPr lang="cs-CZ" dirty="0" err="1">
                <a:latin typeface="Arial" pitchFamily="34" charset="0"/>
                <a:ea typeface="Times New Roman" pitchFamily="18" charset="0"/>
                <a:cs typeface="Times New Roman" pitchFamily="18" charset="0"/>
              </a:rPr>
              <a:t>dialektního</a:t>
            </a:r>
            <a:r>
              <a:rPr lang="cs-CZ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 základu jihovýchodního nářečí ukrajinštiny. </a:t>
            </a:r>
            <a:endParaRPr lang="uk-UA" dirty="0">
              <a:latin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764704"/>
            <a:ext cx="3646134" cy="296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48680"/>
            <a:ext cx="2240163" cy="344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51520" y="404664"/>
            <a:ext cx="619268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cs-CZ" sz="2000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PŘEDLOHY:</a:t>
            </a:r>
            <a:r>
              <a:rPr kumimoji="0" lang="cs-CZ" sz="2000" b="1" i="0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Vergilius </a:t>
            </a:r>
            <a:r>
              <a:rPr kumimoji="0" lang="cs-CZ" sz="2000" b="1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– využívá</a:t>
            </a:r>
            <a:r>
              <a:rPr kumimoji="0" lang="cs-CZ" sz="2000" b="1" i="0" u="none" strike="noStrike" cap="none" normalizeH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pouze základní schéma: 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cs-CZ" sz="20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PŘÍBĚH PUTOVÁNÍ TRÓJANŮ, KTEŘÍ PO ZÁNIKU TRÓJE UTÍKAJÍ A HLEDAJÍ NOVOU VLAST, KTEROU NALEZNOU V ITÁLII… 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cs-CZ" sz="20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23528" y="2996952"/>
            <a:ext cx="38895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/>
            <a:r>
              <a:rPr lang="cs-CZ" sz="2400" b="1" cap="all" dirty="0">
                <a:solidFill>
                  <a:srgbClr val="7030A0"/>
                </a:solidFill>
              </a:rPr>
              <a:t>Burleskní Travestie</a:t>
            </a:r>
          </a:p>
          <a:p>
            <a:pPr lvl="0" hangingPunct="0"/>
            <a:r>
              <a:rPr lang="cs-CZ" sz="2400" b="1" cap="all" dirty="0">
                <a:solidFill>
                  <a:srgbClr val="7030A0"/>
                </a:solidFill>
              </a:rPr>
              <a:t>Heroicko-komická poéma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23528" y="1844824"/>
            <a:ext cx="57606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20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Toto</a:t>
            </a:r>
            <a:r>
              <a:rPr kumimoji="0" lang="cs-CZ" sz="2000" b="0" i="0" u="sng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 dílo bylo vybráno jako </a:t>
            </a:r>
            <a:r>
              <a:rPr kumimoji="0" lang="cs-CZ" sz="2000" b="1" i="0" u="sng" strike="noStrike" cap="none" normalizeH="0" dirty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dílo obecně známé</a:t>
            </a:r>
            <a:r>
              <a:rPr kumimoji="0" lang="cs-CZ" sz="2000" b="0" i="0" u="sng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, základní syžet byl čtenáři známý, to, co mělo zaujmout, byla invence autora. </a:t>
            </a: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endParaRPr kumimoji="0" lang="cs-CZ" sz="2000" b="0" i="0" u="sng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31540" y="4300647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000" b="1" cap="all" dirty="0">
                <a:solidFill>
                  <a:srgbClr val="7030A0"/>
                </a:solidFill>
              </a:rPr>
              <a:t>Silný etnografický prvek</a:t>
            </a:r>
            <a:endParaRPr lang="uk-UA" sz="2000" b="1" cap="all" dirty="0">
              <a:solidFill>
                <a:srgbClr val="7030A0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 err="1"/>
              <a:t>Kotljarevskyj</a:t>
            </a:r>
            <a:r>
              <a:rPr lang="cs-CZ" sz="2000" dirty="0"/>
              <a:t> dělá </a:t>
            </a:r>
            <a:r>
              <a:rPr lang="cs-CZ" sz="2000" dirty="0">
                <a:solidFill>
                  <a:srgbClr val="7030A0"/>
                </a:solidFill>
              </a:rPr>
              <a:t>z Trójanů ukrajinské kozáky</a:t>
            </a:r>
            <a:r>
              <a:rPr lang="cs-CZ" sz="2000" dirty="0"/>
              <a:t>, z antických bohů ukrajinskou drobnou šlechtu.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cs-CZ" sz="2000" dirty="0"/>
              <a:t>Všechny detaily a reálie pocházejí z tehdejšího ukrajinského života.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2480</TotalTime>
  <Words>2813</Words>
  <Application>Microsoft Office PowerPoint</Application>
  <PresentationFormat>On-screen Show (4:3)</PresentationFormat>
  <Paragraphs>373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Aptos</vt:lpstr>
      <vt:lpstr>Arial</vt:lpstr>
      <vt:lpstr>Arial Narrow</vt:lpstr>
      <vt:lpstr>Calibri</vt:lpstr>
      <vt:lpstr>Courier New</vt:lpstr>
      <vt:lpstr>Symbol</vt:lpstr>
      <vt:lpstr>Times New Roman</vt:lpstr>
      <vt:lpstr>Wingdings</vt:lpstr>
      <vt:lpstr>Wingdings 3</vt:lpstr>
      <vt:lpstr>Motiv sady Office</vt:lpstr>
      <vt:lpstr>1_Motiv sady Office</vt:lpstr>
      <vt:lpstr>Kulturní pozadí (17. a 18. století)</vt:lpstr>
      <vt:lpstr>PowerPoint Presentation</vt:lpstr>
      <vt:lpstr>Jazyková situace na „podruské“ Ukrajině v 18. století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Literatura prvních desetiletí 19. století </vt:lpstr>
      <vt:lpstr>PowerPoint Presentation</vt:lpstr>
      <vt:lpstr>PowerPoint Presentation</vt:lpstr>
      <vt:lpstr>PowerPoint Presentation</vt:lpstr>
      <vt:lpstr>PowerPoint Presentation</vt:lpstr>
      <vt:lpstr>Založení důležitých časopisů</vt:lpstr>
      <vt:lpstr>PowerPoint Presentation</vt:lpstr>
      <vt:lpstr>Petrohradské centrum ukrajinské literatury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Ivan Kotljarevskyj  Нацioнальна oпeра України Наталка Пoлтавка,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Jazyková situace na „podruské“ Ukrajině v 18. století</dc:title>
  <dc:creator>František Chlaň</dc:creator>
  <cp:lastModifiedBy>Chlaňová, Tereza</cp:lastModifiedBy>
  <cp:revision>73</cp:revision>
  <dcterms:created xsi:type="dcterms:W3CDTF">2011-03-03T18:50:31Z</dcterms:created>
  <dcterms:modified xsi:type="dcterms:W3CDTF">2025-03-10T08:44:43Z</dcterms:modified>
</cp:coreProperties>
</file>