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4" r:id="rId3"/>
    <p:sldId id="265" r:id="rId4"/>
    <p:sldId id="257" r:id="rId5"/>
    <p:sldId id="276" r:id="rId6"/>
    <p:sldId id="260" r:id="rId7"/>
    <p:sldId id="261" r:id="rId8"/>
    <p:sldId id="266" r:id="rId9"/>
    <p:sldId id="258" r:id="rId10"/>
    <p:sldId id="263" r:id="rId11"/>
    <p:sldId id="275"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97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AC5CE4-22CC-E896-C4BF-3F73E875A32E}"/>
              </a:ext>
            </a:extLst>
          </p:cNvPr>
          <p:cNvSpPr>
            <a:spLocks noGrp="1"/>
          </p:cNvSpPr>
          <p:nvPr>
            <p:ph type="ctrTitle"/>
          </p:nvPr>
        </p:nvSpPr>
        <p:spPr>
          <a:xfrm>
            <a:off x="1143000" y="1122363"/>
            <a:ext cx="6858000" cy="2387600"/>
          </a:xfrm>
        </p:spPr>
        <p:txBody>
          <a:bodyPr anchor="b"/>
          <a:lstStyle>
            <a:lvl1pPr algn="ctr">
              <a:defRPr sz="4500"/>
            </a:lvl1pPr>
          </a:lstStyle>
          <a:p>
            <a:r>
              <a:rPr lang="cs-CZ"/>
              <a:t>Kliknutím lze upravit styl.</a:t>
            </a:r>
          </a:p>
        </p:txBody>
      </p:sp>
      <p:sp>
        <p:nvSpPr>
          <p:cNvPr id="3" name="Podnadpis 2">
            <a:extLst>
              <a:ext uri="{FF2B5EF4-FFF2-40B4-BE49-F238E27FC236}">
                <a16:creationId xmlns:a16="http://schemas.microsoft.com/office/drawing/2014/main" id="{C47D328B-7145-EE16-4CA3-A15C4C4537B8}"/>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8EBF2056-1E39-DD93-74AD-8A3C811717BC}"/>
              </a:ext>
            </a:extLst>
          </p:cNvPr>
          <p:cNvSpPr>
            <a:spLocks noGrp="1"/>
          </p:cNvSpPr>
          <p:nvPr>
            <p:ph type="dt" sz="half" idx="10"/>
          </p:nvPr>
        </p:nvSpPr>
        <p:spPr/>
        <p:txBody>
          <a:bodyPr/>
          <a:lstStyle/>
          <a:p>
            <a:fld id="{AA2EC97D-9AEE-4734-8CA5-F4CF62A90844}" type="datetimeFigureOut">
              <a:rPr lang="cs-CZ" smtClean="0"/>
              <a:t>09.11.2023</a:t>
            </a:fld>
            <a:endParaRPr lang="cs-CZ"/>
          </a:p>
        </p:txBody>
      </p:sp>
      <p:sp>
        <p:nvSpPr>
          <p:cNvPr id="5" name="Zástupný symbol pro zápatí 4">
            <a:extLst>
              <a:ext uri="{FF2B5EF4-FFF2-40B4-BE49-F238E27FC236}">
                <a16:creationId xmlns:a16="http://schemas.microsoft.com/office/drawing/2014/main" id="{588B25B0-9AA4-0FD8-A965-FFDCA577675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9B9EBAC-3BBC-E935-AAE1-B196E15B0296}"/>
              </a:ext>
            </a:extLst>
          </p:cNvPr>
          <p:cNvSpPr>
            <a:spLocks noGrp="1"/>
          </p:cNvSpPr>
          <p:nvPr>
            <p:ph type="sldNum" sz="quarter" idx="12"/>
          </p:nvPr>
        </p:nvSpPr>
        <p:spPr/>
        <p:txBody>
          <a:bodyPr/>
          <a:lstStyle/>
          <a:p>
            <a:fld id="{739139DB-AEF0-4E3F-9F5A-B6A92FBBAA63}" type="slidenum">
              <a:rPr lang="cs-CZ" smtClean="0"/>
              <a:t>‹#›</a:t>
            </a:fld>
            <a:endParaRPr lang="cs-CZ"/>
          </a:p>
        </p:txBody>
      </p:sp>
    </p:spTree>
    <p:extLst>
      <p:ext uri="{BB962C8B-B14F-4D97-AF65-F5344CB8AC3E}">
        <p14:creationId xmlns:p14="http://schemas.microsoft.com/office/powerpoint/2010/main" val="3441522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27429D-A40D-A135-160C-9CB1D10DC941}"/>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7979FBB6-73D9-970A-BF99-3E23EA16A194}"/>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2806F4E-B7BA-0736-3900-B0A2DEA80E93}"/>
              </a:ext>
            </a:extLst>
          </p:cNvPr>
          <p:cNvSpPr>
            <a:spLocks noGrp="1"/>
          </p:cNvSpPr>
          <p:nvPr>
            <p:ph type="dt" sz="half" idx="10"/>
          </p:nvPr>
        </p:nvSpPr>
        <p:spPr/>
        <p:txBody>
          <a:bodyPr/>
          <a:lstStyle/>
          <a:p>
            <a:fld id="{AA2EC97D-9AEE-4734-8CA5-F4CF62A90844}" type="datetimeFigureOut">
              <a:rPr lang="cs-CZ" smtClean="0"/>
              <a:t>09.11.2023</a:t>
            </a:fld>
            <a:endParaRPr lang="cs-CZ"/>
          </a:p>
        </p:txBody>
      </p:sp>
      <p:sp>
        <p:nvSpPr>
          <p:cNvPr id="5" name="Zástupný symbol pro zápatí 4">
            <a:extLst>
              <a:ext uri="{FF2B5EF4-FFF2-40B4-BE49-F238E27FC236}">
                <a16:creationId xmlns:a16="http://schemas.microsoft.com/office/drawing/2014/main" id="{2633B5C2-E694-604F-29A4-6EDE4DB5149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757D38F-A9D3-35AB-8621-19D7D6DE13DC}"/>
              </a:ext>
            </a:extLst>
          </p:cNvPr>
          <p:cNvSpPr>
            <a:spLocks noGrp="1"/>
          </p:cNvSpPr>
          <p:nvPr>
            <p:ph type="sldNum" sz="quarter" idx="12"/>
          </p:nvPr>
        </p:nvSpPr>
        <p:spPr/>
        <p:txBody>
          <a:bodyPr/>
          <a:lstStyle/>
          <a:p>
            <a:fld id="{739139DB-AEF0-4E3F-9F5A-B6A92FBBAA63}" type="slidenum">
              <a:rPr lang="cs-CZ" smtClean="0"/>
              <a:t>‹#›</a:t>
            </a:fld>
            <a:endParaRPr lang="cs-CZ"/>
          </a:p>
        </p:txBody>
      </p:sp>
    </p:spTree>
    <p:extLst>
      <p:ext uri="{BB962C8B-B14F-4D97-AF65-F5344CB8AC3E}">
        <p14:creationId xmlns:p14="http://schemas.microsoft.com/office/powerpoint/2010/main" val="4210833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EAD43E8B-E963-440A-19CF-23EA9DBA2443}"/>
              </a:ext>
            </a:extLst>
          </p:cNvPr>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244A8A07-07F3-F545-6588-F9081433790A}"/>
              </a:ext>
            </a:extLst>
          </p:cNvPr>
          <p:cNvSpPr>
            <a:spLocks noGrp="1"/>
          </p:cNvSpPr>
          <p:nvPr>
            <p:ph type="body" orient="vert" idx="1"/>
          </p:nvPr>
        </p:nvSpPr>
        <p:spPr>
          <a:xfrm>
            <a:off x="628650" y="365125"/>
            <a:ext cx="5800725"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1F73E13-4535-3555-722E-5273C1436CFA}"/>
              </a:ext>
            </a:extLst>
          </p:cNvPr>
          <p:cNvSpPr>
            <a:spLocks noGrp="1"/>
          </p:cNvSpPr>
          <p:nvPr>
            <p:ph type="dt" sz="half" idx="10"/>
          </p:nvPr>
        </p:nvSpPr>
        <p:spPr/>
        <p:txBody>
          <a:bodyPr/>
          <a:lstStyle/>
          <a:p>
            <a:fld id="{AA2EC97D-9AEE-4734-8CA5-F4CF62A90844}" type="datetimeFigureOut">
              <a:rPr lang="cs-CZ" smtClean="0"/>
              <a:t>09.11.2023</a:t>
            </a:fld>
            <a:endParaRPr lang="cs-CZ"/>
          </a:p>
        </p:txBody>
      </p:sp>
      <p:sp>
        <p:nvSpPr>
          <p:cNvPr id="5" name="Zástupný symbol pro zápatí 4">
            <a:extLst>
              <a:ext uri="{FF2B5EF4-FFF2-40B4-BE49-F238E27FC236}">
                <a16:creationId xmlns:a16="http://schemas.microsoft.com/office/drawing/2014/main" id="{D11F66C2-939C-54A4-AE03-E8C41FEE8B1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56D05D5-1CF2-6A6E-BE7D-ED87BE4DDE73}"/>
              </a:ext>
            </a:extLst>
          </p:cNvPr>
          <p:cNvSpPr>
            <a:spLocks noGrp="1"/>
          </p:cNvSpPr>
          <p:nvPr>
            <p:ph type="sldNum" sz="quarter" idx="12"/>
          </p:nvPr>
        </p:nvSpPr>
        <p:spPr/>
        <p:txBody>
          <a:bodyPr/>
          <a:lstStyle/>
          <a:p>
            <a:fld id="{739139DB-AEF0-4E3F-9F5A-B6A92FBBAA63}" type="slidenum">
              <a:rPr lang="cs-CZ" smtClean="0"/>
              <a:t>‹#›</a:t>
            </a:fld>
            <a:endParaRPr lang="cs-CZ"/>
          </a:p>
        </p:txBody>
      </p:sp>
    </p:spTree>
    <p:extLst>
      <p:ext uri="{BB962C8B-B14F-4D97-AF65-F5344CB8AC3E}">
        <p14:creationId xmlns:p14="http://schemas.microsoft.com/office/powerpoint/2010/main" val="902612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F9B92E-8D24-9745-8DFD-8B5BFA705B95}"/>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C642BD9C-BCE0-A2EE-120B-48CCBBE7DFCF}"/>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B5BA8888-EFD5-7D79-CA44-862B52E69C54}"/>
              </a:ext>
            </a:extLst>
          </p:cNvPr>
          <p:cNvSpPr>
            <a:spLocks noGrp="1"/>
          </p:cNvSpPr>
          <p:nvPr>
            <p:ph type="dt" sz="half" idx="10"/>
          </p:nvPr>
        </p:nvSpPr>
        <p:spPr/>
        <p:txBody>
          <a:bodyPr/>
          <a:lstStyle/>
          <a:p>
            <a:fld id="{AA2EC97D-9AEE-4734-8CA5-F4CF62A90844}" type="datetimeFigureOut">
              <a:rPr lang="cs-CZ" smtClean="0"/>
              <a:t>09.11.2023</a:t>
            </a:fld>
            <a:endParaRPr lang="cs-CZ"/>
          </a:p>
        </p:txBody>
      </p:sp>
      <p:sp>
        <p:nvSpPr>
          <p:cNvPr id="5" name="Zástupný symbol pro zápatí 4">
            <a:extLst>
              <a:ext uri="{FF2B5EF4-FFF2-40B4-BE49-F238E27FC236}">
                <a16:creationId xmlns:a16="http://schemas.microsoft.com/office/drawing/2014/main" id="{4EF8EFEB-1A54-E4D9-0767-CF5BD8479FE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3150567-E857-8048-1CE4-C0F60CF7C8E8}"/>
              </a:ext>
            </a:extLst>
          </p:cNvPr>
          <p:cNvSpPr>
            <a:spLocks noGrp="1"/>
          </p:cNvSpPr>
          <p:nvPr>
            <p:ph type="sldNum" sz="quarter" idx="12"/>
          </p:nvPr>
        </p:nvSpPr>
        <p:spPr/>
        <p:txBody>
          <a:bodyPr/>
          <a:lstStyle/>
          <a:p>
            <a:fld id="{739139DB-AEF0-4E3F-9F5A-B6A92FBBAA63}" type="slidenum">
              <a:rPr lang="cs-CZ" smtClean="0"/>
              <a:t>‹#›</a:t>
            </a:fld>
            <a:endParaRPr lang="cs-CZ"/>
          </a:p>
        </p:txBody>
      </p:sp>
    </p:spTree>
    <p:extLst>
      <p:ext uri="{BB962C8B-B14F-4D97-AF65-F5344CB8AC3E}">
        <p14:creationId xmlns:p14="http://schemas.microsoft.com/office/powerpoint/2010/main" val="4120986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30FAFD-D663-1993-3F60-A9BCC97C8F2A}"/>
              </a:ext>
            </a:extLst>
          </p:cNvPr>
          <p:cNvSpPr>
            <a:spLocks noGrp="1"/>
          </p:cNvSpPr>
          <p:nvPr>
            <p:ph type="title"/>
          </p:nvPr>
        </p:nvSpPr>
        <p:spPr>
          <a:xfrm>
            <a:off x="623888" y="1709739"/>
            <a:ext cx="7886700" cy="2852737"/>
          </a:xfrm>
        </p:spPr>
        <p:txBody>
          <a:bodyPr anchor="b"/>
          <a:lstStyle>
            <a:lvl1pPr>
              <a:defRPr sz="4500"/>
            </a:lvl1pPr>
          </a:lstStyle>
          <a:p>
            <a:r>
              <a:rPr lang="cs-CZ"/>
              <a:t>Kliknutím lze upravit styl.</a:t>
            </a:r>
          </a:p>
        </p:txBody>
      </p:sp>
      <p:sp>
        <p:nvSpPr>
          <p:cNvPr id="3" name="Zástupný text 2">
            <a:extLst>
              <a:ext uri="{FF2B5EF4-FFF2-40B4-BE49-F238E27FC236}">
                <a16:creationId xmlns:a16="http://schemas.microsoft.com/office/drawing/2014/main" id="{585862C3-A664-9E62-E945-9E4090BECADC}"/>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6A07C680-542E-4DBC-B5C8-0C646B751A61}"/>
              </a:ext>
            </a:extLst>
          </p:cNvPr>
          <p:cNvSpPr>
            <a:spLocks noGrp="1"/>
          </p:cNvSpPr>
          <p:nvPr>
            <p:ph type="dt" sz="half" idx="10"/>
          </p:nvPr>
        </p:nvSpPr>
        <p:spPr/>
        <p:txBody>
          <a:bodyPr/>
          <a:lstStyle/>
          <a:p>
            <a:fld id="{AA2EC97D-9AEE-4734-8CA5-F4CF62A90844}" type="datetimeFigureOut">
              <a:rPr lang="cs-CZ" smtClean="0"/>
              <a:t>09.11.2023</a:t>
            </a:fld>
            <a:endParaRPr lang="cs-CZ"/>
          </a:p>
        </p:txBody>
      </p:sp>
      <p:sp>
        <p:nvSpPr>
          <p:cNvPr id="5" name="Zástupný symbol pro zápatí 4">
            <a:extLst>
              <a:ext uri="{FF2B5EF4-FFF2-40B4-BE49-F238E27FC236}">
                <a16:creationId xmlns:a16="http://schemas.microsoft.com/office/drawing/2014/main" id="{F4C3F583-21EA-A677-2489-E23228930DB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C703D90-4B5D-1A76-E945-8BB83303390D}"/>
              </a:ext>
            </a:extLst>
          </p:cNvPr>
          <p:cNvSpPr>
            <a:spLocks noGrp="1"/>
          </p:cNvSpPr>
          <p:nvPr>
            <p:ph type="sldNum" sz="quarter" idx="12"/>
          </p:nvPr>
        </p:nvSpPr>
        <p:spPr/>
        <p:txBody>
          <a:bodyPr/>
          <a:lstStyle/>
          <a:p>
            <a:fld id="{739139DB-AEF0-4E3F-9F5A-B6A92FBBAA63}" type="slidenum">
              <a:rPr lang="cs-CZ" smtClean="0"/>
              <a:t>‹#›</a:t>
            </a:fld>
            <a:endParaRPr lang="cs-CZ"/>
          </a:p>
        </p:txBody>
      </p:sp>
    </p:spTree>
    <p:extLst>
      <p:ext uri="{BB962C8B-B14F-4D97-AF65-F5344CB8AC3E}">
        <p14:creationId xmlns:p14="http://schemas.microsoft.com/office/powerpoint/2010/main" val="1033963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D73BFC-B386-1B21-FDA1-B59692667224}"/>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7B414FC7-CB35-443A-EEF6-2A0F30163C5C}"/>
              </a:ext>
            </a:extLst>
          </p:cNvPr>
          <p:cNvSpPr>
            <a:spLocks noGrp="1"/>
          </p:cNvSpPr>
          <p:nvPr>
            <p:ph sz="half" idx="1"/>
          </p:nvPr>
        </p:nvSpPr>
        <p:spPr>
          <a:xfrm>
            <a:off x="6286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25300155-65BA-4A09-470B-E4FEE7E0D8F2}"/>
              </a:ext>
            </a:extLst>
          </p:cNvPr>
          <p:cNvSpPr>
            <a:spLocks noGrp="1"/>
          </p:cNvSpPr>
          <p:nvPr>
            <p:ph sz="half" idx="2"/>
          </p:nvPr>
        </p:nvSpPr>
        <p:spPr>
          <a:xfrm>
            <a:off x="46291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846E8548-6500-1FF0-6404-BE6F176531B8}"/>
              </a:ext>
            </a:extLst>
          </p:cNvPr>
          <p:cNvSpPr>
            <a:spLocks noGrp="1"/>
          </p:cNvSpPr>
          <p:nvPr>
            <p:ph type="dt" sz="half" idx="10"/>
          </p:nvPr>
        </p:nvSpPr>
        <p:spPr/>
        <p:txBody>
          <a:bodyPr/>
          <a:lstStyle/>
          <a:p>
            <a:fld id="{AA2EC97D-9AEE-4734-8CA5-F4CF62A90844}" type="datetimeFigureOut">
              <a:rPr lang="cs-CZ" smtClean="0"/>
              <a:t>09.11.2023</a:t>
            </a:fld>
            <a:endParaRPr lang="cs-CZ"/>
          </a:p>
        </p:txBody>
      </p:sp>
      <p:sp>
        <p:nvSpPr>
          <p:cNvPr id="6" name="Zástupný symbol pro zápatí 5">
            <a:extLst>
              <a:ext uri="{FF2B5EF4-FFF2-40B4-BE49-F238E27FC236}">
                <a16:creationId xmlns:a16="http://schemas.microsoft.com/office/drawing/2014/main" id="{52156377-B46E-8D14-9D4D-9C818ABF488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8C0A2E0-4A64-E410-D698-0FC0A6350944}"/>
              </a:ext>
            </a:extLst>
          </p:cNvPr>
          <p:cNvSpPr>
            <a:spLocks noGrp="1"/>
          </p:cNvSpPr>
          <p:nvPr>
            <p:ph type="sldNum" sz="quarter" idx="12"/>
          </p:nvPr>
        </p:nvSpPr>
        <p:spPr/>
        <p:txBody>
          <a:bodyPr/>
          <a:lstStyle/>
          <a:p>
            <a:fld id="{739139DB-AEF0-4E3F-9F5A-B6A92FBBAA63}" type="slidenum">
              <a:rPr lang="cs-CZ" smtClean="0"/>
              <a:t>‹#›</a:t>
            </a:fld>
            <a:endParaRPr lang="cs-CZ"/>
          </a:p>
        </p:txBody>
      </p:sp>
    </p:spTree>
    <p:extLst>
      <p:ext uri="{BB962C8B-B14F-4D97-AF65-F5344CB8AC3E}">
        <p14:creationId xmlns:p14="http://schemas.microsoft.com/office/powerpoint/2010/main" val="2237795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8E54A9-FCE5-430C-0D30-9F023D51C625}"/>
              </a:ext>
            </a:extLst>
          </p:cNvPr>
          <p:cNvSpPr>
            <a:spLocks noGrp="1"/>
          </p:cNvSpPr>
          <p:nvPr>
            <p:ph type="title"/>
          </p:nvPr>
        </p:nvSpPr>
        <p:spPr>
          <a:xfrm>
            <a:off x="629841" y="365126"/>
            <a:ext cx="78867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7CE78C11-704F-07BE-B38B-3C0D3258E015}"/>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72436116-F48A-7C4D-5A2A-FE520F36C784}"/>
              </a:ext>
            </a:extLst>
          </p:cNvPr>
          <p:cNvSpPr>
            <a:spLocks noGrp="1"/>
          </p:cNvSpPr>
          <p:nvPr>
            <p:ph sz="half" idx="2"/>
          </p:nvPr>
        </p:nvSpPr>
        <p:spPr>
          <a:xfrm>
            <a:off x="629842" y="2505075"/>
            <a:ext cx="3868340"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D60376E5-121D-66F6-087F-41A4B513EED0}"/>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47FE6CD3-9F17-BFA1-975D-E399DDCBC071}"/>
              </a:ext>
            </a:extLst>
          </p:cNvPr>
          <p:cNvSpPr>
            <a:spLocks noGrp="1"/>
          </p:cNvSpPr>
          <p:nvPr>
            <p:ph sz="quarter" idx="4"/>
          </p:nvPr>
        </p:nvSpPr>
        <p:spPr>
          <a:xfrm>
            <a:off x="4629150" y="2505075"/>
            <a:ext cx="3887391"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EE106349-5964-02B9-B3A3-B520BEDAEE62}"/>
              </a:ext>
            </a:extLst>
          </p:cNvPr>
          <p:cNvSpPr>
            <a:spLocks noGrp="1"/>
          </p:cNvSpPr>
          <p:nvPr>
            <p:ph type="dt" sz="half" idx="10"/>
          </p:nvPr>
        </p:nvSpPr>
        <p:spPr/>
        <p:txBody>
          <a:bodyPr/>
          <a:lstStyle/>
          <a:p>
            <a:fld id="{AA2EC97D-9AEE-4734-8CA5-F4CF62A90844}" type="datetimeFigureOut">
              <a:rPr lang="cs-CZ" smtClean="0"/>
              <a:t>09.11.2023</a:t>
            </a:fld>
            <a:endParaRPr lang="cs-CZ"/>
          </a:p>
        </p:txBody>
      </p:sp>
      <p:sp>
        <p:nvSpPr>
          <p:cNvPr id="8" name="Zástupný symbol pro zápatí 7">
            <a:extLst>
              <a:ext uri="{FF2B5EF4-FFF2-40B4-BE49-F238E27FC236}">
                <a16:creationId xmlns:a16="http://schemas.microsoft.com/office/drawing/2014/main" id="{99E31850-D8FA-5A05-9739-B8231634FAEA}"/>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D1CD1D5A-7DEF-BD4E-EE0A-EB9943D7BB2A}"/>
              </a:ext>
            </a:extLst>
          </p:cNvPr>
          <p:cNvSpPr>
            <a:spLocks noGrp="1"/>
          </p:cNvSpPr>
          <p:nvPr>
            <p:ph type="sldNum" sz="quarter" idx="12"/>
          </p:nvPr>
        </p:nvSpPr>
        <p:spPr/>
        <p:txBody>
          <a:bodyPr/>
          <a:lstStyle/>
          <a:p>
            <a:fld id="{739139DB-AEF0-4E3F-9F5A-B6A92FBBAA63}" type="slidenum">
              <a:rPr lang="cs-CZ" smtClean="0"/>
              <a:t>‹#›</a:t>
            </a:fld>
            <a:endParaRPr lang="cs-CZ"/>
          </a:p>
        </p:txBody>
      </p:sp>
    </p:spTree>
    <p:extLst>
      <p:ext uri="{BB962C8B-B14F-4D97-AF65-F5344CB8AC3E}">
        <p14:creationId xmlns:p14="http://schemas.microsoft.com/office/powerpoint/2010/main" val="622660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4E3FE6-5896-56BA-5C46-E18443463315}"/>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3D2C0B9F-F51C-4B55-12D8-85C25D36DD7B}"/>
              </a:ext>
            </a:extLst>
          </p:cNvPr>
          <p:cNvSpPr>
            <a:spLocks noGrp="1"/>
          </p:cNvSpPr>
          <p:nvPr>
            <p:ph type="dt" sz="half" idx="10"/>
          </p:nvPr>
        </p:nvSpPr>
        <p:spPr/>
        <p:txBody>
          <a:bodyPr/>
          <a:lstStyle/>
          <a:p>
            <a:fld id="{AA2EC97D-9AEE-4734-8CA5-F4CF62A90844}" type="datetimeFigureOut">
              <a:rPr lang="cs-CZ" smtClean="0"/>
              <a:t>09.11.2023</a:t>
            </a:fld>
            <a:endParaRPr lang="cs-CZ"/>
          </a:p>
        </p:txBody>
      </p:sp>
      <p:sp>
        <p:nvSpPr>
          <p:cNvPr id="4" name="Zástupný symbol pro zápatí 3">
            <a:extLst>
              <a:ext uri="{FF2B5EF4-FFF2-40B4-BE49-F238E27FC236}">
                <a16:creationId xmlns:a16="http://schemas.microsoft.com/office/drawing/2014/main" id="{BF8A297A-0161-767B-21DA-11927B82F77C}"/>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FEA51562-B071-8572-1785-2E4FCFA04441}"/>
              </a:ext>
            </a:extLst>
          </p:cNvPr>
          <p:cNvSpPr>
            <a:spLocks noGrp="1"/>
          </p:cNvSpPr>
          <p:nvPr>
            <p:ph type="sldNum" sz="quarter" idx="12"/>
          </p:nvPr>
        </p:nvSpPr>
        <p:spPr/>
        <p:txBody>
          <a:bodyPr/>
          <a:lstStyle/>
          <a:p>
            <a:fld id="{739139DB-AEF0-4E3F-9F5A-B6A92FBBAA63}" type="slidenum">
              <a:rPr lang="cs-CZ" smtClean="0"/>
              <a:t>‹#›</a:t>
            </a:fld>
            <a:endParaRPr lang="cs-CZ"/>
          </a:p>
        </p:txBody>
      </p:sp>
    </p:spTree>
    <p:extLst>
      <p:ext uri="{BB962C8B-B14F-4D97-AF65-F5344CB8AC3E}">
        <p14:creationId xmlns:p14="http://schemas.microsoft.com/office/powerpoint/2010/main" val="1044104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D682AFA-5CC8-5209-B2E9-43F3A81FBFAF}"/>
              </a:ext>
            </a:extLst>
          </p:cNvPr>
          <p:cNvSpPr>
            <a:spLocks noGrp="1"/>
          </p:cNvSpPr>
          <p:nvPr>
            <p:ph type="dt" sz="half" idx="10"/>
          </p:nvPr>
        </p:nvSpPr>
        <p:spPr/>
        <p:txBody>
          <a:bodyPr/>
          <a:lstStyle/>
          <a:p>
            <a:fld id="{AA2EC97D-9AEE-4734-8CA5-F4CF62A90844}" type="datetimeFigureOut">
              <a:rPr lang="cs-CZ" smtClean="0"/>
              <a:t>09.11.2023</a:t>
            </a:fld>
            <a:endParaRPr lang="cs-CZ"/>
          </a:p>
        </p:txBody>
      </p:sp>
      <p:sp>
        <p:nvSpPr>
          <p:cNvPr id="3" name="Zástupný symbol pro zápatí 2">
            <a:extLst>
              <a:ext uri="{FF2B5EF4-FFF2-40B4-BE49-F238E27FC236}">
                <a16:creationId xmlns:a16="http://schemas.microsoft.com/office/drawing/2014/main" id="{29D4C228-3745-0C54-7D1E-FC785396AF13}"/>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310151B1-FA5B-0A37-A8E4-9069D43915CE}"/>
              </a:ext>
            </a:extLst>
          </p:cNvPr>
          <p:cNvSpPr>
            <a:spLocks noGrp="1"/>
          </p:cNvSpPr>
          <p:nvPr>
            <p:ph type="sldNum" sz="quarter" idx="12"/>
          </p:nvPr>
        </p:nvSpPr>
        <p:spPr/>
        <p:txBody>
          <a:bodyPr/>
          <a:lstStyle/>
          <a:p>
            <a:fld id="{739139DB-AEF0-4E3F-9F5A-B6A92FBBAA63}" type="slidenum">
              <a:rPr lang="cs-CZ" smtClean="0"/>
              <a:t>‹#›</a:t>
            </a:fld>
            <a:endParaRPr lang="cs-CZ"/>
          </a:p>
        </p:txBody>
      </p:sp>
    </p:spTree>
    <p:extLst>
      <p:ext uri="{BB962C8B-B14F-4D97-AF65-F5344CB8AC3E}">
        <p14:creationId xmlns:p14="http://schemas.microsoft.com/office/powerpoint/2010/main" val="2944701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0514DD-41BC-FA34-60E9-606C9CFFBFC3}"/>
              </a:ext>
            </a:extLst>
          </p:cNvPr>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obsah 2">
            <a:extLst>
              <a:ext uri="{FF2B5EF4-FFF2-40B4-BE49-F238E27FC236}">
                <a16:creationId xmlns:a16="http://schemas.microsoft.com/office/drawing/2014/main" id="{1CD806FC-1615-9359-CF49-74EB1B40071E}"/>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4021E755-0377-EFB0-434A-9054B409F31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96CF0C5-62DD-E558-EC0F-DBAA0B37F739}"/>
              </a:ext>
            </a:extLst>
          </p:cNvPr>
          <p:cNvSpPr>
            <a:spLocks noGrp="1"/>
          </p:cNvSpPr>
          <p:nvPr>
            <p:ph type="dt" sz="half" idx="10"/>
          </p:nvPr>
        </p:nvSpPr>
        <p:spPr/>
        <p:txBody>
          <a:bodyPr/>
          <a:lstStyle/>
          <a:p>
            <a:fld id="{AA2EC97D-9AEE-4734-8CA5-F4CF62A90844}" type="datetimeFigureOut">
              <a:rPr lang="cs-CZ" smtClean="0"/>
              <a:t>09.11.2023</a:t>
            </a:fld>
            <a:endParaRPr lang="cs-CZ"/>
          </a:p>
        </p:txBody>
      </p:sp>
      <p:sp>
        <p:nvSpPr>
          <p:cNvPr id="6" name="Zástupný symbol pro zápatí 5">
            <a:extLst>
              <a:ext uri="{FF2B5EF4-FFF2-40B4-BE49-F238E27FC236}">
                <a16:creationId xmlns:a16="http://schemas.microsoft.com/office/drawing/2014/main" id="{987CE815-1629-8360-4E92-7F70B41CAA1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D644440-41A8-7D62-775D-868314A263B2}"/>
              </a:ext>
            </a:extLst>
          </p:cNvPr>
          <p:cNvSpPr>
            <a:spLocks noGrp="1"/>
          </p:cNvSpPr>
          <p:nvPr>
            <p:ph type="sldNum" sz="quarter" idx="12"/>
          </p:nvPr>
        </p:nvSpPr>
        <p:spPr/>
        <p:txBody>
          <a:bodyPr/>
          <a:lstStyle/>
          <a:p>
            <a:fld id="{739139DB-AEF0-4E3F-9F5A-B6A92FBBAA63}" type="slidenum">
              <a:rPr lang="cs-CZ" smtClean="0"/>
              <a:t>‹#›</a:t>
            </a:fld>
            <a:endParaRPr lang="cs-CZ"/>
          </a:p>
        </p:txBody>
      </p:sp>
    </p:spTree>
    <p:extLst>
      <p:ext uri="{BB962C8B-B14F-4D97-AF65-F5344CB8AC3E}">
        <p14:creationId xmlns:p14="http://schemas.microsoft.com/office/powerpoint/2010/main" val="341276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3BC5C1-8518-AE88-1E64-0C52E48FC044}"/>
              </a:ext>
            </a:extLst>
          </p:cNvPr>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obrázku 2">
            <a:extLst>
              <a:ext uri="{FF2B5EF4-FFF2-40B4-BE49-F238E27FC236}">
                <a16:creationId xmlns:a16="http://schemas.microsoft.com/office/drawing/2014/main" id="{307CDDB5-1183-ECB5-7BCA-AFAA4758E47A}"/>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cs-CZ"/>
          </a:p>
        </p:txBody>
      </p:sp>
      <p:sp>
        <p:nvSpPr>
          <p:cNvPr id="4" name="Zástupný text 3">
            <a:extLst>
              <a:ext uri="{FF2B5EF4-FFF2-40B4-BE49-F238E27FC236}">
                <a16:creationId xmlns:a16="http://schemas.microsoft.com/office/drawing/2014/main" id="{63536858-EDB3-4382-76E8-81AD5C5179E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69F367DB-645C-8F0C-380C-BE8F229145B7}"/>
              </a:ext>
            </a:extLst>
          </p:cNvPr>
          <p:cNvSpPr>
            <a:spLocks noGrp="1"/>
          </p:cNvSpPr>
          <p:nvPr>
            <p:ph type="dt" sz="half" idx="10"/>
          </p:nvPr>
        </p:nvSpPr>
        <p:spPr/>
        <p:txBody>
          <a:bodyPr/>
          <a:lstStyle/>
          <a:p>
            <a:fld id="{AA2EC97D-9AEE-4734-8CA5-F4CF62A90844}" type="datetimeFigureOut">
              <a:rPr lang="cs-CZ" smtClean="0"/>
              <a:t>09.11.2023</a:t>
            </a:fld>
            <a:endParaRPr lang="cs-CZ"/>
          </a:p>
        </p:txBody>
      </p:sp>
      <p:sp>
        <p:nvSpPr>
          <p:cNvPr id="6" name="Zástupný symbol pro zápatí 5">
            <a:extLst>
              <a:ext uri="{FF2B5EF4-FFF2-40B4-BE49-F238E27FC236}">
                <a16:creationId xmlns:a16="http://schemas.microsoft.com/office/drawing/2014/main" id="{7507DBDE-14E1-72B3-59CC-99F82FAD53B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FBDB218-F260-647B-0231-62CF6D8CCCFF}"/>
              </a:ext>
            </a:extLst>
          </p:cNvPr>
          <p:cNvSpPr>
            <a:spLocks noGrp="1"/>
          </p:cNvSpPr>
          <p:nvPr>
            <p:ph type="sldNum" sz="quarter" idx="12"/>
          </p:nvPr>
        </p:nvSpPr>
        <p:spPr/>
        <p:txBody>
          <a:bodyPr/>
          <a:lstStyle/>
          <a:p>
            <a:fld id="{739139DB-AEF0-4E3F-9F5A-B6A92FBBAA63}" type="slidenum">
              <a:rPr lang="cs-CZ" smtClean="0"/>
              <a:t>‹#›</a:t>
            </a:fld>
            <a:endParaRPr lang="cs-CZ"/>
          </a:p>
        </p:txBody>
      </p:sp>
    </p:spTree>
    <p:extLst>
      <p:ext uri="{BB962C8B-B14F-4D97-AF65-F5344CB8AC3E}">
        <p14:creationId xmlns:p14="http://schemas.microsoft.com/office/powerpoint/2010/main" val="167302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3CDA7F8A-E40F-7E45-43FE-7804103FC2BC}"/>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CAD2DAB9-4626-A2E5-E487-4B673317319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EE57A75-2161-4F53-CA8A-A6DD4A27ACCB}"/>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A2EC97D-9AEE-4734-8CA5-F4CF62A90844}" type="datetimeFigureOut">
              <a:rPr lang="cs-CZ" smtClean="0"/>
              <a:t>09.11.2023</a:t>
            </a:fld>
            <a:endParaRPr lang="cs-CZ"/>
          </a:p>
        </p:txBody>
      </p:sp>
      <p:sp>
        <p:nvSpPr>
          <p:cNvPr id="5" name="Zástupný symbol pro zápatí 4">
            <a:extLst>
              <a:ext uri="{FF2B5EF4-FFF2-40B4-BE49-F238E27FC236}">
                <a16:creationId xmlns:a16="http://schemas.microsoft.com/office/drawing/2014/main" id="{8E81EE14-528B-C1DC-B064-17F47B7BEEAD}"/>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D794E154-EA10-97C6-6100-6C7C4AC1F30F}"/>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39139DB-AEF0-4E3F-9F5A-B6A92FBBAA63}" type="slidenum">
              <a:rPr lang="cs-CZ" smtClean="0"/>
              <a:t>‹#›</a:t>
            </a:fld>
            <a:endParaRPr lang="cs-CZ"/>
          </a:p>
        </p:txBody>
      </p:sp>
    </p:spTree>
    <p:extLst>
      <p:ext uri="{BB962C8B-B14F-4D97-AF65-F5344CB8AC3E}">
        <p14:creationId xmlns:p14="http://schemas.microsoft.com/office/powerpoint/2010/main" val="26372931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E62931-8EB4-42BB-BAAB-D8757BE66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ctrTitle"/>
          </p:nvPr>
        </p:nvSpPr>
        <p:spPr>
          <a:xfrm>
            <a:off x="4775595" y="728664"/>
            <a:ext cx="3738610" cy="3157080"/>
          </a:xfrm>
          <a:noFill/>
        </p:spPr>
        <p:txBody>
          <a:bodyPr>
            <a:normAutofit/>
          </a:bodyPr>
          <a:lstStyle/>
          <a:p>
            <a:pPr algn="l"/>
            <a:r>
              <a:rPr lang="cs-CZ" dirty="0"/>
              <a:t>Vize, Mise, SMART cíle - procvičování</a:t>
            </a:r>
            <a:endParaRPr lang="cs-CZ"/>
          </a:p>
        </p:txBody>
      </p:sp>
      <p:sp>
        <p:nvSpPr>
          <p:cNvPr id="3" name="Podnadpis 2"/>
          <p:cNvSpPr>
            <a:spLocks noGrp="1"/>
          </p:cNvSpPr>
          <p:nvPr>
            <p:ph type="subTitle" idx="1"/>
          </p:nvPr>
        </p:nvSpPr>
        <p:spPr>
          <a:xfrm>
            <a:off x="4775595" y="4072045"/>
            <a:ext cx="3738610" cy="2057289"/>
          </a:xfrm>
          <a:noFill/>
        </p:spPr>
        <p:txBody>
          <a:bodyPr>
            <a:normAutofit/>
          </a:bodyPr>
          <a:lstStyle/>
          <a:p>
            <a:pPr algn="l"/>
            <a:r>
              <a:rPr lang="cs-CZ" dirty="0"/>
              <a:t>MKMSP</a:t>
            </a:r>
            <a:endParaRPr lang="cs-CZ"/>
          </a:p>
        </p:txBody>
      </p:sp>
      <p:pic>
        <p:nvPicPr>
          <p:cNvPr id="5" name="Picture 4" descr="Bílé šipky přechodu do červeného terče">
            <a:extLst>
              <a:ext uri="{FF2B5EF4-FFF2-40B4-BE49-F238E27FC236}">
                <a16:creationId xmlns:a16="http://schemas.microsoft.com/office/drawing/2014/main" id="{BB34F4E7-1673-5A90-B831-44CFE9D1CEDB}"/>
              </a:ext>
            </a:extLst>
          </p:cNvPr>
          <p:cNvPicPr>
            <a:picLocks noChangeAspect="1"/>
          </p:cNvPicPr>
          <p:nvPr/>
        </p:nvPicPr>
        <p:blipFill rotWithShape="1">
          <a:blip r:embed="rId2"/>
          <a:srcRect l="45837" r="10323" b="-1"/>
          <a:stretch/>
        </p:blipFill>
        <p:spPr>
          <a:xfrm>
            <a:off x="20" y="10"/>
            <a:ext cx="4504114" cy="6857990"/>
          </a:xfrm>
          <a:prstGeom prst="rect">
            <a:avLst/>
          </a:prstGeom>
        </p:spPr>
      </p:pic>
    </p:spTree>
    <p:extLst>
      <p:ext uri="{BB962C8B-B14F-4D97-AF65-F5344CB8AC3E}">
        <p14:creationId xmlns:p14="http://schemas.microsoft.com/office/powerpoint/2010/main" val="16454343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571500" y="1138036"/>
            <a:ext cx="3064248" cy="1402470"/>
          </a:xfrm>
        </p:spPr>
        <p:txBody>
          <a:bodyPr anchor="t">
            <a:normAutofit/>
          </a:bodyPr>
          <a:lstStyle/>
          <a:p>
            <a:r>
              <a:rPr lang="cs-CZ" sz="2800"/>
              <a:t>Vize</a:t>
            </a:r>
          </a:p>
        </p:txBody>
      </p:sp>
      <p:cxnSp>
        <p:nvCxnSpPr>
          <p:cNvPr id="9" name="Straight Connector 8">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8855" y="871146"/>
            <a:ext cx="552704"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Zástupný symbol pro obsah 2"/>
          <p:cNvSpPr>
            <a:spLocks noGrp="1"/>
          </p:cNvSpPr>
          <p:nvPr>
            <p:ph idx="1"/>
          </p:nvPr>
        </p:nvSpPr>
        <p:spPr>
          <a:xfrm>
            <a:off x="571500" y="2551176"/>
            <a:ext cx="3064248" cy="3591207"/>
          </a:xfrm>
        </p:spPr>
        <p:txBody>
          <a:bodyPr>
            <a:normAutofit/>
          </a:bodyPr>
          <a:lstStyle/>
          <a:p>
            <a:r>
              <a:rPr lang="cs-CZ" sz="1700" dirty="0"/>
              <a:t>Jak vytvořím vizi?</a:t>
            </a:r>
          </a:p>
          <a:p>
            <a:pPr lvl="1"/>
            <a:r>
              <a:rPr lang="cs-CZ" sz="1700" dirty="0"/>
              <a:t>Například použitím metody 5 WHY</a:t>
            </a:r>
          </a:p>
          <a:p>
            <a:pPr lvl="1"/>
            <a:endParaRPr lang="cs-CZ" sz="1700" dirty="0"/>
          </a:p>
          <a:p>
            <a:r>
              <a:rPr lang="cs-CZ" sz="1700" dirty="0"/>
              <a:t>Zhruba pětkrát si položím otázku „proč“ a jednotlivé odpovědi mě navedou na to, jak zní moje vize. </a:t>
            </a:r>
          </a:p>
          <a:p>
            <a:endParaRPr lang="cs-CZ" sz="1700" dirty="0"/>
          </a:p>
          <a:p>
            <a:r>
              <a:rPr lang="cs-CZ" sz="1700" dirty="0"/>
              <a:t>Je nutné těchto pět odpovědí zredukovat do smysluplného textu.</a:t>
            </a:r>
          </a:p>
        </p:txBody>
      </p:sp>
      <p:pic>
        <p:nvPicPr>
          <p:cNvPr id="4" name="Picture 10" descr="Velká skupina parašutistů ve vzduchu">
            <a:extLst>
              <a:ext uri="{FF2B5EF4-FFF2-40B4-BE49-F238E27FC236}">
                <a16:creationId xmlns:a16="http://schemas.microsoft.com/office/drawing/2014/main" id="{43EF3272-A468-1489-5B2C-EA2081614225}"/>
              </a:ext>
            </a:extLst>
          </p:cNvPr>
          <p:cNvPicPr>
            <a:picLocks noChangeAspect="1"/>
          </p:cNvPicPr>
          <p:nvPr/>
        </p:nvPicPr>
        <p:blipFill rotWithShape="1">
          <a:blip r:embed="rId2"/>
          <a:srcRect l="28417" r="27250"/>
          <a:stretch/>
        </p:blipFill>
        <p:spPr>
          <a:xfrm>
            <a:off x="4572000" y="10"/>
            <a:ext cx="4571999" cy="6857990"/>
          </a:xfrm>
          <a:prstGeom prst="rect">
            <a:avLst/>
          </a:prstGeom>
        </p:spPr>
      </p:pic>
    </p:spTree>
    <p:extLst>
      <p:ext uri="{BB962C8B-B14F-4D97-AF65-F5344CB8AC3E}">
        <p14:creationId xmlns:p14="http://schemas.microsoft.com/office/powerpoint/2010/main" val="216919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Nadpis 2"/>
          <p:cNvSpPr>
            <a:spLocks noGrp="1"/>
          </p:cNvSpPr>
          <p:nvPr>
            <p:ph type="title"/>
          </p:nvPr>
        </p:nvSpPr>
        <p:spPr>
          <a:xfrm>
            <a:off x="571500" y="1138036"/>
            <a:ext cx="3064248" cy="1402470"/>
          </a:xfrm>
        </p:spPr>
        <p:txBody>
          <a:bodyPr anchor="t">
            <a:normAutofit/>
          </a:bodyPr>
          <a:lstStyle/>
          <a:p>
            <a:r>
              <a:rPr lang="cs-CZ" sz="2800"/>
              <a:t>Proč cíle?</a:t>
            </a:r>
          </a:p>
        </p:txBody>
      </p:sp>
      <p:cxnSp>
        <p:nvCxnSpPr>
          <p:cNvPr id="9" name="Straight Connector 8">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8855" y="871146"/>
            <a:ext cx="552704"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2" name="Zástupný symbol pro obsah 1"/>
          <p:cNvSpPr>
            <a:spLocks noGrp="1"/>
          </p:cNvSpPr>
          <p:nvPr>
            <p:ph idx="1"/>
          </p:nvPr>
        </p:nvSpPr>
        <p:spPr>
          <a:xfrm>
            <a:off x="571500" y="2551176"/>
            <a:ext cx="3064248" cy="3591207"/>
          </a:xfrm>
        </p:spPr>
        <p:txBody>
          <a:bodyPr>
            <a:normAutofit/>
          </a:bodyPr>
          <a:lstStyle/>
          <a:p>
            <a:endParaRPr lang="cs-CZ" sz="1700"/>
          </a:p>
          <a:p>
            <a:pPr marL="109728" indent="0">
              <a:buNone/>
            </a:pPr>
            <a:r>
              <a:rPr lang="cs-CZ" sz="1700" i="1"/>
              <a:t>„Vím, že polovinu rozpočtu na reklamu vyhazuji z okna. Jenomže nevím, která půlka to je.“</a:t>
            </a:r>
            <a:r>
              <a:rPr lang="cs-CZ" sz="1700" b="1"/>
              <a:t>			</a:t>
            </a:r>
          </a:p>
          <a:p>
            <a:pPr marL="109728" indent="0">
              <a:buNone/>
            </a:pPr>
            <a:r>
              <a:rPr lang="cs-CZ" sz="1700" b="1"/>
              <a:t>(Henry Ford)</a:t>
            </a:r>
            <a:endParaRPr lang="cs-CZ" sz="1700"/>
          </a:p>
        </p:txBody>
      </p:sp>
      <p:pic>
        <p:nvPicPr>
          <p:cNvPr id="4" name="Picture 4" descr="Zeď vybarvený šipkou a dartboard">
            <a:extLst>
              <a:ext uri="{FF2B5EF4-FFF2-40B4-BE49-F238E27FC236}">
                <a16:creationId xmlns:a16="http://schemas.microsoft.com/office/drawing/2014/main" id="{0570AC40-F900-AD93-B421-D7D7ECF96AC0}"/>
              </a:ext>
            </a:extLst>
          </p:cNvPr>
          <p:cNvPicPr>
            <a:picLocks noChangeAspect="1"/>
          </p:cNvPicPr>
          <p:nvPr/>
        </p:nvPicPr>
        <p:blipFill rotWithShape="1">
          <a:blip r:embed="rId2"/>
          <a:srcRect l="48854"/>
          <a:stretch/>
        </p:blipFill>
        <p:spPr>
          <a:xfrm>
            <a:off x="4238244" y="10"/>
            <a:ext cx="4905756" cy="6857990"/>
          </a:xfrm>
          <a:prstGeom prst="rect">
            <a:avLst/>
          </a:prstGeom>
        </p:spPr>
      </p:pic>
    </p:spTree>
    <p:extLst>
      <p:ext uri="{BB962C8B-B14F-4D97-AF65-F5344CB8AC3E}">
        <p14:creationId xmlns:p14="http://schemas.microsoft.com/office/powerpoint/2010/main" val="28229414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Nadpis 2"/>
          <p:cNvSpPr>
            <a:spLocks noGrp="1"/>
          </p:cNvSpPr>
          <p:nvPr>
            <p:ph type="title"/>
          </p:nvPr>
        </p:nvSpPr>
        <p:spPr>
          <a:xfrm>
            <a:off x="571500" y="1138036"/>
            <a:ext cx="3064248" cy="1402470"/>
          </a:xfrm>
        </p:spPr>
        <p:txBody>
          <a:bodyPr anchor="t">
            <a:normAutofit/>
          </a:bodyPr>
          <a:lstStyle/>
          <a:p>
            <a:r>
              <a:rPr lang="cs-CZ" sz="2800"/>
              <a:t>SMART cíle</a:t>
            </a:r>
          </a:p>
        </p:txBody>
      </p:sp>
      <p:cxnSp>
        <p:nvCxnSpPr>
          <p:cNvPr id="9" name="Straight Connector 8">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8855" y="871146"/>
            <a:ext cx="552704"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2" name="Zástupný symbol pro obsah 1"/>
          <p:cNvSpPr>
            <a:spLocks noGrp="1"/>
          </p:cNvSpPr>
          <p:nvPr>
            <p:ph idx="1"/>
          </p:nvPr>
        </p:nvSpPr>
        <p:spPr>
          <a:xfrm>
            <a:off x="571500" y="2551176"/>
            <a:ext cx="3064248" cy="3591207"/>
          </a:xfrm>
        </p:spPr>
        <p:txBody>
          <a:bodyPr>
            <a:normAutofit/>
          </a:bodyPr>
          <a:lstStyle/>
          <a:p>
            <a:pPr marL="109728" indent="0">
              <a:buNone/>
            </a:pPr>
            <a:r>
              <a:rPr lang="cs-CZ" sz="1700" b="1"/>
              <a:t>Specific</a:t>
            </a:r>
          </a:p>
          <a:p>
            <a:r>
              <a:rPr lang="cs-CZ" sz="1700"/>
              <a:t>Jasný a konkrétní cíl. Pokud bude příliš abstraktní a obecný, nebudete vědět, jak ho dosáhnout a nebude tu motivace pro ostatní. </a:t>
            </a:r>
          </a:p>
          <a:p>
            <a:endParaRPr lang="cs-CZ" sz="1700"/>
          </a:p>
          <a:p>
            <a:r>
              <a:rPr lang="cs-CZ" sz="1700"/>
              <a:t>Co chci dokázat?</a:t>
            </a:r>
          </a:p>
          <a:p>
            <a:r>
              <a:rPr lang="cs-CZ" sz="1700"/>
              <a:t>Proč je to důležité?</a:t>
            </a:r>
          </a:p>
          <a:p>
            <a:r>
              <a:rPr lang="cs-CZ" sz="1700"/>
              <a:t>Kdo další je zapojený?</a:t>
            </a:r>
          </a:p>
          <a:p>
            <a:r>
              <a:rPr lang="cs-CZ" sz="1700"/>
              <a:t>S jakými zdroji mohu pracovat?</a:t>
            </a:r>
          </a:p>
          <a:p>
            <a:endParaRPr lang="cs-CZ" sz="1700"/>
          </a:p>
        </p:txBody>
      </p:sp>
      <p:pic>
        <p:nvPicPr>
          <p:cNvPr id="5" name="Picture 4" descr="Zeď vybarvený šipkou a dartboard">
            <a:extLst>
              <a:ext uri="{FF2B5EF4-FFF2-40B4-BE49-F238E27FC236}">
                <a16:creationId xmlns:a16="http://schemas.microsoft.com/office/drawing/2014/main" id="{DE7347D1-75D9-47D4-A072-A8AC71FCA20F}"/>
              </a:ext>
            </a:extLst>
          </p:cNvPr>
          <p:cNvPicPr>
            <a:picLocks noChangeAspect="1"/>
          </p:cNvPicPr>
          <p:nvPr/>
        </p:nvPicPr>
        <p:blipFill rotWithShape="1">
          <a:blip r:embed="rId2"/>
          <a:srcRect l="48854"/>
          <a:stretch/>
        </p:blipFill>
        <p:spPr>
          <a:xfrm>
            <a:off x="4238244" y="10"/>
            <a:ext cx="4905756" cy="6857990"/>
          </a:xfrm>
          <a:prstGeom prst="rect">
            <a:avLst/>
          </a:prstGeom>
        </p:spPr>
      </p:pic>
    </p:spTree>
    <p:extLst>
      <p:ext uri="{BB962C8B-B14F-4D97-AF65-F5344CB8AC3E}">
        <p14:creationId xmlns:p14="http://schemas.microsoft.com/office/powerpoint/2010/main" val="37353790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Nadpis 2"/>
          <p:cNvSpPr>
            <a:spLocks noGrp="1"/>
          </p:cNvSpPr>
          <p:nvPr>
            <p:ph type="title"/>
          </p:nvPr>
        </p:nvSpPr>
        <p:spPr>
          <a:xfrm>
            <a:off x="571500" y="1138036"/>
            <a:ext cx="3064248" cy="1402470"/>
          </a:xfrm>
        </p:spPr>
        <p:txBody>
          <a:bodyPr anchor="t">
            <a:normAutofit/>
          </a:bodyPr>
          <a:lstStyle/>
          <a:p>
            <a:endParaRPr lang="cs-CZ" sz="2800"/>
          </a:p>
        </p:txBody>
      </p:sp>
      <p:cxnSp>
        <p:nvCxnSpPr>
          <p:cNvPr id="9" name="Straight Connector 8">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8855" y="871146"/>
            <a:ext cx="552704"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2" name="Zástupný symbol pro obsah 1"/>
          <p:cNvSpPr>
            <a:spLocks noGrp="1"/>
          </p:cNvSpPr>
          <p:nvPr>
            <p:ph idx="1"/>
          </p:nvPr>
        </p:nvSpPr>
        <p:spPr>
          <a:xfrm>
            <a:off x="571500" y="2551176"/>
            <a:ext cx="3064248" cy="3591207"/>
          </a:xfrm>
        </p:spPr>
        <p:txBody>
          <a:bodyPr>
            <a:normAutofit/>
          </a:bodyPr>
          <a:lstStyle/>
          <a:p>
            <a:pPr marL="109728" indent="0">
              <a:buNone/>
            </a:pPr>
            <a:r>
              <a:rPr lang="cs-CZ" sz="1700" b="1"/>
              <a:t>Measurable</a:t>
            </a:r>
          </a:p>
          <a:p>
            <a:r>
              <a:rPr lang="cs-CZ" sz="1700"/>
              <a:t>Díky měřitelným cílům budete mít přehled o postupu vpřed, což vám pomůže lépe se soustředit a svědomitě dodržovat stanovené termíny. </a:t>
            </a:r>
          </a:p>
          <a:p>
            <a:endParaRPr lang="cs-CZ" sz="1700"/>
          </a:p>
          <a:p>
            <a:r>
              <a:rPr lang="cs-CZ" sz="1700"/>
              <a:t>Jak dlouho mi to bude trvat/jak dlouho to má trvat?</a:t>
            </a:r>
          </a:p>
          <a:p>
            <a:endParaRPr lang="cs-CZ" sz="1700"/>
          </a:p>
        </p:txBody>
      </p:sp>
      <p:pic>
        <p:nvPicPr>
          <p:cNvPr id="4" name="Picture 4" descr="Zeď vybarvený šipkou a dartboard">
            <a:extLst>
              <a:ext uri="{FF2B5EF4-FFF2-40B4-BE49-F238E27FC236}">
                <a16:creationId xmlns:a16="http://schemas.microsoft.com/office/drawing/2014/main" id="{93EABA6E-14DC-F4A6-96A7-6FD8F8C2AEC4}"/>
              </a:ext>
            </a:extLst>
          </p:cNvPr>
          <p:cNvPicPr>
            <a:picLocks noChangeAspect="1"/>
          </p:cNvPicPr>
          <p:nvPr/>
        </p:nvPicPr>
        <p:blipFill rotWithShape="1">
          <a:blip r:embed="rId2"/>
          <a:srcRect l="48854"/>
          <a:stretch/>
        </p:blipFill>
        <p:spPr>
          <a:xfrm>
            <a:off x="4238244" y="10"/>
            <a:ext cx="4905756" cy="6857990"/>
          </a:xfrm>
          <a:prstGeom prst="rect">
            <a:avLst/>
          </a:prstGeom>
        </p:spPr>
      </p:pic>
    </p:spTree>
    <p:extLst>
      <p:ext uri="{BB962C8B-B14F-4D97-AF65-F5344CB8AC3E}">
        <p14:creationId xmlns:p14="http://schemas.microsoft.com/office/powerpoint/2010/main" val="20823496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Nadpis 2"/>
          <p:cNvSpPr>
            <a:spLocks noGrp="1"/>
          </p:cNvSpPr>
          <p:nvPr>
            <p:ph type="title"/>
          </p:nvPr>
        </p:nvSpPr>
        <p:spPr>
          <a:xfrm>
            <a:off x="571500" y="1138036"/>
            <a:ext cx="3064248" cy="1402470"/>
          </a:xfrm>
        </p:spPr>
        <p:txBody>
          <a:bodyPr anchor="t">
            <a:normAutofit/>
          </a:bodyPr>
          <a:lstStyle/>
          <a:p>
            <a:endParaRPr lang="cs-CZ" sz="2800"/>
          </a:p>
        </p:txBody>
      </p:sp>
      <p:cxnSp>
        <p:nvCxnSpPr>
          <p:cNvPr id="9" name="Straight Connector 8">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8855" y="871146"/>
            <a:ext cx="552704"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2" name="Zástupný symbol pro obsah 1"/>
          <p:cNvSpPr>
            <a:spLocks noGrp="1"/>
          </p:cNvSpPr>
          <p:nvPr>
            <p:ph idx="1"/>
          </p:nvPr>
        </p:nvSpPr>
        <p:spPr>
          <a:xfrm>
            <a:off x="571500" y="2551176"/>
            <a:ext cx="3064248" cy="3591207"/>
          </a:xfrm>
        </p:spPr>
        <p:txBody>
          <a:bodyPr>
            <a:normAutofit/>
          </a:bodyPr>
          <a:lstStyle/>
          <a:p>
            <a:pPr marL="109728" indent="0">
              <a:buNone/>
            </a:pPr>
            <a:r>
              <a:rPr lang="en-US" sz="1400" b="1"/>
              <a:t>Achievable/akceptable </a:t>
            </a:r>
          </a:p>
          <a:p>
            <a:r>
              <a:rPr lang="cs-CZ" sz="1400"/>
              <a:t>Cíl by měl být v každém případě realistický/akceptovaný. Je jenom dobře, pokud si stanovíte ambiciózní cíl, který otestuje vaše dovednosti a znalosti, ale zároveň musí být dosažitelný. Odpovězte si na následující otázky:</a:t>
            </a:r>
          </a:p>
          <a:p>
            <a:r>
              <a:rPr lang="cs-CZ" sz="1400"/>
              <a:t>Jak mohu tohoto cíle dosáhnout?</a:t>
            </a:r>
          </a:p>
          <a:p>
            <a:r>
              <a:rPr lang="cs-CZ" sz="1400"/>
              <a:t>Je tento cíl dosažitelný s ohledem na mou časovou zaneprázdněnost?</a:t>
            </a:r>
          </a:p>
          <a:p>
            <a:r>
              <a:rPr lang="cs-CZ" sz="1400"/>
              <a:t>Je tento cíl realistický s ohledem na mé finanční možnosti?</a:t>
            </a:r>
          </a:p>
          <a:p>
            <a:endParaRPr lang="cs-CZ" sz="1400"/>
          </a:p>
        </p:txBody>
      </p:sp>
      <p:pic>
        <p:nvPicPr>
          <p:cNvPr id="4" name="Picture 4" descr="Zeď vybarvený šipkou a dartboard">
            <a:extLst>
              <a:ext uri="{FF2B5EF4-FFF2-40B4-BE49-F238E27FC236}">
                <a16:creationId xmlns:a16="http://schemas.microsoft.com/office/drawing/2014/main" id="{60365F3E-1FBE-4F22-91AC-1321D5654A10}"/>
              </a:ext>
            </a:extLst>
          </p:cNvPr>
          <p:cNvPicPr>
            <a:picLocks noChangeAspect="1"/>
          </p:cNvPicPr>
          <p:nvPr/>
        </p:nvPicPr>
        <p:blipFill rotWithShape="1">
          <a:blip r:embed="rId2"/>
          <a:srcRect l="48854"/>
          <a:stretch/>
        </p:blipFill>
        <p:spPr>
          <a:xfrm>
            <a:off x="4238244" y="10"/>
            <a:ext cx="4905756" cy="6857990"/>
          </a:xfrm>
          <a:prstGeom prst="rect">
            <a:avLst/>
          </a:prstGeom>
        </p:spPr>
      </p:pic>
    </p:spTree>
    <p:extLst>
      <p:ext uri="{BB962C8B-B14F-4D97-AF65-F5344CB8AC3E}">
        <p14:creationId xmlns:p14="http://schemas.microsoft.com/office/powerpoint/2010/main" val="36076576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Nadpis 2"/>
          <p:cNvSpPr>
            <a:spLocks noGrp="1"/>
          </p:cNvSpPr>
          <p:nvPr>
            <p:ph type="title"/>
          </p:nvPr>
        </p:nvSpPr>
        <p:spPr>
          <a:xfrm>
            <a:off x="571500" y="1138036"/>
            <a:ext cx="3064248" cy="1402470"/>
          </a:xfrm>
        </p:spPr>
        <p:txBody>
          <a:bodyPr anchor="t">
            <a:normAutofit/>
          </a:bodyPr>
          <a:lstStyle/>
          <a:p>
            <a:endParaRPr lang="cs-CZ" sz="2800"/>
          </a:p>
        </p:txBody>
      </p:sp>
      <p:cxnSp>
        <p:nvCxnSpPr>
          <p:cNvPr id="9" name="Straight Connector 8">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8855" y="871146"/>
            <a:ext cx="552704"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2" name="Zástupný symbol pro obsah 1"/>
          <p:cNvSpPr>
            <a:spLocks noGrp="1"/>
          </p:cNvSpPr>
          <p:nvPr>
            <p:ph idx="1"/>
          </p:nvPr>
        </p:nvSpPr>
        <p:spPr>
          <a:xfrm>
            <a:off x="571500" y="2551176"/>
            <a:ext cx="3064248" cy="3591207"/>
          </a:xfrm>
        </p:spPr>
        <p:txBody>
          <a:bodyPr>
            <a:normAutofit/>
          </a:bodyPr>
          <a:lstStyle/>
          <a:p>
            <a:pPr marL="109728" indent="0">
              <a:buNone/>
            </a:pPr>
            <a:r>
              <a:rPr lang="cs-CZ" sz="1400" b="1"/>
              <a:t>Relevant</a:t>
            </a:r>
          </a:p>
          <a:p>
            <a:r>
              <a:rPr lang="cs-CZ" sz="1400"/>
              <a:t>Ujistěte se, že je pro vás stanovený cíl také relevantní a je opravdu důležité jej dosáhnout. Zda je váš cíl relevantní poznáte jednoduše. Stačí, když odpovíte „ano“ na každou z následujících otázek:</a:t>
            </a:r>
          </a:p>
          <a:p>
            <a:r>
              <a:rPr lang="cs-CZ" sz="1400"/>
              <a:t>Myslíte si, že stanovený cíl stojí za vynaloženou energii?</a:t>
            </a:r>
          </a:p>
          <a:p>
            <a:r>
              <a:rPr lang="cs-CZ" sz="1400"/>
              <a:t>Je na to vhodná doba?</a:t>
            </a:r>
          </a:p>
          <a:p>
            <a:r>
              <a:rPr lang="cs-CZ" sz="1400"/>
              <a:t>Je to v souladu s tím, co chci dělat?</a:t>
            </a:r>
          </a:p>
          <a:p>
            <a:r>
              <a:rPr lang="cs-CZ" sz="1400"/>
              <a:t>Jsem já ta správná osoba?</a:t>
            </a:r>
          </a:p>
          <a:p>
            <a:endParaRPr lang="cs-CZ" sz="1400"/>
          </a:p>
        </p:txBody>
      </p:sp>
      <p:pic>
        <p:nvPicPr>
          <p:cNvPr id="4" name="Picture 4" descr="Zeď vybarvený šipkou a dartboard">
            <a:extLst>
              <a:ext uri="{FF2B5EF4-FFF2-40B4-BE49-F238E27FC236}">
                <a16:creationId xmlns:a16="http://schemas.microsoft.com/office/drawing/2014/main" id="{13987717-E285-1331-D219-20D504FF4E18}"/>
              </a:ext>
            </a:extLst>
          </p:cNvPr>
          <p:cNvPicPr>
            <a:picLocks noChangeAspect="1"/>
          </p:cNvPicPr>
          <p:nvPr/>
        </p:nvPicPr>
        <p:blipFill rotWithShape="1">
          <a:blip r:embed="rId2"/>
          <a:srcRect l="48854"/>
          <a:stretch/>
        </p:blipFill>
        <p:spPr>
          <a:xfrm>
            <a:off x="4238244" y="10"/>
            <a:ext cx="4905756" cy="6857990"/>
          </a:xfrm>
          <a:prstGeom prst="rect">
            <a:avLst/>
          </a:prstGeom>
        </p:spPr>
      </p:pic>
    </p:spTree>
    <p:extLst>
      <p:ext uri="{BB962C8B-B14F-4D97-AF65-F5344CB8AC3E}">
        <p14:creationId xmlns:p14="http://schemas.microsoft.com/office/powerpoint/2010/main" val="12181829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Nadpis 2"/>
          <p:cNvSpPr>
            <a:spLocks noGrp="1"/>
          </p:cNvSpPr>
          <p:nvPr>
            <p:ph type="title"/>
          </p:nvPr>
        </p:nvSpPr>
        <p:spPr>
          <a:xfrm>
            <a:off x="571500" y="1138036"/>
            <a:ext cx="3064248" cy="1402470"/>
          </a:xfrm>
        </p:spPr>
        <p:txBody>
          <a:bodyPr anchor="t">
            <a:normAutofit/>
          </a:bodyPr>
          <a:lstStyle/>
          <a:p>
            <a:endParaRPr lang="cs-CZ" sz="2800"/>
          </a:p>
        </p:txBody>
      </p:sp>
      <p:cxnSp>
        <p:nvCxnSpPr>
          <p:cNvPr id="9" name="Straight Connector 8">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8855" y="871146"/>
            <a:ext cx="552704"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2" name="Zástupný symbol pro obsah 1"/>
          <p:cNvSpPr>
            <a:spLocks noGrp="1"/>
          </p:cNvSpPr>
          <p:nvPr>
            <p:ph idx="1"/>
          </p:nvPr>
        </p:nvSpPr>
        <p:spPr>
          <a:xfrm>
            <a:off x="571500" y="2551176"/>
            <a:ext cx="3064248" cy="3591207"/>
          </a:xfrm>
        </p:spPr>
        <p:txBody>
          <a:bodyPr>
            <a:normAutofit/>
          </a:bodyPr>
          <a:lstStyle/>
          <a:p>
            <a:pPr marL="109728" indent="0">
              <a:buNone/>
            </a:pPr>
            <a:r>
              <a:rPr lang="cs-CZ" sz="1700" b="1"/>
              <a:t>Timely</a:t>
            </a:r>
          </a:p>
          <a:p>
            <a:r>
              <a:rPr lang="cs-CZ" sz="1700"/>
              <a:t>Každý cíl by měl mít i časově ohraničený úsek plnění, abyste si zjednodušili jeho následnou kontrolu.</a:t>
            </a:r>
          </a:p>
          <a:p>
            <a:endParaRPr lang="cs-CZ" sz="1700"/>
          </a:p>
          <a:p>
            <a:r>
              <a:rPr lang="cs-CZ" sz="1700"/>
              <a:t>Jak to bude za rok? - strategický</a:t>
            </a:r>
          </a:p>
          <a:p>
            <a:r>
              <a:rPr lang="cs-CZ" sz="1700"/>
              <a:t>Jak to bude za šest měsíců? - taktický</a:t>
            </a:r>
          </a:p>
          <a:p>
            <a:r>
              <a:rPr lang="cs-CZ" sz="1700"/>
              <a:t>Co se musí udělat dnes? - operativní</a:t>
            </a:r>
          </a:p>
          <a:p>
            <a:endParaRPr lang="cs-CZ" sz="1700"/>
          </a:p>
        </p:txBody>
      </p:sp>
      <p:pic>
        <p:nvPicPr>
          <p:cNvPr id="4" name="Picture 4" descr="Zeď vybarvený šipkou a dartboard">
            <a:extLst>
              <a:ext uri="{FF2B5EF4-FFF2-40B4-BE49-F238E27FC236}">
                <a16:creationId xmlns:a16="http://schemas.microsoft.com/office/drawing/2014/main" id="{F4B6D36C-C8C8-FFC2-50F6-4047A1AC03D9}"/>
              </a:ext>
            </a:extLst>
          </p:cNvPr>
          <p:cNvPicPr>
            <a:picLocks noChangeAspect="1"/>
          </p:cNvPicPr>
          <p:nvPr/>
        </p:nvPicPr>
        <p:blipFill rotWithShape="1">
          <a:blip r:embed="rId2"/>
          <a:srcRect l="48854"/>
          <a:stretch/>
        </p:blipFill>
        <p:spPr>
          <a:xfrm>
            <a:off x="4238244" y="10"/>
            <a:ext cx="4905756" cy="6857990"/>
          </a:xfrm>
          <a:prstGeom prst="rect">
            <a:avLst/>
          </a:prstGeom>
        </p:spPr>
      </p:pic>
    </p:spTree>
    <p:extLst>
      <p:ext uri="{BB962C8B-B14F-4D97-AF65-F5344CB8AC3E}">
        <p14:creationId xmlns:p14="http://schemas.microsoft.com/office/powerpoint/2010/main" val="41017813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Nadpis 2"/>
          <p:cNvSpPr>
            <a:spLocks noGrp="1"/>
          </p:cNvSpPr>
          <p:nvPr>
            <p:ph type="title"/>
          </p:nvPr>
        </p:nvSpPr>
        <p:spPr>
          <a:xfrm>
            <a:off x="571500" y="1138036"/>
            <a:ext cx="3064248" cy="1402470"/>
          </a:xfrm>
        </p:spPr>
        <p:txBody>
          <a:bodyPr anchor="t">
            <a:normAutofit/>
          </a:bodyPr>
          <a:lstStyle/>
          <a:p>
            <a:r>
              <a:rPr lang="cs-CZ" sz="2800" dirty="0"/>
              <a:t>Příklad</a:t>
            </a:r>
          </a:p>
        </p:txBody>
      </p:sp>
      <p:cxnSp>
        <p:nvCxnSpPr>
          <p:cNvPr id="9" name="Straight Connector 8">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8855" y="871146"/>
            <a:ext cx="552704"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2" name="Zástupný symbol pro obsah 1"/>
          <p:cNvSpPr>
            <a:spLocks noGrp="1"/>
          </p:cNvSpPr>
          <p:nvPr>
            <p:ph idx="1"/>
          </p:nvPr>
        </p:nvSpPr>
        <p:spPr>
          <a:xfrm>
            <a:off x="571500" y="2551176"/>
            <a:ext cx="3064248" cy="3591207"/>
          </a:xfrm>
        </p:spPr>
        <p:txBody>
          <a:bodyPr>
            <a:normAutofit/>
          </a:bodyPr>
          <a:lstStyle/>
          <a:p>
            <a:pPr marL="109728" indent="0">
              <a:buNone/>
            </a:pPr>
            <a:r>
              <a:rPr lang="cs-CZ" sz="1300" i="1"/>
              <a:t>V </a:t>
            </a:r>
            <a:r>
              <a:rPr lang="cs-CZ" sz="1300" i="1" u="sng"/>
              <a:t>následujícím kvartále</a:t>
            </a:r>
            <a:r>
              <a:rPr lang="cs-CZ" sz="1300" i="1"/>
              <a:t> získáme </a:t>
            </a:r>
            <a:r>
              <a:rPr lang="cs-CZ" sz="1300" i="1" u="sng"/>
              <a:t>alespoň 15 klientů</a:t>
            </a:r>
            <a:r>
              <a:rPr lang="cs-CZ" sz="1300" i="1"/>
              <a:t>, kteří chtějí </a:t>
            </a:r>
            <a:r>
              <a:rPr lang="cs-CZ" sz="1300" i="1" u="sng"/>
              <a:t>postavit pasivní dům</a:t>
            </a:r>
            <a:r>
              <a:rPr lang="cs-CZ" sz="1300" i="1"/>
              <a:t> a pomůžeme jim </a:t>
            </a:r>
            <a:r>
              <a:rPr lang="cs-CZ" sz="1300" i="1" u="sng"/>
              <a:t>získat dotaci z programu Nová zelená úsporám</a:t>
            </a:r>
            <a:r>
              <a:rPr lang="cs-CZ" sz="1300" i="1"/>
              <a:t> tak, že pro ně zpracujeme </a:t>
            </a:r>
            <a:r>
              <a:rPr lang="cs-CZ" sz="1300" i="1" u="sng"/>
              <a:t>opti</a:t>
            </a:r>
          </a:p>
          <a:p>
            <a:pPr marL="109728" indent="0">
              <a:buNone/>
            </a:pPr>
            <a:r>
              <a:rPr lang="cs-CZ" sz="1300" i="1" u="sng"/>
              <a:t>malizační výpočet a energetický posudek</a:t>
            </a:r>
            <a:r>
              <a:rPr lang="cs-CZ" sz="1300" i="1"/>
              <a:t>.</a:t>
            </a:r>
          </a:p>
          <a:p>
            <a:pPr marL="109728" indent="0">
              <a:buNone/>
            </a:pPr>
            <a:endParaRPr lang="cs-CZ" sz="1300" b="1"/>
          </a:p>
          <a:p>
            <a:pPr marL="109728" indent="0">
              <a:buNone/>
            </a:pPr>
            <a:r>
              <a:rPr lang="en-US" sz="1300" i="1"/>
              <a:t>On the first Friday of every month, solicit updates and new material from our department's managers for the web page; publish this new material no later than the following Friday. Each time new material is published, review our department's web page for material that is out of date, and delete or archive that material.</a:t>
            </a:r>
            <a:endParaRPr lang="cs-CZ" sz="1300"/>
          </a:p>
        </p:txBody>
      </p:sp>
      <p:pic>
        <p:nvPicPr>
          <p:cNvPr id="4" name="Picture 4" descr="Zeď vybarvený šipkou a dartboard">
            <a:extLst>
              <a:ext uri="{FF2B5EF4-FFF2-40B4-BE49-F238E27FC236}">
                <a16:creationId xmlns:a16="http://schemas.microsoft.com/office/drawing/2014/main" id="{847483B8-5B50-7398-184F-B39FF89D3A26}"/>
              </a:ext>
            </a:extLst>
          </p:cNvPr>
          <p:cNvPicPr>
            <a:picLocks noChangeAspect="1"/>
          </p:cNvPicPr>
          <p:nvPr/>
        </p:nvPicPr>
        <p:blipFill rotWithShape="1">
          <a:blip r:embed="rId2"/>
          <a:srcRect l="48854"/>
          <a:stretch/>
        </p:blipFill>
        <p:spPr>
          <a:xfrm>
            <a:off x="4238244" y="10"/>
            <a:ext cx="4905756" cy="6857990"/>
          </a:xfrm>
          <a:prstGeom prst="rect">
            <a:avLst/>
          </a:prstGeom>
        </p:spPr>
      </p:pic>
    </p:spTree>
    <p:extLst>
      <p:ext uri="{BB962C8B-B14F-4D97-AF65-F5344CB8AC3E}">
        <p14:creationId xmlns:p14="http://schemas.microsoft.com/office/powerpoint/2010/main" val="37843899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Nadpis 2"/>
          <p:cNvSpPr>
            <a:spLocks noGrp="1"/>
          </p:cNvSpPr>
          <p:nvPr>
            <p:ph type="title"/>
          </p:nvPr>
        </p:nvSpPr>
        <p:spPr>
          <a:xfrm>
            <a:off x="571500" y="1138036"/>
            <a:ext cx="3064248" cy="1402470"/>
          </a:xfrm>
        </p:spPr>
        <p:txBody>
          <a:bodyPr anchor="t">
            <a:normAutofit/>
          </a:bodyPr>
          <a:lstStyle/>
          <a:p>
            <a:r>
              <a:rPr lang="cs-CZ" sz="2800"/>
              <a:t>Proč jsou výše uvedené cíle SMART?</a:t>
            </a:r>
          </a:p>
        </p:txBody>
      </p:sp>
      <p:cxnSp>
        <p:nvCxnSpPr>
          <p:cNvPr id="9" name="Straight Connector 8">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8855" y="871146"/>
            <a:ext cx="552704"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2" name="Zástupný symbol pro obsah 1"/>
          <p:cNvSpPr>
            <a:spLocks noGrp="1"/>
          </p:cNvSpPr>
          <p:nvPr>
            <p:ph idx="1"/>
          </p:nvPr>
        </p:nvSpPr>
        <p:spPr>
          <a:xfrm>
            <a:off x="571500" y="2551176"/>
            <a:ext cx="3064248" cy="3591207"/>
          </a:xfrm>
        </p:spPr>
        <p:txBody>
          <a:bodyPr>
            <a:normAutofit/>
          </a:bodyPr>
          <a:lstStyle/>
          <a:p>
            <a:r>
              <a:rPr lang="cs-CZ" sz="1700"/>
              <a:t>je stanoveno kdy (time-bounded),</a:t>
            </a:r>
          </a:p>
          <a:p>
            <a:r>
              <a:rPr lang="cs-CZ" sz="1700"/>
              <a:t>je stanoven konkrétní počet (specific),</a:t>
            </a:r>
          </a:p>
          <a:p>
            <a:r>
              <a:rPr lang="cs-CZ" sz="1700"/>
              <a:t>cíl je relevantní (zde se např. jihočeská firma INKAPO specializuje na energetické výpočty pro pasivní domy),</a:t>
            </a:r>
          </a:p>
          <a:p>
            <a:r>
              <a:rPr lang="cs-CZ" sz="1700"/>
              <a:t>15 klientů je pro kvartál ambiciózní, ale dosažitelný cíl (achieveable),</a:t>
            </a:r>
          </a:p>
          <a:p>
            <a:r>
              <a:rPr lang="cs-CZ" sz="1700"/>
              <a:t>cíl jde měřit.</a:t>
            </a:r>
          </a:p>
          <a:p>
            <a:endParaRPr lang="cs-CZ" sz="1700"/>
          </a:p>
        </p:txBody>
      </p:sp>
      <p:pic>
        <p:nvPicPr>
          <p:cNvPr id="4" name="Picture 4" descr="Zeď vybarvený šipkou a dartboard">
            <a:extLst>
              <a:ext uri="{FF2B5EF4-FFF2-40B4-BE49-F238E27FC236}">
                <a16:creationId xmlns:a16="http://schemas.microsoft.com/office/drawing/2014/main" id="{A63F38F3-F140-CB15-765D-06348E9E8B77}"/>
              </a:ext>
            </a:extLst>
          </p:cNvPr>
          <p:cNvPicPr>
            <a:picLocks noChangeAspect="1"/>
          </p:cNvPicPr>
          <p:nvPr/>
        </p:nvPicPr>
        <p:blipFill rotWithShape="1">
          <a:blip r:embed="rId2"/>
          <a:srcRect l="48854"/>
          <a:stretch/>
        </p:blipFill>
        <p:spPr>
          <a:xfrm>
            <a:off x="4238244" y="10"/>
            <a:ext cx="4905756" cy="6857990"/>
          </a:xfrm>
          <a:prstGeom prst="rect">
            <a:avLst/>
          </a:prstGeom>
        </p:spPr>
      </p:pic>
    </p:spTree>
    <p:extLst>
      <p:ext uri="{BB962C8B-B14F-4D97-AF65-F5344CB8AC3E}">
        <p14:creationId xmlns:p14="http://schemas.microsoft.com/office/powerpoint/2010/main" val="3829668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Nadpis 2"/>
          <p:cNvSpPr>
            <a:spLocks noGrp="1"/>
          </p:cNvSpPr>
          <p:nvPr>
            <p:ph type="title"/>
          </p:nvPr>
        </p:nvSpPr>
        <p:spPr>
          <a:xfrm>
            <a:off x="571500" y="1138036"/>
            <a:ext cx="3064248" cy="1402470"/>
          </a:xfrm>
        </p:spPr>
        <p:txBody>
          <a:bodyPr anchor="t">
            <a:normAutofit/>
          </a:bodyPr>
          <a:lstStyle/>
          <a:p>
            <a:r>
              <a:rPr lang="cs-CZ" sz="2800"/>
              <a:t>Vyjádření mise</a:t>
            </a:r>
          </a:p>
        </p:txBody>
      </p:sp>
      <p:cxnSp>
        <p:nvCxnSpPr>
          <p:cNvPr id="23" name="Straight Connector 22">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8855" y="871146"/>
            <a:ext cx="552704"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2" name="Zástupný symbol pro obsah 1"/>
          <p:cNvSpPr>
            <a:spLocks noGrp="1"/>
          </p:cNvSpPr>
          <p:nvPr>
            <p:ph idx="1"/>
          </p:nvPr>
        </p:nvSpPr>
        <p:spPr>
          <a:xfrm>
            <a:off x="571500" y="2551176"/>
            <a:ext cx="3064248" cy="3591207"/>
          </a:xfrm>
        </p:spPr>
        <p:txBody>
          <a:bodyPr>
            <a:normAutofit/>
          </a:bodyPr>
          <a:lstStyle/>
          <a:p>
            <a:r>
              <a:rPr lang="cs-CZ" sz="1700"/>
              <a:t>Poslání, sdělení, na koho se organizace zaměřuje a jakou hodnotu pro něj vytváří (carpenter et al., 2010). Vyskytuje-li se ve spojení s vizí, konkretizuje způsob, jak jí dosáhnout. </a:t>
            </a:r>
          </a:p>
          <a:p>
            <a:r>
              <a:rPr lang="cs-CZ" sz="1700"/>
              <a:t>K naplnění mise by měly směřovat každodenní aktivity </a:t>
            </a:r>
          </a:p>
        </p:txBody>
      </p:sp>
      <p:pic>
        <p:nvPicPr>
          <p:cNvPr id="5" name="Picture 4" descr="Žárovka na žlutém pozadí s načrtnutými paprsky světla a kabelem">
            <a:extLst>
              <a:ext uri="{FF2B5EF4-FFF2-40B4-BE49-F238E27FC236}">
                <a16:creationId xmlns:a16="http://schemas.microsoft.com/office/drawing/2014/main" id="{C149E712-ECE1-C3F9-9520-66DDEE99E5EC}"/>
              </a:ext>
            </a:extLst>
          </p:cNvPr>
          <p:cNvPicPr>
            <a:picLocks noChangeAspect="1"/>
          </p:cNvPicPr>
          <p:nvPr/>
        </p:nvPicPr>
        <p:blipFill rotWithShape="1">
          <a:blip r:embed="rId2"/>
          <a:srcRect l="50429" r="5578"/>
          <a:stretch/>
        </p:blipFill>
        <p:spPr>
          <a:xfrm>
            <a:off x="4238244" y="10"/>
            <a:ext cx="4905756" cy="6857990"/>
          </a:xfrm>
          <a:prstGeom prst="rect">
            <a:avLst/>
          </a:prstGeom>
        </p:spPr>
      </p:pic>
    </p:spTree>
    <p:extLst>
      <p:ext uri="{BB962C8B-B14F-4D97-AF65-F5344CB8AC3E}">
        <p14:creationId xmlns:p14="http://schemas.microsoft.com/office/powerpoint/2010/main" val="2153699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Nadpis 2"/>
          <p:cNvSpPr>
            <a:spLocks noGrp="1"/>
          </p:cNvSpPr>
          <p:nvPr>
            <p:ph type="title"/>
          </p:nvPr>
        </p:nvSpPr>
        <p:spPr>
          <a:xfrm>
            <a:off x="571500" y="1138036"/>
            <a:ext cx="3064248" cy="1402470"/>
          </a:xfrm>
        </p:spPr>
        <p:txBody>
          <a:bodyPr anchor="t">
            <a:normAutofit/>
          </a:bodyPr>
          <a:lstStyle/>
          <a:p>
            <a:r>
              <a:rPr lang="cs-CZ" sz="2800" dirty="0"/>
              <a:t>Jak vytvořím misi </a:t>
            </a:r>
          </a:p>
        </p:txBody>
      </p:sp>
      <p:cxnSp>
        <p:nvCxnSpPr>
          <p:cNvPr id="9" name="Straight Connector 8">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8855" y="871146"/>
            <a:ext cx="552704"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2" name="Zástupný symbol pro obsah 1"/>
          <p:cNvSpPr>
            <a:spLocks noGrp="1"/>
          </p:cNvSpPr>
          <p:nvPr>
            <p:ph idx="1"/>
          </p:nvPr>
        </p:nvSpPr>
        <p:spPr>
          <a:xfrm>
            <a:off x="571500" y="2551176"/>
            <a:ext cx="3064248" cy="3591207"/>
          </a:xfrm>
        </p:spPr>
        <p:txBody>
          <a:bodyPr>
            <a:normAutofit/>
          </a:bodyPr>
          <a:lstStyle/>
          <a:p>
            <a:r>
              <a:rPr lang="cs-CZ" sz="1800" dirty="0"/>
              <a:t>O jakou organizaci se jedná a v jakém odvětví působí?</a:t>
            </a:r>
          </a:p>
          <a:p>
            <a:r>
              <a:rPr lang="cs-CZ" sz="1800" dirty="0"/>
              <a:t>Co je smyslem organizace? (proč existuje?)</a:t>
            </a:r>
          </a:p>
          <a:p>
            <a:r>
              <a:rPr lang="cs-CZ" sz="1800" dirty="0"/>
              <a:t>Kdo těží z existence organizace? (kdo jsou klienti?)</a:t>
            </a:r>
          </a:p>
          <a:p>
            <a:r>
              <a:rPr lang="cs-CZ" sz="1800" dirty="0"/>
              <a:t>Co organizace dělá pro ty, kteří mají prospěch z její existence?</a:t>
            </a:r>
          </a:p>
          <a:p>
            <a:r>
              <a:rPr lang="cs-CZ" sz="1800" dirty="0"/>
              <a:t>Jak to organizace dělá?</a:t>
            </a:r>
          </a:p>
          <a:p>
            <a:endParaRPr lang="cs-CZ" sz="1700" dirty="0"/>
          </a:p>
        </p:txBody>
      </p:sp>
      <p:pic>
        <p:nvPicPr>
          <p:cNvPr id="4" name="Picture 4" descr="Žárovka na žlutém pozadí s načrtnutými paprsky světla a kabelem">
            <a:extLst>
              <a:ext uri="{FF2B5EF4-FFF2-40B4-BE49-F238E27FC236}">
                <a16:creationId xmlns:a16="http://schemas.microsoft.com/office/drawing/2014/main" id="{1069A191-4ADD-74E0-8C1B-39535BEFF358}"/>
              </a:ext>
            </a:extLst>
          </p:cNvPr>
          <p:cNvPicPr>
            <a:picLocks noChangeAspect="1"/>
          </p:cNvPicPr>
          <p:nvPr/>
        </p:nvPicPr>
        <p:blipFill rotWithShape="1">
          <a:blip r:embed="rId3"/>
          <a:srcRect l="50132" r="5874"/>
          <a:stretch/>
        </p:blipFill>
        <p:spPr>
          <a:xfrm>
            <a:off x="4238244" y="10"/>
            <a:ext cx="4905756" cy="6857990"/>
          </a:xfrm>
          <a:prstGeom prst="rect">
            <a:avLst/>
          </a:prstGeom>
        </p:spPr>
      </p:pic>
    </p:spTree>
    <p:extLst>
      <p:ext uri="{BB962C8B-B14F-4D97-AF65-F5344CB8AC3E}">
        <p14:creationId xmlns:p14="http://schemas.microsoft.com/office/powerpoint/2010/main" val="4245735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571500" y="1138036"/>
            <a:ext cx="3064248" cy="1402470"/>
          </a:xfrm>
        </p:spPr>
        <p:txBody>
          <a:bodyPr anchor="t">
            <a:normAutofit/>
          </a:bodyPr>
          <a:lstStyle/>
          <a:p>
            <a:r>
              <a:rPr lang="cs-CZ" sz="2800" dirty="0"/>
              <a:t>Příklady </a:t>
            </a:r>
          </a:p>
        </p:txBody>
      </p:sp>
      <p:cxnSp>
        <p:nvCxnSpPr>
          <p:cNvPr id="9" name="Straight Connector 8">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8855" y="871146"/>
            <a:ext cx="552704"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Zástupný symbol pro obsah 2"/>
          <p:cNvSpPr>
            <a:spLocks noGrp="1"/>
          </p:cNvSpPr>
          <p:nvPr>
            <p:ph idx="1"/>
          </p:nvPr>
        </p:nvSpPr>
        <p:spPr>
          <a:xfrm>
            <a:off x="571500" y="2551176"/>
            <a:ext cx="3064248" cy="3591207"/>
          </a:xfrm>
        </p:spPr>
        <p:txBody>
          <a:bodyPr>
            <a:normAutofit/>
          </a:bodyPr>
          <a:lstStyle/>
          <a:p>
            <a:r>
              <a:rPr lang="cs-CZ" sz="1200" b="1"/>
              <a:t>AUTO IN, s.r.o. :</a:t>
            </a:r>
            <a:r>
              <a:rPr lang="cs-CZ" sz="1200" b="1">
                <a:latin typeface="Arial" panose="020B0604020202020204" pitchFamily="34" charset="0"/>
                <a:cs typeface="Arial" panose="020B0604020202020204" pitchFamily="34" charset="0"/>
              </a:rPr>
              <a:t> </a:t>
            </a:r>
            <a:r>
              <a:rPr lang="cs-CZ" sz="1200" i="1">
                <a:latin typeface="Arial" panose="020B0604020202020204" pitchFamily="34" charset="0"/>
                <a:cs typeface="Arial" panose="020B0604020202020204" pitchFamily="34" charset="0"/>
              </a:rPr>
              <a:t>„Společně s našimi zaměstnanci a vámi jako tým budujeme dlouhodobě prosperující společnost poskytující kvalitní služby, které efektivně a účelně řeší vaše potřeby spojené s mobilitou.</a:t>
            </a:r>
            <a:br>
              <a:rPr lang="cs-CZ" sz="1200" i="1">
                <a:latin typeface="Arial" panose="020B0604020202020204" pitchFamily="34" charset="0"/>
                <a:cs typeface="Arial" panose="020B0604020202020204" pitchFamily="34" charset="0"/>
              </a:rPr>
            </a:br>
            <a:r>
              <a:rPr lang="cs-CZ" sz="1200" i="1">
                <a:latin typeface="Arial" panose="020B0604020202020204" pitchFamily="34" charset="0"/>
                <a:cs typeface="Arial" panose="020B0604020202020204" pitchFamily="34" charset="0"/>
              </a:rPr>
              <a:t>Dbáme na to, aby společnost byla silná a stabilní, investujeme do budoucnosti a vzdělání, jsme inovativní, na vrcholu poznání a lídrem v mnoha oborech, přizpůsobujeme se tržnímu prostředí a potřebám zákazníků</a:t>
            </a:r>
            <a:r>
              <a:rPr lang="cs-CZ" sz="1200">
                <a:latin typeface="Arial" panose="020B0604020202020204" pitchFamily="34" charset="0"/>
                <a:cs typeface="Arial" panose="020B0604020202020204" pitchFamily="34" charset="0"/>
              </a:rPr>
              <a:t> (AUTO IN,2016)</a:t>
            </a:r>
          </a:p>
          <a:p>
            <a:endParaRPr lang="cs-CZ" sz="1200"/>
          </a:p>
          <a:p>
            <a:r>
              <a:rPr lang="cs-CZ" sz="1200" b="1"/>
              <a:t>GOOGLE: </a:t>
            </a:r>
            <a:r>
              <a:rPr lang="cs-CZ" sz="1200" i="1"/>
              <a:t>„</a:t>
            </a:r>
            <a:r>
              <a:rPr lang="cs-CZ" sz="1200" i="1">
                <a:latin typeface="Arial" panose="020B0604020202020204" pitchFamily="34" charset="0"/>
                <a:cs typeface="Arial" panose="020B0604020202020204" pitchFamily="34" charset="0"/>
              </a:rPr>
              <a:t>uspořádat informace z celého světa tak, aby byly všeobecně přístupné a užitečné“</a:t>
            </a:r>
            <a:r>
              <a:rPr lang="cs-CZ" sz="1200">
                <a:latin typeface="Arial" panose="020B0604020202020204" pitchFamily="34" charset="0"/>
                <a:cs typeface="Arial" panose="020B0604020202020204" pitchFamily="34" charset="0"/>
              </a:rPr>
              <a:t> (GOOGLE, 2015)</a:t>
            </a:r>
          </a:p>
        </p:txBody>
      </p:sp>
      <p:pic>
        <p:nvPicPr>
          <p:cNvPr id="5" name="Picture 4" descr="Žárovka na žlutém pozadí s načrtnutými paprsky světla a kabelem">
            <a:extLst>
              <a:ext uri="{FF2B5EF4-FFF2-40B4-BE49-F238E27FC236}">
                <a16:creationId xmlns:a16="http://schemas.microsoft.com/office/drawing/2014/main" id="{4FD400A2-5787-7234-2EFD-BC2E2F5D398C}"/>
              </a:ext>
            </a:extLst>
          </p:cNvPr>
          <p:cNvPicPr>
            <a:picLocks noChangeAspect="1"/>
          </p:cNvPicPr>
          <p:nvPr/>
        </p:nvPicPr>
        <p:blipFill rotWithShape="1">
          <a:blip r:embed="rId3"/>
          <a:srcRect l="50132" r="5874"/>
          <a:stretch/>
        </p:blipFill>
        <p:spPr>
          <a:xfrm>
            <a:off x="4238244" y="10"/>
            <a:ext cx="4905756" cy="6857990"/>
          </a:xfrm>
          <a:prstGeom prst="rect">
            <a:avLst/>
          </a:prstGeom>
        </p:spPr>
      </p:pic>
    </p:spTree>
    <p:extLst>
      <p:ext uri="{BB962C8B-B14F-4D97-AF65-F5344CB8AC3E}">
        <p14:creationId xmlns:p14="http://schemas.microsoft.com/office/powerpoint/2010/main" val="43893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Nadpis 2"/>
          <p:cNvSpPr>
            <a:spLocks noGrp="1"/>
          </p:cNvSpPr>
          <p:nvPr>
            <p:ph type="title"/>
          </p:nvPr>
        </p:nvSpPr>
        <p:spPr>
          <a:xfrm>
            <a:off x="571500" y="1138036"/>
            <a:ext cx="3064248" cy="1402470"/>
          </a:xfrm>
        </p:spPr>
        <p:txBody>
          <a:bodyPr anchor="t">
            <a:normAutofit/>
          </a:bodyPr>
          <a:lstStyle/>
          <a:p>
            <a:r>
              <a:rPr lang="cs-CZ" sz="2800" dirty="0"/>
              <a:t>Příklady </a:t>
            </a:r>
          </a:p>
        </p:txBody>
      </p:sp>
      <p:cxnSp>
        <p:nvCxnSpPr>
          <p:cNvPr id="9" name="Straight Connector 8">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8855" y="871146"/>
            <a:ext cx="552704"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2" name="Zástupný symbol pro obsah 1"/>
          <p:cNvSpPr>
            <a:spLocks noGrp="1"/>
          </p:cNvSpPr>
          <p:nvPr>
            <p:ph idx="1"/>
          </p:nvPr>
        </p:nvSpPr>
        <p:spPr>
          <a:xfrm>
            <a:off x="571500" y="2551176"/>
            <a:ext cx="3064248" cy="3591207"/>
          </a:xfrm>
        </p:spPr>
        <p:txBody>
          <a:bodyPr>
            <a:normAutofit/>
          </a:bodyPr>
          <a:lstStyle/>
          <a:p>
            <a:r>
              <a:rPr lang="cs-CZ" sz="1700" b="1"/>
              <a:t>Nike:  </a:t>
            </a:r>
            <a:r>
              <a:rPr lang="cs-CZ" sz="1700" i="1"/>
              <a:t>„Přinést inspiraci a inovaci každému sportovci světa." „Pokud máš tělo, jsi sportovec."</a:t>
            </a:r>
            <a:endParaRPr lang="cs-CZ" sz="1700"/>
          </a:p>
          <a:p>
            <a:r>
              <a:rPr lang="cs-CZ" sz="1700" b="1"/>
              <a:t>Toyota: </a:t>
            </a:r>
            <a:r>
              <a:rPr lang="cs-CZ" sz="1700" i="1"/>
              <a:t>„Toyota bude vést rozvoj budoucnosti dopravy, obohacovat životy po celém světě nejbezpečnějšími a nejvíce odpovědnými způsoby dopravy.“</a:t>
            </a:r>
            <a:endParaRPr lang="cs-CZ" sz="1700"/>
          </a:p>
          <a:p>
            <a:r>
              <a:rPr lang="cs-CZ" sz="1700" b="1"/>
              <a:t>Facebook: </a:t>
            </a:r>
            <a:r>
              <a:rPr lang="cs-CZ" sz="1700" i="1"/>
              <a:t>„Posláním Facebooku je dát lidem sílu sdílet a udělat svět otevřenější a propojenější.“</a:t>
            </a:r>
            <a:endParaRPr lang="cs-CZ" sz="1700"/>
          </a:p>
          <a:p>
            <a:endParaRPr lang="cs-CZ" sz="1700"/>
          </a:p>
        </p:txBody>
      </p:sp>
      <p:pic>
        <p:nvPicPr>
          <p:cNvPr id="4" name="Picture 4" descr="Žárovka na žlutém pozadí s načrtnutými paprsky světla a kabelem">
            <a:extLst>
              <a:ext uri="{FF2B5EF4-FFF2-40B4-BE49-F238E27FC236}">
                <a16:creationId xmlns:a16="http://schemas.microsoft.com/office/drawing/2014/main" id="{1069A191-4ADD-74E0-8C1B-39535BEFF358}"/>
              </a:ext>
            </a:extLst>
          </p:cNvPr>
          <p:cNvPicPr>
            <a:picLocks noChangeAspect="1"/>
          </p:cNvPicPr>
          <p:nvPr/>
        </p:nvPicPr>
        <p:blipFill rotWithShape="1">
          <a:blip r:embed="rId3"/>
          <a:srcRect l="50132" r="5874"/>
          <a:stretch/>
        </p:blipFill>
        <p:spPr>
          <a:xfrm>
            <a:off x="4238244" y="10"/>
            <a:ext cx="4905756" cy="6857990"/>
          </a:xfrm>
          <a:prstGeom prst="rect">
            <a:avLst/>
          </a:prstGeom>
        </p:spPr>
      </p:pic>
    </p:spTree>
    <p:extLst>
      <p:ext uri="{BB962C8B-B14F-4D97-AF65-F5344CB8AC3E}">
        <p14:creationId xmlns:p14="http://schemas.microsoft.com/office/powerpoint/2010/main" val="3371342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Jak vytvořím misi?</a:t>
            </a:r>
          </a:p>
        </p:txBody>
      </p:sp>
      <p:sp>
        <p:nvSpPr>
          <p:cNvPr id="3" name="Zástupný symbol pro obsah 2"/>
          <p:cNvSpPr>
            <a:spLocks noGrp="1"/>
          </p:cNvSpPr>
          <p:nvPr>
            <p:ph idx="1"/>
          </p:nvPr>
        </p:nvSpPr>
        <p:spPr/>
        <p:txBody>
          <a:bodyPr>
            <a:normAutofit/>
          </a:bodyPr>
          <a:lstStyle/>
          <a:p>
            <a:r>
              <a:rPr lang="cs-CZ" sz="1800" dirty="0">
                <a:solidFill>
                  <a:srgbClr val="FF0000"/>
                </a:solidFill>
              </a:rPr>
              <a:t>O jakou organizaci se jedná a v jakém odvětví působí?</a:t>
            </a:r>
          </a:p>
          <a:p>
            <a:pPr>
              <a:buNone/>
            </a:pPr>
            <a:r>
              <a:rPr lang="cs-CZ" dirty="0" err="1"/>
              <a:t>Mission</a:t>
            </a:r>
            <a:r>
              <a:rPr lang="cs-CZ" dirty="0"/>
              <a:t> </a:t>
            </a:r>
            <a:r>
              <a:rPr lang="cs-CZ" dirty="0" err="1"/>
              <a:t>statement</a:t>
            </a:r>
            <a:r>
              <a:rPr lang="cs-CZ" dirty="0"/>
              <a:t> </a:t>
            </a:r>
            <a:r>
              <a:rPr lang="cs-CZ" dirty="0" err="1"/>
              <a:t>examples</a:t>
            </a:r>
            <a:r>
              <a:rPr lang="cs-CZ" dirty="0"/>
              <a:t> je webová stránka na níž jsou soustředěny informace týkající se problematiky mise.</a:t>
            </a:r>
          </a:p>
          <a:p>
            <a:r>
              <a:rPr lang="cs-CZ" sz="1800" dirty="0">
                <a:solidFill>
                  <a:srgbClr val="FF0000"/>
                </a:solidFill>
              </a:rPr>
              <a:t>Co je smyslem organizace? (proč existuje?)</a:t>
            </a:r>
          </a:p>
          <a:p>
            <a:pPr>
              <a:buNone/>
            </a:pPr>
            <a:r>
              <a:rPr lang="cs-CZ" dirty="0"/>
              <a:t>Smyslem naší existence je poskytovat podnikatelům informace týkající se formulace misí.</a:t>
            </a:r>
          </a:p>
          <a:p>
            <a:r>
              <a:rPr lang="cs-CZ" sz="1800" dirty="0">
                <a:solidFill>
                  <a:srgbClr val="FF0000"/>
                </a:solidFill>
              </a:rPr>
              <a:t>Kdo těží z existence organizace? (kdo jsou klienti?)</a:t>
            </a:r>
          </a:p>
          <a:p>
            <a:pPr>
              <a:buNone/>
            </a:pPr>
            <a:r>
              <a:rPr lang="cs-CZ" dirty="0"/>
              <a:t>Kdokoliv kdo hledá informace o tom, jak napsat vyjádření mise – primárně se však jedná o nové či stávající podnikatele.</a:t>
            </a:r>
          </a:p>
        </p:txBody>
      </p:sp>
    </p:spTree>
    <p:extLst>
      <p:ext uri="{BB962C8B-B14F-4D97-AF65-F5344CB8AC3E}">
        <p14:creationId xmlns:p14="http://schemas.microsoft.com/office/powerpoint/2010/main" val="194265640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ox(in)">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box(in)">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 calcmode="lin" valueType="num">
                                      <p:cBhvr additive="base">
                                        <p:cTn id="3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Jak vytvořím misi?</a:t>
            </a:r>
          </a:p>
        </p:txBody>
      </p:sp>
      <p:sp>
        <p:nvSpPr>
          <p:cNvPr id="3" name="Zástupný symbol pro obsah 2"/>
          <p:cNvSpPr>
            <a:spLocks noGrp="1"/>
          </p:cNvSpPr>
          <p:nvPr>
            <p:ph idx="1"/>
          </p:nvPr>
        </p:nvSpPr>
        <p:spPr/>
        <p:txBody>
          <a:bodyPr/>
          <a:lstStyle/>
          <a:p>
            <a:r>
              <a:rPr lang="cs-CZ" sz="1800" dirty="0">
                <a:solidFill>
                  <a:srgbClr val="FF0000"/>
                </a:solidFill>
              </a:rPr>
              <a:t>Co organizace dělá pro ty, kteří mají prospěch z její existence?</a:t>
            </a:r>
          </a:p>
          <a:p>
            <a:pPr>
              <a:buNone/>
            </a:pPr>
            <a:r>
              <a:rPr lang="cs-CZ" dirty="0"/>
              <a:t>Našim zákazníkům poskytujeme zadarmo kvalitní informace, které je seznamují s nástroji, které potřebují pro sepsání efektivního vyjádření mise.</a:t>
            </a:r>
          </a:p>
          <a:p>
            <a:r>
              <a:rPr lang="cs-CZ" sz="1800" dirty="0">
                <a:solidFill>
                  <a:srgbClr val="FF0000"/>
                </a:solidFill>
              </a:rPr>
              <a:t>Jak to organizace dělá?</a:t>
            </a:r>
          </a:p>
          <a:p>
            <a:pPr>
              <a:buNone/>
            </a:pPr>
            <a:r>
              <a:rPr lang="cs-CZ" dirty="0"/>
              <a:t>Poskytujeme všechny informace, které potřebují, při zachování intuitivní navigace.</a:t>
            </a:r>
          </a:p>
        </p:txBody>
      </p:sp>
    </p:spTree>
    <p:extLst>
      <p:ext uri="{BB962C8B-B14F-4D97-AF65-F5344CB8AC3E}">
        <p14:creationId xmlns:p14="http://schemas.microsoft.com/office/powerpoint/2010/main" val="1549746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ox(in)">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Nadpis 2"/>
          <p:cNvSpPr>
            <a:spLocks noGrp="1"/>
          </p:cNvSpPr>
          <p:nvPr>
            <p:ph type="title"/>
          </p:nvPr>
        </p:nvSpPr>
        <p:spPr>
          <a:xfrm>
            <a:off x="571500" y="1138036"/>
            <a:ext cx="3064248" cy="1402470"/>
          </a:xfrm>
        </p:spPr>
        <p:txBody>
          <a:bodyPr anchor="t">
            <a:normAutofit/>
          </a:bodyPr>
          <a:lstStyle/>
          <a:p>
            <a:r>
              <a:rPr lang="cs-CZ" sz="2800"/>
              <a:t>Vyjádření  vize</a:t>
            </a:r>
          </a:p>
        </p:txBody>
      </p:sp>
      <p:cxnSp>
        <p:nvCxnSpPr>
          <p:cNvPr id="9" name="Straight Connector 8">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8855" y="871146"/>
            <a:ext cx="552704"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2" name="Zástupný symbol pro obsah 1"/>
          <p:cNvSpPr>
            <a:spLocks noGrp="1"/>
          </p:cNvSpPr>
          <p:nvPr>
            <p:ph idx="1"/>
          </p:nvPr>
        </p:nvSpPr>
        <p:spPr>
          <a:xfrm>
            <a:off x="571500" y="2551176"/>
            <a:ext cx="3064248" cy="3591207"/>
          </a:xfrm>
        </p:spPr>
        <p:txBody>
          <a:bodyPr>
            <a:normAutofit/>
          </a:bodyPr>
          <a:lstStyle/>
          <a:p>
            <a:r>
              <a:rPr lang="cs-CZ" sz="1700"/>
              <a:t>Je zaměřeno do budoucnosti. Popisuje, jak bude organizace vypadat odteď za 5, 10, 15 let (olsen, 2007) či jakého konečného záměru chce dosáhnout (Henry, 2008). Odpovídá na otázku </a:t>
            </a:r>
            <a:r>
              <a:rPr lang="cs-CZ" sz="1700" i="1"/>
              <a:t>„Kam organizace směřuje?“</a:t>
            </a:r>
          </a:p>
        </p:txBody>
      </p:sp>
      <p:pic>
        <p:nvPicPr>
          <p:cNvPr id="6" name="Picture 10" descr="Velká skupina parašutistů ve vzduchu">
            <a:extLst>
              <a:ext uri="{FF2B5EF4-FFF2-40B4-BE49-F238E27FC236}">
                <a16:creationId xmlns:a16="http://schemas.microsoft.com/office/drawing/2014/main" id="{88458A76-E496-410D-A7BC-336CE791B0D3}"/>
              </a:ext>
            </a:extLst>
          </p:cNvPr>
          <p:cNvPicPr>
            <a:picLocks noChangeAspect="1"/>
          </p:cNvPicPr>
          <p:nvPr/>
        </p:nvPicPr>
        <p:blipFill rotWithShape="1">
          <a:blip r:embed="rId2"/>
          <a:srcRect l="28417" r="27250"/>
          <a:stretch/>
        </p:blipFill>
        <p:spPr>
          <a:xfrm>
            <a:off x="4572000" y="10"/>
            <a:ext cx="4571999" cy="6857990"/>
          </a:xfrm>
          <a:prstGeom prst="rect">
            <a:avLst/>
          </a:prstGeom>
        </p:spPr>
      </p:pic>
    </p:spTree>
    <p:extLst>
      <p:ext uri="{BB962C8B-B14F-4D97-AF65-F5344CB8AC3E}">
        <p14:creationId xmlns:p14="http://schemas.microsoft.com/office/powerpoint/2010/main" val="28609283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571500" y="1138036"/>
            <a:ext cx="3064248" cy="1402470"/>
          </a:xfrm>
        </p:spPr>
        <p:txBody>
          <a:bodyPr anchor="t">
            <a:normAutofit/>
          </a:bodyPr>
          <a:lstStyle/>
          <a:p>
            <a:r>
              <a:rPr lang="cs-CZ" sz="2800"/>
              <a:t>VIZE</a:t>
            </a:r>
          </a:p>
        </p:txBody>
      </p:sp>
      <p:cxnSp>
        <p:nvCxnSpPr>
          <p:cNvPr id="9" name="Straight Connector 8">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8855" y="871146"/>
            <a:ext cx="552704"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Zástupný symbol pro obsah 2"/>
          <p:cNvSpPr>
            <a:spLocks noGrp="1"/>
          </p:cNvSpPr>
          <p:nvPr>
            <p:ph idx="1"/>
          </p:nvPr>
        </p:nvSpPr>
        <p:spPr>
          <a:xfrm>
            <a:off x="571500" y="2551176"/>
            <a:ext cx="3064248" cy="3591207"/>
          </a:xfrm>
        </p:spPr>
        <p:txBody>
          <a:bodyPr>
            <a:normAutofit/>
          </a:bodyPr>
          <a:lstStyle/>
          <a:p>
            <a:r>
              <a:rPr lang="cs-CZ" sz="1200" b="1">
                <a:latin typeface="Arial" panose="020B0604020202020204" pitchFamily="34" charset="0"/>
                <a:cs typeface="Arial" panose="020B0604020202020204" pitchFamily="34" charset="0"/>
              </a:rPr>
              <a:t>AVON: </a:t>
            </a:r>
            <a:r>
              <a:rPr lang="cs-CZ" sz="1200" i="1">
                <a:latin typeface="Arial" panose="020B0604020202020204" pitchFamily="34" charset="0"/>
                <a:cs typeface="Arial" panose="020B0604020202020204" pitchFamily="34" charset="0"/>
              </a:rPr>
              <a:t>Chceme být společností, která nejlépe rozumí potřebám žen, co se týče produktů, služeb a seberealizace, a globálně je uspokojuje </a:t>
            </a:r>
            <a:r>
              <a:rPr lang="cs-CZ" sz="1200">
                <a:latin typeface="Arial" panose="020B0604020202020204" pitchFamily="34" charset="0"/>
                <a:cs typeface="Arial" panose="020B0604020202020204" pitchFamily="34" charset="0"/>
              </a:rPr>
              <a:t>(AVON, 2013)</a:t>
            </a:r>
          </a:p>
          <a:p>
            <a:r>
              <a:rPr lang="cs-CZ" sz="1200" b="1">
                <a:latin typeface="Arial" panose="020B0604020202020204" pitchFamily="34" charset="0"/>
                <a:cs typeface="Arial" panose="020B0604020202020204" pitchFamily="34" charset="0"/>
              </a:rPr>
              <a:t>MATTEL: </a:t>
            </a:r>
            <a:r>
              <a:rPr lang="cs-CZ" sz="1200" i="1">
                <a:latin typeface="Arial" panose="020B0604020202020204" pitchFamily="34" charset="0"/>
                <a:cs typeface="Arial" panose="020B0604020202020204" pitchFamily="34" charset="0"/>
              </a:rPr>
              <a:t>Vytvářet budoucnost hraní </a:t>
            </a:r>
            <a:r>
              <a:rPr lang="cs-CZ" sz="1200">
                <a:latin typeface="Arial" panose="020B0604020202020204" pitchFamily="34" charset="0"/>
                <a:cs typeface="Arial" panose="020B0604020202020204" pitchFamily="34" charset="0"/>
              </a:rPr>
              <a:t>(Mattel, 2013)</a:t>
            </a:r>
          </a:p>
          <a:p>
            <a:r>
              <a:rPr lang="cs-CZ" sz="1200" b="1">
                <a:latin typeface="Arial" panose="020B0604020202020204" pitchFamily="34" charset="0"/>
                <a:cs typeface="Arial" panose="020B0604020202020204" pitchFamily="34" charset="0"/>
              </a:rPr>
              <a:t>DOVE: </a:t>
            </a:r>
            <a:r>
              <a:rPr lang="cs-CZ" sz="1200" i="1">
                <a:latin typeface="Arial" panose="020B0604020202020204" pitchFamily="34" charset="0"/>
                <a:cs typeface="Arial" panose="020B0604020202020204" pitchFamily="34" charset="0"/>
              </a:rPr>
              <a:t>Představte si svět, kde je krása zdrojem důvěry a ne úzkosti </a:t>
            </a:r>
            <a:r>
              <a:rPr lang="cs-CZ" sz="1200">
                <a:latin typeface="Arial" panose="020B0604020202020204" pitchFamily="34" charset="0"/>
                <a:cs typeface="Arial" panose="020B0604020202020204" pitchFamily="34" charset="0"/>
              </a:rPr>
              <a:t>(DOVE, 2013)</a:t>
            </a:r>
          </a:p>
          <a:p>
            <a:r>
              <a:rPr lang="cs-CZ" sz="1200" b="1">
                <a:latin typeface="Arial" panose="020B0604020202020204" pitchFamily="34" charset="0"/>
                <a:cs typeface="Arial" panose="020B0604020202020204" pitchFamily="34" charset="0"/>
              </a:rPr>
              <a:t>AUTO IN, s.r.o.: </a:t>
            </a:r>
            <a:r>
              <a:rPr lang="cs-CZ" sz="1200" i="1">
                <a:latin typeface="Arial" panose="020B0604020202020204" pitchFamily="34" charset="0"/>
                <a:cs typeface="Arial" panose="020B0604020202020204" pitchFamily="34" charset="0"/>
              </a:rPr>
              <a:t>Jsme a nadále chceme být dynamickou firmou s tradicí profesionálního řešení a kvality služeb.</a:t>
            </a:r>
            <a:br>
              <a:rPr lang="cs-CZ" sz="1200" i="1">
                <a:latin typeface="Arial" panose="020B0604020202020204" pitchFamily="34" charset="0"/>
                <a:cs typeface="Arial" panose="020B0604020202020204" pitchFamily="34" charset="0"/>
              </a:rPr>
            </a:br>
            <a:r>
              <a:rPr lang="cs-CZ" sz="1200" i="1">
                <a:latin typeface="Arial" panose="020B0604020202020204" pitchFamily="34" charset="0"/>
                <a:cs typeface="Arial" panose="020B0604020202020204" pitchFamily="34" charset="0"/>
              </a:rPr>
              <a:t>Neustále posilujeme svoji pozici v oblasti prodeje a servisu vozidel tak, aby zákazník u nás získal výhodu </a:t>
            </a:r>
            <a:r>
              <a:rPr lang="cs-CZ" sz="1200">
                <a:latin typeface="Arial" panose="020B0604020202020204" pitchFamily="34" charset="0"/>
                <a:cs typeface="Arial" panose="020B0604020202020204" pitchFamily="34" charset="0"/>
              </a:rPr>
              <a:t>(AUTO IN, 2016)</a:t>
            </a:r>
          </a:p>
        </p:txBody>
      </p:sp>
      <p:pic>
        <p:nvPicPr>
          <p:cNvPr id="7" name="Picture 10" descr="Velká skupina parašutistů ve vzduchu">
            <a:extLst>
              <a:ext uri="{FF2B5EF4-FFF2-40B4-BE49-F238E27FC236}">
                <a16:creationId xmlns:a16="http://schemas.microsoft.com/office/drawing/2014/main" id="{5C7499CB-26AB-6039-5EFF-727896A6B9E2}"/>
              </a:ext>
            </a:extLst>
          </p:cNvPr>
          <p:cNvPicPr>
            <a:picLocks noChangeAspect="1"/>
          </p:cNvPicPr>
          <p:nvPr/>
        </p:nvPicPr>
        <p:blipFill rotWithShape="1">
          <a:blip r:embed="rId2"/>
          <a:srcRect l="28417" r="27250"/>
          <a:stretch/>
        </p:blipFill>
        <p:spPr>
          <a:xfrm>
            <a:off x="4572000" y="10"/>
            <a:ext cx="4571999" cy="6857990"/>
          </a:xfrm>
          <a:prstGeom prst="rect">
            <a:avLst/>
          </a:prstGeom>
        </p:spPr>
      </p:pic>
    </p:spTree>
    <p:extLst>
      <p:ext uri="{BB962C8B-B14F-4D97-AF65-F5344CB8AC3E}">
        <p14:creationId xmlns:p14="http://schemas.microsoft.com/office/powerpoint/2010/main" val="1177056284"/>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136</TotalTime>
  <Words>1061</Words>
  <Application>Microsoft Office PowerPoint</Application>
  <PresentationFormat>Předvádění na obrazovce (4:3)</PresentationFormat>
  <Paragraphs>89</Paragraphs>
  <Slides>18</Slides>
  <Notes>0</Notes>
  <HiddenSlides>2</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18</vt:i4>
      </vt:variant>
    </vt:vector>
  </HeadingPairs>
  <TitlesOfParts>
    <vt:vector size="22" baseType="lpstr">
      <vt:lpstr>Arial</vt:lpstr>
      <vt:lpstr>Calibri</vt:lpstr>
      <vt:lpstr>Calibri Light</vt:lpstr>
      <vt:lpstr>Motiv Office</vt:lpstr>
      <vt:lpstr>Vize, Mise, SMART cíle - procvičování</vt:lpstr>
      <vt:lpstr>Vyjádření mise</vt:lpstr>
      <vt:lpstr>Jak vytvořím misi </vt:lpstr>
      <vt:lpstr>Příklady </vt:lpstr>
      <vt:lpstr>Příklady </vt:lpstr>
      <vt:lpstr>Jak vytvořím misi?</vt:lpstr>
      <vt:lpstr>Jak vytvořím misi?</vt:lpstr>
      <vt:lpstr>Vyjádření  vize</vt:lpstr>
      <vt:lpstr>VIZE</vt:lpstr>
      <vt:lpstr>Vize</vt:lpstr>
      <vt:lpstr>Proč cíle?</vt:lpstr>
      <vt:lpstr>SMART cíle</vt:lpstr>
      <vt:lpstr>Prezentace aplikace PowerPoint</vt:lpstr>
      <vt:lpstr>Prezentace aplikace PowerPoint</vt:lpstr>
      <vt:lpstr>Prezentace aplikace PowerPoint</vt:lpstr>
      <vt:lpstr>Prezentace aplikace PowerPoint</vt:lpstr>
      <vt:lpstr>Příklad</vt:lpstr>
      <vt:lpstr>Proč jsou výše uvedené cíle SMART?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Vize, Mise, SMART cíle - procvičování</dc:title>
  <dc:creator>POKUSNY UCET,ZAM,CIVT</dc:creator>
  <cp:lastModifiedBy>Petra Koudelková</cp:lastModifiedBy>
  <cp:revision>8</cp:revision>
  <dcterms:created xsi:type="dcterms:W3CDTF">2019-11-27T13:10:15Z</dcterms:created>
  <dcterms:modified xsi:type="dcterms:W3CDTF">2023-11-09T09:14:52Z</dcterms:modified>
</cp:coreProperties>
</file>