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62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24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94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4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91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04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8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35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46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3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D12FC-401C-45CF-9FC0-479BA75B0F0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5663-57E3-47C0-9A26-82DDC1748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Sociologie občanské společnosti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Vyučující: Selma Muhič Dizdarevič</a:t>
            </a:r>
          </a:p>
          <a:p>
            <a:r>
              <a:rPr lang="cs-CZ" dirty="0" smtClean="0"/>
              <a:t>selma.muhic@fhs.cuni.cz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85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Muller 2007</a:t>
            </a:r>
          </a:p>
          <a:p>
            <a:r>
              <a:rPr lang="cs-CZ" dirty="0"/>
              <a:t>v</a:t>
            </a:r>
            <a:r>
              <a:rPr lang="cs-CZ" dirty="0" smtClean="0"/>
              <a:t> rámci společenských procesů </a:t>
            </a:r>
            <a:r>
              <a:rPr lang="cs-CZ" dirty="0"/>
              <a:t>na Západě dochází k významnému posilování postavení NGO (i jiných subjektů) v rozhodovacích procesech, což navozuje otázku posilování jejich transparentnosti a odpovědnosti (</a:t>
            </a:r>
            <a:r>
              <a:rPr lang="cs-CZ" dirty="0" err="1"/>
              <a:t>accountability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transformace rozhodovacích procesů je v odborné literatuře charakterizována </a:t>
            </a:r>
            <a:r>
              <a:rPr lang="cs-CZ" dirty="0" smtClean="0"/>
              <a:t>posunem </a:t>
            </a:r>
            <a:r>
              <a:rPr lang="cs-CZ" dirty="0"/>
              <a:t>od pojmů </a:t>
            </a:r>
            <a:r>
              <a:rPr lang="cs-CZ" dirty="0" err="1"/>
              <a:t>government</a:t>
            </a:r>
            <a:r>
              <a:rPr lang="cs-CZ" dirty="0"/>
              <a:t> k pojmu </a:t>
            </a:r>
            <a:r>
              <a:rPr lang="cs-CZ" dirty="0" err="1"/>
              <a:t>governance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druhý </a:t>
            </a:r>
            <a:r>
              <a:rPr lang="cs-CZ" dirty="0"/>
              <a:t>důvod souvisí s konceptualizací a recepcí NGO v zemích CEE a s jejich rolí v procesu budování liberální demokracie. Rozvoj NGO v postkomunistických zemích byl (a je) zpravidla vnímán jako součást demokratického transformačního procesu, přičemž pojem NGO byl (je) ve veřejných i odborných diskusích velmi často ztotožňován s pojmem občanská společnost.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simplifikující a nekritická </a:t>
            </a:r>
            <a:r>
              <a:rPr lang="cs-CZ" dirty="0" err="1"/>
              <a:t>konceptulizace</a:t>
            </a:r>
            <a:r>
              <a:rPr lang="cs-CZ" dirty="0"/>
              <a:t> NGO navozuje řadu vážných teoretických i empirických problémů a implikací, jež zůstávaly (až na výjimky) mimo pozornost odborné veřejnosti. </a:t>
            </a:r>
            <a:endParaRPr lang="cs-CZ" dirty="0" smtClean="0"/>
          </a:p>
          <a:p>
            <a:r>
              <a:rPr lang="cs-CZ" dirty="0" smtClean="0"/>
              <a:t>stejně </a:t>
            </a:r>
            <a:r>
              <a:rPr lang="cs-CZ" dirty="0"/>
              <a:t>tak v odborném i politickém diskurzu doposud převládala zjednodušující černobílá optika blahořečení či démonizování NGO. Na rozdíl od zemí CEE probíhá v západní Evropě již minimálně pětadvacet let kritická odborná i politická diskuse o postavení a roli NGO, jež vedla k reflexi potřeby jejich větší transparentnosti.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056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 </a:t>
            </a:r>
            <a:r>
              <a:rPr lang="cs-CZ" dirty="0"/>
              <a:t>otázce problematičnosti nekritického pohledu na NGO jako na cosi </a:t>
            </a:r>
            <a:r>
              <a:rPr lang="cs-CZ" dirty="0" err="1"/>
              <a:t>apriori</a:t>
            </a:r>
            <a:r>
              <a:rPr lang="cs-CZ" dirty="0"/>
              <a:t> pozitivního existuje široká škála normativně i empiricky zaměřené literatury. Velká část současné společenskovědní diskuse je reakcí na dvojici sociálně vědních bestsellerů Roberta </a:t>
            </a:r>
            <a:r>
              <a:rPr lang="cs-CZ" dirty="0" err="1"/>
              <a:t>Putnama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. </a:t>
            </a:r>
            <a:r>
              <a:rPr lang="cs-CZ" dirty="0" err="1"/>
              <a:t>Civic</a:t>
            </a:r>
            <a:r>
              <a:rPr lang="cs-CZ" dirty="0"/>
              <a:t> </a:t>
            </a:r>
            <a:r>
              <a:rPr lang="cs-CZ" dirty="0" err="1"/>
              <a:t>Traditions</a:t>
            </a:r>
            <a:r>
              <a:rPr lang="cs-CZ" dirty="0"/>
              <a:t> in </a:t>
            </a:r>
            <a:r>
              <a:rPr lang="cs-CZ" dirty="0" err="1"/>
              <a:t>Modern</a:t>
            </a:r>
            <a:r>
              <a:rPr lang="cs-CZ" dirty="0"/>
              <a:t> Italy z roku 1993 a Bowling </a:t>
            </a:r>
            <a:r>
              <a:rPr lang="cs-CZ" dirty="0" err="1"/>
              <a:t>Alone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Collapse</a:t>
            </a:r>
            <a:r>
              <a:rPr lang="cs-CZ" dirty="0"/>
              <a:t> and </a:t>
            </a:r>
            <a:r>
              <a:rPr lang="cs-CZ" dirty="0" err="1"/>
              <a:t>Revival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z roku 2000. 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bě </a:t>
            </a:r>
            <a:r>
              <a:rPr lang="cs-CZ" dirty="0"/>
              <a:t>studie docházejí na základě rozsáhlého empirického výzkumu dvou rozdílných kontextů k závěru, že občanské tradice spolkového života představují nejdůležitější sociokulturní faktor, jež produkuje vztahy společenské důvěry a podmiňuje efektivitu politických (ale i ekonomických) institucí. 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ásledné </a:t>
            </a:r>
            <a:r>
              <a:rPr lang="cs-CZ" dirty="0"/>
              <a:t>diskuse se týkají především vztahů důvěry, sociálního kapitálu a institucionální efektivity, což samozřejmě bezprostředně souvisí se vztahem NGO a občanské společnosti, neboť jedním z hlavních definičních znaků občanské společnosti (podle mne hlavní), je důvěra občanů v abstraktní obecná pravidla. </a:t>
            </a:r>
            <a:endParaRPr lang="cs-CZ" dirty="0" smtClean="0"/>
          </a:p>
          <a:p>
            <a:r>
              <a:rPr lang="cs-CZ" dirty="0" smtClean="0"/>
              <a:t>skutečná </a:t>
            </a:r>
            <a:r>
              <a:rPr lang="cs-CZ" dirty="0"/>
              <a:t>občanská společnost nevzniká a není udržována sledováním nějakého ideálního konceptu dobra či obecného blaha, ale respektováním formálních pravidel v prosazování a střetávání každodenních zájmů (Alexander 1998: 2)</a:t>
            </a:r>
          </a:p>
        </p:txBody>
      </p:sp>
    </p:spTree>
    <p:extLst>
      <p:ext uri="{BB962C8B-B14F-4D97-AF65-F5344CB8AC3E}">
        <p14:creationId xmlns:p14="http://schemas.microsoft.com/office/powerpoint/2010/main" val="2245693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podobně </a:t>
            </a:r>
            <a:r>
              <a:rPr lang="cs-CZ" dirty="0"/>
              <a:t>argumentuji ve své dřívější práci (Müller 2002a) v případě nástupu komunistického režimu v Československu po roce 1948. Bohatost spolkového života v českých zemích se nestala hradbou proti jeho nastolení, nýbrž se do značné míry stala prostředkem tohoto </a:t>
            </a:r>
            <a:r>
              <a:rPr lang="cs-CZ" dirty="0" smtClean="0"/>
              <a:t>nastolení</a:t>
            </a:r>
          </a:p>
          <a:p>
            <a:r>
              <a:rPr lang="cs-CZ" dirty="0" smtClean="0"/>
              <a:t>případ </a:t>
            </a:r>
            <a:r>
              <a:rPr lang="cs-CZ" dirty="0"/>
              <a:t>nástupu nacismu v Německu i komunismu v Československu jsou příkladem úspěšného ‘</a:t>
            </a:r>
            <a:r>
              <a:rPr lang="cs-CZ" dirty="0" err="1"/>
              <a:t>zestátněnění</a:t>
            </a:r>
            <a:r>
              <a:rPr lang="cs-CZ" dirty="0"/>
              <a:t>’ jinak prosperujícího spolkového </a:t>
            </a:r>
            <a:r>
              <a:rPr lang="cs-CZ" dirty="0" smtClean="0"/>
              <a:t>života</a:t>
            </a:r>
          </a:p>
          <a:p>
            <a:r>
              <a:rPr lang="cs-CZ" dirty="0"/>
              <a:t>k</a:t>
            </a:r>
            <a:r>
              <a:rPr lang="cs-CZ" dirty="0" smtClean="0"/>
              <a:t> </a:t>
            </a:r>
            <a:r>
              <a:rPr lang="cs-CZ" dirty="0"/>
              <a:t>podobnému závěru dochází ve své </a:t>
            </a:r>
            <a:r>
              <a:rPr lang="cs-CZ" dirty="0" smtClean="0"/>
              <a:t>studii </a:t>
            </a:r>
            <a:r>
              <a:rPr lang="cs-CZ" dirty="0"/>
              <a:t>také </a:t>
            </a:r>
            <a:r>
              <a:rPr lang="cs-CZ" dirty="0" err="1"/>
              <a:t>Marc</a:t>
            </a:r>
            <a:r>
              <a:rPr lang="cs-CZ" dirty="0"/>
              <a:t> </a:t>
            </a:r>
            <a:r>
              <a:rPr lang="cs-CZ" dirty="0" err="1"/>
              <a:t>Morjé</a:t>
            </a:r>
            <a:r>
              <a:rPr lang="cs-CZ" dirty="0"/>
              <a:t> </a:t>
            </a:r>
            <a:r>
              <a:rPr lang="cs-CZ" dirty="0" err="1"/>
              <a:t>Howard</a:t>
            </a:r>
            <a:r>
              <a:rPr lang="cs-CZ" dirty="0"/>
              <a:t> (2003), když dokládá na příkladu transformace vybraných postkomunistických zemí, že úroveň spolkového života, ono „umění sdružovaní“, které vysoce oceňoval </a:t>
            </a:r>
            <a:r>
              <a:rPr lang="cs-CZ" dirty="0" err="1"/>
              <a:t>Tocqueville</a:t>
            </a:r>
            <a:r>
              <a:rPr lang="cs-CZ" dirty="0"/>
              <a:t> (1992), není samospasné a není nutně spolehlivým indikátorem kvality demokracie, neboť neříká nic o tom, jaké jsou jeho důsledky pro veřejnou sféru a pro sféru politické </a:t>
            </a:r>
            <a:r>
              <a:rPr lang="cs-CZ" dirty="0" smtClean="0"/>
              <a:t>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052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významný </a:t>
            </a:r>
            <a:r>
              <a:rPr lang="cs-CZ" dirty="0"/>
              <a:t>švédský sociolog </a:t>
            </a:r>
            <a:r>
              <a:rPr lang="cs-CZ" dirty="0" err="1"/>
              <a:t>Bo</a:t>
            </a:r>
            <a:r>
              <a:rPr lang="cs-CZ" dirty="0"/>
              <a:t> </a:t>
            </a:r>
            <a:r>
              <a:rPr lang="cs-CZ" dirty="0" err="1"/>
              <a:t>Rothstein</a:t>
            </a:r>
            <a:r>
              <a:rPr lang="cs-CZ" dirty="0"/>
              <a:t> </a:t>
            </a:r>
            <a:r>
              <a:rPr lang="cs-CZ" dirty="0" smtClean="0"/>
              <a:t>argumentuje </a:t>
            </a:r>
            <a:r>
              <a:rPr lang="cs-CZ" dirty="0"/>
              <a:t>tím, že </a:t>
            </a:r>
            <a:r>
              <a:rPr lang="cs-CZ" dirty="0" err="1"/>
              <a:t>Putnamův</a:t>
            </a:r>
            <a:r>
              <a:rPr lang="cs-CZ" dirty="0"/>
              <a:t> předpoklad o dobrovolném sdružování jako dominantním zdroji důvěry a sociálního kapitálu čelí dvěma důležitým námitkám. </a:t>
            </a:r>
            <a:r>
              <a:rPr lang="cs-CZ" dirty="0" err="1" smtClean="0"/>
              <a:t>Prvníje</a:t>
            </a:r>
            <a:r>
              <a:rPr lang="cs-CZ" dirty="0" smtClean="0"/>
              <a:t> </a:t>
            </a:r>
            <a:r>
              <a:rPr lang="cs-CZ" dirty="0"/>
              <a:t>koncepční a poukazuje na to, že není možné vést jednoznačné rozlišení mezi sdruženími, která vytvářejí důvěru, a těmi, která vytvářejí pravý opak: nedůvěru, intoleranci, xenofobii. </a:t>
            </a:r>
            <a:endParaRPr lang="cs-CZ" dirty="0" smtClean="0"/>
          </a:p>
          <a:p>
            <a:r>
              <a:rPr lang="cs-CZ" dirty="0" smtClean="0"/>
              <a:t>také </a:t>
            </a:r>
            <a:r>
              <a:rPr lang="cs-CZ" dirty="0" err="1"/>
              <a:t>Putnam</a:t>
            </a:r>
            <a:r>
              <a:rPr lang="cs-CZ" dirty="0"/>
              <a:t> </a:t>
            </a:r>
            <a:r>
              <a:rPr lang="cs-CZ" dirty="0" smtClean="0"/>
              <a:t>si </a:t>
            </a:r>
            <a:r>
              <a:rPr lang="cs-CZ" dirty="0"/>
              <a:t>je vědom tohoto nebezpečí, proto rozlišuje, mezi tzv. </a:t>
            </a:r>
            <a:r>
              <a:rPr lang="cs-CZ" dirty="0" err="1"/>
              <a:t>bridging</a:t>
            </a:r>
            <a:r>
              <a:rPr lang="cs-CZ" dirty="0"/>
              <a:t> (přemosťujícím) a </a:t>
            </a:r>
            <a:r>
              <a:rPr lang="cs-CZ" dirty="0" err="1"/>
              <a:t>bonding</a:t>
            </a:r>
            <a:r>
              <a:rPr lang="cs-CZ" dirty="0"/>
              <a:t> (svazujícím) sociálním kapitálem. </a:t>
            </a:r>
            <a:r>
              <a:rPr lang="cs-CZ" dirty="0" err="1"/>
              <a:t>Bonding</a:t>
            </a:r>
            <a:r>
              <a:rPr lang="cs-CZ" dirty="0"/>
              <a:t> sociální kapitál produkuje specifickou reciprocitu (v rámci konkrétní komunity) a silnou skupinovou solidaritu, ale může také vytvářet silné skupinové antagonismy, sektářství, etnocentrismus či korupci. Naopak </a:t>
            </a:r>
            <a:r>
              <a:rPr lang="cs-CZ" dirty="0" err="1"/>
              <a:t>bridging</a:t>
            </a:r>
            <a:r>
              <a:rPr lang="cs-CZ" dirty="0"/>
              <a:t> sociální kapitál vytváří obecnější pojetí reciprocity (v rámci abstraktní společnosti) a obecnou důvěru, tedy podmínky pro institucionální efektivnost. </a:t>
            </a:r>
          </a:p>
          <a:p>
            <a:r>
              <a:rPr lang="cs-CZ" dirty="0" smtClean="0"/>
              <a:t>Byly </a:t>
            </a:r>
            <a:r>
              <a:rPr lang="cs-CZ" dirty="0"/>
              <a:t>to dobrovolné spolky německých studentů, kdo stál za neslavně proslulým nacistickým pálením ‘kacířských’ knih v květnu </a:t>
            </a:r>
            <a:r>
              <a:rPr lang="cs-CZ" dirty="0" smtClean="0"/>
              <a:t>1933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920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druhá </a:t>
            </a:r>
            <a:r>
              <a:rPr lang="cs-CZ" dirty="0"/>
              <a:t>(empirická) námitka proti přeceňování dobrovolného sdružování a socializace v rámci NGO (občanské společnosti) jako hlavního zdroje tvorby obecné důvěry a institucionální efektivity spočívá podle </a:t>
            </a:r>
            <a:r>
              <a:rPr lang="cs-CZ" dirty="0" err="1"/>
              <a:t>Rothsteina</a:t>
            </a:r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problému vztahu mikro a makro úrovně sociálně vědního zkoumání. Zatímco rozvinutost spolkového života je neklamnou známkou fungující demokracie a tržního hospodářství, vztah mezi obecnou důvěrou a občanskou angažovaností na individuální rovině nebyl věrohodně prokázán 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e </a:t>
            </a:r>
            <a:r>
              <a:rPr lang="cs-CZ" dirty="0"/>
              <a:t>strukturního pohledu byla prokázána korelace mezi hustotou NGO a kvalitou demokracie, na úrovni individuálního jednání však prokázána nebyla, což znamená, že dobrovolné sdružování je spíše indikací než příčinnou společenské důvěry a institucionální efektivity. Participace v dobrovolných sdruženích a sociálních sítích tedy podle </a:t>
            </a:r>
            <a:r>
              <a:rPr lang="cs-CZ" dirty="0" err="1"/>
              <a:t>Rothstein</a:t>
            </a:r>
            <a:r>
              <a:rPr lang="cs-CZ" dirty="0"/>
              <a:t> </a:t>
            </a:r>
            <a:r>
              <a:rPr lang="cs-CZ" dirty="0" smtClean="0"/>
              <a:t>nezvyšují </a:t>
            </a:r>
            <a:r>
              <a:rPr lang="cs-CZ" dirty="0"/>
              <a:t>míru obecné důvěry ve společnosti.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Norsku prováděný výzkum </a:t>
            </a:r>
            <a:r>
              <a:rPr lang="cs-CZ" dirty="0" smtClean="0"/>
              <a:t>ukázal</a:t>
            </a:r>
            <a:r>
              <a:rPr lang="cs-CZ" dirty="0"/>
              <a:t>, že členové NGO vykazují větší míru obecné důvěry, než nečlenové, nebyl však prokázán významný rozdíl mezi aktivními a pasivními členy. Nejsou-li občanská sdružení hlavním generátorem obecné důvěry a institucionální efektivity, znamená to, že se tyto zdroje vytvářejí jinde. Generátory důvěry jsou podle </a:t>
            </a:r>
            <a:r>
              <a:rPr lang="cs-CZ" dirty="0" smtClean="0"/>
              <a:t>především </a:t>
            </a:r>
            <a:r>
              <a:rPr lang="cs-CZ" dirty="0"/>
              <a:t>rodinné prostředí a interakce s politickými a právními institucemi.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437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jednou </a:t>
            </a:r>
            <a:r>
              <a:rPr lang="cs-CZ" dirty="0"/>
              <a:t>z prací, jež se zabývá problémem legitimity NGO a sociálních hnutí, jakožto klíčové formy občanské společnosti, je studie Gorana </a:t>
            </a:r>
            <a:r>
              <a:rPr lang="cs-CZ" dirty="0" err="1" smtClean="0"/>
              <a:t>Ahrneho</a:t>
            </a:r>
            <a:r>
              <a:rPr lang="cs-CZ" dirty="0" smtClean="0"/>
              <a:t>. </a:t>
            </a:r>
            <a:r>
              <a:rPr lang="cs-CZ" dirty="0"/>
              <a:t>Studie upozorňuje na to, že také dobrovolná sdružení mohou pěstovat intoleranci a inklinovat k oligarchii. Mnoho dobrovolných sdružení je z definice založeno na zdůrazňování rozdílů a pěstování skupinových antagonismů, některé pak vznikají přímo za účelem páchání trestné činnosti. </a:t>
            </a:r>
          </a:p>
          <a:p>
            <a:r>
              <a:rPr lang="cs-CZ" dirty="0" smtClean="0"/>
              <a:t>na </a:t>
            </a:r>
            <a:r>
              <a:rPr lang="cs-CZ" dirty="0"/>
              <a:t>řadě příkladů </a:t>
            </a:r>
            <a:r>
              <a:rPr lang="cs-CZ" dirty="0" err="1"/>
              <a:t>Ahrne</a:t>
            </a:r>
            <a:r>
              <a:rPr lang="cs-CZ" dirty="0"/>
              <a:t> dokumentuje, že také dobrovolná sdružení se mohou vyznačovat (stejně jako jakákoli jiná) </a:t>
            </a:r>
            <a:r>
              <a:rPr lang="cs-CZ" dirty="0" smtClean="0"/>
              <a:t>- </a:t>
            </a:r>
            <a:r>
              <a:rPr lang="cs-CZ" dirty="0"/>
              <a:t>silnou tendencí k </a:t>
            </a:r>
            <a:r>
              <a:rPr lang="cs-CZ" dirty="0" err="1"/>
              <a:t>oligarchizaci</a:t>
            </a:r>
            <a:r>
              <a:rPr lang="cs-CZ" dirty="0"/>
              <a:t>. Navíc jejich dobrovolnost může být někdy specifická v tom, že otázka zařazení a subordinace zde také hraje významnou roli.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šechny </a:t>
            </a:r>
            <a:r>
              <a:rPr lang="cs-CZ" dirty="0"/>
              <a:t>dobrovolné asociace jsou exkluzivními kluby, jejichž členství je umožněno přijetím jistých hodnot a idejí, které musejí být respektovány. Dobrovolné asociace mohou být často z tohoto hlediska velmi intolerantními a, pokud jejich členové nemají ‘správné’ mínění, mohou být ostatními členy vyloučeni.</a:t>
            </a:r>
          </a:p>
        </p:txBody>
      </p:sp>
    </p:spTree>
    <p:extLst>
      <p:ext uri="{BB962C8B-B14F-4D97-AF65-F5344CB8AC3E}">
        <p14:creationId xmlns:p14="http://schemas.microsoft.com/office/powerpoint/2010/main" val="3517075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 problém demokratické legitimity poukazují také studie italského sociologa Carla </a:t>
            </a:r>
            <a:r>
              <a:rPr lang="cs-CZ" dirty="0" err="1"/>
              <a:t>Ruzzy</a:t>
            </a:r>
            <a:r>
              <a:rPr lang="cs-CZ" dirty="0"/>
              <a:t> </a:t>
            </a:r>
            <a:r>
              <a:rPr lang="cs-CZ" dirty="0" smtClean="0"/>
              <a:t>jenž </a:t>
            </a:r>
            <a:r>
              <a:rPr lang="cs-CZ" dirty="0"/>
              <a:t>se dlouhodobě zabývá působením NGO na evropské úrovni a v rozhodovacích procesech </a:t>
            </a:r>
            <a:r>
              <a:rPr lang="cs-CZ" dirty="0" smtClean="0"/>
              <a:t>EU.</a:t>
            </a:r>
          </a:p>
          <a:p>
            <a:r>
              <a:rPr lang="cs-CZ" dirty="0" err="1" smtClean="0"/>
              <a:t>Ruzza</a:t>
            </a:r>
            <a:r>
              <a:rPr lang="cs-CZ" dirty="0" smtClean="0"/>
              <a:t> </a:t>
            </a:r>
            <a:r>
              <a:rPr lang="cs-CZ" dirty="0"/>
              <a:t>poukazuje na fakt, že množství NGO je vedeno značně nedemokraticky a netransparentně, významnou roli v nich hrají charismatičtí vůdci a jejich postavení z hlediska jejich </a:t>
            </a:r>
            <a:r>
              <a:rPr lang="cs-CZ" dirty="0" smtClean="0"/>
              <a:t>legitimity </a:t>
            </a:r>
            <a:r>
              <a:rPr lang="cs-CZ" dirty="0"/>
              <a:t>a reprezentativnosti je často velmi problematické. </a:t>
            </a:r>
            <a:endParaRPr lang="cs-CZ" dirty="0" smtClean="0"/>
          </a:p>
          <a:p>
            <a:r>
              <a:rPr lang="cs-CZ" dirty="0" smtClean="0"/>
              <a:t>poukazuje </a:t>
            </a:r>
            <a:r>
              <a:rPr lang="cs-CZ" dirty="0"/>
              <a:t>také na to, že díky jejich nezřídka ideologickému zaměření se vyznačují poměrně malým vyjednávacím potenciálem i dovednostmi. Tuto skutečnost dokladuje příkladem ze svého působení v Bruselu. Sednou-li si za jednací stůl výrobci automobilů, uvádí </a:t>
            </a:r>
            <a:r>
              <a:rPr lang="cs-CZ" dirty="0" err="1"/>
              <a:t>Ruzza</a:t>
            </a:r>
            <a:r>
              <a:rPr lang="cs-CZ" dirty="0"/>
              <a:t> </a:t>
            </a:r>
            <a:r>
              <a:rPr lang="cs-CZ" dirty="0" smtClean="0"/>
              <a:t>příklad</a:t>
            </a:r>
            <a:r>
              <a:rPr lang="cs-CZ" dirty="0"/>
              <a:t>, i přes zdánlivě nepřekonatelné rozpory dosáhnou do týdne dohody, zástupci NGO se naproti tomu často pohádají již první den a nepřekonatelné ideologické rozpory neumožní pokračovat v jednání, natož dosáhnout dohody samé.</a:t>
            </a:r>
          </a:p>
        </p:txBody>
      </p:sp>
    </p:spTree>
    <p:extLst>
      <p:ext uri="{BB962C8B-B14F-4D97-AF65-F5344CB8AC3E}">
        <p14:creationId xmlns:p14="http://schemas.microsoft.com/office/powerpoint/2010/main" val="356010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kritickým </a:t>
            </a:r>
            <a:r>
              <a:rPr lang="cs-CZ" dirty="0"/>
              <a:t>okem je proto třeba posuzovat všechny velké organizace, nejen stát, politické strany a ekonomické subjekty, ale také odbory, média, církve, kulturní, spotřební, ekologická, feministická a jakákoli jiná sdružení. Jak říká významný španělský sociolog </a:t>
            </a:r>
            <a:r>
              <a:rPr lang="cs-CZ" dirty="0" err="1" smtClean="0"/>
              <a:t>Pérez-Díaz</a:t>
            </a:r>
            <a:r>
              <a:rPr lang="cs-CZ" dirty="0" smtClean="0"/>
              <a:t>, </a:t>
            </a:r>
            <a:r>
              <a:rPr lang="cs-CZ" dirty="0"/>
              <a:t>žádná sdružení by neměla být pojímána nekriticky, všechna usilují o moc či vliv a stavět některá mimo podezření z důvodů jejich vlastních pohnutek by bylo velmi </a:t>
            </a:r>
            <a:r>
              <a:rPr lang="cs-CZ" dirty="0" smtClean="0"/>
              <a:t>naivní</a:t>
            </a:r>
          </a:p>
          <a:p>
            <a:r>
              <a:rPr lang="cs-CZ" dirty="0" smtClean="0"/>
              <a:t>mezi analýzy</a:t>
            </a:r>
            <a:r>
              <a:rPr lang="cs-CZ" dirty="0"/>
              <a:t>, které přesvědčivě problematizují nekritické přijímání NGO jako výlučné pozitivní formy občanské společnosti, patří studie od </a:t>
            </a:r>
            <a:r>
              <a:rPr lang="cs-CZ" dirty="0" err="1"/>
              <a:t>Meelis</a:t>
            </a:r>
            <a:r>
              <a:rPr lang="cs-CZ" dirty="0"/>
              <a:t> </a:t>
            </a:r>
            <a:r>
              <a:rPr lang="cs-CZ" dirty="0" err="1"/>
              <a:t>Kitsing</a:t>
            </a:r>
            <a:r>
              <a:rPr lang="cs-CZ" dirty="0"/>
              <a:t> </a:t>
            </a:r>
            <a:r>
              <a:rPr lang="cs-CZ" dirty="0" smtClean="0"/>
              <a:t>která </a:t>
            </a:r>
            <a:r>
              <a:rPr lang="cs-CZ" dirty="0"/>
              <a:t>analyzuje očekávání, že NGO se stanou v zemích CEE vlajkovou lodí v boji s korupcí. V prostředí s rozbujelou korupcí a korupčním klimatem je toto očekávání podle ní stejně realistické jako očekávání, že NGO se stanou zdrojem a prostředkem korupce samé. </a:t>
            </a:r>
            <a:endParaRPr lang="cs-CZ" dirty="0" smtClean="0"/>
          </a:p>
          <a:p>
            <a:r>
              <a:rPr lang="cs-CZ" dirty="0" smtClean="0"/>
              <a:t>poukazuje </a:t>
            </a:r>
            <a:r>
              <a:rPr lang="cs-CZ" dirty="0"/>
              <a:t>na skutečnost, že přehnaná idealizace NGO, jež vychází z přesvědčení, že lidé, kteří v NGO pracují, jsou výrazně odlišní od těch, kteří aktivně působí v politice či v ekonomice, se nevyznačuje metodologickou konsistencí.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744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studie </a:t>
            </a:r>
            <a:r>
              <a:rPr lang="cs-CZ" dirty="0"/>
              <a:t>„21. století NGO“, kterou pro UN vypracovala </a:t>
            </a:r>
            <a:r>
              <a:rPr lang="cs-CZ" dirty="0" err="1"/>
              <a:t>SustainAbility</a:t>
            </a:r>
            <a:r>
              <a:rPr lang="cs-CZ" dirty="0"/>
              <a:t>, ukazuje na skutečnost, že NGO jsou (1) často méně transparentní a veřejně odpovědné (</a:t>
            </a:r>
            <a:r>
              <a:rPr lang="cs-CZ" dirty="0" err="1"/>
              <a:t>accountable</a:t>
            </a:r>
            <a:r>
              <a:rPr lang="cs-CZ" dirty="0"/>
              <a:t>), než firmy, které kritizují, (2) že jde v zásadě o organizace, které nejsou vystaveny veřejnému tlaku, v důsledku toho mají tendenci k uzavřenosti, což nahrává korupci, (3) mnoho z nich získává peněžní prostředky skrze politické kanály, což zvyšuje riziko potenciálního zneužívání a korupce. Kupříkladu praxe přidělování finanční prostředků pro NGO Evropskou komisí probíhá zpravidla bez jakýchkoli veřejných výběrových řízení </a:t>
            </a:r>
            <a:endParaRPr lang="cs-CZ" dirty="0" smtClean="0"/>
          </a:p>
          <a:p>
            <a:r>
              <a:rPr lang="cs-CZ" dirty="0" err="1" smtClean="0"/>
              <a:t>Kitsing</a:t>
            </a:r>
            <a:r>
              <a:rPr lang="cs-CZ" dirty="0" smtClean="0"/>
              <a:t> </a:t>
            </a:r>
            <a:r>
              <a:rPr lang="cs-CZ" dirty="0"/>
              <a:t>přejímá argumentaci </a:t>
            </a:r>
            <a:r>
              <a:rPr lang="cs-CZ" dirty="0" err="1"/>
              <a:t>Douglasse</a:t>
            </a:r>
            <a:r>
              <a:rPr lang="cs-CZ" dirty="0"/>
              <a:t> </a:t>
            </a:r>
            <a:r>
              <a:rPr lang="cs-CZ" dirty="0" err="1"/>
              <a:t>Northa</a:t>
            </a:r>
            <a:r>
              <a:rPr lang="cs-CZ" dirty="0"/>
              <a:t> – nositele Nobelovi ceny za ekonomii – který rozlišuje mezi formálními a neformálními institucemi. Formální instituce mají </a:t>
            </a:r>
            <a:r>
              <a:rPr lang="cs-CZ" dirty="0" err="1"/>
              <a:t>koersivní</a:t>
            </a:r>
            <a:r>
              <a:rPr lang="cs-CZ" dirty="0"/>
              <a:t> povahu a formují se tlakem vlády shora (top-</a:t>
            </a:r>
            <a:r>
              <a:rPr lang="cs-CZ" dirty="0" err="1"/>
              <a:t>down</a:t>
            </a:r>
            <a:r>
              <a:rPr lang="cs-CZ" dirty="0"/>
              <a:t>), neformální instituce se formují zdola (</a:t>
            </a:r>
            <a:r>
              <a:rPr lang="cs-CZ" dirty="0" err="1"/>
              <a:t>bottom</a:t>
            </a:r>
            <a:r>
              <a:rPr lang="cs-CZ" dirty="0"/>
              <a:t>-up) a jsou založeny na dobrovolných pravidlech jednání, která v dané společnosti platí. Vztah formálních a neformálních institucí je fakticky vztahem právních a morálních norem.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situaci v CEE je charakteristický konflikt formálních a neformálních institucí. Absence kultury formálních pravidel a společenská nedůvěra vůči formálním institucím, jež je nepochybně dědictví komunismu, vede k tomu, že jakákoli snaha bojovat s korupcí pomocí formálních pravidel selhává. Konflikt formálních a neformálních institucí vede k tomu, že i ten nejlépe - po západním vzoru - naordinovaný způsob boje s korupcí selhává v prostředí, kdy je korupční jednání tolerováno neformálními pravidly.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101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ČR patří ke skupině nejvíce zkorumpovaných zemím v EU. Neschopnost české společnosti snížit míru korupce dokládají jednak dlouhodobá šetření TI, která jsou dostupná na jejich www. Ukazují, že situace se dlouhodobě výrazně nezlepšuje, naopak v druhé polovině 90. let byl zaznamenán významný propad a ČR se doposud nedokázala dostat na úroveň z poloviny 90. let. </a:t>
            </a:r>
            <a:endParaRPr lang="cs-CZ" dirty="0" smtClean="0"/>
          </a:p>
          <a:p>
            <a:r>
              <a:rPr lang="cs-CZ" dirty="0" smtClean="0"/>
              <a:t>nejde </a:t>
            </a:r>
            <a:r>
              <a:rPr lang="cs-CZ" dirty="0"/>
              <a:t>však jen o vrcholnou politiku, šetření TI dokumentují také vysokou míru korupce a klientelismu v komunální politice (hovoří dokonce o existenci systémové korupce na komunální úrovni). Také poměry na pražské radnici jsou nechvalně proslulé. Praha si v šetřeních míry korupce vede z metropolí CEE nejhůře (Müller 2005). </a:t>
            </a:r>
            <a:endParaRPr lang="cs-CZ" dirty="0" smtClean="0"/>
          </a:p>
          <a:p>
            <a:r>
              <a:rPr lang="cs-CZ" dirty="0" smtClean="0"/>
              <a:t>ani </a:t>
            </a:r>
            <a:r>
              <a:rPr lang="cs-CZ" dirty="0"/>
              <a:t>výzkumy veřejného mínění nepřinášejí přívětivější obraz. Podle šetření agentura SC&amp;C se 15 let po pádu komunismu 87% občanů ČR domnívá, že zkorumpovanost úřadů je dnes stejná či horší než v roce 1989 (Lidové noviny 12. 11. 2004).</a:t>
            </a:r>
          </a:p>
        </p:txBody>
      </p:sp>
    </p:spTree>
    <p:extLst>
      <p:ext uri="{BB962C8B-B14F-4D97-AF65-F5344CB8AC3E}">
        <p14:creationId xmlns:p14="http://schemas.microsoft.com/office/powerpoint/2010/main" val="369678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Téma: </a:t>
            </a:r>
            <a:r>
              <a:rPr lang="cs-CZ" dirty="0" err="1" smtClean="0"/>
              <a:t>neobčanská</a:t>
            </a:r>
            <a:r>
              <a:rPr lang="cs-CZ" dirty="0" smtClean="0"/>
              <a:t> občanská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neidealizovat OS</a:t>
            </a:r>
          </a:p>
          <a:p>
            <a:r>
              <a:rPr lang="cs-CZ" dirty="0" smtClean="0"/>
              <a:t>typy </a:t>
            </a:r>
            <a:r>
              <a:rPr lang="cs-CZ" dirty="0"/>
              <a:t>selhání, Potůček 2005 (nedostatečná kapacita, pro řešení rozsáhlých úkolů absence občanských iniciativ tam, kde by byly potřebné, problém vůdce, nejistota a nestabilita, falešný ziskový motiv, </a:t>
            </a:r>
            <a:r>
              <a:rPr lang="cs-CZ" dirty="0" err="1"/>
              <a:t>Salamon</a:t>
            </a:r>
            <a:r>
              <a:rPr lang="cs-CZ" dirty="0"/>
              <a:t> 1987 (filantropická nedostatečnost, paternalismus, amatérismus, partikularismus)</a:t>
            </a:r>
          </a:p>
          <a:p>
            <a:r>
              <a:rPr lang="cs-CZ" dirty="0" smtClean="0"/>
              <a:t>svoboda </a:t>
            </a:r>
            <a:r>
              <a:rPr lang="cs-CZ" dirty="0"/>
              <a:t>sdružování vs. prosazování rovnosti, příklad </a:t>
            </a:r>
            <a:r>
              <a:rPr lang="cs-CZ" dirty="0" err="1"/>
              <a:t>Rosenblum</a:t>
            </a:r>
            <a:r>
              <a:rPr lang="cs-CZ" dirty="0"/>
              <a:t> 2002</a:t>
            </a:r>
          </a:p>
          <a:p>
            <a:r>
              <a:rPr lang="cs-CZ" dirty="0" smtClean="0"/>
              <a:t>politické </a:t>
            </a:r>
            <a:r>
              <a:rPr lang="cs-CZ" dirty="0"/>
              <a:t>strany, militantní skupiny, náboženské čí etnické extrémy, separace, segregace, nerovnost mužů a žen, rasistické skupiny, teroristické sítě, mafie, navíc, dle </a:t>
            </a:r>
            <a:r>
              <a:rPr lang="cs-CZ" dirty="0" err="1"/>
              <a:t>Kaldor</a:t>
            </a:r>
            <a:r>
              <a:rPr lang="cs-CZ" dirty="0"/>
              <a:t>, s globalizaci ještě větší výzva</a:t>
            </a:r>
          </a:p>
          <a:p>
            <a:r>
              <a:rPr lang="cs-CZ" dirty="0" smtClean="0"/>
              <a:t>Rakušanová</a:t>
            </a:r>
            <a:r>
              <a:rPr lang="cs-CZ" dirty="0"/>
              <a:t>: 2007</a:t>
            </a:r>
          </a:p>
          <a:p>
            <a:r>
              <a:rPr lang="cs-CZ" dirty="0"/>
              <a:t>rovnítko mezi existenci vitální občanské společnosti a kvalitu demokracie</a:t>
            </a:r>
            <a:r>
              <a:rPr lang="cs-CZ" dirty="0" smtClean="0"/>
              <a:t>?</a:t>
            </a:r>
          </a:p>
          <a:p>
            <a:r>
              <a:rPr lang="cs-CZ" dirty="0" smtClean="0"/>
              <a:t>Havel: . Hlavními protivníky jsou podle Havla otevřená občanská společnost a proti ní stojící formální demokracie reprezentovaná „netransparentní vládou několika“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1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Pákistán: jak </a:t>
            </a:r>
            <a:r>
              <a:rPr lang="cs-CZ" dirty="0"/>
              <a:t>dokládá </a:t>
            </a:r>
            <a:r>
              <a:rPr lang="cs-CZ" dirty="0" err="1"/>
              <a:t>Khalid</a:t>
            </a:r>
            <a:r>
              <a:rPr lang="cs-CZ" dirty="0"/>
              <a:t> </a:t>
            </a:r>
            <a:r>
              <a:rPr lang="cs-CZ" dirty="0" err="1"/>
              <a:t>Waheed</a:t>
            </a:r>
            <a:r>
              <a:rPr lang="cs-CZ" dirty="0"/>
              <a:t> (2000), korupce, klientelismus a nepotismus se staly definičním znakem pákistánských NGO. </a:t>
            </a:r>
            <a:r>
              <a:rPr lang="cs-CZ" dirty="0" err="1"/>
              <a:t>Waheed</a:t>
            </a:r>
            <a:r>
              <a:rPr lang="cs-CZ" dirty="0"/>
              <a:t> dokonce používá pojmu „NGO mafie.“ </a:t>
            </a:r>
            <a:endParaRPr lang="cs-CZ" dirty="0" smtClean="0"/>
          </a:p>
          <a:p>
            <a:r>
              <a:rPr lang="cs-CZ" dirty="0" smtClean="0"/>
              <a:t>zůstaneme-li </a:t>
            </a:r>
            <a:r>
              <a:rPr lang="cs-CZ" dirty="0"/>
              <a:t>v zemích CEE, také zde najdeme mezi NGO zarážející příklady přinejmenším očividné může být uvedeno Slovensko, kde po zavedení daňových asignací – většinou pozitivně přijímaný instrument na podporu NGO, a to především ze strany jejích představitelů – kdy právnické i fyzické osoby mohou odvést na podporu NGO dvě procenta z daně, došlo okamžitě k tomu, že si mnohé velké podniky zřídily své vlastní nadace či partnerské NGO, přes které nyní přerozdělují část svého zisku.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952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Zdroje citací:</a:t>
            </a:r>
          </a:p>
          <a:p>
            <a:r>
              <a:rPr lang="cs-CZ" dirty="0" smtClean="0"/>
              <a:t>Müller, K. B. Nevládní neziskové organizace – hrozba či požehnání. </a:t>
            </a:r>
            <a:r>
              <a:rPr lang="cs-CZ" i="1" dirty="0" smtClean="0"/>
              <a:t>Politologická revue</a:t>
            </a:r>
            <a:r>
              <a:rPr lang="cs-CZ" dirty="0" smtClean="0"/>
              <a:t>. 2007, vol. XIII, no. 2, s. 155–168.</a:t>
            </a:r>
          </a:p>
          <a:p>
            <a:r>
              <a:rPr lang="cs-CZ" dirty="0" smtClean="0"/>
              <a:t>Rakušanová</a:t>
            </a:r>
            <a:r>
              <a:rPr lang="cs-CZ" dirty="0"/>
              <a:t>, P., Povaha občanské společnosti v České republice v kontextu střední Evropy. Praha: Edice Sociologické disertace Sociologický ústav AV ČR, </a:t>
            </a:r>
            <a:r>
              <a:rPr lang="cs-CZ" dirty="0" err="1"/>
              <a:t>v.v.i</a:t>
            </a:r>
            <a:r>
              <a:rPr lang="cs-CZ" dirty="0"/>
              <a:t>., 2007, s. 50-55</a:t>
            </a:r>
          </a:p>
          <a:p>
            <a:r>
              <a:rPr lang="cs-CZ" dirty="0" smtClean="0"/>
              <a:t>Parafráze:</a:t>
            </a:r>
          </a:p>
          <a:p>
            <a:r>
              <a:rPr lang="cs-CZ" dirty="0" err="1" smtClean="0"/>
              <a:t>Rosenblum</a:t>
            </a:r>
            <a:r>
              <a:rPr lang="cs-CZ" dirty="0"/>
              <a:t>, N. 2002. „</a:t>
            </a:r>
            <a:r>
              <a:rPr lang="cs-CZ" dirty="0" err="1"/>
              <a:t>Feminist</a:t>
            </a:r>
            <a:r>
              <a:rPr lang="cs-CZ" dirty="0"/>
              <a:t> </a:t>
            </a:r>
            <a:r>
              <a:rPr lang="cs-CZ" dirty="0" err="1"/>
              <a:t>Perspectives</a:t>
            </a:r>
            <a:r>
              <a:rPr lang="cs-CZ" dirty="0"/>
              <a:t> on Civil Society and </a:t>
            </a:r>
            <a:r>
              <a:rPr lang="cs-CZ" dirty="0" err="1"/>
              <a:t>Government</a:t>
            </a:r>
            <a:r>
              <a:rPr lang="cs-CZ" dirty="0"/>
              <a:t>.“ str. 151 - 178 in N. </a:t>
            </a:r>
            <a:r>
              <a:rPr lang="cs-CZ" dirty="0" err="1"/>
              <a:t>Rosenblum</a:t>
            </a:r>
            <a:r>
              <a:rPr lang="cs-CZ" dirty="0"/>
              <a:t>, a R.C. Post (</a:t>
            </a:r>
            <a:r>
              <a:rPr lang="cs-CZ" dirty="0" err="1"/>
              <a:t>eds</a:t>
            </a:r>
            <a:r>
              <a:rPr lang="cs-CZ" dirty="0"/>
              <a:t>.). </a:t>
            </a:r>
            <a:r>
              <a:rPr lang="cs-CZ" i="1" dirty="0"/>
              <a:t>Civil Society and </a:t>
            </a:r>
            <a:r>
              <a:rPr lang="cs-CZ" i="1" dirty="0" err="1"/>
              <a:t>Governmen</a:t>
            </a:r>
            <a:r>
              <a:rPr lang="cs-CZ" dirty="0" err="1"/>
              <a:t>t</a:t>
            </a:r>
            <a:r>
              <a:rPr lang="cs-CZ" dirty="0"/>
              <a:t>. </a:t>
            </a:r>
            <a:r>
              <a:rPr lang="cs-CZ" dirty="0" err="1"/>
              <a:t>Princeton</a:t>
            </a:r>
            <a:r>
              <a:rPr lang="cs-CZ" dirty="0"/>
              <a:t>: </a:t>
            </a:r>
            <a:r>
              <a:rPr lang="cs-CZ" dirty="0" err="1"/>
              <a:t>Princeton</a:t>
            </a:r>
            <a:r>
              <a:rPr lang="cs-CZ" dirty="0"/>
              <a:t> University </a:t>
            </a:r>
            <a:r>
              <a:rPr lang="cs-CZ" dirty="0" err="1" smtClean="0"/>
              <a:t>Press</a:t>
            </a:r>
            <a:endParaRPr lang="cs-CZ" dirty="0" smtClean="0"/>
          </a:p>
          <a:p>
            <a:r>
              <a:rPr lang="cs-CZ" dirty="0" smtClean="0"/>
              <a:t>Potůček, M </a:t>
            </a:r>
            <a:r>
              <a:rPr lang="cs-CZ" dirty="0"/>
              <a:t>a </a:t>
            </a:r>
            <a:r>
              <a:rPr lang="cs-CZ" dirty="0" smtClean="0"/>
              <a:t>kol., Veřejná politika. 2006 Praha: </a:t>
            </a:r>
            <a:r>
              <a:rPr lang="cs-CZ" dirty="0"/>
              <a:t>SLON </a:t>
            </a:r>
            <a:endParaRPr lang="cs-CZ" dirty="0" smtClean="0"/>
          </a:p>
          <a:p>
            <a:r>
              <a:rPr lang="cs-CZ" dirty="0" smtClean="0"/>
              <a:t>Ostatní odkazy na literaturu najdete v citované povinné literatuře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14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„</a:t>
            </a:r>
            <a:r>
              <a:rPr lang="cs-CZ" dirty="0"/>
              <a:t>Budeme společností vskutku občanskou a vskutku otevřenou, která umožňuje všem, aby na nejrůznějších rovinách a nejrůznějším způsobem ovlivňovali její osud a účastnili se tak politického života v tom nejširším slova smyslu, anebo se bude náš společenský systém zvolna, nenápadně, ale nezvratně uzavírat tak, až nakonec o tom nejpodstatnějším bude rozhodovat vždycky jen totéž poměrně úzké bratrstvo, v jehož rukách bude soustředěna hlavní moc ekonomická, politická i mediální a které se nebude bát ani samého pomezí kriminality? Budeme státem oprav 2. Analýza novoročních projevů Václava Havla a Václava Klause jako představení sporu diskursů občanské společnosti 47 </a:t>
            </a:r>
            <a:r>
              <a:rPr lang="cs-CZ" dirty="0" err="1"/>
              <a:t>du</a:t>
            </a:r>
            <a:r>
              <a:rPr lang="cs-CZ" dirty="0"/>
              <a:t> demokratickým, v němž všichni občané a jejich svobodně vznikající společenství mohou spoluurčovat běh věcí, anebo budeme demokracií spíš jen formální, technickou, institucionální, která se spokojuje s tím, že máme parlament, volby a politické strany?“ </a:t>
            </a:r>
            <a:r>
              <a:rPr lang="cs-CZ" dirty="0" smtClean="0"/>
              <a:t>(Havel 2002)</a:t>
            </a:r>
            <a:endParaRPr lang="cs-CZ" dirty="0"/>
          </a:p>
          <a:p>
            <a:r>
              <a:rPr lang="cs-CZ" dirty="0" smtClean="0"/>
              <a:t>Klaus </a:t>
            </a:r>
            <a:r>
              <a:rPr lang="cs-CZ" dirty="0"/>
              <a:t>v roce 2005 Václav Klaus, už z pozice prezidenta republiky kritizoval NGO-ismus, jako hrozbu pro parlamentární demokracii. “Kritizuji rychle se šířící mezinárodní fenomén, který bývá v poslední době označován termínem NGO-ismus, i když měl v minulosti různé názvy. Je to ideologie, která nabízí alternativní mechanismus rozhodování o věcech veřejných než jakým je standardní, tradiční parlamentní demokracie, založená na všeobecném, rovném, přímém a tajném hlasovacím právu.”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1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analýza </a:t>
            </a:r>
            <a:r>
              <a:rPr lang="cs-CZ" dirty="0" err="1" smtClean="0"/>
              <a:t>Shari</a:t>
            </a:r>
            <a:r>
              <a:rPr lang="cs-CZ" dirty="0" smtClean="0"/>
              <a:t> </a:t>
            </a:r>
            <a:r>
              <a:rPr lang="cs-CZ" dirty="0" err="1" smtClean="0"/>
              <a:t>Berman</a:t>
            </a:r>
            <a:r>
              <a:rPr lang="cs-CZ" dirty="0" smtClean="0"/>
              <a:t> [1997], která zkoumá roli občanské společnosti a pád Výmarské republiky. Její zjištění mají významné negativní implikace pro zastánce normativní teorie. </a:t>
            </a:r>
          </a:p>
          <a:p>
            <a:r>
              <a:rPr lang="cs-CZ" dirty="0" smtClean="0"/>
              <a:t>na základě studia povahy a rozsahu občanské angažovanosti v Německu v letech 1870–1939, s důrazem na období Výmarské republiky, </a:t>
            </a:r>
            <a:r>
              <a:rPr lang="cs-CZ" dirty="0" err="1" smtClean="0"/>
              <a:t>Berman</a:t>
            </a:r>
            <a:r>
              <a:rPr lang="cs-CZ" dirty="0" smtClean="0"/>
              <a:t> prokazuje, že vitální občanská společnost nejen není zárukou fungující demokracie, ale za určitých podmínek může být naopak jednou z hlavních příčin pádu demokracie. </a:t>
            </a:r>
          </a:p>
          <a:p>
            <a:r>
              <a:rPr lang="cs-CZ" dirty="0" err="1" smtClean="0"/>
              <a:t>Berman</a:t>
            </a:r>
            <a:r>
              <a:rPr lang="cs-CZ" dirty="0" smtClean="0"/>
              <a:t> rovněž hovoří o „spolkovém fetišismu Němců“, kteří jako výraz nespokojenosti s politickými poměry zakládali širokou škálu spolků, které však společnost nespojovaly, ale naopak dělily na menší skupiny podél náboženských a třídních štěpných linií (</a:t>
            </a:r>
            <a:r>
              <a:rPr lang="cs-CZ" dirty="0" err="1" smtClean="0"/>
              <a:t>cleavages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Podle </a:t>
            </a:r>
            <a:r>
              <a:rPr lang="cs-CZ" dirty="0" err="1" smtClean="0"/>
              <a:t>Berman</a:t>
            </a:r>
            <a:r>
              <a:rPr lang="cs-CZ" dirty="0" smtClean="0"/>
              <a:t> totiž NSDAP úspěšně infiltrovala četné německé spolky, které využila v mobilizaci k politické participaci ve volbách v roce 1930 a 1933.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964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spolků ve Výmarské republice nás rovněž přivádí ke konceptu </a:t>
            </a:r>
            <a:r>
              <a:rPr lang="cs-CZ" dirty="0" err="1"/>
              <a:t>neobčanské</a:t>
            </a:r>
            <a:r>
              <a:rPr lang="cs-CZ" dirty="0"/>
              <a:t> společnosti (</a:t>
            </a:r>
            <a:r>
              <a:rPr lang="cs-CZ" dirty="0" err="1"/>
              <a:t>uncivil</a:t>
            </a:r>
            <a:r>
              <a:rPr lang="cs-CZ" dirty="0"/>
              <a:t> society), který představili Kopecký a </a:t>
            </a:r>
            <a:r>
              <a:rPr lang="cs-CZ" dirty="0" err="1"/>
              <a:t>Mudde</a:t>
            </a:r>
            <a:r>
              <a:rPr lang="cs-CZ" dirty="0"/>
              <a:t> jako možné řešení normativnosti pojmu občanská </a:t>
            </a:r>
            <a:r>
              <a:rPr lang="cs-CZ" dirty="0" smtClean="0"/>
              <a:t>společnost</a:t>
            </a:r>
          </a:p>
          <a:p>
            <a:r>
              <a:rPr lang="cs-CZ" dirty="0" smtClean="0"/>
              <a:t>Základní </a:t>
            </a:r>
            <a:r>
              <a:rPr lang="cs-CZ" dirty="0"/>
              <a:t>otázkou při rozdělení občanské a </a:t>
            </a:r>
            <a:r>
              <a:rPr lang="cs-CZ" dirty="0" err="1"/>
              <a:t>neobčanské</a:t>
            </a:r>
            <a:r>
              <a:rPr lang="cs-CZ" dirty="0"/>
              <a:t> společnosti je, „jak demokratická je občanská společnost“? </a:t>
            </a:r>
            <a:endParaRPr lang="cs-CZ" dirty="0" smtClean="0"/>
          </a:p>
          <a:p>
            <a:r>
              <a:rPr lang="cs-CZ" dirty="0" smtClean="0"/>
              <a:t>Historie </a:t>
            </a:r>
            <a:r>
              <a:rPr lang="cs-CZ" dirty="0"/>
              <a:t>pojmu je totiž vedle inkluze provázena také exkluzí – tedy kdo je součástí občanské společnosti a kdo je z ní naopak vyloučen. V antickém Řecku byly vyloučeny ženy, nesvobodní, otroci, cizinci, ve středověku pak nižší vrstvy, v moderní době jsou to například </a:t>
            </a:r>
            <a:r>
              <a:rPr lang="cs-CZ" dirty="0" smtClean="0"/>
              <a:t>cizinci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2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Dalšími kritérii pro vyloučení z občanské společnosti je podpora násilí </a:t>
            </a:r>
            <a:r>
              <a:rPr lang="cs-CZ" dirty="0" smtClean="0"/>
              <a:t>a </a:t>
            </a:r>
            <a:r>
              <a:rPr lang="cs-CZ" dirty="0"/>
              <a:t>nedemokratické vnitřní fungování </a:t>
            </a:r>
            <a:endParaRPr lang="cs-CZ" dirty="0" smtClean="0"/>
          </a:p>
          <a:p>
            <a:r>
              <a:rPr lang="cs-CZ" dirty="0" smtClean="0"/>
              <a:t>Jan </a:t>
            </a:r>
            <a:r>
              <a:rPr lang="cs-CZ" dirty="0"/>
              <a:t>Kubik </a:t>
            </a:r>
            <a:r>
              <a:rPr lang="cs-CZ" dirty="0" smtClean="0"/>
              <a:t>navrhuje </a:t>
            </a:r>
            <a:r>
              <a:rPr lang="cs-CZ" dirty="0"/>
              <a:t>definovat občanskou společnost analyticky v následujících čtyřech krocích. Občanská společnost existuje, pokud: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1.) jednotlivci dobrovolně a na základě společenské smlouvy (psané i nepsané) v rámci veřejné sféry formují sekundární skupiny; </a:t>
            </a:r>
          </a:p>
          <a:p>
            <a:r>
              <a:rPr lang="cs-CZ" dirty="0"/>
              <a:t>(2.) v rámci těchto sekundárních skupin existuje podmnožina takových, (i.) jejichž interní aktivity je možné podrobit určité formě vnější „kontroly“ a (</a:t>
            </a:r>
            <a:r>
              <a:rPr lang="cs-CZ" dirty="0" err="1"/>
              <a:t>ii</a:t>
            </a:r>
            <a:r>
              <a:rPr lang="cs-CZ" dirty="0"/>
              <a:t>.) doporučení navrhovaná těmito skupinami jsou. </a:t>
            </a:r>
          </a:p>
        </p:txBody>
      </p:sp>
    </p:spTree>
    <p:extLst>
      <p:ext uri="{BB962C8B-B14F-4D97-AF65-F5344CB8AC3E}">
        <p14:creationId xmlns:p14="http://schemas.microsoft.com/office/powerpoint/2010/main" val="191733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(3.) mezi transparentními skupinami, které jsou otevřené vnější kontrole, je možné vyčlenit takové, které jsou součástí transparentní veřejné sféry a které lze charakterizovat jako (i.) tolerantní vůči jiným skupinám, (</a:t>
            </a:r>
            <a:r>
              <a:rPr lang="cs-CZ" dirty="0" err="1"/>
              <a:t>ii</a:t>
            </a:r>
            <a:r>
              <a:rPr lang="cs-CZ" dirty="0"/>
              <a:t>.) ochotné spolupracovat nebo soupeřit s dalšími aktéry na základě daných pravidel, (</a:t>
            </a:r>
            <a:r>
              <a:rPr lang="cs-CZ" dirty="0" err="1"/>
              <a:t>iii</a:t>
            </a:r>
            <a:r>
              <a:rPr lang="cs-CZ" dirty="0"/>
              <a:t>.) organizované spíše na základě horizontálních než vertikálních interpersonálních sítí, (</a:t>
            </a:r>
            <a:r>
              <a:rPr lang="cs-CZ" dirty="0" err="1"/>
              <a:t>iv</a:t>
            </a:r>
            <a:r>
              <a:rPr lang="cs-CZ" dirty="0"/>
              <a:t>.) spíše demokratické a </a:t>
            </a:r>
            <a:r>
              <a:rPr lang="cs-CZ" dirty="0" err="1"/>
              <a:t>deliberativní</a:t>
            </a:r>
            <a:r>
              <a:rPr lang="cs-CZ" dirty="0"/>
              <a:t> než </a:t>
            </a:r>
            <a:r>
              <a:rPr lang="cs-CZ" dirty="0" err="1"/>
              <a:t>autoritární</a:t>
            </a:r>
            <a:r>
              <a:rPr lang="cs-CZ" dirty="0"/>
              <a:t> struktury; tímto způsobem jsou vyloučeny otevřeně i skrytě transparentní autokratické klientelistické sítě, stejně jako kulty – zůstatek můžeme nazvat transparentní občanskou společností</a:t>
            </a:r>
          </a:p>
        </p:txBody>
      </p:sp>
    </p:spTree>
    <p:extLst>
      <p:ext uri="{BB962C8B-B14F-4D97-AF65-F5344CB8AC3E}">
        <p14:creationId xmlns:p14="http://schemas.microsoft.com/office/powerpoint/2010/main" val="83247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(4.) Posledním kritériem je definice vztahu mezi skupinou splňující všechna tři výše uvedená kritéria (tedy takovou, která aspiruje na to, být označena jako součást občanské společnosti) a státem – existují tři typy vztahů: (i.) ilegalita (vztah mezi občanskou společností a státem v totalitním režimu), (</a:t>
            </a:r>
            <a:r>
              <a:rPr lang="cs-CZ" dirty="0" err="1"/>
              <a:t>ii</a:t>
            </a:r>
            <a:r>
              <a:rPr lang="cs-CZ" dirty="0"/>
              <a:t>.) selektivní legalita (vztah mezi občanskou společností a </a:t>
            </a:r>
            <a:r>
              <a:rPr lang="cs-CZ" dirty="0" err="1"/>
              <a:t>autoritárním</a:t>
            </a:r>
            <a:r>
              <a:rPr lang="cs-CZ" dirty="0"/>
              <a:t> státem) a (</a:t>
            </a:r>
            <a:r>
              <a:rPr lang="cs-CZ" dirty="0" err="1"/>
              <a:t>iii</a:t>
            </a:r>
            <a:r>
              <a:rPr lang="cs-CZ" dirty="0"/>
              <a:t>.) plná legalita (vztah mezi občanskou společností a demokratickým státem respektujícím vládu práva)</a:t>
            </a:r>
          </a:p>
        </p:txBody>
      </p:sp>
    </p:spTree>
    <p:extLst>
      <p:ext uri="{BB962C8B-B14F-4D97-AF65-F5344CB8AC3E}">
        <p14:creationId xmlns:p14="http://schemas.microsoft.com/office/powerpoint/2010/main" val="2040826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Kopecký představuje čtyři důvody omezené platnosti takto restriktivních definic občanské společnosti: (1.) většina spolků legitimuje své zájmy jako obecné, nezávisle na tom, jak úzkou či širokou skupinu reprezentuje; (2.) většina moderních demokracií je mimo jiné založena také na exkluzi, a často zdůrazňované hodnoty jako tolerance a občanskost jsou teoreticky i empiricky diskutabilní; (3.) neexistuje garance, že organizace hlásící se k liberální ideologii je rovněž vnitřně demokratická – příkladem může být kritická studie Impulsu 99 a Děkujeme, odejděte, která poukázala na rozpor mezi manifestovanými hodnotami a vnitřní organizací a cíli těchto organizací [Dvořáková in Nekvapil 2003]; (4.) argument, že občanská společnost zahrnuje pouze skupiny respektující existující pravidla a řád, platí pouze v demokratickém kontextu (jinak by Solidarita, Charta 77 a další musely být označeny za </a:t>
            </a:r>
            <a:r>
              <a:rPr lang="cs-CZ" dirty="0" err="1"/>
              <a:t>neobčanskou</a:t>
            </a:r>
            <a:r>
              <a:rPr lang="cs-CZ" dirty="0"/>
              <a:t> </a:t>
            </a:r>
            <a:r>
              <a:rPr lang="cs-CZ" dirty="0" smtClean="0"/>
              <a:t>společnost)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5532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3037</Words>
  <Application>Microsoft Office PowerPoint</Application>
  <PresentationFormat>Širokoúhlá obrazovka</PresentationFormat>
  <Paragraphs>71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Sociologie občanské společnosti</vt:lpstr>
      <vt:lpstr>Téma: neobčanská občanská společnost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občanské společnosti</dc:title>
  <dc:creator>Selma Muhič</dc:creator>
  <cp:lastModifiedBy>Selma Muhič</cp:lastModifiedBy>
  <cp:revision>24</cp:revision>
  <dcterms:created xsi:type="dcterms:W3CDTF">2022-03-02T18:38:39Z</dcterms:created>
  <dcterms:modified xsi:type="dcterms:W3CDTF">2022-03-02T20:33:37Z</dcterms:modified>
</cp:coreProperties>
</file>