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6" r:id="rId22"/>
    <p:sldId id="307" r:id="rId23"/>
    <p:sldId id="308" r:id="rId24"/>
    <p:sldId id="309" r:id="rId25"/>
    <p:sldId id="310" r:id="rId26"/>
    <p:sldId id="311" r:id="rId27"/>
    <p:sldId id="312" r:id="rId28"/>
    <p:sldId id="313" r:id="rId29"/>
    <p:sldId id="260" r:id="rId30"/>
    <p:sldId id="261" r:id="rId31"/>
    <p:sldId id="262" r:id="rId32"/>
    <p:sldId id="263" r:id="rId33"/>
    <p:sldId id="264" r:id="rId34"/>
    <p:sldId id="265" r:id="rId35"/>
    <p:sldId id="266" r:id="rId36"/>
    <p:sldId id="267" r:id="rId37"/>
    <p:sldId id="271" r:id="rId38"/>
    <p:sldId id="272" r:id="rId39"/>
    <p:sldId id="270" r:id="rId40"/>
    <p:sldId id="274" r:id="rId41"/>
    <p:sldId id="275" r:id="rId42"/>
    <p:sldId id="268" r:id="rId43"/>
    <p:sldId id="269" r:id="rId44"/>
    <p:sldId id="276" r:id="rId45"/>
    <p:sldId id="402" r:id="rId46"/>
    <p:sldId id="273" r:id="rId47"/>
    <p:sldId id="277" r:id="rId48"/>
    <p:sldId id="278" r:id="rId49"/>
    <p:sldId id="279" r:id="rId50"/>
    <p:sldId id="326" r:id="rId51"/>
    <p:sldId id="323" r:id="rId52"/>
    <p:sldId id="324" r:id="rId53"/>
    <p:sldId id="320" r:id="rId54"/>
    <p:sldId id="319" r:id="rId55"/>
    <p:sldId id="321" r:id="rId56"/>
    <p:sldId id="314" r:id="rId57"/>
    <p:sldId id="315" r:id="rId58"/>
    <p:sldId id="343" r:id="rId59"/>
    <p:sldId id="316" r:id="rId60"/>
    <p:sldId id="317" r:id="rId61"/>
    <p:sldId id="328" r:id="rId62"/>
    <p:sldId id="327" r:id="rId63"/>
    <p:sldId id="329" r:id="rId64"/>
    <p:sldId id="330" r:id="rId65"/>
    <p:sldId id="331" r:id="rId66"/>
    <p:sldId id="332" r:id="rId67"/>
    <p:sldId id="340" r:id="rId68"/>
    <p:sldId id="341" r:id="rId69"/>
    <p:sldId id="342" r:id="rId70"/>
    <p:sldId id="333" r:id="rId71"/>
    <p:sldId id="334" r:id="rId72"/>
    <p:sldId id="335" r:id="rId73"/>
    <p:sldId id="336" r:id="rId74"/>
    <p:sldId id="337" r:id="rId75"/>
    <p:sldId id="338" r:id="rId76"/>
    <p:sldId id="288" r:id="rId77"/>
    <p:sldId id="345" r:id="rId78"/>
    <p:sldId id="346" r:id="rId79"/>
    <p:sldId id="348" r:id="rId80"/>
    <p:sldId id="347"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3" r:id="rId95"/>
    <p:sldId id="364" r:id="rId96"/>
    <p:sldId id="362" r:id="rId97"/>
    <p:sldId id="365" r:id="rId98"/>
    <p:sldId id="366" r:id="rId99"/>
    <p:sldId id="367" r:id="rId100"/>
    <p:sldId id="368" r:id="rId101"/>
    <p:sldId id="369" r:id="rId102"/>
    <p:sldId id="370" r:id="rId103"/>
    <p:sldId id="371" r:id="rId104"/>
    <p:sldId id="403" r:id="rId105"/>
    <p:sldId id="404"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ka" initials="V" lastIdx="1" clrIdx="0">
    <p:extLst>
      <p:ext uri="{19B8F6BF-5375-455C-9EA6-DF929625EA0E}">
        <p15:presenceInfo xmlns:p15="http://schemas.microsoft.com/office/powerpoint/2012/main" userId="Veroni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09AA8-5BA3-4879-B9F5-C018B875F572}" v="5" dt="2019-10-10T21:47:41.840"/>
    <p1510:client id="{2E78F79A-5840-41A6-9FBB-153A0FF2FDCD}" v="3" dt="2020-03-12T22:05:31.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0209AA8-5BA3-4879-B9F5-C018B875F572}"/>
    <pc:docChg chg="modSld">
      <pc:chgData name="" userId="" providerId="" clId="Web-{00209AA8-5BA3-4879-B9F5-C018B875F572}" dt="2019-10-10T21:47:41.840" v="4" actId="20577"/>
      <pc:docMkLst>
        <pc:docMk/>
      </pc:docMkLst>
      <pc:sldChg chg="modSp">
        <pc:chgData name="" userId="" providerId="" clId="Web-{00209AA8-5BA3-4879-B9F5-C018B875F572}" dt="2019-10-10T21:45:20.549" v="2" actId="20577"/>
        <pc:sldMkLst>
          <pc:docMk/>
          <pc:sldMk cId="1425083580" sldId="293"/>
        </pc:sldMkLst>
        <pc:spChg chg="mod">
          <ac:chgData name="" userId="" providerId="" clId="Web-{00209AA8-5BA3-4879-B9F5-C018B875F572}" dt="2019-10-10T21:45:20.549" v="2" actId="20577"/>
          <ac:spMkLst>
            <pc:docMk/>
            <pc:sldMk cId="1425083580" sldId="293"/>
            <ac:spMk id="2" creationId="{7598C5EC-0A4A-4D59-8257-C7D0196D6F23}"/>
          </ac:spMkLst>
        </pc:spChg>
      </pc:sldChg>
    </pc:docChg>
  </pc:docChgLst>
  <pc:docChgLst>
    <pc:chgData clId="Web-{2E78F79A-5840-41A6-9FBB-153A0FF2FDCD}"/>
    <pc:docChg chg="modSld">
      <pc:chgData name="" userId="" providerId="" clId="Web-{2E78F79A-5840-41A6-9FBB-153A0FF2FDCD}" dt="2020-03-12T22:05:31.458" v="2" actId="1076"/>
      <pc:docMkLst>
        <pc:docMk/>
      </pc:docMkLst>
      <pc:sldChg chg="modSp">
        <pc:chgData name="" userId="" providerId="" clId="Web-{2E78F79A-5840-41A6-9FBB-153A0FF2FDCD}" dt="2020-03-12T22:05:31.458" v="2" actId="1076"/>
        <pc:sldMkLst>
          <pc:docMk/>
          <pc:sldMk cId="902233917" sldId="393"/>
        </pc:sldMkLst>
        <pc:picChg chg="mod">
          <ac:chgData name="" userId="" providerId="" clId="Web-{2E78F79A-5840-41A6-9FBB-153A0FF2FDCD}" dt="2020-03-12T22:05:31.458" v="2" actId="1076"/>
          <ac:picMkLst>
            <pc:docMk/>
            <pc:sldMk cId="902233917" sldId="393"/>
            <ac:picMk id="2" creationId="{4A11DF94-810C-4569-9BB7-C615D0D69C5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3/12/2020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0615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3070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3177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0097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3/12/2020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67181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6072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3/12/2020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4463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975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0088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3/12/2020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7806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3/12/2020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374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3/12/2020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7091273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D695D-2731-4AA3-A548-860D0B3E8851}"/>
              </a:ext>
            </a:extLst>
          </p:cNvPr>
          <p:cNvPicPr>
            <a:picLocks noChangeAspect="1"/>
          </p:cNvPicPr>
          <p:nvPr/>
        </p:nvPicPr>
        <p:blipFill rotWithShape="1">
          <a:blip r:embed="rId2"/>
          <a:srcRect t="24945" b="19133"/>
          <a:stretch/>
        </p:blipFill>
        <p:spPr>
          <a:xfrm>
            <a:off x="-1" y="8888"/>
            <a:ext cx="12192000" cy="4551026"/>
          </a:xfrm>
          <a:prstGeom prst="rect">
            <a:avLst/>
          </a:prstGeom>
        </p:spPr>
      </p:pic>
      <p:sp>
        <p:nvSpPr>
          <p:cNvPr id="9"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Nadpis 1">
            <a:extLst>
              <a:ext uri="{FF2B5EF4-FFF2-40B4-BE49-F238E27FC236}">
                <a16:creationId xmlns:a16="http://schemas.microsoft.com/office/drawing/2014/main" id="{BCA8A7B7-CEE6-42A0-936B-7DDE89CC27D8}"/>
              </a:ext>
            </a:extLst>
          </p:cNvPr>
          <p:cNvSpPr>
            <a:spLocks noGrp="1"/>
          </p:cNvSpPr>
          <p:nvPr>
            <p:ph type="ctrTitle"/>
          </p:nvPr>
        </p:nvSpPr>
        <p:spPr>
          <a:xfrm>
            <a:off x="372723" y="4956811"/>
            <a:ext cx="11439414" cy="897439"/>
          </a:xfrm>
        </p:spPr>
        <p:txBody>
          <a:bodyPr>
            <a:normAutofit fontScale="90000"/>
          </a:bodyPr>
          <a:lstStyle/>
          <a:p>
            <a:r>
              <a:rPr lang="cs-CZ" b="1" dirty="0"/>
              <a:t>Jazyková cvičení III</a:t>
            </a:r>
            <a:endParaRPr lang="cs-CZ" sz="4400" dirty="0">
              <a:solidFill>
                <a:schemeClr val="tx1"/>
              </a:solidFill>
            </a:endParaRPr>
          </a:p>
        </p:txBody>
      </p:sp>
      <p:sp>
        <p:nvSpPr>
          <p:cNvPr id="3" name="Podnadpis 2">
            <a:extLst>
              <a:ext uri="{FF2B5EF4-FFF2-40B4-BE49-F238E27FC236}">
                <a16:creationId xmlns:a16="http://schemas.microsoft.com/office/drawing/2014/main" id="{F289B250-BBA7-4084-9620-20778846EF36}"/>
              </a:ext>
            </a:extLst>
          </p:cNvPr>
          <p:cNvSpPr>
            <a:spLocks noGrp="1"/>
          </p:cNvSpPr>
          <p:nvPr>
            <p:ph type="subTitle" idx="1"/>
          </p:nvPr>
        </p:nvSpPr>
        <p:spPr>
          <a:xfrm>
            <a:off x="764275" y="5783001"/>
            <a:ext cx="10656310" cy="425961"/>
          </a:xfrm>
        </p:spPr>
        <p:txBody>
          <a:bodyPr>
            <a:normAutofit fontScale="92500" lnSpcReduction="20000"/>
          </a:bodyPr>
          <a:lstStyle/>
          <a:p>
            <a:r>
              <a:rPr lang="ru-RU" sz="2800" b="1" dirty="0">
                <a:solidFill>
                  <a:schemeClr val="tx1"/>
                </a:solidFill>
              </a:rPr>
              <a:t>ГРАММАТИКА</a:t>
            </a:r>
            <a:endParaRPr lang="cs-CZ" sz="2800" b="1" dirty="0">
              <a:solidFill>
                <a:schemeClr val="tx1"/>
              </a:solidFill>
            </a:endParaRPr>
          </a:p>
        </p:txBody>
      </p:sp>
    </p:spTree>
    <p:extLst>
      <p:ext uri="{BB962C8B-B14F-4D97-AF65-F5344CB8AC3E}">
        <p14:creationId xmlns:p14="http://schemas.microsoft.com/office/powerpoint/2010/main" val="139559916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D1FDF7C-C64E-4A36-A5E2-97BE29C4EBAE}"/>
              </a:ext>
            </a:extLst>
          </p:cNvPr>
          <p:cNvSpPr/>
          <p:nvPr/>
        </p:nvSpPr>
        <p:spPr>
          <a:xfrm>
            <a:off x="393290" y="479883"/>
            <a:ext cx="11533239" cy="5940088"/>
          </a:xfrm>
          <a:prstGeom prst="rect">
            <a:avLst/>
          </a:prstGeom>
        </p:spPr>
        <p:txBody>
          <a:bodyPr wrap="square">
            <a:spAutoFit/>
          </a:bodyPr>
          <a:lstStyle/>
          <a:p>
            <a:pPr marL="285750" indent="-285750">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В ЧЯ </a:t>
            </a:r>
            <a:r>
              <a:rPr lang="ru-RU" sz="2000" b="1" u="sng" dirty="0" err="1">
                <a:solidFill>
                  <a:srgbClr val="00B050"/>
                </a:solidFill>
                <a:latin typeface="Arial" panose="020B0604020202020204" pitchFamily="34" charset="0"/>
                <a:ea typeface="Times New Roman"/>
                <a:cs typeface="Arial" panose="020B0604020202020204" pitchFamily="34" charset="0"/>
              </a:rPr>
              <a:t>феминативы</a:t>
            </a:r>
            <a:r>
              <a:rPr lang="ru-RU" sz="2000" dirty="0">
                <a:latin typeface="Arial" panose="020B0604020202020204" pitchFamily="34" charset="0"/>
                <a:ea typeface="Times New Roman"/>
                <a:cs typeface="Arial" panose="020B0604020202020204" pitchFamily="34" charset="0"/>
              </a:rPr>
              <a:t> за немногими исключениями</a:t>
            </a:r>
            <a:r>
              <a:rPr lang="ru-RU" sz="2000" b="1" dirty="0">
                <a:latin typeface="Arial" panose="020B0604020202020204" pitchFamily="34" charset="0"/>
                <a:ea typeface="Times New Roman"/>
                <a:cs typeface="Arial" panose="020B0604020202020204" pitchFamily="34" charset="0"/>
              </a:rPr>
              <a:t> образуются </a:t>
            </a:r>
            <a:r>
              <a:rPr lang="ru-RU" sz="2000" b="1" dirty="0" err="1">
                <a:latin typeface="Arial" panose="020B0604020202020204" pitchFamily="34" charset="0"/>
                <a:ea typeface="Times New Roman"/>
                <a:cs typeface="Arial" panose="020B0604020202020204" pitchFamily="34" charset="0"/>
              </a:rPr>
              <a:t>парадигматически</a:t>
            </a:r>
            <a:r>
              <a:rPr lang="ru-RU" sz="2000" b="1" dirty="0">
                <a:latin typeface="Arial" panose="020B0604020202020204" pitchFamily="34" charset="0"/>
                <a:ea typeface="Times New Roman"/>
                <a:cs typeface="Arial" panose="020B0604020202020204" pitchFamily="34" charset="0"/>
              </a:rPr>
              <a:t>. </a:t>
            </a:r>
          </a:p>
          <a:p>
            <a:pPr marL="285750" indent="-285750">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В</a:t>
            </a:r>
            <a:r>
              <a:rPr lang="ru-RU" sz="2000" b="1"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РЯ часто </a:t>
            </a:r>
            <a:r>
              <a:rPr lang="ru-RU" sz="2000" b="1" dirty="0">
                <a:latin typeface="Arial" panose="020B0604020202020204" pitchFamily="34" charset="0"/>
                <a:ea typeface="Times New Roman"/>
                <a:cs typeface="Arial" panose="020B0604020202020204" pitchFamily="34" charset="0"/>
              </a:rPr>
              <a:t>функционирует только одна синкретичная </a:t>
            </a:r>
            <a:r>
              <a:rPr lang="ru-RU" sz="2000" dirty="0">
                <a:latin typeface="Arial" panose="020B0604020202020204" pitchFamily="34" charset="0"/>
                <a:ea typeface="Times New Roman"/>
                <a:cs typeface="Arial" panose="020B0604020202020204" pitchFamily="34" charset="0"/>
              </a:rPr>
              <a:t>в отношении рода морфологическая </a:t>
            </a:r>
            <a:r>
              <a:rPr lang="ru-RU" sz="2000" b="1" dirty="0">
                <a:latin typeface="Arial" panose="020B0604020202020204" pitchFamily="34" charset="0"/>
                <a:ea typeface="Times New Roman"/>
                <a:cs typeface="Arial" panose="020B0604020202020204" pitchFamily="34" charset="0"/>
              </a:rPr>
              <a:t>форма</a:t>
            </a:r>
            <a:r>
              <a:rPr lang="ru-RU" sz="2000" dirty="0">
                <a:latin typeface="Arial" panose="020B0604020202020204" pitchFamily="34" charset="0"/>
                <a:ea typeface="Times New Roman"/>
                <a:cs typeface="Arial" panose="020B0604020202020204" pitchFamily="34" charset="0"/>
              </a:rPr>
              <a:t>. Например: </a:t>
            </a:r>
            <a:r>
              <a:rPr lang="ru-RU" sz="2000" i="1" dirty="0">
                <a:latin typeface="Arial" panose="020B0604020202020204" pitchFamily="34" charset="0"/>
                <a:ea typeface="Times New Roman"/>
                <a:cs typeface="Arial" panose="020B0604020202020204" pitchFamily="34" charset="0"/>
              </a:rPr>
              <a:t>Форман = </a:t>
            </a:r>
            <a:r>
              <a:rPr lang="cs-CZ" sz="2000" i="1" dirty="0">
                <a:latin typeface="Arial" panose="020B0604020202020204" pitchFamily="34" charset="0"/>
                <a:ea typeface="Times New Roman"/>
                <a:cs typeface="Arial" panose="020B0604020202020204" pitchFamily="34" charset="0"/>
              </a:rPr>
              <a:t>Forman, Formanová; </a:t>
            </a:r>
            <a:r>
              <a:rPr lang="ru-RU" sz="2000" i="1" dirty="0">
                <a:latin typeface="Arial" panose="020B0604020202020204" pitchFamily="34" charset="0"/>
                <a:ea typeface="Times New Roman"/>
                <a:cs typeface="Arial" panose="020B0604020202020204" pitchFamily="34" charset="0"/>
              </a:rPr>
              <a:t>коллега = </a:t>
            </a:r>
            <a:r>
              <a:rPr lang="cs-CZ" sz="2000" i="1" dirty="0">
                <a:latin typeface="Arial" panose="020B0604020202020204" pitchFamily="34" charset="0"/>
                <a:ea typeface="Times New Roman"/>
                <a:cs typeface="Arial" panose="020B0604020202020204" pitchFamily="34" charset="0"/>
              </a:rPr>
              <a:t>kolega, kolegyně</a:t>
            </a:r>
            <a:r>
              <a:rPr lang="ru-RU" sz="2000" i="1" dirty="0">
                <a:latin typeface="Arial" panose="020B0604020202020204" pitchFamily="34" charset="0"/>
                <a:ea typeface="Times New Roman"/>
                <a:cs typeface="Arial" panose="020B0604020202020204" pitchFamily="34" charset="0"/>
              </a:rPr>
              <a:t>.</a:t>
            </a:r>
            <a:endParaRPr lang="ru-RU" sz="2000" dirty="0">
              <a:latin typeface="Arial" panose="020B0604020202020204" pitchFamily="34" charset="0"/>
              <a:ea typeface="Times New Roman"/>
              <a:cs typeface="Arial" panose="020B0604020202020204" pitchFamily="34" charset="0"/>
            </a:endParaRPr>
          </a:p>
          <a:p>
            <a:r>
              <a:rPr lang="ru-RU" sz="2000" dirty="0">
                <a:latin typeface="Arial" panose="020B0604020202020204" pitchFamily="34" charset="0"/>
                <a:ea typeface="Times New Roman"/>
                <a:cs typeface="Arial" panose="020B0604020202020204" pitchFamily="34" charset="0"/>
              </a:rPr>
              <a:t>Идея пола в РЯ может быть </a:t>
            </a:r>
            <a:r>
              <a:rPr lang="ru-RU" sz="2000" u="sng" dirty="0">
                <a:latin typeface="Arial" panose="020B0604020202020204" pitchFamily="34" charset="0"/>
                <a:ea typeface="Times New Roman"/>
                <a:cs typeface="Arial" panose="020B0604020202020204" pitchFamily="34" charset="0"/>
              </a:rPr>
              <a:t>передана дополнительно </a:t>
            </a:r>
            <a:r>
              <a:rPr lang="ru-RU" sz="2000" dirty="0">
                <a:latin typeface="Arial" panose="020B0604020202020204" pitchFamily="34" charset="0"/>
                <a:ea typeface="Times New Roman"/>
                <a:cs typeface="Arial" panose="020B0604020202020204" pitchFamily="34" charset="0"/>
              </a:rPr>
              <a:t>с помощью:</a:t>
            </a:r>
            <a:endParaRPr lang="cs-CZ" sz="2000" dirty="0">
              <a:latin typeface="Arial" panose="020B0604020202020204" pitchFamily="34" charset="0"/>
              <a:ea typeface="Times New Roman"/>
              <a:cs typeface="Arial" panose="020B0604020202020204" pitchFamily="34" charset="0"/>
            </a:endParaRPr>
          </a:p>
          <a:p>
            <a:pPr marL="285750" indent="-285750">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согласования, напр.: </a:t>
            </a:r>
            <a:r>
              <a:rPr lang="ru-RU" sz="2000" i="1" dirty="0">
                <a:latin typeface="Arial" panose="020B0604020202020204" pitchFamily="34" charset="0"/>
                <a:ea typeface="Times New Roman"/>
                <a:cs typeface="Arial" panose="020B0604020202020204" pitchFamily="34" charset="0"/>
              </a:rPr>
              <a:t>профессор пришла, доктор закончила осмотр,</a:t>
            </a:r>
          </a:p>
          <a:p>
            <a:pPr marL="285750" indent="-285750">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посредством лексического описания, напр.: </a:t>
            </a:r>
            <a:r>
              <a:rPr lang="ru-RU" sz="2000" i="1" dirty="0">
                <a:latin typeface="Arial" panose="020B0604020202020204" pitchFamily="34" charset="0"/>
                <a:ea typeface="Times New Roman"/>
                <a:cs typeface="Arial" panose="020B0604020202020204" pitchFamily="34" charset="0"/>
              </a:rPr>
              <a:t>женщина-космонавт</a:t>
            </a:r>
            <a:r>
              <a:rPr lang="ru-RU" sz="2000" dirty="0">
                <a:latin typeface="Arial" panose="020B0604020202020204" pitchFamily="34" charset="0"/>
                <a:ea typeface="Times New Roman"/>
                <a:cs typeface="Arial" panose="020B0604020202020204" pitchFamily="34" charset="0"/>
              </a:rPr>
              <a:t>. </a:t>
            </a:r>
          </a:p>
          <a:p>
            <a:endParaRPr lang="ru-RU" sz="2000"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В обоих языках существует ограниченная группа </a:t>
            </a:r>
            <a:r>
              <a:rPr lang="ru-RU" sz="2000" b="1" dirty="0">
                <a:latin typeface="Arial" panose="020B0604020202020204" pitchFamily="34" charset="0"/>
                <a:ea typeface="Times New Roman"/>
                <a:cs typeface="Arial" panose="020B0604020202020204" pitchFamily="34" charset="0"/>
              </a:rPr>
              <a:t>существительных </a:t>
            </a:r>
            <a:r>
              <a:rPr lang="ru-RU" sz="2000" b="1" u="sng" dirty="0">
                <a:solidFill>
                  <a:srgbClr val="00B050"/>
                </a:solidFill>
                <a:latin typeface="Arial" panose="020B0604020202020204" pitchFamily="34" charset="0"/>
                <a:ea typeface="Times New Roman"/>
                <a:cs typeface="Arial" panose="020B0604020202020204" pitchFamily="34" charset="0"/>
              </a:rPr>
              <a:t>общего рода</a:t>
            </a:r>
            <a:r>
              <a:rPr lang="ru-RU" sz="2000" dirty="0">
                <a:latin typeface="Arial" panose="020B0604020202020204" pitchFamily="34" charset="0"/>
                <a:ea typeface="Times New Roman"/>
                <a:cs typeface="Arial" panose="020B0604020202020204" pitchFamily="34" charset="0"/>
              </a:rPr>
              <a:t>. Такие слова относятся к мужскому или женскому роду в зависимости от естественного рода. Эквиваленты могут быть разными:</a:t>
            </a:r>
          </a:p>
          <a:p>
            <a:endParaRPr lang="ru-RU" sz="2000" dirty="0">
              <a:latin typeface="Arial" panose="020B0604020202020204" pitchFamily="34" charset="0"/>
              <a:ea typeface="Times New Roman"/>
              <a:cs typeface="Arial" panose="020B0604020202020204" pitchFamily="34" charset="0"/>
            </a:endParaRPr>
          </a:p>
          <a:p>
            <a:endParaRPr lang="ru-RU" sz="2000" b="1" dirty="0">
              <a:latin typeface="Arial" panose="020B0604020202020204" pitchFamily="34" charset="0"/>
              <a:ea typeface="Times New Roman"/>
              <a:cs typeface="Arial" panose="020B0604020202020204" pitchFamily="34" charset="0"/>
            </a:endParaRPr>
          </a:p>
          <a:p>
            <a:endParaRPr lang="ru-RU" sz="2000" b="1"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Ø"/>
            </a:pPr>
            <a:endParaRPr lang="ru-RU" sz="2000" b="1" dirty="0">
              <a:latin typeface="Arial" panose="020B0604020202020204" pitchFamily="34" charset="0"/>
              <a:ea typeface="Times New Roman"/>
              <a:cs typeface="Arial" panose="020B0604020202020204" pitchFamily="34" charset="0"/>
            </a:endParaRPr>
          </a:p>
          <a:p>
            <a:pPr marL="342900" indent="-342900">
              <a:buFont typeface="Wingdings" panose="05000000000000000000" pitchFamily="2" charset="2"/>
              <a:buChar char="Ø"/>
            </a:pPr>
            <a:endParaRPr lang="ru-RU" sz="2000" b="1" dirty="0">
              <a:latin typeface="Arial" panose="020B0604020202020204" pitchFamily="34" charset="0"/>
              <a:ea typeface="Times New Roman"/>
              <a:cs typeface="Arial" panose="020B0604020202020204" pitchFamily="34" charset="0"/>
            </a:endParaRPr>
          </a:p>
          <a:p>
            <a:pPr marL="342900" indent="-342900">
              <a:buFont typeface="Wingdings" panose="05000000000000000000" pitchFamily="2" charset="2"/>
              <a:buChar char="Ø"/>
            </a:pPr>
            <a:r>
              <a:rPr lang="ru-RU" sz="2000" b="1" dirty="0">
                <a:solidFill>
                  <a:srgbClr val="00B050"/>
                </a:solidFill>
                <a:latin typeface="Arial" panose="020B0604020202020204" pitchFamily="34" charset="0"/>
                <a:ea typeface="Times New Roman"/>
                <a:cs typeface="Arial" panose="020B0604020202020204" pitchFamily="34" charset="0"/>
              </a:rPr>
              <a:t>Для русского языка характерна тенденция к полной </a:t>
            </a:r>
            <a:r>
              <a:rPr lang="ru-RU" sz="2000" b="1" u="sng" dirty="0">
                <a:solidFill>
                  <a:srgbClr val="00B050"/>
                </a:solidFill>
                <a:latin typeface="Arial" panose="020B0604020202020204" pitchFamily="34" charset="0"/>
                <a:ea typeface="Times New Roman"/>
                <a:cs typeface="Arial" panose="020B0604020202020204" pitchFamily="34" charset="0"/>
              </a:rPr>
              <a:t>унификации родового принципа во множественном числе</a:t>
            </a:r>
            <a:r>
              <a:rPr lang="ru-RU" sz="2000" dirty="0">
                <a:latin typeface="Arial" panose="020B0604020202020204" pitchFamily="34" charset="0"/>
                <a:ea typeface="Times New Roman"/>
                <a:cs typeface="Arial" panose="020B0604020202020204" pitchFamily="34" charset="0"/>
              </a:rPr>
              <a:t>, в то время как </a:t>
            </a:r>
            <a:r>
              <a:rPr lang="ru-RU" sz="2000" b="1" dirty="0">
                <a:latin typeface="Arial" panose="020B0604020202020204" pitchFamily="34" charset="0"/>
                <a:ea typeface="Times New Roman"/>
                <a:cs typeface="Arial" panose="020B0604020202020204" pitchFamily="34" charset="0"/>
              </a:rPr>
              <a:t>в чешском </a:t>
            </a:r>
            <a:r>
              <a:rPr lang="ru-RU" sz="2000" b="1" u="sng" dirty="0">
                <a:latin typeface="Arial" panose="020B0604020202020204" pitchFamily="34" charset="0"/>
                <a:ea typeface="Times New Roman"/>
                <a:cs typeface="Arial" panose="020B0604020202020204" pitchFamily="34" charset="0"/>
              </a:rPr>
              <a:t>литературном</a:t>
            </a:r>
            <a:r>
              <a:rPr lang="ru-RU" sz="2000" b="1" dirty="0">
                <a:latin typeface="Arial" panose="020B0604020202020204" pitchFamily="34" charset="0"/>
                <a:ea typeface="Times New Roman"/>
                <a:cs typeface="Arial" panose="020B0604020202020204" pitchFamily="34" charset="0"/>
              </a:rPr>
              <a:t> языке родовые отличия сохраняются</a:t>
            </a:r>
            <a:r>
              <a:rPr lang="ru-RU" sz="2000" dirty="0">
                <a:latin typeface="Arial" panose="020B0604020202020204" pitchFamily="34" charset="0"/>
                <a:ea typeface="Times New Roman"/>
                <a:cs typeface="Arial" panose="020B0604020202020204" pitchFamily="34" charset="0"/>
              </a:rPr>
              <a:t>.</a:t>
            </a:r>
          </a:p>
        </p:txBody>
      </p:sp>
      <p:pic>
        <p:nvPicPr>
          <p:cNvPr id="5" name="Obrázek 4">
            <a:extLst>
              <a:ext uri="{FF2B5EF4-FFF2-40B4-BE49-F238E27FC236}">
                <a16:creationId xmlns:a16="http://schemas.microsoft.com/office/drawing/2014/main" id="{5BA47669-496E-4DF5-A804-C6706FB7E0A4}"/>
              </a:ext>
            </a:extLst>
          </p:cNvPr>
          <p:cNvPicPr>
            <a:picLocks noChangeAspect="1"/>
          </p:cNvPicPr>
          <p:nvPr/>
        </p:nvPicPr>
        <p:blipFill>
          <a:blip r:embed="rId2"/>
          <a:stretch>
            <a:fillRect/>
          </a:stretch>
        </p:blipFill>
        <p:spPr>
          <a:xfrm>
            <a:off x="3221628" y="3930815"/>
            <a:ext cx="5323895" cy="1489587"/>
          </a:xfrm>
          <a:prstGeom prst="rect">
            <a:avLst/>
          </a:prstGeom>
        </p:spPr>
      </p:pic>
    </p:spTree>
    <p:extLst>
      <p:ext uri="{BB962C8B-B14F-4D97-AF65-F5344CB8AC3E}">
        <p14:creationId xmlns:p14="http://schemas.microsoft.com/office/powerpoint/2010/main" val="12286269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C1D101C-8FA0-487C-9C79-B6FD2EAD9B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676328" y="1241322"/>
            <a:ext cx="8839343" cy="4375355"/>
          </a:xfrm>
          <a:prstGeom prst="rect">
            <a:avLst/>
          </a:prstGeom>
          <a:noFill/>
          <a:ln>
            <a:noFill/>
          </a:ln>
        </p:spPr>
      </p:pic>
    </p:spTree>
    <p:extLst>
      <p:ext uri="{BB962C8B-B14F-4D97-AF65-F5344CB8AC3E}">
        <p14:creationId xmlns:p14="http://schemas.microsoft.com/office/powerpoint/2010/main" val="21621714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C7FE36-B500-47AE-A0FD-44F4CF56776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50863" y="1364225"/>
            <a:ext cx="8690273" cy="4129549"/>
          </a:xfrm>
          <a:prstGeom prst="rect">
            <a:avLst/>
          </a:prstGeom>
          <a:noFill/>
          <a:ln>
            <a:noFill/>
          </a:ln>
        </p:spPr>
      </p:pic>
    </p:spTree>
    <p:extLst>
      <p:ext uri="{BB962C8B-B14F-4D97-AF65-F5344CB8AC3E}">
        <p14:creationId xmlns:p14="http://schemas.microsoft.com/office/powerpoint/2010/main" val="16138420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3A52F46-BCE3-4610-95F1-7908E60EFD3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2120305" y="385916"/>
            <a:ext cx="8164237" cy="6086167"/>
          </a:xfrm>
          <a:prstGeom prst="rect">
            <a:avLst/>
          </a:prstGeom>
          <a:noFill/>
          <a:ln>
            <a:noFill/>
          </a:ln>
        </p:spPr>
      </p:pic>
    </p:spTree>
    <p:extLst>
      <p:ext uri="{BB962C8B-B14F-4D97-AF65-F5344CB8AC3E}">
        <p14:creationId xmlns:p14="http://schemas.microsoft.com/office/powerpoint/2010/main" val="19290683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A940232-B71A-47F4-8BC6-C36217F396D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9471" y="747252"/>
            <a:ext cx="8862994" cy="5427406"/>
          </a:xfrm>
          <a:prstGeom prst="rect">
            <a:avLst/>
          </a:prstGeom>
          <a:noFill/>
          <a:ln>
            <a:noFill/>
          </a:ln>
        </p:spPr>
      </p:pic>
    </p:spTree>
    <p:extLst>
      <p:ext uri="{BB962C8B-B14F-4D97-AF65-F5344CB8AC3E}">
        <p14:creationId xmlns:p14="http://schemas.microsoft.com/office/powerpoint/2010/main" val="16730502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667ED68-FB48-4D7B-A0D5-A93AD5EA68C6}"/>
              </a:ext>
            </a:extLst>
          </p:cNvPr>
          <p:cNvPicPr>
            <a:picLocks noChangeAspect="1"/>
          </p:cNvPicPr>
          <p:nvPr/>
        </p:nvPicPr>
        <p:blipFill>
          <a:blip r:embed="rId2"/>
          <a:stretch>
            <a:fillRect/>
          </a:stretch>
        </p:blipFill>
        <p:spPr>
          <a:xfrm>
            <a:off x="1628775" y="847725"/>
            <a:ext cx="8934450" cy="5162550"/>
          </a:xfrm>
          <a:prstGeom prst="rect">
            <a:avLst/>
          </a:prstGeom>
        </p:spPr>
      </p:pic>
    </p:spTree>
    <p:extLst>
      <p:ext uri="{BB962C8B-B14F-4D97-AF65-F5344CB8AC3E}">
        <p14:creationId xmlns:p14="http://schemas.microsoft.com/office/powerpoint/2010/main" val="37252609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689F417-ECB8-47FC-90A4-6E0CCFAC86FE}"/>
              </a:ext>
            </a:extLst>
          </p:cNvPr>
          <p:cNvPicPr>
            <a:picLocks noChangeAspect="1"/>
          </p:cNvPicPr>
          <p:nvPr/>
        </p:nvPicPr>
        <p:blipFill>
          <a:blip r:embed="rId2"/>
          <a:stretch>
            <a:fillRect/>
          </a:stretch>
        </p:blipFill>
        <p:spPr>
          <a:xfrm>
            <a:off x="3399916" y="833437"/>
            <a:ext cx="8410575" cy="5191125"/>
          </a:xfrm>
          <a:prstGeom prst="rect">
            <a:avLst/>
          </a:prstGeom>
        </p:spPr>
      </p:pic>
      <p:sp>
        <p:nvSpPr>
          <p:cNvPr id="3" name="TextovéPole 2">
            <a:extLst>
              <a:ext uri="{FF2B5EF4-FFF2-40B4-BE49-F238E27FC236}">
                <a16:creationId xmlns:a16="http://schemas.microsoft.com/office/drawing/2014/main" id="{7105AE46-5943-4217-9673-186B2AB38BBD}"/>
              </a:ext>
            </a:extLst>
          </p:cNvPr>
          <p:cNvSpPr txBox="1"/>
          <p:nvPr/>
        </p:nvSpPr>
        <p:spPr>
          <a:xfrm>
            <a:off x="594804" y="1828800"/>
            <a:ext cx="2654423" cy="1938992"/>
          </a:xfrm>
          <a:prstGeom prst="rect">
            <a:avLst/>
          </a:prstGeom>
          <a:noFill/>
        </p:spPr>
        <p:txBody>
          <a:bodyPr wrap="square" rtlCol="0">
            <a:spAutoFit/>
          </a:bodyPr>
          <a:lstStyle/>
          <a:p>
            <a:r>
              <a:rPr lang="ru-RU" sz="2400" b="1" dirty="0"/>
              <a:t>Напишите рассказ, используя как можно больше словосочетаний.</a:t>
            </a:r>
            <a:endParaRPr lang="cs-CZ" sz="2400" b="1" dirty="0"/>
          </a:p>
        </p:txBody>
      </p:sp>
    </p:spTree>
    <p:extLst>
      <p:ext uri="{BB962C8B-B14F-4D97-AF65-F5344CB8AC3E}">
        <p14:creationId xmlns:p14="http://schemas.microsoft.com/office/powerpoint/2010/main" val="11604528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B509CCF-2EAA-4A48-8DC8-9F24F489BA43}"/>
              </a:ext>
            </a:extLst>
          </p:cNvPr>
          <p:cNvSpPr/>
          <p:nvPr/>
        </p:nvSpPr>
        <p:spPr>
          <a:xfrm>
            <a:off x="2921335" y="709886"/>
            <a:ext cx="6624634" cy="523220"/>
          </a:xfrm>
          <a:prstGeom prst="rect">
            <a:avLst/>
          </a:prstGeom>
        </p:spPr>
        <p:txBody>
          <a:bodyPr wrap="none">
            <a:spAutoFit/>
          </a:bodyPr>
          <a:lstStyle/>
          <a:p>
            <a:r>
              <a:rPr lang="ru-RU" sz="2800" dirty="0">
                <a:solidFill>
                  <a:srgbClr val="FF0000"/>
                </a:solidFill>
                <a:latin typeface="Arial" panose="020B0604020202020204" pitchFamily="34" charset="0"/>
                <a:cs typeface="Arial" panose="020B0604020202020204" pitchFamily="34" charset="0"/>
              </a:rPr>
              <a:t>КРАТКАЯ ФОРМА ПРИЛАГАТЕЛЬНЫХ</a:t>
            </a:r>
            <a:endParaRPr lang="cs-CZ" sz="2800" dirty="0">
              <a:solidFill>
                <a:srgbClr val="FF0000"/>
              </a:solidFill>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68FB14D6-80F6-4E24-87EA-F644CB244D1C}"/>
              </a:ext>
            </a:extLst>
          </p:cNvPr>
          <p:cNvSpPr/>
          <p:nvPr/>
        </p:nvSpPr>
        <p:spPr>
          <a:xfrm>
            <a:off x="865239" y="1392966"/>
            <a:ext cx="10736826" cy="4093428"/>
          </a:xfrm>
          <a:prstGeom prst="rect">
            <a:avLst/>
          </a:prstGeom>
        </p:spPr>
        <p:txBody>
          <a:bodyPr wrap="square">
            <a:spAutoFit/>
          </a:bodyPr>
          <a:lstStyle/>
          <a:p>
            <a:pPr>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Основным сходством между чешским и русским языком в области кратких прилагательных можно считать само </a:t>
            </a:r>
            <a:r>
              <a:rPr lang="ru-RU" sz="2000" b="1" dirty="0">
                <a:latin typeface="Arial" panose="020B0604020202020204" pitchFamily="34" charset="0"/>
                <a:ea typeface="Times New Roman"/>
                <a:cs typeface="Arial" panose="020B0604020202020204" pitchFamily="34" charset="0"/>
              </a:rPr>
              <a:t>существование этих форм в обоих языках</a:t>
            </a:r>
            <a:r>
              <a:rPr lang="ru-RU" sz="2000" dirty="0">
                <a:latin typeface="Arial" panose="020B0604020202020204" pitchFamily="34" charset="0"/>
                <a:ea typeface="Times New Roman"/>
                <a:cs typeface="Arial" panose="020B0604020202020204" pitchFamily="34" charset="0"/>
              </a:rPr>
              <a:t>. </a:t>
            </a:r>
          </a:p>
          <a:p>
            <a:endParaRPr lang="cs-CZ" sz="2000" dirty="0">
              <a:latin typeface="Arial" panose="020B0604020202020204" pitchFamily="34" charset="0"/>
              <a:ea typeface="Times New Roman"/>
              <a:cs typeface="Arial" panose="020B0604020202020204" pitchFamily="34" charset="0"/>
            </a:endParaRPr>
          </a:p>
          <a:p>
            <a:pPr>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А также </a:t>
            </a:r>
            <a:r>
              <a:rPr lang="ru-RU" sz="2000" b="1" dirty="0">
                <a:latin typeface="Arial" panose="020B0604020202020204" pitchFamily="34" charset="0"/>
                <a:ea typeface="Times New Roman"/>
                <a:cs typeface="Arial" panose="020B0604020202020204" pitchFamily="34" charset="0"/>
              </a:rPr>
              <a:t>их употребление по большей части только в </a:t>
            </a:r>
            <a:r>
              <a:rPr lang="ru-RU" sz="2000" b="1" dirty="0" err="1">
                <a:latin typeface="Arial" panose="020B0604020202020204" pitchFamily="34" charset="0"/>
                <a:ea typeface="Times New Roman"/>
                <a:cs typeface="Arial" panose="020B0604020202020204" pitchFamily="34" charset="0"/>
              </a:rPr>
              <a:t>им.п</a:t>
            </a:r>
            <a:r>
              <a:rPr lang="ru-RU" sz="2000" b="1" dirty="0">
                <a:latin typeface="Arial" panose="020B0604020202020204" pitchFamily="34" charset="0"/>
                <a:ea typeface="Times New Roman"/>
                <a:cs typeface="Arial" panose="020B0604020202020204" pitchFamily="34" charset="0"/>
              </a:rPr>
              <a:t>. и в позиции предиката</a:t>
            </a:r>
            <a:r>
              <a:rPr lang="ru-RU" sz="2000" dirty="0">
                <a:latin typeface="Arial" panose="020B0604020202020204" pitchFamily="34" charset="0"/>
                <a:ea typeface="Times New Roman"/>
                <a:cs typeface="Arial" panose="020B0604020202020204" pitchFamily="34" charset="0"/>
              </a:rPr>
              <a:t>. </a:t>
            </a:r>
          </a:p>
          <a:p>
            <a:endParaRPr lang="cs-CZ" sz="2000" dirty="0">
              <a:latin typeface="Arial" panose="020B0604020202020204" pitchFamily="34" charset="0"/>
              <a:ea typeface="Times New Roman"/>
              <a:cs typeface="Arial" panose="020B0604020202020204" pitchFamily="34" charset="0"/>
            </a:endParaRPr>
          </a:p>
          <a:p>
            <a:pPr>
              <a:buFont typeface="Wingdings" panose="05000000000000000000" pitchFamily="2" charset="2"/>
              <a:buChar char="Ø"/>
            </a:pPr>
            <a:r>
              <a:rPr lang="ru-RU" sz="2000" dirty="0">
                <a:latin typeface="Arial" panose="020B0604020202020204" pitchFamily="34" charset="0"/>
                <a:cs typeface="Arial" panose="020B0604020202020204" pitchFamily="34" charset="0"/>
              </a:rPr>
              <a:t>Т.е. имеет место </a:t>
            </a:r>
            <a:r>
              <a:rPr lang="ru-RU" sz="2000" b="1" dirty="0">
                <a:solidFill>
                  <a:srgbClr val="00B050"/>
                </a:solidFill>
                <a:latin typeface="Arial" panose="020B0604020202020204" pitchFamily="34" charset="0"/>
                <a:cs typeface="Arial" panose="020B0604020202020204" pitchFamily="34" charset="0"/>
              </a:rPr>
              <a:t>противопоставление по признаку атрибутивности х предикативности</a:t>
            </a:r>
            <a:r>
              <a:rPr lang="ru-RU" sz="2000" dirty="0">
                <a:latin typeface="Arial" panose="020B0604020202020204" pitchFamily="34" charset="0"/>
                <a:cs typeface="Arial" panose="020B0604020202020204" pitchFamily="34" charset="0"/>
              </a:rPr>
              <a:t>, полные формы не маркированы по признакам предикативности и </a:t>
            </a:r>
            <a:r>
              <a:rPr lang="ru-RU" sz="2000" dirty="0" err="1">
                <a:latin typeface="Arial" panose="020B0604020202020204" pitchFamily="34" charset="0"/>
                <a:cs typeface="Arial" panose="020B0604020202020204" pitchFamily="34" charset="0"/>
              </a:rPr>
              <a:t>неатрибутивности</a:t>
            </a:r>
            <a:r>
              <a:rPr lang="ru-RU" sz="2000" dirty="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Необходимо различать наречные и предикативные формы.</a:t>
            </a:r>
            <a:endParaRPr lang="de-DE" sz="2000" dirty="0">
              <a:latin typeface="Arial" panose="020B0604020202020204" pitchFamily="34" charset="0"/>
              <a:cs typeface="Arial" panose="020B0604020202020204" pitchFamily="34" charset="0"/>
            </a:endParaRPr>
          </a:p>
          <a:p>
            <a:r>
              <a:rPr lang="ru-RU" sz="2000" i="1" dirty="0">
                <a:latin typeface="Arial" panose="020B0604020202020204" pitchFamily="34" charset="0"/>
                <a:cs typeface="Arial" panose="020B0604020202020204" pitchFamily="34" charset="0"/>
              </a:rPr>
              <a:t>б</a:t>
            </a:r>
            <a:r>
              <a:rPr lang="ru-RU" sz="2000" i="1" dirty="0">
                <a:solidFill>
                  <a:srgbClr val="FF0000"/>
                </a:solidFill>
                <a:latin typeface="Arial" panose="020B0604020202020204" pitchFamily="34" charset="0"/>
                <a:cs typeface="Arial" panose="020B0604020202020204" pitchFamily="34" charset="0"/>
              </a:rPr>
              <a:t>о</a:t>
            </a:r>
            <a:r>
              <a:rPr lang="ru-RU" sz="2000" i="1" dirty="0">
                <a:latin typeface="Arial" panose="020B0604020202020204" pitchFamily="34" charset="0"/>
                <a:cs typeface="Arial" panose="020B0604020202020204" pitchFamily="34" charset="0"/>
              </a:rPr>
              <a:t>льно удариться </a:t>
            </a:r>
            <a:r>
              <a:rPr lang="ru-RU" sz="2000" dirty="0">
                <a:latin typeface="Arial" panose="020B0604020202020204" pitchFamily="34" charset="0"/>
                <a:cs typeface="Arial" panose="020B0604020202020204" pitchFamily="34" charset="0"/>
              </a:rPr>
              <a:t>х</a:t>
            </a:r>
            <a:r>
              <a:rPr lang="ru-RU" sz="2000" i="1" dirty="0">
                <a:latin typeface="Arial" panose="020B0604020202020204" pitchFamily="34" charset="0"/>
                <a:cs typeface="Arial" panose="020B0604020202020204" pitchFamily="34" charset="0"/>
              </a:rPr>
              <a:t> животное больн</a:t>
            </a:r>
            <a:r>
              <a:rPr lang="ru-RU" sz="2000" i="1" dirty="0">
                <a:solidFill>
                  <a:srgbClr val="FF0000"/>
                </a:solidFill>
                <a:latin typeface="Arial" panose="020B0604020202020204" pitchFamily="34" charset="0"/>
                <a:cs typeface="Arial" panose="020B0604020202020204" pitchFamily="34" charset="0"/>
              </a:rPr>
              <a:t>о</a:t>
            </a:r>
            <a:endParaRPr lang="cs-CZ" sz="2000" i="1" dirty="0">
              <a:latin typeface="Arial" panose="020B0604020202020204" pitchFamily="34" charset="0"/>
              <a:cs typeface="Arial" panose="020B0604020202020204" pitchFamily="34" charset="0"/>
            </a:endParaRPr>
          </a:p>
          <a:p>
            <a:r>
              <a:rPr lang="ru-RU" sz="2000" i="1" dirty="0">
                <a:latin typeface="Arial" panose="020B0604020202020204" pitchFamily="34" charset="0"/>
                <a:cs typeface="Arial" panose="020B0604020202020204" pitchFamily="34" charset="0"/>
              </a:rPr>
              <a:t>смешно улыбаться </a:t>
            </a:r>
            <a:r>
              <a:rPr lang="ru-RU" sz="2000" dirty="0">
                <a:latin typeface="Arial" panose="020B0604020202020204" pitchFamily="34" charset="0"/>
                <a:cs typeface="Arial" panose="020B0604020202020204" pitchFamily="34" charset="0"/>
              </a:rPr>
              <a:t>х</a:t>
            </a:r>
            <a:r>
              <a:rPr lang="ru-RU" sz="2000" i="1" dirty="0">
                <a:latin typeface="Arial" panose="020B0604020202020204" pitchFamily="34" charset="0"/>
                <a:cs typeface="Arial" panose="020B0604020202020204" pitchFamily="34" charset="0"/>
              </a:rPr>
              <a:t> это смешно</a:t>
            </a:r>
            <a:endParaRPr lang="de-DE"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2137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DD3A0BA-9E9E-4635-8CDE-0110B455F716}"/>
              </a:ext>
            </a:extLst>
          </p:cNvPr>
          <p:cNvSpPr/>
          <p:nvPr/>
        </p:nvSpPr>
        <p:spPr>
          <a:xfrm>
            <a:off x="383458" y="348526"/>
            <a:ext cx="11661059" cy="6247864"/>
          </a:xfrm>
          <a:prstGeom prst="rect">
            <a:avLst/>
          </a:prstGeom>
        </p:spPr>
        <p:txBody>
          <a:bodyPr wrap="square">
            <a:spAutoFit/>
          </a:bodyPr>
          <a:lstStyle/>
          <a:p>
            <a:r>
              <a:rPr lang="ru-RU" sz="2000" b="1" dirty="0">
                <a:solidFill>
                  <a:srgbClr val="00B050"/>
                </a:solidFill>
                <a:latin typeface="Arial" panose="020B0604020202020204" pitchFamily="34" charset="0"/>
                <a:cs typeface="Arial" panose="020B0604020202020204" pitchFamily="34" charset="0"/>
              </a:rPr>
              <a:t>В русском языке краткие формы прилагательных представлены весьма широко, они активно употребляются в основном в позиции предиката</a:t>
            </a:r>
            <a:r>
              <a:rPr lang="ru-RU" sz="2000" dirty="0">
                <a:solidFill>
                  <a:srgbClr val="00B050"/>
                </a:solidFill>
                <a:latin typeface="Arial" panose="020B0604020202020204" pitchFamily="34" charset="0"/>
                <a:cs typeface="Arial" panose="020B0604020202020204" pitchFamily="34" charset="0"/>
              </a:rPr>
              <a:t>.</a:t>
            </a:r>
          </a:p>
          <a:p>
            <a:endParaRPr lang="ru-RU" sz="2000" dirty="0">
              <a:solidFill>
                <a:srgbClr val="00B05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b="1" dirty="0">
                <a:latin typeface="Arial" panose="020B0604020202020204" pitchFamily="34" charset="0"/>
                <a:cs typeface="Arial" panose="020B0604020202020204" pitchFamily="34" charset="0"/>
              </a:rPr>
              <a:t>Если предикат расположен перед подлежащим</a:t>
            </a:r>
            <a:r>
              <a:rPr lang="ru-RU" sz="2000" dirty="0">
                <a:latin typeface="Arial" panose="020B0604020202020204" pitchFamily="34" charset="0"/>
                <a:cs typeface="Arial" panose="020B0604020202020204" pitchFamily="34" charset="0"/>
              </a:rPr>
              <a:t>, краткая форма обязательна.</a:t>
            </a:r>
          </a:p>
          <a:p>
            <a:r>
              <a:rPr lang="ru-RU" sz="2000" i="1" dirty="0">
                <a:latin typeface="Arial" panose="020B0604020202020204" pitchFamily="34" charset="0"/>
                <a:cs typeface="Arial" panose="020B0604020202020204" pitchFamily="34" charset="0"/>
              </a:rPr>
              <a:t>Широка страна моя родная.</a:t>
            </a:r>
          </a:p>
          <a:p>
            <a:pPr marL="285750" indent="-285750">
              <a:buFont typeface="Wingdings" panose="05000000000000000000" pitchFamily="2" charset="2"/>
              <a:buChar char="§"/>
            </a:pPr>
            <a:endParaRPr lang="ru-RU" sz="2000"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Она обязательна и </a:t>
            </a:r>
            <a:r>
              <a:rPr lang="ru-RU" sz="2000" b="1" dirty="0">
                <a:latin typeface="Arial" panose="020B0604020202020204" pitchFamily="34" charset="0"/>
                <a:cs typeface="Arial" panose="020B0604020202020204" pitchFamily="34" charset="0"/>
              </a:rPr>
              <a:t>при употреблении с предложно-надежной конструкцией</a:t>
            </a:r>
            <a:r>
              <a:rPr lang="ru-RU" sz="2000" i="1" dirty="0">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Урал богат полезными ископаемыми. </a:t>
            </a:r>
            <a:r>
              <a:rPr lang="ru-RU" sz="2000" dirty="0">
                <a:latin typeface="Arial" panose="020B0604020202020204" pitchFamily="34" charset="0"/>
                <a:cs typeface="Arial" panose="020B0604020202020204" pitchFamily="34" charset="0"/>
              </a:rPr>
              <a:t>Х</a:t>
            </a:r>
            <a:r>
              <a:rPr lang="ru-RU" sz="2000" i="1" dirty="0">
                <a:latin typeface="Arial" panose="020B0604020202020204" pitchFamily="34" charset="0"/>
                <a:cs typeface="Arial" panose="020B0604020202020204" pitchFamily="34" charset="0"/>
              </a:rPr>
              <a:t> Урал – богатый край.</a:t>
            </a:r>
          </a:p>
          <a:p>
            <a:endParaRPr lang="ru-RU" sz="2000"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Краткие прилагательные часто употребляются </a:t>
            </a:r>
            <a:r>
              <a:rPr lang="ru-RU" sz="2000" b="1" dirty="0">
                <a:latin typeface="Arial" panose="020B0604020202020204" pitchFamily="34" charset="0"/>
                <a:cs typeface="Arial" panose="020B0604020202020204" pitchFamily="34" charset="0"/>
              </a:rPr>
              <a:t>при вежливом обращении на Вы</a:t>
            </a:r>
            <a:r>
              <a:rPr lang="ru-RU" sz="2000" dirty="0">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Вы очень добры. </a:t>
            </a:r>
            <a:r>
              <a:rPr lang="ru-RU" sz="2000" dirty="0">
                <a:latin typeface="Arial" panose="020B0604020202020204" pitchFamily="34" charset="0"/>
                <a:cs typeface="Arial" panose="020B0604020202020204" pitchFamily="34" charset="0"/>
              </a:rPr>
              <a:t>Х </a:t>
            </a:r>
            <a:r>
              <a:rPr lang="ru-RU" sz="2000" i="1" dirty="0">
                <a:latin typeface="Arial" panose="020B0604020202020204" pitchFamily="34" charset="0"/>
                <a:cs typeface="Arial" panose="020B0604020202020204" pitchFamily="34" charset="0"/>
              </a:rPr>
              <a:t>Вы такой строгий!</a:t>
            </a:r>
          </a:p>
          <a:p>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Краткие прилагательные </a:t>
            </a:r>
            <a:r>
              <a:rPr lang="ru-RU" sz="2000" b="1" dirty="0">
                <a:latin typeface="Arial" panose="020B0604020202020204" pitchFamily="34" charset="0"/>
                <a:cs typeface="Arial" panose="020B0604020202020204" pitchFamily="34" charset="0"/>
              </a:rPr>
              <a:t>чаще употребляются в книжных стилях </a:t>
            </a:r>
            <a:r>
              <a:rPr lang="ru-RU" sz="2000" dirty="0">
                <a:latin typeface="Arial" panose="020B0604020202020204" pitchFamily="34" charset="0"/>
                <a:cs typeface="Arial" panose="020B0604020202020204" pitchFamily="34" charset="0"/>
              </a:rPr>
              <a:t>и могут придавать речи возвышенный оттенок.</a:t>
            </a:r>
          </a:p>
          <a:p>
            <a:r>
              <a:rPr lang="ru-RU" sz="2000" i="1" dirty="0">
                <a:latin typeface="Arial" panose="020B0604020202020204" pitchFamily="34" charset="0"/>
                <a:cs typeface="Arial" panose="020B0604020202020204" pitchFamily="34" charset="0"/>
              </a:rPr>
              <a:t>Мне грустно и легко; печаль моя светла… (А. С. Пушкин)</a:t>
            </a:r>
          </a:p>
          <a:p>
            <a:endParaRPr lang="ru-RU" sz="2000"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b="1" dirty="0">
                <a:latin typeface="Arial" panose="020B0604020202020204" pitchFamily="34" charset="0"/>
                <a:cs typeface="Arial" panose="020B0604020202020204" pitchFamily="34" charset="0"/>
              </a:rPr>
              <a:t>Для чешского языка характерно употребление кратких форм в </a:t>
            </a:r>
            <a:r>
              <a:rPr lang="ru-RU" sz="2000" b="1" dirty="0" err="1">
                <a:latin typeface="Arial" panose="020B0604020202020204" pitchFamily="34" charset="0"/>
                <a:cs typeface="Arial" panose="020B0604020202020204" pitchFamily="34" charset="0"/>
              </a:rPr>
              <a:t>дуплексиве</a:t>
            </a:r>
            <a:r>
              <a:rPr lang="ru-RU" sz="2000" b="1" dirty="0">
                <a:latin typeface="Arial" panose="020B0604020202020204" pitchFamily="34" charset="0"/>
                <a:cs typeface="Arial" panose="020B0604020202020204" pitchFamily="34" charset="0"/>
              </a:rPr>
              <a:t>. Такое употребление нетипично для РЯ </a:t>
            </a:r>
            <a:r>
              <a:rPr lang="ru-RU" sz="2000" dirty="0">
                <a:latin typeface="Arial" panose="020B0604020202020204" pitchFamily="34" charset="0"/>
                <a:cs typeface="Arial" panose="020B0604020202020204" pitchFamily="34" charset="0"/>
              </a:rPr>
              <a:t>(</a:t>
            </a:r>
            <a:r>
              <a:rPr lang="ru-RU" sz="2000" dirty="0" err="1">
                <a:latin typeface="Arial" panose="020B0604020202020204" pitchFamily="34" charset="0"/>
                <a:cs typeface="Arial" panose="020B0604020202020204" pitchFamily="34" charset="0"/>
              </a:rPr>
              <a:t>поэтизм</a:t>
            </a:r>
            <a:r>
              <a:rPr lang="ru-RU" sz="2000" dirty="0">
                <a:latin typeface="Arial" panose="020B0604020202020204" pitchFamily="34" charset="0"/>
                <a:cs typeface="Arial" panose="020B0604020202020204" pitchFamily="34" charset="0"/>
              </a:rPr>
              <a:t>, архаизм).</a:t>
            </a:r>
          </a:p>
          <a:p>
            <a:pPr marL="285750" indent="-285750">
              <a:buFont typeface="Courier New" panose="02070309020205020404" pitchFamily="49" charset="0"/>
              <a:buChar char="o"/>
            </a:pPr>
            <a:r>
              <a:rPr lang="cs-CZ" sz="2000" i="1" dirty="0">
                <a:latin typeface="Arial" panose="020B0604020202020204" pitchFamily="34" charset="0"/>
                <a:cs typeface="Arial" panose="020B0604020202020204" pitchFamily="34" charset="0"/>
              </a:rPr>
              <a:t>Chlapec se vrátil unaven.</a:t>
            </a:r>
            <a:r>
              <a:rPr lang="ru-RU" sz="2000" i="1" dirty="0">
                <a:latin typeface="Arial" panose="020B0604020202020204" pitchFamily="34" charset="0"/>
                <a:cs typeface="Arial" panose="020B0604020202020204" pitchFamily="34" charset="0"/>
              </a:rPr>
              <a:t> На берегу пустынных волн Стоял он, дум великих </a:t>
            </a:r>
            <a:r>
              <a:rPr lang="ru-RU" sz="2000" i="1" dirty="0" err="1">
                <a:latin typeface="Arial" panose="020B0604020202020204" pitchFamily="34" charset="0"/>
                <a:cs typeface="Arial" panose="020B0604020202020204" pitchFamily="34" charset="0"/>
              </a:rPr>
              <a:t>полн</a:t>
            </a:r>
            <a:r>
              <a:rPr lang="ru-RU" sz="2000" i="1" dirty="0">
                <a:latin typeface="Arial" panose="020B0604020202020204" pitchFamily="34" charset="0"/>
                <a:cs typeface="Arial" panose="020B0604020202020204" pitchFamily="34" charset="0"/>
              </a:rPr>
              <a:t>,  И в даль глядел.</a:t>
            </a:r>
            <a:endParaRPr lang="de-DE" sz="2000" i="1" dirty="0"/>
          </a:p>
        </p:txBody>
      </p:sp>
    </p:spTree>
    <p:extLst>
      <p:ext uri="{BB962C8B-B14F-4D97-AF65-F5344CB8AC3E}">
        <p14:creationId xmlns:p14="http://schemas.microsoft.com/office/powerpoint/2010/main" val="6974234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9C7B753-04DB-49B2-85C3-992C1CE4E2DD}"/>
              </a:ext>
            </a:extLst>
          </p:cNvPr>
          <p:cNvSpPr/>
          <p:nvPr/>
        </p:nvSpPr>
        <p:spPr>
          <a:xfrm>
            <a:off x="462116" y="474345"/>
            <a:ext cx="11484078" cy="5632311"/>
          </a:xfrm>
          <a:prstGeom prst="rect">
            <a:avLst/>
          </a:prstGeom>
        </p:spPr>
        <p:txBody>
          <a:bodyPr wrap="square">
            <a:spAutoFit/>
          </a:bodyPr>
          <a:lstStyle/>
          <a:p>
            <a:r>
              <a:rPr lang="ru-RU" sz="2000" b="1" dirty="0">
                <a:solidFill>
                  <a:srgbClr val="00B050"/>
                </a:solidFill>
                <a:latin typeface="Arial" panose="020B0604020202020204" pitchFamily="34" charset="0"/>
                <a:cs typeface="Arial" panose="020B0604020202020204" pitchFamily="34" charset="0"/>
              </a:rPr>
              <a:t>При противопоставлении кратких и полных форм по смыслу возникает семантическая поляризация – оппозиция</a:t>
            </a:r>
            <a:r>
              <a:rPr lang="ru-RU" sz="2000" b="1"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pPr marL="342900" indent="-342900">
              <a:buAutoNum type="arabicPeriod"/>
            </a:pPr>
            <a:r>
              <a:rPr lang="ru-RU" sz="2000" b="1" u="sng" dirty="0">
                <a:latin typeface="Arial" panose="020B0604020202020204" pitchFamily="34" charset="0"/>
                <a:cs typeface="Arial" panose="020B0604020202020204" pitchFamily="34" charset="0"/>
              </a:rPr>
              <a:t>Краткая форма выражает релятивность, ограниченность признака</a:t>
            </a:r>
            <a:r>
              <a:rPr lang="ru-RU" sz="2000" b="1" dirty="0">
                <a:latin typeface="Arial" panose="020B0604020202020204" pitchFamily="34" charset="0"/>
                <a:cs typeface="Arial" panose="020B0604020202020204" pitchFamily="34" charset="0"/>
              </a:rPr>
              <a:t>, полная – постоянство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тих, тихий, болен, больной</a:t>
            </a:r>
            <a:r>
              <a:rPr lang="ru-RU" sz="2000"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sz="2000" i="1" dirty="0">
                <a:latin typeface="Arial" panose="020B0604020202020204" pitchFamily="34" charset="0"/>
                <a:cs typeface="Arial" panose="020B0604020202020204" pitchFamily="34" charset="0"/>
              </a:rPr>
              <a:t>Náš dědeček je už zdráv. </a:t>
            </a:r>
            <a:r>
              <a:rPr lang="cs-CZ" sz="2000" dirty="0">
                <a:latin typeface="Arial" panose="020B0604020202020204" pitchFamily="34" charset="0"/>
                <a:cs typeface="Arial" panose="020B0604020202020204" pitchFamily="34" charset="0"/>
              </a:rPr>
              <a:t>х</a:t>
            </a:r>
            <a:r>
              <a:rPr lang="cs-CZ" sz="2000" i="1" dirty="0">
                <a:latin typeface="Arial" panose="020B0604020202020204" pitchFamily="34" charset="0"/>
                <a:cs typeface="Arial" panose="020B0604020202020204" pitchFamily="34" charset="0"/>
              </a:rPr>
              <a:t> Náš dědeček je zdravý jako rybička</a:t>
            </a:r>
            <a:r>
              <a:rPr lang="ru-RU" sz="2000" i="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ru-RU" sz="2000" i="1" dirty="0">
                <a:latin typeface="Arial" panose="020B0604020202020204" pitchFamily="34" charset="0"/>
                <a:cs typeface="Arial" panose="020B0604020202020204" pitchFamily="34" charset="0"/>
              </a:rPr>
              <a:t>Наш дедушка уже здоров. </a:t>
            </a:r>
            <a:r>
              <a:rPr lang="ru-RU" sz="2000" dirty="0">
                <a:latin typeface="Arial" panose="020B0604020202020204" pitchFamily="34" charset="0"/>
                <a:cs typeface="Arial" panose="020B0604020202020204" pitchFamily="34" charset="0"/>
              </a:rPr>
              <a:t>х</a:t>
            </a:r>
            <a:r>
              <a:rPr lang="ru-RU" sz="2000" i="1" dirty="0">
                <a:latin typeface="Arial" panose="020B0604020202020204" pitchFamily="34" charset="0"/>
                <a:cs typeface="Arial" panose="020B0604020202020204" pitchFamily="34" charset="0"/>
              </a:rPr>
              <a:t> Наш дедушка здоровый как лось / бык / лошадь.</a:t>
            </a:r>
          </a:p>
          <a:p>
            <a:endParaRPr lang="ru-RU" sz="2000" i="1"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Эта возможность семантической дифференциации намного чаще используется русским языком.</a:t>
            </a: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2. </a:t>
            </a:r>
            <a:r>
              <a:rPr lang="ru-RU" sz="2000" b="1" u="sng" dirty="0">
                <a:latin typeface="Arial" panose="020B0604020202020204" pitchFamily="34" charset="0"/>
                <a:cs typeface="Arial" panose="020B0604020202020204" pitchFamily="34" charset="0"/>
              </a:rPr>
              <a:t>Краткая форма – актуально утверждающая, декларативная</a:t>
            </a:r>
            <a:r>
              <a:rPr lang="ru-RU" sz="2000" b="1" dirty="0">
                <a:latin typeface="Arial" panose="020B0604020202020204" pitchFamily="34" charset="0"/>
                <a:cs typeface="Arial" panose="020B0604020202020204" pitchFamily="34" charset="0"/>
              </a:rPr>
              <a:t>, полная – вообще характеризующая, дескриптивная  (описывающая свойства, качества)</a:t>
            </a:r>
          </a:p>
          <a:p>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Люди были веселы и дружелюбно толкались.</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Андрей заканчивал свою кандидатскую диссертацию. Его окружали весёлые, умные, добродушные физики. Меня ― сумасшедшие, грязные, претенциозные лирики.</a:t>
            </a:r>
          </a:p>
        </p:txBody>
      </p:sp>
    </p:spTree>
    <p:extLst>
      <p:ext uri="{BB962C8B-B14F-4D97-AF65-F5344CB8AC3E}">
        <p14:creationId xmlns:p14="http://schemas.microsoft.com/office/powerpoint/2010/main" val="5521083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18F58A9-4C72-40D5-863C-0674071BFB7A}"/>
              </a:ext>
            </a:extLst>
          </p:cNvPr>
          <p:cNvSpPr/>
          <p:nvPr/>
        </p:nvSpPr>
        <p:spPr>
          <a:xfrm>
            <a:off x="530943" y="560125"/>
            <a:ext cx="11375922" cy="5539978"/>
          </a:xfrm>
          <a:prstGeom prst="rect">
            <a:avLst/>
          </a:prstGeom>
        </p:spPr>
        <p:txBody>
          <a:bodyPr wrap="square">
            <a:spAutoFit/>
          </a:bodyPr>
          <a:lstStyle/>
          <a:p>
            <a:pPr>
              <a:lnSpc>
                <a:spcPct val="115000"/>
              </a:lnSpc>
              <a:spcAft>
                <a:spcPts val="1000"/>
              </a:spcAft>
            </a:pPr>
            <a:r>
              <a:rPr lang="ru-RU" sz="2000" b="1" dirty="0">
                <a:solidFill>
                  <a:srgbClr val="00B050"/>
                </a:solidFill>
                <a:latin typeface="Arial" panose="020B0604020202020204" pitchFamily="34" charset="0"/>
                <a:ea typeface="Calibri"/>
                <a:cs typeface="Arial" panose="020B0604020202020204" pitchFamily="34" charset="0"/>
              </a:rPr>
              <a:t>Иногда происходит семантический отрыв кратких форм</a:t>
            </a:r>
            <a:endParaRPr lang="cs-CZ" sz="2000" dirty="0">
              <a:solidFill>
                <a:srgbClr val="00B050"/>
              </a:solidFill>
              <a:latin typeface="Arial" panose="020B0604020202020204" pitchFamily="34" charset="0"/>
              <a:ea typeface="Calibri"/>
              <a:cs typeface="Arial" panose="020B0604020202020204" pitchFamily="34" charset="0"/>
            </a:endParaRPr>
          </a:p>
          <a:p>
            <a:pPr>
              <a:lnSpc>
                <a:spcPct val="115000"/>
              </a:lnSpc>
              <a:spcAft>
                <a:spcPts val="1000"/>
              </a:spcAft>
            </a:pPr>
            <a:r>
              <a:rPr lang="ru-RU" sz="2000" b="1" u="sng" dirty="0">
                <a:latin typeface="Arial" panose="020B0604020202020204" pitchFamily="34" charset="0"/>
                <a:ea typeface="Calibri"/>
                <a:cs typeface="Arial" panose="020B0604020202020204" pitchFamily="34" charset="0"/>
              </a:rPr>
              <a:t>Значение чрезмерности</a:t>
            </a:r>
            <a:r>
              <a:rPr lang="ru-RU" sz="2000" dirty="0">
                <a:latin typeface="Arial" panose="020B0604020202020204" pitchFamily="34" charset="0"/>
                <a:ea typeface="Calibri"/>
                <a:cs typeface="Arial" panose="020B0604020202020204" pitchFamily="34" charset="0"/>
              </a:rPr>
              <a:t>: </a:t>
            </a:r>
            <a:r>
              <a:rPr lang="ru-RU" sz="2000" i="1" dirty="0">
                <a:latin typeface="Arial" panose="020B0604020202020204" pitchFamily="34" charset="0"/>
                <a:ea typeface="Calibri"/>
                <a:cs typeface="Arial" panose="020B0604020202020204" pitchFamily="34" charset="0"/>
              </a:rPr>
              <a:t>малы, велики, длинна, узка, молод, стар</a:t>
            </a:r>
            <a:endParaRPr lang="cs-CZ" sz="2000" dirty="0">
              <a:latin typeface="Arial" panose="020B0604020202020204" pitchFamily="34" charset="0"/>
              <a:ea typeface="Calibri"/>
              <a:cs typeface="Arial" panose="020B0604020202020204" pitchFamily="34" charset="0"/>
            </a:endParaRPr>
          </a:p>
          <a:p>
            <a:pPr>
              <a:lnSpc>
                <a:spcPct val="115000"/>
              </a:lnSpc>
              <a:spcAft>
                <a:spcPts val="1000"/>
              </a:spcAft>
            </a:pPr>
            <a:r>
              <a:rPr lang="ru-RU" sz="2000" b="1" u="sng" dirty="0">
                <a:latin typeface="Arial" panose="020B0604020202020204" pitchFamily="34" charset="0"/>
                <a:ea typeface="Calibri"/>
                <a:cs typeface="Arial" panose="020B0604020202020204" pitchFamily="34" charset="0"/>
              </a:rPr>
              <a:t>Иное значение</a:t>
            </a:r>
            <a:r>
              <a:rPr lang="ru-RU" sz="2000" dirty="0">
                <a:latin typeface="Arial" panose="020B0604020202020204" pitchFamily="34" charset="0"/>
                <a:ea typeface="Calibri"/>
                <a:cs typeface="Arial" panose="020B0604020202020204" pitchFamily="34" charset="0"/>
              </a:rPr>
              <a:t>: </a:t>
            </a:r>
            <a:r>
              <a:rPr lang="ru-RU" sz="2000" i="1" dirty="0">
                <a:latin typeface="Arial" panose="020B0604020202020204" pitchFamily="34" charset="0"/>
                <a:ea typeface="Calibri"/>
                <a:cs typeface="Arial" panose="020B0604020202020204" pitchFamily="34" charset="0"/>
              </a:rPr>
              <a:t>жив</a:t>
            </a:r>
            <a:r>
              <a:rPr lang="ru-RU" sz="2000" dirty="0">
                <a:latin typeface="Arial" panose="020B0604020202020204" pitchFamily="34" charset="0"/>
                <a:ea typeface="Calibri"/>
                <a:cs typeface="Arial" panose="020B0604020202020204" pitchFamily="34" charset="0"/>
              </a:rPr>
              <a:t> Х </a:t>
            </a:r>
            <a:r>
              <a:rPr lang="ru-RU" sz="2000" i="1" dirty="0">
                <a:latin typeface="Arial" panose="020B0604020202020204" pitchFamily="34" charset="0"/>
                <a:ea typeface="Calibri"/>
                <a:cs typeface="Arial" panose="020B0604020202020204" pitchFamily="34" charset="0"/>
              </a:rPr>
              <a:t>живой, хороша</a:t>
            </a:r>
            <a:r>
              <a:rPr lang="ru-RU" sz="2000" dirty="0">
                <a:latin typeface="Arial" panose="020B0604020202020204" pitchFamily="34" charset="0"/>
                <a:ea typeface="Calibri"/>
                <a:cs typeface="Arial" panose="020B0604020202020204" pitchFamily="34" charset="0"/>
              </a:rPr>
              <a:t> Х </a:t>
            </a:r>
            <a:r>
              <a:rPr lang="ru-RU" sz="2000" i="1" dirty="0">
                <a:latin typeface="Arial" panose="020B0604020202020204" pitchFamily="34" charset="0"/>
                <a:ea typeface="Calibri"/>
                <a:cs typeface="Arial" panose="020B0604020202020204" pitchFamily="34" charset="0"/>
              </a:rPr>
              <a:t>хорошая, плохой</a:t>
            </a:r>
            <a:r>
              <a:rPr lang="ru-RU" sz="2000" dirty="0">
                <a:latin typeface="Arial" panose="020B0604020202020204" pitchFamily="34" charset="0"/>
                <a:ea typeface="Calibri"/>
                <a:cs typeface="Arial" panose="020B0604020202020204" pitchFamily="34" charset="0"/>
              </a:rPr>
              <a:t> Х </a:t>
            </a:r>
            <a:r>
              <a:rPr lang="ru-RU" sz="2000" i="1" dirty="0">
                <a:latin typeface="Arial" panose="020B0604020202020204" pitchFamily="34" charset="0"/>
                <a:ea typeface="Calibri"/>
                <a:cs typeface="Arial" panose="020B0604020202020204" pitchFamily="34" charset="0"/>
              </a:rPr>
              <a:t>плох</a:t>
            </a:r>
          </a:p>
          <a:p>
            <a:r>
              <a:rPr lang="ru-RU" sz="2000" b="1" u="sng" dirty="0">
                <a:solidFill>
                  <a:srgbClr val="00B050"/>
                </a:solidFill>
                <a:latin typeface="Arial" panose="020B0604020202020204" pitchFamily="34" charset="0"/>
                <a:cs typeface="Arial" panose="020B0604020202020204" pitchFamily="34" charset="0"/>
              </a:rPr>
              <a:t>В русском языке краткие формы систематически образуются от качественных прилагательных</a:t>
            </a:r>
            <a:r>
              <a:rPr lang="ru-RU" sz="2000" dirty="0">
                <a:latin typeface="Arial" panose="020B0604020202020204" pitchFamily="34" charset="0"/>
                <a:cs typeface="Arial" panose="020B0604020202020204" pitchFamily="34" charset="0"/>
              </a:rPr>
              <a:t>, причем речь идет обо всех трех родах, а также формах множественного числа. Например: </a:t>
            </a:r>
            <a:r>
              <a:rPr lang="ru-RU" sz="2000" i="1" dirty="0">
                <a:latin typeface="Arial" panose="020B0604020202020204" pitchFamily="34" charset="0"/>
                <a:cs typeface="Arial" panose="020B0604020202020204" pitchFamily="34" charset="0"/>
              </a:rPr>
              <a:t>добр, добра, добро, добры.</a:t>
            </a:r>
          </a:p>
          <a:p>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ru-RU" sz="2000" b="1" dirty="0">
                <a:latin typeface="Arial" panose="020B0604020202020204" pitchFamily="34" charset="0"/>
                <a:cs typeface="Arial" panose="020B0604020202020204" pitchFamily="34" charset="0"/>
              </a:rPr>
              <a:t>Краткая форма имен прилагательных образуется от полной формы путем отсечения окончаний полной формы: </a:t>
            </a:r>
          </a:p>
          <a:p>
            <a:pPr marL="285750" indent="-285750">
              <a:buFont typeface="Courier New" panose="02070309020205020404" pitchFamily="49" charset="0"/>
              <a:buChar char="o"/>
            </a:pPr>
            <a:r>
              <a:rPr lang="cs-CZ" sz="2000" i="1" dirty="0">
                <a:latin typeface="Arial" panose="020B0604020202020204" pitchFamily="34" charset="0"/>
                <a:cs typeface="Arial" panose="020B0604020202020204" pitchFamily="34" charset="0"/>
              </a:rPr>
              <a:t>Tak jsem byl zvědav jaké šalamounské řešení vymyslíte.</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Когда он голоден, он ходит по улицам и ест таких, как ты.</a:t>
            </a:r>
          </a:p>
          <a:p>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ru-RU" sz="2000" b="1" dirty="0">
                <a:latin typeface="Arial" panose="020B0604020202020204" pitchFamily="34" charset="0"/>
                <a:cs typeface="Arial" panose="020B0604020202020204" pitchFamily="34" charset="0"/>
              </a:rPr>
              <a:t>Иногда при этом происходит усечение основы или происходит чередование звуков, в том числе, с нулем звука:</a:t>
            </a:r>
            <a:endParaRPr lang="cs-CZ" sz="2000" b="1"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i="1" dirty="0">
                <a:latin typeface="Arial" panose="020B0604020202020204" pitchFamily="34" charset="0"/>
                <a:cs typeface="Arial" panose="020B0604020202020204" pitchFamily="34" charset="0"/>
              </a:rPr>
              <a:t>Jednotlivec sám je odpověden za své životní postoje, za svá sociální a hodnotová rozhodnutí.</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Заголовок данной статьи немного двусмыслен.</a:t>
            </a:r>
            <a:endParaRPr lang="cs-CZ" sz="20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632620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675E7D7-77B1-489F-AA86-EEEBB1F6C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1357312"/>
            <a:ext cx="879157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9956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91C2605-E111-471A-991A-D79D33B7559A}"/>
              </a:ext>
            </a:extLst>
          </p:cNvPr>
          <p:cNvSpPr/>
          <p:nvPr/>
        </p:nvSpPr>
        <p:spPr>
          <a:xfrm>
            <a:off x="1307691" y="1121072"/>
            <a:ext cx="9773264" cy="3785652"/>
          </a:xfrm>
          <a:prstGeom prst="rect">
            <a:avLst/>
          </a:prstGeom>
        </p:spPr>
        <p:txBody>
          <a:bodyPr wrap="square">
            <a:spAutoFit/>
          </a:bodyPr>
          <a:lstStyle/>
          <a:p>
            <a:r>
              <a:rPr lang="ru-RU" sz="2000" b="1" dirty="0">
                <a:solidFill>
                  <a:srgbClr val="00B050"/>
                </a:solidFill>
                <a:latin typeface="Arial" panose="020B0604020202020204" pitchFamily="34" charset="0"/>
                <a:cs typeface="Arial" panose="020B0604020202020204" pitchFamily="34" charset="0"/>
              </a:rPr>
              <a:t>Краткая форма </a:t>
            </a:r>
            <a:r>
              <a:rPr lang="ru-RU" sz="2000" b="1" u="sng" dirty="0">
                <a:solidFill>
                  <a:srgbClr val="00B050"/>
                </a:solidFill>
                <a:latin typeface="Arial" panose="020B0604020202020204" pitchFamily="34" charset="0"/>
                <a:cs typeface="Arial" panose="020B0604020202020204" pitchFamily="34" charset="0"/>
              </a:rPr>
              <a:t>не образуется </a:t>
            </a:r>
            <a:r>
              <a:rPr lang="ru-RU" sz="2000" b="1" dirty="0">
                <a:solidFill>
                  <a:srgbClr val="00B050"/>
                </a:solidFill>
                <a:latin typeface="Arial" panose="020B0604020202020204" pitchFamily="34" charset="0"/>
                <a:cs typeface="Arial" panose="020B0604020202020204" pitchFamily="34" charset="0"/>
              </a:rPr>
              <a:t>от:</a:t>
            </a:r>
          </a:p>
          <a:p>
            <a:endParaRPr lang="ru-RU"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качественных прилагательных со значением масти, субъективной оценки (</a:t>
            </a:r>
            <a:r>
              <a:rPr lang="ru-RU" sz="2000" i="1" dirty="0">
                <a:latin typeface="Arial" panose="020B0604020202020204" pitchFamily="34" charset="0"/>
                <a:cs typeface="Arial" panose="020B0604020202020204" pitchFamily="34" charset="0"/>
              </a:rPr>
              <a:t>вороной, толстенький</a:t>
            </a:r>
            <a:r>
              <a:rPr lang="ru-RU" sz="20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от многих прилагательных с суффиксами </a:t>
            </a:r>
            <a:r>
              <a:rPr lang="ru-RU" sz="2000" b="1" dirty="0">
                <a:latin typeface="Arial" panose="020B0604020202020204" pitchFamily="34" charset="0"/>
                <a:cs typeface="Arial" panose="020B0604020202020204" pitchFamily="34" charset="0"/>
              </a:rPr>
              <a:t>-СК-, -ИЧЕСК-, -ЕНСК-, -ОВ, -ЕВ-, -Н- </a:t>
            </a:r>
            <a:r>
              <a:rPr lang="ru-RU" sz="2000" dirty="0">
                <a:latin typeface="Arial" panose="020B0604020202020204" pitchFamily="34" charset="0"/>
                <a:cs typeface="Arial" panose="020B0604020202020204" pitchFamily="34" charset="0"/>
              </a:rPr>
              <a:t>и некоторых отглагольных прилагательных с суффиксом </a:t>
            </a:r>
            <a:r>
              <a:rPr lang="ru-RU" sz="2000" b="1" dirty="0">
                <a:latin typeface="Arial" panose="020B0604020202020204" pitchFamily="34" charset="0"/>
                <a:cs typeface="Arial" panose="020B0604020202020204" pitchFamily="34" charset="0"/>
              </a:rPr>
              <a:t>-Л-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иронический, бывалый)</a:t>
            </a:r>
          </a:p>
          <a:p>
            <a:pPr marL="285750" indent="-285750">
              <a:buFont typeface="Wingdings" panose="05000000000000000000" pitchFamily="2" charset="2"/>
              <a:buChar char="§"/>
            </a:pPr>
            <a:endParaRPr lang="ru-RU" sz="2000"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ru-RU" sz="2000" i="1" dirty="0">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прилагательных с мягким исходом основы в большинстве случаев не образуют краткую форму (</a:t>
            </a:r>
            <a:r>
              <a:rPr lang="ru-RU" sz="2000" i="1" dirty="0">
                <a:solidFill>
                  <a:prstClr val="black"/>
                </a:solidFill>
                <a:latin typeface="Arial" panose="020B0604020202020204" pitchFamily="34" charset="0"/>
                <a:cs typeface="Arial" panose="020B0604020202020204" pitchFamily="34" charset="0"/>
              </a:rPr>
              <a:t>летний</a:t>
            </a:r>
            <a:r>
              <a:rPr lang="ru-RU" sz="2000" dirty="0">
                <a:solidFill>
                  <a:prstClr val="black"/>
                </a:solidFill>
                <a:latin typeface="Arial" panose="020B0604020202020204" pitchFamily="34" charset="0"/>
                <a:cs typeface="Arial" panose="020B0604020202020204" pitchFamily="34" charset="0"/>
              </a:rPr>
              <a:t>), кроме некоторых исключений </a:t>
            </a:r>
            <a:r>
              <a:rPr lang="ru-RU" sz="2000" i="1" dirty="0">
                <a:solidFill>
                  <a:prstClr val="black"/>
                </a:solidFill>
                <a:latin typeface="Arial" panose="020B0604020202020204" pitchFamily="34" charset="0"/>
                <a:cs typeface="Arial" panose="020B0604020202020204" pitchFamily="34" charset="0"/>
              </a:rPr>
              <a:t>искренен, синь…</a:t>
            </a:r>
          </a:p>
        </p:txBody>
      </p:sp>
    </p:spTree>
    <p:extLst>
      <p:ext uri="{BB962C8B-B14F-4D97-AF65-F5344CB8AC3E}">
        <p14:creationId xmlns:p14="http://schemas.microsoft.com/office/powerpoint/2010/main" val="14530830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286D19B-68AD-4F03-95C2-14440B026E5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2128428" y="68731"/>
            <a:ext cx="7935143" cy="6720537"/>
          </a:xfrm>
          <a:prstGeom prst="rect">
            <a:avLst/>
          </a:prstGeom>
          <a:noFill/>
          <a:ln>
            <a:noFill/>
          </a:ln>
        </p:spPr>
      </p:pic>
    </p:spTree>
    <p:extLst>
      <p:ext uri="{BB962C8B-B14F-4D97-AF65-F5344CB8AC3E}">
        <p14:creationId xmlns:p14="http://schemas.microsoft.com/office/powerpoint/2010/main" val="8628809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3B7AE24-F6FE-4507-A27A-381E91ACF26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456401" y="375495"/>
            <a:ext cx="9279197" cy="5845039"/>
          </a:xfrm>
          <a:prstGeom prst="rect">
            <a:avLst/>
          </a:prstGeom>
          <a:noFill/>
          <a:ln>
            <a:noFill/>
          </a:ln>
        </p:spPr>
      </p:pic>
    </p:spTree>
    <p:extLst>
      <p:ext uri="{BB962C8B-B14F-4D97-AF65-F5344CB8AC3E}">
        <p14:creationId xmlns:p14="http://schemas.microsoft.com/office/powerpoint/2010/main" val="38600179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D702F19-C439-4F17-8196-115D786A02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115616" y="511277"/>
            <a:ext cx="9178758" cy="5761704"/>
          </a:xfrm>
          <a:prstGeom prst="rect">
            <a:avLst/>
          </a:prstGeom>
          <a:noFill/>
          <a:ln>
            <a:noFill/>
          </a:ln>
        </p:spPr>
      </p:pic>
    </p:spTree>
    <p:extLst>
      <p:ext uri="{BB962C8B-B14F-4D97-AF65-F5344CB8AC3E}">
        <p14:creationId xmlns:p14="http://schemas.microsoft.com/office/powerpoint/2010/main" val="16409580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8564848-524E-43EC-BB34-BBFEAB850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971274" y="71470"/>
            <a:ext cx="8249452" cy="677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0136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0CC1B38-6BEC-4876-9684-B5DE1B74B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857366" y="252848"/>
            <a:ext cx="10302247" cy="635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1657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50306E-ECCB-4467-BDE9-14B405DE2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340771" y="-125034"/>
            <a:ext cx="7510457" cy="680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6659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8AC25C2-D14C-489C-AEB2-B1BBA2140C2A}"/>
              </a:ext>
            </a:extLst>
          </p:cNvPr>
          <p:cNvSpPr/>
          <p:nvPr/>
        </p:nvSpPr>
        <p:spPr>
          <a:xfrm>
            <a:off x="2251806" y="560127"/>
            <a:ext cx="7688387" cy="523220"/>
          </a:xfrm>
          <a:prstGeom prst="rect">
            <a:avLst/>
          </a:prstGeom>
        </p:spPr>
        <p:txBody>
          <a:bodyPr wrap="none">
            <a:spAutoFit/>
          </a:bodyPr>
          <a:lstStyle/>
          <a:p>
            <a:r>
              <a:rPr lang="ru-RU" sz="2800" dirty="0">
                <a:solidFill>
                  <a:srgbClr val="FF0000"/>
                </a:solidFill>
                <a:latin typeface="Arial" panose="020B0604020202020204" pitchFamily="34" charset="0"/>
                <a:cs typeface="Arial" panose="020B0604020202020204" pitchFamily="34" charset="0"/>
              </a:rPr>
              <a:t>СТЕПЕНИ СРАВНЕНИЯ ПРИЛАГАТЕЛЬНЫХ</a:t>
            </a:r>
            <a:endParaRPr lang="cs-CZ" sz="2800" dirty="0">
              <a:solidFill>
                <a:srgbClr val="FF0000"/>
              </a:solidFill>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E4BBD5D9-719E-4FC7-B0C8-63061D1CD27A}"/>
              </a:ext>
            </a:extLst>
          </p:cNvPr>
          <p:cNvSpPr/>
          <p:nvPr/>
        </p:nvSpPr>
        <p:spPr>
          <a:xfrm>
            <a:off x="602202" y="1164640"/>
            <a:ext cx="11277600" cy="4708981"/>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В рамках этой категории противопоставляются друг другу:</a:t>
            </a:r>
          </a:p>
          <a:p>
            <a:endParaRPr lang="ru-RU" sz="2000" dirty="0">
              <a:latin typeface="Arial" panose="020B0604020202020204" pitchFamily="34" charset="0"/>
              <a:cs typeface="Arial" panose="020B0604020202020204" pitchFamily="34" charset="0"/>
            </a:endParaRPr>
          </a:p>
          <a:p>
            <a:pPr marL="342900" indent="-342900">
              <a:buAutoNum type="arabicPeriod"/>
            </a:pPr>
            <a:r>
              <a:rPr lang="ru-RU" sz="2000" dirty="0">
                <a:latin typeface="Arial" panose="020B0604020202020204" pitchFamily="34" charset="0"/>
                <a:cs typeface="Arial" panose="020B0604020202020204" pitchFamily="34" charset="0"/>
              </a:rPr>
              <a:t>формы прилагательных, обозначающие </a:t>
            </a:r>
            <a:r>
              <a:rPr lang="ru-RU" sz="2000" b="1" dirty="0">
                <a:latin typeface="Arial" panose="020B0604020202020204" pitchFamily="34" charset="0"/>
                <a:cs typeface="Arial" panose="020B0604020202020204" pitchFamily="34" charset="0"/>
              </a:rPr>
              <a:t>наличие </a:t>
            </a:r>
            <a:r>
              <a:rPr lang="ru-RU" sz="2000" b="1" dirty="0" err="1">
                <a:latin typeface="Arial" panose="020B0604020202020204" pitchFamily="34" charset="0"/>
                <a:cs typeface="Arial" panose="020B0604020202020204" pitchFamily="34" charset="0"/>
              </a:rPr>
              <a:t>неквантифицированного</a:t>
            </a:r>
            <a:r>
              <a:rPr lang="ru-RU" sz="2000" b="1" dirty="0">
                <a:latin typeface="Arial" panose="020B0604020202020204" pitchFamily="34" charset="0"/>
                <a:cs typeface="Arial" panose="020B0604020202020204" pitchFamily="34" charset="0"/>
              </a:rPr>
              <a:t> признака</a:t>
            </a:r>
            <a:r>
              <a:rPr lang="ru-RU" sz="2000" dirty="0">
                <a:latin typeface="Arial" panose="020B0604020202020204" pitchFamily="34" charset="0"/>
                <a:cs typeface="Arial" panose="020B0604020202020204" pitchFamily="34" charset="0"/>
              </a:rPr>
              <a:t>, то есть просто наличие признака (</a:t>
            </a:r>
            <a:r>
              <a:rPr lang="ru-RU" sz="2000" dirty="0">
                <a:solidFill>
                  <a:srgbClr val="00B050"/>
                </a:solidFill>
                <a:latin typeface="Arial" panose="020B0604020202020204" pitchFamily="34" charset="0"/>
                <a:cs typeface="Arial" panose="020B0604020202020204" pitchFamily="34" charset="0"/>
              </a:rPr>
              <a:t>положительная степень, позитив</a:t>
            </a:r>
            <a:r>
              <a:rPr lang="ru-RU" sz="2000" dirty="0">
                <a:latin typeface="Arial" panose="020B0604020202020204" pitchFamily="34" charset="0"/>
                <a:cs typeface="Arial" panose="020B0604020202020204" pitchFamily="34" charset="0"/>
              </a:rPr>
              <a:t>) </a:t>
            </a:r>
          </a:p>
          <a:p>
            <a:pPr marL="342900" indent="-342900">
              <a:buAutoNum type="arabicPeriod"/>
            </a:pPr>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2. формы прилагательных, обозначающие </a:t>
            </a:r>
            <a:r>
              <a:rPr lang="ru-RU" sz="2000" b="1" dirty="0">
                <a:latin typeface="Arial" panose="020B0604020202020204" pitchFamily="34" charset="0"/>
                <a:cs typeface="Arial" panose="020B0604020202020204" pitchFamily="34" charset="0"/>
              </a:rPr>
              <a:t>наличие </a:t>
            </a:r>
            <a:r>
              <a:rPr lang="ru-RU" sz="2000" b="1" dirty="0" err="1">
                <a:latin typeface="Arial" panose="020B0604020202020204" pitchFamily="34" charset="0"/>
                <a:cs typeface="Arial" panose="020B0604020202020204" pitchFamily="34" charset="0"/>
              </a:rPr>
              <a:t>квантифицированного</a:t>
            </a:r>
            <a:r>
              <a:rPr lang="ru-RU" sz="2000" b="1" dirty="0">
                <a:latin typeface="Arial" panose="020B0604020202020204" pitchFamily="34" charset="0"/>
                <a:cs typeface="Arial" panose="020B0604020202020204" pitchFamily="34" charset="0"/>
              </a:rPr>
              <a:t> признака</a:t>
            </a:r>
            <a:r>
              <a:rPr lang="ru-RU" sz="2000" dirty="0">
                <a:latin typeface="Arial" panose="020B0604020202020204" pitchFamily="34" charset="0"/>
                <a:cs typeface="Arial" panose="020B0604020202020204" pitchFamily="34" charset="0"/>
              </a:rPr>
              <a:t> (</a:t>
            </a:r>
            <a:r>
              <a:rPr lang="ru-RU" sz="2000" dirty="0">
                <a:solidFill>
                  <a:srgbClr val="00B050"/>
                </a:solidFill>
                <a:latin typeface="Arial" panose="020B0604020202020204" pitchFamily="34" charset="0"/>
                <a:cs typeface="Arial" panose="020B0604020202020204" pitchFamily="34" charset="0"/>
              </a:rPr>
              <a:t>сравнительная степень</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компаратив</a:t>
            </a:r>
            <a:r>
              <a:rPr lang="ru-RU" sz="2000" dirty="0">
                <a:latin typeface="Arial" panose="020B0604020202020204" pitchFamily="34" charset="0"/>
                <a:cs typeface="Arial" panose="020B0604020202020204" pitchFamily="34" charset="0"/>
              </a:rPr>
              <a:t>; </a:t>
            </a:r>
            <a:r>
              <a:rPr lang="ru-RU" sz="2000" dirty="0">
                <a:solidFill>
                  <a:srgbClr val="00B050"/>
                </a:solidFill>
                <a:latin typeface="Arial" panose="020B0604020202020204" pitchFamily="34" charset="0"/>
                <a:cs typeface="Arial" panose="020B0604020202020204" pitchFamily="34" charset="0"/>
              </a:rPr>
              <a:t>превосходная степень</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суперлятив</a:t>
            </a:r>
            <a:r>
              <a:rPr lang="ru-RU" sz="2000" dirty="0">
                <a:latin typeface="Arial" panose="020B0604020202020204" pitchFamily="34" charset="0"/>
                <a:cs typeface="Arial" panose="020B0604020202020204" pitchFamily="34" charset="0"/>
              </a:rPr>
              <a:t>)</a:t>
            </a:r>
          </a:p>
          <a:p>
            <a:endParaRPr lang="ru-RU" sz="2000" b="1" dirty="0">
              <a:latin typeface="Arial" panose="020B0604020202020204" pitchFamily="34" charset="0"/>
              <a:ea typeface="Times New Roman"/>
              <a:cs typeface="Arial" panose="020B0604020202020204" pitchFamily="34" charset="0"/>
            </a:endParaRPr>
          </a:p>
          <a:p>
            <a:r>
              <a:rPr lang="ru-RU" sz="2000" b="1" dirty="0">
                <a:solidFill>
                  <a:srgbClr val="0070C0"/>
                </a:solidFill>
                <a:latin typeface="Arial" panose="020B0604020202020204" pitchFamily="34" charset="0"/>
                <a:ea typeface="Times New Roman"/>
                <a:cs typeface="Arial" panose="020B0604020202020204" pitchFamily="34" charset="0"/>
              </a:rPr>
              <a:t>Сравнительная степень</a:t>
            </a:r>
            <a:r>
              <a:rPr lang="ru-RU" sz="2000" dirty="0">
                <a:solidFill>
                  <a:srgbClr val="0070C0"/>
                </a:solidFill>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выражает </a:t>
            </a:r>
            <a:r>
              <a:rPr lang="ru-RU" sz="2000" dirty="0" err="1">
                <a:latin typeface="Arial" panose="020B0604020202020204" pitchFamily="34" charset="0"/>
                <a:ea typeface="Times New Roman"/>
                <a:cs typeface="Arial" panose="020B0604020202020204" pitchFamily="34" charset="0"/>
              </a:rPr>
              <a:t>неспецифицированное</a:t>
            </a:r>
            <a:r>
              <a:rPr lang="ru-RU" sz="2000" dirty="0">
                <a:latin typeface="Arial" panose="020B0604020202020204" pitchFamily="34" charset="0"/>
                <a:ea typeface="Times New Roman"/>
                <a:cs typeface="Arial" panose="020B0604020202020204" pitchFamily="34" charset="0"/>
              </a:rPr>
              <a:t> количество признака, превышающее другое количество</a:t>
            </a:r>
            <a:r>
              <a:rPr lang="cs-CZ" sz="2000" dirty="0">
                <a:latin typeface="Arial" panose="020B0604020202020204" pitchFamily="34" charset="0"/>
                <a:ea typeface="Times New Roman"/>
                <a:cs typeface="Arial" panose="020B0604020202020204" pitchFamily="34" charset="0"/>
              </a:rPr>
              <a:t>. </a:t>
            </a:r>
          </a:p>
          <a:p>
            <a:r>
              <a:rPr lang="cs-CZ" sz="2000"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Сочетается с квантификаторами, выраженными синтаксически (</a:t>
            </a:r>
            <a:r>
              <a:rPr lang="ru-RU" sz="2000" i="1" dirty="0">
                <a:latin typeface="Arial" panose="020B0604020202020204" pitchFamily="34" charset="0"/>
                <a:ea typeface="Times New Roman"/>
                <a:cs typeface="Arial" panose="020B0604020202020204" pitchFamily="34" charset="0"/>
              </a:rPr>
              <a:t>очень, слишком </a:t>
            </a:r>
            <a:r>
              <a:rPr lang="ru-RU" sz="2000" dirty="0">
                <a:latin typeface="Arial" panose="020B0604020202020204" pitchFamily="34" charset="0"/>
                <a:ea typeface="Times New Roman"/>
                <a:cs typeface="Arial" panose="020B0604020202020204" pitchFamily="34" charset="0"/>
              </a:rPr>
              <a:t>...).</a:t>
            </a:r>
            <a:endParaRPr lang="cs-CZ" sz="2000" dirty="0">
              <a:latin typeface="Arial" panose="020B0604020202020204" pitchFamily="34" charset="0"/>
              <a:ea typeface="Times New Roman"/>
              <a:cs typeface="Arial" panose="020B0604020202020204" pitchFamily="34" charset="0"/>
            </a:endParaRPr>
          </a:p>
          <a:p>
            <a:endParaRPr lang="cs-CZ" sz="2000" dirty="0">
              <a:latin typeface="Arial" panose="020B0604020202020204" pitchFamily="34" charset="0"/>
              <a:ea typeface="Times New Roman"/>
              <a:cs typeface="Arial" panose="020B0604020202020204" pitchFamily="34" charset="0"/>
            </a:endParaRPr>
          </a:p>
          <a:p>
            <a:r>
              <a:rPr lang="ru-RU" sz="2000" b="1" dirty="0">
                <a:solidFill>
                  <a:srgbClr val="0070C0"/>
                </a:solidFill>
                <a:latin typeface="Arial" panose="020B0604020202020204" pitchFamily="34" charset="0"/>
                <a:ea typeface="Times New Roman"/>
                <a:cs typeface="Arial" panose="020B0604020202020204" pitchFamily="34" charset="0"/>
              </a:rPr>
              <a:t>Превосходная степень</a:t>
            </a:r>
            <a:r>
              <a:rPr lang="ru-RU" sz="2000" dirty="0">
                <a:solidFill>
                  <a:srgbClr val="0070C0"/>
                </a:solidFill>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указывает на относительно предельное количество признака. </a:t>
            </a:r>
            <a:endParaRPr lang="cs-CZ" sz="2000" dirty="0">
              <a:latin typeface="Arial" panose="020B0604020202020204" pitchFamily="34" charset="0"/>
              <a:ea typeface="Times New Roman"/>
              <a:cs typeface="Arial" panose="020B0604020202020204" pitchFamily="34" charset="0"/>
            </a:endParaRPr>
          </a:p>
          <a:p>
            <a:r>
              <a:rPr lang="ru-RU" sz="2000" dirty="0">
                <a:latin typeface="Arial" panose="020B0604020202020204" pitchFamily="34" charset="0"/>
                <a:ea typeface="Times New Roman"/>
                <a:cs typeface="Arial" panose="020B0604020202020204" pitchFamily="34" charset="0"/>
              </a:rPr>
              <a:t>→</a:t>
            </a:r>
            <a:r>
              <a:rPr lang="cs-CZ" sz="2000"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Большое количество признака исключает сочетание с синтаксическими квантификаторами.</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4635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EA01A0D-D002-4BED-ADB2-BC649FCBF56C}"/>
              </a:ext>
            </a:extLst>
          </p:cNvPr>
          <p:cNvSpPr/>
          <p:nvPr/>
        </p:nvSpPr>
        <p:spPr>
          <a:xfrm>
            <a:off x="2300796" y="874524"/>
            <a:ext cx="7590408" cy="4401205"/>
          </a:xfrm>
          <a:prstGeom prst="rect">
            <a:avLst/>
          </a:prstGeom>
        </p:spPr>
        <p:txBody>
          <a:bodyPr wrap="square">
            <a:spAutoFit/>
          </a:bodyPr>
          <a:lstStyle/>
          <a:p>
            <a:pPr algn="ctr"/>
            <a:r>
              <a:rPr lang="ru-RU" sz="2000" b="1" dirty="0">
                <a:latin typeface="Arial" panose="020B0604020202020204" pitchFamily="34" charset="0"/>
                <a:cs typeface="Arial" panose="020B0604020202020204" pitchFamily="34" charset="0"/>
              </a:rPr>
              <a:t>Для сравнительной степени типично эксплицитное или имплицитное указание на сравниваемые денотаты.</a:t>
            </a:r>
          </a:p>
          <a:p>
            <a:endParaRPr lang="ru-RU" sz="2000" dirty="0">
              <a:latin typeface="Arial" panose="020B0604020202020204" pitchFamily="34" charset="0"/>
              <a:cs typeface="Arial" panose="020B0604020202020204" pitchFamily="34" charset="0"/>
            </a:endParaRPr>
          </a:p>
          <a:p>
            <a:r>
              <a:rPr lang="ru-RU" sz="2000" b="1" dirty="0">
                <a:solidFill>
                  <a:srgbClr val="00B050"/>
                </a:solidFill>
                <a:latin typeface="Arial" panose="020B0604020202020204" pitchFamily="34" charset="0"/>
                <a:cs typeface="Arial" panose="020B0604020202020204" pitchFamily="34" charset="0"/>
              </a:rPr>
              <a:t>Предмет сравнения </a:t>
            </a:r>
            <a:r>
              <a:rPr lang="ru-RU" sz="2000" dirty="0">
                <a:latin typeface="Arial" panose="020B0604020202020204" pitchFamily="34" charset="0"/>
                <a:cs typeface="Arial" panose="020B0604020202020204" pitchFamily="34" charset="0"/>
              </a:rPr>
              <a:t>выражается: </a:t>
            </a:r>
          </a:p>
          <a:p>
            <a:r>
              <a:rPr lang="ru-RU" sz="2000" dirty="0">
                <a:latin typeface="Arial" panose="020B0604020202020204" pitchFamily="34" charset="0"/>
                <a:cs typeface="Arial" panose="020B0604020202020204" pitchFamily="34" charset="0"/>
              </a:rPr>
              <a:t>Оборотом:</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rychlejší než</a:t>
            </a:r>
            <a:endParaRPr lang="ru-RU" sz="2000" i="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x</a:t>
            </a:r>
          </a:p>
          <a:p>
            <a:r>
              <a:rPr lang="ru-RU" sz="2000" dirty="0">
                <a:latin typeface="Arial" panose="020B0604020202020204" pitchFamily="34" charset="0"/>
                <a:cs typeface="Arial" panose="020B0604020202020204" pitchFamily="34" charset="0"/>
              </a:rPr>
              <a:t>Род. </a:t>
            </a:r>
            <a:r>
              <a:rPr lang="ru-RU" sz="2000" dirty="0" err="1">
                <a:latin typeface="Arial" panose="020B0604020202020204" pitchFamily="34" charset="0"/>
                <a:cs typeface="Arial" panose="020B0604020202020204" pitchFamily="34" charset="0"/>
              </a:rPr>
              <a:t>пад</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папа строже мамы / чем мама </a:t>
            </a:r>
          </a:p>
          <a:p>
            <a:r>
              <a:rPr lang="ru-RU" sz="2000" dirty="0">
                <a:latin typeface="Arial" panose="020B0604020202020204" pitchFamily="34" charset="0"/>
                <a:cs typeface="Arial" panose="020B0604020202020204" pitchFamily="34" charset="0"/>
              </a:rPr>
              <a:t>Оборотом: </a:t>
            </a:r>
            <a:r>
              <a:rPr lang="ru-RU" sz="2000" i="1" dirty="0">
                <a:latin typeface="Arial" panose="020B0604020202020204" pitchFamily="34" charset="0"/>
                <a:cs typeface="Arial" panose="020B0604020202020204" pitchFamily="34" charset="0"/>
              </a:rPr>
              <a:t>папа более</a:t>
            </a:r>
            <a:r>
              <a:rPr lang="cs-CZ" sz="2000" i="1" dirty="0">
                <a:latin typeface="Arial" panose="020B0604020202020204" pitchFamily="34" charset="0"/>
                <a:cs typeface="Arial" panose="020B0604020202020204" pitchFamily="34" charset="0"/>
              </a:rPr>
              <a:t> / </a:t>
            </a:r>
            <a:r>
              <a:rPr lang="ru-RU" sz="2000" i="1" dirty="0">
                <a:latin typeface="Arial" panose="020B0604020202020204" pitchFamily="34" charset="0"/>
                <a:cs typeface="Arial" panose="020B0604020202020204" pitchFamily="34" charset="0"/>
              </a:rPr>
              <a:t>менее строг чем мама </a:t>
            </a:r>
          </a:p>
          <a:p>
            <a:endParaRPr lang="ru-RU" sz="2000" dirty="0">
              <a:latin typeface="Arial" panose="020B0604020202020204" pitchFamily="34" charset="0"/>
              <a:cs typeface="Arial" panose="020B0604020202020204" pitchFamily="34" charset="0"/>
            </a:endParaRPr>
          </a:p>
          <a:p>
            <a:r>
              <a:rPr lang="ru-RU" sz="2000" b="1" dirty="0">
                <a:solidFill>
                  <a:srgbClr val="00B050"/>
                </a:solidFill>
                <a:latin typeface="Arial" panose="020B0604020202020204" pitchFamily="34" charset="0"/>
                <a:cs typeface="Arial" panose="020B0604020202020204" pitchFamily="34" charset="0"/>
              </a:rPr>
              <a:t>Мера сравнения </a:t>
            </a:r>
            <a:r>
              <a:rPr lang="ru-RU" sz="2000" dirty="0">
                <a:latin typeface="Arial" panose="020B0604020202020204" pitchFamily="34" charset="0"/>
                <a:cs typeface="Arial" panose="020B0604020202020204" pitchFamily="34" charset="0"/>
              </a:rPr>
              <a:t>выражается: </a:t>
            </a:r>
          </a:p>
          <a:p>
            <a:r>
              <a:rPr lang="ru-RU" sz="2000" dirty="0">
                <a:latin typeface="Arial" panose="020B0604020202020204" pitchFamily="34" charset="0"/>
                <a:cs typeface="Arial" panose="020B0604020202020204" pitchFamily="34" charset="0"/>
              </a:rPr>
              <a:t>Оборотом: </a:t>
            </a:r>
            <a:r>
              <a:rPr lang="cs-CZ" sz="2000" i="1" dirty="0">
                <a:latin typeface="Arial" panose="020B0604020202020204" pitchFamily="34" charset="0"/>
                <a:cs typeface="Arial" panose="020B0604020202020204" pitchFamily="34" charset="0"/>
              </a:rPr>
              <a:t>o 10 let starší</a:t>
            </a:r>
            <a:endParaRPr lang="ru-RU" sz="2000" i="1"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x</a:t>
            </a:r>
          </a:p>
          <a:p>
            <a:r>
              <a:rPr lang="ru-RU" sz="2000" dirty="0">
                <a:latin typeface="Arial" panose="020B0604020202020204" pitchFamily="34" charset="0"/>
                <a:cs typeface="Arial" panose="020B0604020202020204" pitchFamily="34" charset="0"/>
              </a:rPr>
              <a:t>С пом. предлога: </a:t>
            </a:r>
            <a:r>
              <a:rPr lang="ru-RU" sz="2000" i="1" dirty="0">
                <a:latin typeface="Arial" panose="020B0604020202020204" pitchFamily="34" charset="0"/>
                <a:cs typeface="Arial" panose="020B0604020202020204" pitchFamily="34" charset="0"/>
              </a:rPr>
              <a:t>старше мамы на восемь лет </a:t>
            </a:r>
          </a:p>
          <a:p>
            <a:r>
              <a:rPr lang="ru-RU" sz="2000" dirty="0">
                <a:latin typeface="Arial" panose="020B0604020202020204" pitchFamily="34" charset="0"/>
                <a:cs typeface="Arial" panose="020B0604020202020204" pitchFamily="34" charset="0"/>
              </a:rPr>
              <a:t>С пом. </a:t>
            </a:r>
            <a:r>
              <a:rPr lang="ru-RU" sz="2000" dirty="0" err="1">
                <a:latin typeface="Arial" panose="020B0604020202020204" pitchFamily="34" charset="0"/>
                <a:cs typeface="Arial" panose="020B0604020202020204" pitchFamily="34" charset="0"/>
              </a:rPr>
              <a:t>твор</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пад</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тремя годами старше</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3998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311F86B-5FED-4B08-819F-F1CFD398900F}"/>
              </a:ext>
            </a:extLst>
          </p:cNvPr>
          <p:cNvSpPr/>
          <p:nvPr/>
        </p:nvSpPr>
        <p:spPr>
          <a:xfrm>
            <a:off x="3549445" y="835431"/>
            <a:ext cx="5397910" cy="430887"/>
          </a:xfrm>
          <a:prstGeom prst="rect">
            <a:avLst/>
          </a:prstGeom>
        </p:spPr>
        <p:txBody>
          <a:bodyPr wrap="square">
            <a:spAutoFit/>
          </a:bodyPr>
          <a:lstStyle/>
          <a:p>
            <a:pPr indent="449580" algn="just">
              <a:spcAft>
                <a:spcPts val="0"/>
              </a:spcAft>
            </a:pPr>
            <a:r>
              <a:rPr lang="ru-RU" sz="2200" b="1" dirty="0">
                <a:solidFill>
                  <a:srgbClr val="00B050"/>
                </a:solidFill>
                <a:latin typeface="Arial" panose="020B0604020202020204" pitchFamily="34" charset="0"/>
                <a:ea typeface="Times New Roman"/>
                <a:cs typeface="Arial" panose="020B0604020202020204" pitchFamily="34" charset="0"/>
              </a:rPr>
              <a:t>Особенности формообразования</a:t>
            </a:r>
            <a:endParaRPr lang="de-DE" sz="2200" dirty="0">
              <a:solidFill>
                <a:srgbClr val="00B050"/>
              </a:solidFill>
              <a:latin typeface="Arial" panose="020B0604020202020204" pitchFamily="34" charset="0"/>
              <a:ea typeface="Times New Roman"/>
              <a:cs typeface="Arial" panose="020B0604020202020204" pitchFamily="34" charset="0"/>
            </a:endParaRPr>
          </a:p>
        </p:txBody>
      </p:sp>
      <p:graphicFrame>
        <p:nvGraphicFramePr>
          <p:cNvPr id="3" name="Tabulka 2">
            <a:extLst>
              <a:ext uri="{FF2B5EF4-FFF2-40B4-BE49-F238E27FC236}">
                <a16:creationId xmlns:a16="http://schemas.microsoft.com/office/drawing/2014/main" id="{A4E07E9B-45EC-41D3-A3C7-1AFBBC37F6A0}"/>
              </a:ext>
            </a:extLst>
          </p:cNvPr>
          <p:cNvGraphicFramePr>
            <a:graphicFrameLocks noGrp="1"/>
          </p:cNvGraphicFramePr>
          <p:nvPr>
            <p:extLst>
              <p:ext uri="{D42A27DB-BD31-4B8C-83A1-F6EECF244321}">
                <p14:modId xmlns:p14="http://schemas.microsoft.com/office/powerpoint/2010/main" val="3206381159"/>
              </p:ext>
            </p:extLst>
          </p:nvPr>
        </p:nvGraphicFramePr>
        <p:xfrm>
          <a:off x="2227006" y="1759975"/>
          <a:ext cx="8273846" cy="3736257"/>
        </p:xfrm>
        <a:graphic>
          <a:graphicData uri="http://schemas.openxmlformats.org/drawingml/2006/table">
            <a:tbl>
              <a:tblPr firstRow="1" firstCol="1" lastRow="1" lastCol="1" bandRow="1" bandCol="1"/>
              <a:tblGrid>
                <a:gridCol w="1898915">
                  <a:extLst>
                    <a:ext uri="{9D8B030D-6E8A-4147-A177-3AD203B41FA5}">
                      <a16:colId xmlns:a16="http://schemas.microsoft.com/office/drawing/2014/main" val="1122056636"/>
                    </a:ext>
                  </a:extLst>
                </a:gridCol>
                <a:gridCol w="2034551">
                  <a:extLst>
                    <a:ext uri="{9D8B030D-6E8A-4147-A177-3AD203B41FA5}">
                      <a16:colId xmlns:a16="http://schemas.microsoft.com/office/drawing/2014/main" val="3219879875"/>
                    </a:ext>
                  </a:extLst>
                </a:gridCol>
                <a:gridCol w="4340380">
                  <a:extLst>
                    <a:ext uri="{9D8B030D-6E8A-4147-A177-3AD203B41FA5}">
                      <a16:colId xmlns:a16="http://schemas.microsoft.com/office/drawing/2014/main" val="2335566599"/>
                    </a:ext>
                  </a:extLst>
                </a:gridCol>
              </a:tblGrid>
              <a:tr h="593855">
                <a:tc gridSpan="3">
                  <a:txBody>
                    <a:bodyPr/>
                    <a:lstStyle/>
                    <a:p>
                      <a:pPr algn="ctr">
                        <a:spcAft>
                          <a:spcPts val="0"/>
                        </a:spcAft>
                      </a:pPr>
                      <a:r>
                        <a:rPr lang="ru-RU" sz="2000" b="1" dirty="0">
                          <a:effectLst/>
                          <a:latin typeface="Arial" panose="020B0604020202020204" pitchFamily="34" charset="0"/>
                          <a:ea typeface="Times New Roman"/>
                          <a:cs typeface="Arial" panose="020B0604020202020204" pitchFamily="34" charset="0"/>
                        </a:rPr>
                        <a:t>Степени сравнения в РЯ</a:t>
                      </a:r>
                      <a:endParaRPr lang="de-DE"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560296900"/>
                  </a:ext>
                </a:extLst>
              </a:tr>
              <a:tr h="1256854">
                <a:tc>
                  <a:txBody>
                    <a:bodyPr/>
                    <a:lstStyle/>
                    <a:p>
                      <a:pPr>
                        <a:spcAft>
                          <a:spcPts val="0"/>
                        </a:spcAft>
                      </a:pPr>
                      <a:r>
                        <a:rPr lang="ru-RU" sz="2000" b="1" dirty="0">
                          <a:effectLst/>
                          <a:latin typeface="Arial" panose="020B0604020202020204" pitchFamily="34" charset="0"/>
                          <a:ea typeface="Times New Roman"/>
                          <a:cs typeface="Arial" panose="020B0604020202020204" pitchFamily="34" charset="0"/>
                        </a:rPr>
                        <a:t>быстрый</a:t>
                      </a:r>
                      <a:endParaRPr lang="de-DE"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b="1" dirty="0">
                          <a:effectLst/>
                          <a:latin typeface="Arial" panose="020B0604020202020204" pitchFamily="34" charset="0"/>
                          <a:ea typeface="Times New Roman"/>
                          <a:cs typeface="Arial" panose="020B0604020202020204" pitchFamily="34" charset="0"/>
                        </a:rPr>
                        <a:t>быстрее</a:t>
                      </a:r>
                      <a:endParaRPr lang="de-DE"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b="1" dirty="0">
                          <a:effectLst/>
                          <a:latin typeface="Arial" panose="020B0604020202020204" pitchFamily="34" charset="0"/>
                          <a:ea typeface="Times New Roman"/>
                          <a:cs typeface="Arial" panose="020B0604020202020204" pitchFamily="34" charset="0"/>
                        </a:rPr>
                        <a:t>быстрее всех, самый / наиболее / наименее быстрый</a:t>
                      </a:r>
                      <a:endParaRPr lang="de-DE"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7898857"/>
                  </a:ext>
                </a:extLst>
              </a:tr>
              <a:tr h="942774">
                <a:tc>
                  <a:txBody>
                    <a:bodyPr/>
                    <a:lstStyle/>
                    <a:p>
                      <a:pPr>
                        <a:spcAft>
                          <a:spcPts val="0"/>
                        </a:spcAft>
                      </a:pPr>
                      <a:r>
                        <a:rPr lang="ru-RU" sz="2000" b="1" dirty="0">
                          <a:effectLst/>
                          <a:latin typeface="Arial" panose="020B0604020202020204" pitchFamily="34" charset="0"/>
                          <a:ea typeface="Times New Roman"/>
                          <a:cs typeface="Arial" panose="020B0604020202020204" pitchFamily="34" charset="0"/>
                        </a:rPr>
                        <a:t>дорогой</a:t>
                      </a:r>
                      <a:endParaRPr lang="de-DE"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b="1">
                          <a:effectLst/>
                          <a:latin typeface="Arial" panose="020B0604020202020204" pitchFamily="34" charset="0"/>
                          <a:ea typeface="Times New Roman"/>
                          <a:cs typeface="Arial" panose="020B0604020202020204" pitchFamily="34" charset="0"/>
                        </a:rPr>
                        <a:t>дороже</a:t>
                      </a:r>
                      <a:endParaRPr lang="de-DE"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b="1" dirty="0">
                          <a:effectLst/>
                          <a:latin typeface="Arial" panose="020B0604020202020204" pitchFamily="34" charset="0"/>
                          <a:ea typeface="Times New Roman"/>
                          <a:cs typeface="Arial" panose="020B0604020202020204" pitchFamily="34" charset="0"/>
                        </a:rPr>
                        <a:t>самый / наиболее / наименее дорогой, дороже всего</a:t>
                      </a:r>
                      <a:endParaRPr lang="de-DE"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667582"/>
                  </a:ext>
                </a:extLst>
              </a:tr>
              <a:tr h="942774">
                <a:tc>
                  <a:txBody>
                    <a:bodyPr/>
                    <a:lstStyle/>
                    <a:p>
                      <a:pPr>
                        <a:spcAft>
                          <a:spcPts val="0"/>
                        </a:spcAft>
                      </a:pPr>
                      <a:r>
                        <a:rPr lang="ru-RU" sz="2000" b="1">
                          <a:effectLst/>
                          <a:latin typeface="Arial" panose="020B0604020202020204" pitchFamily="34" charset="0"/>
                          <a:ea typeface="Times New Roman"/>
                          <a:cs typeface="Arial" panose="020B0604020202020204" pitchFamily="34" charset="0"/>
                        </a:rPr>
                        <a:t>тонкий</a:t>
                      </a:r>
                      <a:endParaRPr lang="de-DE"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b="1">
                          <a:effectLst/>
                          <a:latin typeface="Arial" panose="020B0604020202020204" pitchFamily="34" charset="0"/>
                          <a:ea typeface="Times New Roman"/>
                          <a:cs typeface="Arial" panose="020B0604020202020204" pitchFamily="34" charset="0"/>
                        </a:rPr>
                        <a:t>тоньше</a:t>
                      </a:r>
                      <a:endParaRPr lang="de-DE"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b="1" dirty="0">
                          <a:effectLst/>
                          <a:latin typeface="Arial" panose="020B0604020202020204" pitchFamily="34" charset="0"/>
                          <a:ea typeface="Times New Roman"/>
                          <a:cs typeface="Arial" panose="020B0604020202020204" pitchFamily="34" charset="0"/>
                        </a:rPr>
                        <a:t>самый / наиболее / наименее тонкий, тоньше всего / всех</a:t>
                      </a:r>
                      <a:endParaRPr lang="de-DE"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571327"/>
                  </a:ext>
                </a:extLst>
              </a:tr>
            </a:tbl>
          </a:graphicData>
        </a:graphic>
      </p:graphicFrame>
    </p:spTree>
    <p:extLst>
      <p:ext uri="{BB962C8B-B14F-4D97-AF65-F5344CB8AC3E}">
        <p14:creationId xmlns:p14="http://schemas.microsoft.com/office/powerpoint/2010/main" val="3005017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F25E54-DBCA-41CC-89C3-4A15E0085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191" y="1098755"/>
            <a:ext cx="9716674" cy="466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6739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49AEAA5-22E7-4E6D-95AA-8973FD8D17E4}"/>
              </a:ext>
            </a:extLst>
          </p:cNvPr>
          <p:cNvSpPr/>
          <p:nvPr/>
        </p:nvSpPr>
        <p:spPr>
          <a:xfrm>
            <a:off x="363794" y="277736"/>
            <a:ext cx="11602064" cy="6232475"/>
          </a:xfrm>
          <a:prstGeom prst="rect">
            <a:avLst/>
          </a:prstGeom>
        </p:spPr>
        <p:txBody>
          <a:bodyPr wrap="square">
            <a:spAutoFit/>
          </a:bodyPr>
          <a:lstStyle/>
          <a:p>
            <a:pPr lvl="0" algn="ctr"/>
            <a:r>
              <a:rPr lang="ru-RU" sz="1900" b="1" u="sng" dirty="0">
                <a:solidFill>
                  <a:srgbClr val="00B050"/>
                </a:solidFill>
                <a:latin typeface="Arial" panose="020B0604020202020204" pitchFamily="34" charset="0"/>
                <a:cs typeface="Arial" panose="020B0604020202020204" pitchFamily="34" charset="0"/>
              </a:rPr>
              <a:t>Сравнительная степень (</a:t>
            </a:r>
            <a:r>
              <a:rPr lang="ru-RU" sz="1900" b="1" u="sng" dirty="0" err="1">
                <a:solidFill>
                  <a:srgbClr val="00B050"/>
                </a:solidFill>
                <a:latin typeface="Arial" panose="020B0604020202020204" pitchFamily="34" charset="0"/>
                <a:cs typeface="Arial" panose="020B0604020202020204" pitchFamily="34" charset="0"/>
              </a:rPr>
              <a:t>компаратив</a:t>
            </a:r>
            <a:r>
              <a:rPr lang="ru-RU" sz="1900" b="1" u="sng" dirty="0">
                <a:solidFill>
                  <a:srgbClr val="00B050"/>
                </a:solidFill>
                <a:latin typeface="Arial" panose="020B0604020202020204" pitchFamily="34" charset="0"/>
                <a:cs typeface="Arial" panose="020B0604020202020204" pitchFamily="34" charset="0"/>
              </a:rPr>
              <a:t>)</a:t>
            </a:r>
            <a:endParaRPr lang="ru-RU" sz="1900" dirty="0">
              <a:solidFill>
                <a:srgbClr val="00B050"/>
              </a:solidFill>
              <a:latin typeface="Arial" panose="020B0604020202020204" pitchFamily="34" charset="0"/>
              <a:cs typeface="Arial" panose="020B0604020202020204" pitchFamily="34" charset="0"/>
            </a:endParaRPr>
          </a:p>
          <a:p>
            <a:pPr lvl="0"/>
            <a:r>
              <a:rPr lang="ru-RU" sz="1900" dirty="0">
                <a:solidFill>
                  <a:srgbClr val="0070C0"/>
                </a:solidFill>
                <a:latin typeface="Arial" panose="020B0604020202020204" pitchFamily="34" charset="0"/>
                <a:cs typeface="Arial" panose="020B0604020202020204" pitchFamily="34" charset="0"/>
              </a:rPr>
              <a:t>1. </a:t>
            </a:r>
            <a:r>
              <a:rPr lang="ru-RU" sz="1900" u="sng" dirty="0">
                <a:solidFill>
                  <a:srgbClr val="0070C0"/>
                </a:solidFill>
                <a:latin typeface="Arial" panose="020B0604020202020204" pitchFamily="34" charset="0"/>
                <a:cs typeface="Arial" panose="020B0604020202020204" pitchFamily="34" charset="0"/>
              </a:rPr>
              <a:t>Сложная (изменяемая) форма</a:t>
            </a:r>
          </a:p>
          <a:p>
            <a:pPr lvl="0"/>
            <a:r>
              <a:rPr lang="ru-RU" sz="1900" b="1" dirty="0">
                <a:solidFill>
                  <a:prstClr val="black"/>
                </a:solidFill>
                <a:latin typeface="Arial" panose="020B0604020202020204" pitchFamily="34" charset="0"/>
                <a:cs typeface="Arial" panose="020B0604020202020204" pitchFamily="34" charset="0"/>
              </a:rPr>
              <a:t>Более, менее + положительная степень </a:t>
            </a:r>
            <a:r>
              <a:rPr lang="ru-RU" sz="1900" dirty="0">
                <a:solidFill>
                  <a:prstClr val="black"/>
                </a:solidFill>
                <a:latin typeface="Arial" panose="020B0604020202020204" pitchFamily="34" charset="0"/>
                <a:cs typeface="Arial" panose="020B0604020202020204" pitchFamily="34" charset="0"/>
              </a:rPr>
              <a:t>(</a:t>
            </a:r>
            <a:r>
              <a:rPr lang="ru-RU" sz="1900" i="1" dirty="0">
                <a:solidFill>
                  <a:prstClr val="black"/>
                </a:solidFill>
                <a:latin typeface="Arial" panose="020B0604020202020204" pitchFamily="34" charset="0"/>
                <a:cs typeface="Arial" panose="020B0604020202020204" pitchFamily="34" charset="0"/>
              </a:rPr>
              <a:t>более красивый/красив</a:t>
            </a:r>
            <a:r>
              <a:rPr lang="ru-RU" sz="1900" dirty="0">
                <a:solidFill>
                  <a:prstClr val="black"/>
                </a:solidFill>
                <a:latin typeface="Arial" panose="020B0604020202020204" pitchFamily="34" charset="0"/>
                <a:cs typeface="Arial" panose="020B0604020202020204" pitchFamily="34" charset="0"/>
              </a:rPr>
              <a:t>)</a:t>
            </a:r>
          </a:p>
          <a:p>
            <a:pPr lvl="0"/>
            <a:r>
              <a:rPr lang="ru-RU" sz="1900" dirty="0" err="1">
                <a:solidFill>
                  <a:prstClr val="black"/>
                </a:solidFill>
                <a:latin typeface="Arial" panose="020B0604020202020204" pitchFamily="34" charset="0"/>
                <a:cs typeface="Arial" panose="020B0604020202020204" pitchFamily="34" charset="0"/>
              </a:rPr>
              <a:t>Синт</a:t>
            </a:r>
            <a:r>
              <a:rPr lang="ru-RU" sz="1900" dirty="0">
                <a:solidFill>
                  <a:prstClr val="black"/>
                </a:solidFill>
                <a:latin typeface="Arial" panose="020B0604020202020204" pitchFamily="34" charset="0"/>
                <a:cs typeface="Arial" panose="020B0604020202020204" pitchFamily="34" charset="0"/>
              </a:rPr>
              <a:t>.: Как атрибут + как предикат</a:t>
            </a:r>
          </a:p>
          <a:p>
            <a:pPr lvl="0"/>
            <a:endParaRPr lang="ru-RU" sz="1900" dirty="0">
              <a:solidFill>
                <a:prstClr val="black"/>
              </a:solidFill>
              <a:latin typeface="Arial" panose="020B0604020202020204" pitchFamily="34" charset="0"/>
              <a:cs typeface="Arial" panose="020B0604020202020204" pitchFamily="34" charset="0"/>
            </a:endParaRPr>
          </a:p>
          <a:p>
            <a:pPr lvl="0"/>
            <a:r>
              <a:rPr lang="ru-RU" sz="1900" dirty="0">
                <a:solidFill>
                  <a:srgbClr val="0070C0"/>
                </a:solidFill>
                <a:latin typeface="Arial" panose="020B0604020202020204" pitchFamily="34" charset="0"/>
                <a:cs typeface="Arial" panose="020B0604020202020204" pitchFamily="34" charset="0"/>
              </a:rPr>
              <a:t>2. </a:t>
            </a:r>
            <a:r>
              <a:rPr lang="ru-RU" sz="1900" u="sng" dirty="0">
                <a:solidFill>
                  <a:srgbClr val="0070C0"/>
                </a:solidFill>
                <a:latin typeface="Arial" panose="020B0604020202020204" pitchFamily="34" charset="0"/>
                <a:cs typeface="Arial" panose="020B0604020202020204" pitchFamily="34" charset="0"/>
              </a:rPr>
              <a:t>Простая (неизменяемая) форма</a:t>
            </a:r>
          </a:p>
          <a:p>
            <a:pPr lvl="0"/>
            <a:r>
              <a:rPr lang="ru-RU" sz="1900" dirty="0">
                <a:solidFill>
                  <a:prstClr val="black"/>
                </a:solidFill>
                <a:latin typeface="Arial" panose="020B0604020202020204" pitchFamily="34" charset="0"/>
                <a:cs typeface="Arial" panose="020B0604020202020204" pitchFamily="34" charset="0"/>
              </a:rPr>
              <a:t>Основа +  суффиксы: </a:t>
            </a:r>
            <a:r>
              <a:rPr lang="ru-RU" sz="1900" b="1" dirty="0">
                <a:solidFill>
                  <a:prstClr val="black"/>
                </a:solidFill>
                <a:latin typeface="Arial" panose="020B0604020202020204" pitchFamily="34" charset="0"/>
                <a:cs typeface="Arial" panose="020B0604020202020204" pitchFamily="34" charset="0"/>
              </a:rPr>
              <a:t>–ЕЕ, -Е, -ШЕ</a:t>
            </a:r>
          </a:p>
          <a:p>
            <a:pPr lvl="0"/>
            <a:endParaRPr lang="ru-RU" sz="1900" dirty="0">
              <a:solidFill>
                <a:prstClr val="black"/>
              </a:solidFill>
              <a:latin typeface="Arial" panose="020B0604020202020204" pitchFamily="34" charset="0"/>
              <a:cs typeface="Arial" panose="020B0604020202020204" pitchFamily="34" charset="0"/>
            </a:endParaRPr>
          </a:p>
          <a:p>
            <a:pPr lvl="0"/>
            <a:r>
              <a:rPr lang="ru-RU" sz="1900" b="1" dirty="0">
                <a:solidFill>
                  <a:prstClr val="black"/>
                </a:solidFill>
                <a:latin typeface="Arial" panose="020B0604020202020204" pitchFamily="34" charset="0"/>
                <a:cs typeface="Arial" panose="020B0604020202020204" pitchFamily="34" charset="0"/>
              </a:rPr>
              <a:t>-ШЕ </a:t>
            </a:r>
            <a:r>
              <a:rPr lang="ru-RU" sz="1900" dirty="0">
                <a:solidFill>
                  <a:prstClr val="black"/>
                </a:solidFill>
                <a:latin typeface="Arial" panose="020B0604020202020204" pitchFamily="34" charset="0"/>
                <a:cs typeface="Arial" panose="020B0604020202020204" pitchFamily="34" charset="0"/>
              </a:rPr>
              <a:t>непродуктивный, несколько слов (</a:t>
            </a:r>
            <a:r>
              <a:rPr lang="ru-RU" sz="1900" i="1" dirty="0">
                <a:solidFill>
                  <a:prstClr val="black"/>
                </a:solidFill>
                <a:latin typeface="Arial" panose="020B0604020202020204" pitchFamily="34" charset="0"/>
                <a:cs typeface="Arial" panose="020B0604020202020204" pitchFamily="34" charset="0"/>
              </a:rPr>
              <a:t>старый, ранний, долгий, далекий, тонкий</a:t>
            </a:r>
            <a:r>
              <a:rPr lang="ru-RU" sz="1900" dirty="0">
                <a:solidFill>
                  <a:prstClr val="black"/>
                </a:solidFill>
                <a:latin typeface="Arial" panose="020B0604020202020204" pitchFamily="34" charset="0"/>
                <a:cs typeface="Arial" panose="020B0604020202020204" pitchFamily="34" charset="0"/>
              </a:rPr>
              <a:t>) → удар. на основе </a:t>
            </a:r>
          </a:p>
          <a:p>
            <a:pPr lvl="0"/>
            <a:r>
              <a:rPr lang="ru-RU" sz="1900" b="1" dirty="0">
                <a:solidFill>
                  <a:prstClr val="black"/>
                </a:solidFill>
                <a:latin typeface="Arial" panose="020B0604020202020204" pitchFamily="34" charset="0"/>
                <a:cs typeface="Arial" panose="020B0604020202020204" pitchFamily="34" charset="0"/>
              </a:rPr>
              <a:t>–ЕЕ, -Е  </a:t>
            </a:r>
            <a:r>
              <a:rPr lang="ru-RU" sz="1900" dirty="0">
                <a:solidFill>
                  <a:prstClr val="black"/>
                </a:solidFill>
                <a:latin typeface="Arial" panose="020B0604020202020204" pitchFamily="34" charset="0"/>
                <a:cs typeface="Arial" panose="020B0604020202020204" pitchFamily="34" charset="0"/>
              </a:rPr>
              <a:t>в зависимости от исхода основы</a:t>
            </a:r>
          </a:p>
          <a:p>
            <a:pPr marL="285750" lvl="0" indent="-285750">
              <a:buFont typeface="Arial" panose="020B0604020202020204" pitchFamily="34" charset="0"/>
              <a:buChar char="•"/>
            </a:pPr>
            <a:r>
              <a:rPr lang="ru-RU" sz="1900" dirty="0" err="1">
                <a:solidFill>
                  <a:prstClr val="black"/>
                </a:solidFill>
                <a:latin typeface="Arial" panose="020B0604020202020204" pitchFamily="34" charset="0"/>
                <a:cs typeface="Arial" panose="020B0604020202020204" pitchFamily="34" charset="0"/>
              </a:rPr>
              <a:t>нечередующийся</a:t>
            </a:r>
            <a:r>
              <a:rPr lang="ru-RU" sz="1900" dirty="0">
                <a:solidFill>
                  <a:prstClr val="black"/>
                </a:solidFill>
                <a:latin typeface="Arial" panose="020B0604020202020204" pitchFamily="34" charset="0"/>
                <a:cs typeface="Arial" panose="020B0604020202020204" pitchFamily="34" charset="0"/>
              </a:rPr>
              <a:t> </a:t>
            </a:r>
            <a:r>
              <a:rPr lang="ru-RU" sz="1900" dirty="0" err="1">
                <a:solidFill>
                  <a:prstClr val="black"/>
                </a:solidFill>
                <a:latin typeface="Arial" panose="020B0604020202020204" pitchFamily="34" charset="0"/>
                <a:cs typeface="Arial" panose="020B0604020202020204" pitchFamily="34" charset="0"/>
              </a:rPr>
              <a:t>согл</a:t>
            </a:r>
            <a:r>
              <a:rPr lang="ru-RU" sz="1900" dirty="0">
                <a:solidFill>
                  <a:prstClr val="black"/>
                </a:solidFill>
                <a:latin typeface="Arial" panose="020B0604020202020204" pitchFamily="34" charset="0"/>
                <a:cs typeface="Arial" panose="020B0604020202020204" pitchFamily="34" charset="0"/>
              </a:rPr>
              <a:t>. → </a:t>
            </a:r>
            <a:r>
              <a:rPr lang="ru-RU" sz="1900" b="1" dirty="0">
                <a:solidFill>
                  <a:prstClr val="black"/>
                </a:solidFill>
                <a:latin typeface="Arial" panose="020B0604020202020204" pitchFamily="34" charset="0"/>
                <a:cs typeface="Arial" panose="020B0604020202020204" pitchFamily="34" charset="0"/>
              </a:rPr>
              <a:t>–ЕЕ </a:t>
            </a:r>
            <a:r>
              <a:rPr lang="ru-RU" sz="1900" dirty="0">
                <a:solidFill>
                  <a:prstClr val="black"/>
                </a:solidFill>
                <a:latin typeface="Arial" panose="020B0604020202020204" pitchFamily="34" charset="0"/>
                <a:cs typeface="Arial" panose="020B0604020202020204" pitchFamily="34" charset="0"/>
              </a:rPr>
              <a:t>(</a:t>
            </a:r>
            <a:r>
              <a:rPr lang="ru-RU" sz="1900" i="1" dirty="0">
                <a:solidFill>
                  <a:prstClr val="black"/>
                </a:solidFill>
                <a:latin typeface="Arial" panose="020B0604020202020204" pitchFamily="34" charset="0"/>
                <a:cs typeface="Arial" panose="020B0604020202020204" pitchFamily="34" charset="0"/>
              </a:rPr>
              <a:t>новый, красный, прямой</a:t>
            </a:r>
            <a:r>
              <a:rPr lang="ru-RU" sz="1900" dirty="0">
                <a:solidFill>
                  <a:prstClr val="black"/>
                </a:solidFill>
                <a:latin typeface="Arial" panose="020B0604020202020204" pitchFamily="34" charset="0"/>
                <a:cs typeface="Arial" panose="020B0604020202020204" pitchFamily="34" charset="0"/>
              </a:rPr>
              <a:t>) → удар. на том же слоге, что и в краткой форме </a:t>
            </a:r>
            <a:r>
              <a:rPr lang="ru-RU" sz="1900" dirty="0" err="1">
                <a:solidFill>
                  <a:prstClr val="black"/>
                </a:solidFill>
                <a:latin typeface="Arial" panose="020B0604020202020204" pitchFamily="34" charset="0"/>
                <a:cs typeface="Arial" panose="020B0604020202020204" pitchFamily="34" charset="0"/>
              </a:rPr>
              <a:t>ж.р</a:t>
            </a:r>
            <a:r>
              <a:rPr lang="ru-RU" sz="1900" dirty="0">
                <a:solidFill>
                  <a:prstClr val="black"/>
                </a:solidFill>
                <a:latin typeface="Arial" panose="020B0604020202020204" pitchFamily="34" charset="0"/>
                <a:cs typeface="Arial" panose="020B0604020202020204" pitchFamily="34" charset="0"/>
              </a:rPr>
              <a:t>. (</a:t>
            </a:r>
            <a:r>
              <a:rPr lang="ru-RU" sz="1900" i="1" dirty="0">
                <a:solidFill>
                  <a:prstClr val="black"/>
                </a:solidFill>
                <a:latin typeface="Arial" panose="020B0604020202020204" pitchFamily="34" charset="0"/>
                <a:cs typeface="Arial" panose="020B0604020202020204" pitchFamily="34" charset="0"/>
              </a:rPr>
              <a:t>красивее, важнее</a:t>
            </a:r>
            <a:r>
              <a:rPr lang="ru-RU" sz="1900" dirty="0">
                <a:solidFill>
                  <a:prstClr val="black"/>
                </a:solidFill>
                <a:latin typeface="Arial" panose="020B0604020202020204" pitchFamily="34" charset="0"/>
                <a:cs typeface="Arial" panose="020B0604020202020204" pitchFamily="34" charset="0"/>
              </a:rPr>
              <a:t>)</a:t>
            </a:r>
          </a:p>
          <a:p>
            <a:pPr marL="285750" lvl="0" indent="-285750">
              <a:buFont typeface="Arial" panose="020B0604020202020204" pitchFamily="34" charset="0"/>
              <a:buChar char="•"/>
            </a:pPr>
            <a:r>
              <a:rPr lang="ru-RU" sz="1900" dirty="0">
                <a:solidFill>
                  <a:prstClr val="black"/>
                </a:solidFill>
                <a:latin typeface="Arial" panose="020B0604020202020204" pitchFamily="34" charset="0"/>
                <a:cs typeface="Arial" panose="020B0604020202020204" pitchFamily="34" charset="0"/>
              </a:rPr>
              <a:t>чередующийся </a:t>
            </a:r>
            <a:r>
              <a:rPr lang="ru-RU" sz="1900" dirty="0" err="1">
                <a:solidFill>
                  <a:prstClr val="black"/>
                </a:solidFill>
                <a:latin typeface="Arial" panose="020B0604020202020204" pitchFamily="34" charset="0"/>
                <a:cs typeface="Arial" panose="020B0604020202020204" pitchFamily="34" charset="0"/>
              </a:rPr>
              <a:t>согл</a:t>
            </a:r>
            <a:r>
              <a:rPr lang="ru-RU" sz="1900" dirty="0">
                <a:solidFill>
                  <a:prstClr val="black"/>
                </a:solidFill>
                <a:latin typeface="Arial" panose="020B0604020202020204" pitchFamily="34" charset="0"/>
                <a:cs typeface="Arial" panose="020B0604020202020204" pitchFamily="34" charset="0"/>
              </a:rPr>
              <a:t>. → </a:t>
            </a:r>
            <a:r>
              <a:rPr lang="ru-RU" sz="1900" b="1" dirty="0">
                <a:solidFill>
                  <a:prstClr val="black"/>
                </a:solidFill>
                <a:latin typeface="Arial" panose="020B0604020202020204" pitchFamily="34" charset="0"/>
                <a:cs typeface="Arial" panose="020B0604020202020204" pitchFamily="34" charset="0"/>
              </a:rPr>
              <a:t>–Е</a:t>
            </a:r>
            <a:r>
              <a:rPr lang="ru-RU" sz="1900" dirty="0">
                <a:solidFill>
                  <a:prstClr val="black"/>
                </a:solidFill>
                <a:latin typeface="Arial" panose="020B0604020202020204" pitchFamily="34" charset="0"/>
                <a:cs typeface="Arial" panose="020B0604020202020204" pitchFamily="34" charset="0"/>
              </a:rPr>
              <a:t> (</a:t>
            </a:r>
            <a:r>
              <a:rPr lang="ru-RU" sz="1900" i="1" dirty="0">
                <a:solidFill>
                  <a:prstClr val="black"/>
                </a:solidFill>
                <a:latin typeface="Arial" panose="020B0604020202020204" pitchFamily="34" charset="0"/>
                <a:cs typeface="Arial" panose="020B0604020202020204" pitchFamily="34" charset="0"/>
              </a:rPr>
              <a:t>моложе, тише, громче</a:t>
            </a:r>
            <a:r>
              <a:rPr lang="ru-RU" sz="1900" dirty="0">
                <a:solidFill>
                  <a:prstClr val="black"/>
                </a:solidFill>
                <a:latin typeface="Arial" panose="020B0604020202020204" pitchFamily="34" charset="0"/>
                <a:cs typeface="Arial" panose="020B0604020202020204" pitchFamily="34" charset="0"/>
              </a:rPr>
              <a:t>) → удар. на основе</a:t>
            </a:r>
          </a:p>
          <a:p>
            <a:pPr lvl="0"/>
            <a:r>
              <a:rPr lang="ru-RU" sz="1900" dirty="0">
                <a:solidFill>
                  <a:prstClr val="black"/>
                </a:solidFill>
                <a:latin typeface="Arial" panose="020B0604020202020204" pitchFamily="34" charset="0"/>
                <a:cs typeface="Arial" panose="020B0604020202020204" pitchFamily="34" charset="0"/>
              </a:rPr>
              <a:t>Простая форма не образуется от многих слов с </a:t>
            </a:r>
            <a:r>
              <a:rPr lang="ru-RU" sz="1900" dirty="0" err="1">
                <a:solidFill>
                  <a:prstClr val="black"/>
                </a:solidFill>
                <a:latin typeface="Arial" panose="020B0604020202020204" pitchFamily="34" charset="0"/>
                <a:cs typeface="Arial" panose="020B0604020202020204" pitchFamily="34" charset="0"/>
              </a:rPr>
              <a:t>суфф</a:t>
            </a:r>
            <a:r>
              <a:rPr lang="ru-RU" sz="1900" dirty="0">
                <a:solidFill>
                  <a:prstClr val="black"/>
                </a:solidFill>
                <a:latin typeface="Arial" panose="020B0604020202020204" pitchFamily="34" charset="0"/>
                <a:cs typeface="Arial" panose="020B0604020202020204" pitchFamily="34" charset="0"/>
              </a:rPr>
              <a:t>. </a:t>
            </a:r>
            <a:r>
              <a:rPr lang="ru-RU" sz="1900" b="1" dirty="0">
                <a:solidFill>
                  <a:prstClr val="black"/>
                </a:solidFill>
                <a:latin typeface="Arial" panose="020B0604020202020204" pitchFamily="34" charset="0"/>
                <a:cs typeface="Arial" panose="020B0604020202020204" pitchFamily="34" charset="0"/>
              </a:rPr>
              <a:t>-К, -СК, -ОВ, -ЕВ, -Л </a:t>
            </a:r>
            <a:r>
              <a:rPr lang="ru-RU" sz="1900" dirty="0">
                <a:solidFill>
                  <a:prstClr val="black"/>
                </a:solidFill>
                <a:latin typeface="Arial" panose="020B0604020202020204" pitchFamily="34" charset="0"/>
                <a:cs typeface="Arial" panose="020B0604020202020204" pitchFamily="34" charset="0"/>
              </a:rPr>
              <a:t>(</a:t>
            </a:r>
            <a:r>
              <a:rPr lang="ru-RU" sz="1900" i="1" dirty="0">
                <a:solidFill>
                  <a:prstClr val="black"/>
                </a:solidFill>
                <a:latin typeface="Arial" panose="020B0604020202020204" pitchFamily="34" charset="0"/>
                <a:cs typeface="Arial" panose="020B0604020202020204" pitchFamily="34" charset="0"/>
              </a:rPr>
              <a:t>деловой, кроткий</a:t>
            </a:r>
            <a:r>
              <a:rPr lang="ru-RU" sz="1900" dirty="0">
                <a:solidFill>
                  <a:prstClr val="black"/>
                </a:solidFill>
                <a:latin typeface="Arial" panose="020B0604020202020204" pitchFamily="34" charset="0"/>
                <a:cs typeface="Arial" panose="020B0604020202020204" pitchFamily="34" charset="0"/>
              </a:rPr>
              <a:t>)</a:t>
            </a:r>
          </a:p>
          <a:p>
            <a:pPr lvl="0"/>
            <a:r>
              <a:rPr lang="ru-RU" sz="1900" dirty="0" err="1">
                <a:solidFill>
                  <a:prstClr val="black"/>
                </a:solidFill>
                <a:latin typeface="Arial" panose="020B0604020202020204" pitchFamily="34" charset="0"/>
                <a:cs typeface="Arial" panose="020B0604020202020204" pitchFamily="34" charset="0"/>
              </a:rPr>
              <a:t>Синт</a:t>
            </a:r>
            <a:r>
              <a:rPr lang="ru-RU" sz="1900" dirty="0">
                <a:solidFill>
                  <a:prstClr val="black"/>
                </a:solidFill>
                <a:latin typeface="Arial" panose="020B0604020202020204" pitchFamily="34" charset="0"/>
                <a:cs typeface="Arial" panose="020B0604020202020204" pitchFamily="34" charset="0"/>
              </a:rPr>
              <a:t>.: Как предикат (</a:t>
            </a:r>
            <a:r>
              <a:rPr lang="ru-RU" sz="1900" i="1" dirty="0">
                <a:solidFill>
                  <a:prstClr val="black"/>
                </a:solidFill>
                <a:latin typeface="Arial" panose="020B0604020202020204" pitchFamily="34" charset="0"/>
                <a:cs typeface="Arial" panose="020B0604020202020204" pitchFamily="34" charset="0"/>
              </a:rPr>
              <a:t>Пирожки лучше торта.</a:t>
            </a:r>
            <a:r>
              <a:rPr lang="ru-RU" sz="1900" dirty="0">
                <a:solidFill>
                  <a:prstClr val="black"/>
                </a:solidFill>
                <a:latin typeface="Arial" panose="020B0604020202020204" pitchFamily="34" charset="0"/>
                <a:cs typeface="Arial" panose="020B0604020202020204" pitchFamily="34" charset="0"/>
              </a:rPr>
              <a:t>)</a:t>
            </a:r>
          </a:p>
          <a:p>
            <a:pPr lvl="0"/>
            <a:endParaRPr lang="ru-RU" sz="1900" dirty="0">
              <a:solidFill>
                <a:prstClr val="black"/>
              </a:solidFill>
              <a:latin typeface="Arial" panose="020B0604020202020204" pitchFamily="34" charset="0"/>
              <a:cs typeface="Arial" panose="020B0604020202020204" pitchFamily="34" charset="0"/>
            </a:endParaRPr>
          </a:p>
          <a:p>
            <a:pPr lvl="0"/>
            <a:r>
              <a:rPr lang="ru-RU" sz="1900" dirty="0">
                <a:solidFill>
                  <a:prstClr val="black"/>
                </a:solidFill>
                <a:latin typeface="Arial" panose="020B0604020202020204" pitchFamily="34" charset="0"/>
                <a:cs typeface="Arial" panose="020B0604020202020204" pitchFamily="34" charset="0"/>
              </a:rPr>
              <a:t>+ </a:t>
            </a:r>
            <a:r>
              <a:rPr lang="ru-RU" sz="1900" b="1" dirty="0">
                <a:solidFill>
                  <a:prstClr val="black"/>
                </a:solidFill>
                <a:latin typeface="Arial" panose="020B0604020202020204" pitchFamily="34" charset="0"/>
                <a:cs typeface="Arial" panose="020B0604020202020204" pitchFamily="34" charset="0"/>
              </a:rPr>
              <a:t>супплетивные формы</a:t>
            </a:r>
            <a:r>
              <a:rPr lang="ru-RU" sz="1900" dirty="0">
                <a:solidFill>
                  <a:prstClr val="black"/>
                </a:solidFill>
                <a:latin typeface="Arial" panose="020B0604020202020204" pitchFamily="34" charset="0"/>
                <a:cs typeface="Arial" panose="020B0604020202020204" pitchFamily="34" charset="0"/>
              </a:rPr>
              <a:t>:</a:t>
            </a:r>
          </a:p>
          <a:p>
            <a:pPr marL="285750" lvl="0" indent="-285750">
              <a:buFont typeface="Courier New" panose="02070309020205020404" pitchFamily="49" charset="0"/>
              <a:buChar char="o"/>
            </a:pPr>
            <a:r>
              <a:rPr lang="ru-RU" sz="1900" i="1" dirty="0">
                <a:solidFill>
                  <a:prstClr val="black"/>
                </a:solidFill>
                <a:latin typeface="Arial" panose="020B0604020202020204" pitchFamily="34" charset="0"/>
                <a:cs typeface="Arial" panose="020B0604020202020204" pitchFamily="34" charset="0"/>
              </a:rPr>
              <a:t>великий, маленький, хороший, плохой → …</a:t>
            </a:r>
          </a:p>
          <a:p>
            <a:pPr lvl="0"/>
            <a:endParaRPr lang="ru-RU" sz="1900" dirty="0">
              <a:solidFill>
                <a:prstClr val="black"/>
              </a:solidFill>
              <a:latin typeface="Arial" panose="020B0604020202020204" pitchFamily="34" charset="0"/>
              <a:cs typeface="Arial" panose="020B0604020202020204" pitchFamily="34" charset="0"/>
            </a:endParaRPr>
          </a:p>
          <a:p>
            <a:pPr lvl="0"/>
            <a:r>
              <a:rPr lang="ru-RU" sz="1900" dirty="0">
                <a:solidFill>
                  <a:srgbClr val="0070C0"/>
                </a:solidFill>
                <a:latin typeface="Arial" panose="020B0604020202020204" pitchFamily="34" charset="0"/>
                <a:cs typeface="Arial" panose="020B0604020202020204" pitchFamily="34" charset="0"/>
              </a:rPr>
              <a:t>3. </a:t>
            </a:r>
            <a:r>
              <a:rPr lang="ru-RU" sz="1900" u="sng" dirty="0">
                <a:solidFill>
                  <a:srgbClr val="0070C0"/>
                </a:solidFill>
                <a:latin typeface="Arial" panose="020B0604020202020204" pitchFamily="34" charset="0"/>
                <a:cs typeface="Arial" panose="020B0604020202020204" pitchFamily="34" charset="0"/>
              </a:rPr>
              <a:t>Префикс ПО</a:t>
            </a:r>
            <a:r>
              <a:rPr lang="ru-RU" sz="1900" dirty="0">
                <a:solidFill>
                  <a:srgbClr val="0070C0"/>
                </a:solidFill>
                <a:latin typeface="Arial" panose="020B0604020202020204" pitchFamily="34" charset="0"/>
                <a:cs typeface="Arial" panose="020B0604020202020204" pitchFamily="34" charset="0"/>
              </a:rPr>
              <a:t>- </a:t>
            </a:r>
            <a:r>
              <a:rPr lang="ru-RU" sz="1900" dirty="0">
                <a:solidFill>
                  <a:prstClr val="black"/>
                </a:solidFill>
                <a:latin typeface="Arial" panose="020B0604020202020204" pitchFamily="34" charset="0"/>
                <a:cs typeface="Arial" panose="020B0604020202020204" pitchFamily="34" charset="0"/>
              </a:rPr>
              <a:t>(</a:t>
            </a:r>
            <a:r>
              <a:rPr lang="ru-RU" sz="1900" i="1" dirty="0">
                <a:solidFill>
                  <a:prstClr val="black"/>
                </a:solidFill>
                <a:latin typeface="Arial" panose="020B0604020202020204" pitchFamily="34" charset="0"/>
                <a:cs typeface="Arial" panose="020B0604020202020204" pitchFamily="34" charset="0"/>
              </a:rPr>
              <a:t>полегче, подешевле</a:t>
            </a:r>
            <a:r>
              <a:rPr lang="ru-RU" sz="1900" dirty="0">
                <a:solidFill>
                  <a:prstClr val="black"/>
                </a:solidFill>
                <a:latin typeface="Arial" panose="020B0604020202020204" pitchFamily="34" charset="0"/>
                <a:cs typeface="Arial" panose="020B0604020202020204" pitchFamily="34" charset="0"/>
              </a:rPr>
              <a:t>) </a:t>
            </a:r>
            <a:r>
              <a:rPr lang="ru-RU" sz="1900" dirty="0" err="1">
                <a:solidFill>
                  <a:prstClr val="black"/>
                </a:solidFill>
                <a:latin typeface="Arial" panose="020B0604020202020204" pitchFamily="34" charset="0"/>
                <a:cs typeface="Arial" panose="020B0604020202020204" pitchFamily="34" charset="0"/>
              </a:rPr>
              <a:t>Синт</a:t>
            </a:r>
            <a:r>
              <a:rPr lang="ru-RU" sz="1900" dirty="0">
                <a:solidFill>
                  <a:prstClr val="black"/>
                </a:solidFill>
                <a:latin typeface="Arial" panose="020B0604020202020204" pitchFamily="34" charset="0"/>
                <a:cs typeface="Arial" panose="020B0604020202020204" pitchFamily="34" charset="0"/>
              </a:rPr>
              <a:t>.: Как атрибут + постпозиция. (</a:t>
            </a:r>
            <a:r>
              <a:rPr lang="ru-RU" sz="1900" i="1" dirty="0">
                <a:solidFill>
                  <a:prstClr val="black"/>
                </a:solidFill>
                <a:latin typeface="Arial" panose="020B0604020202020204" pitchFamily="34" charset="0"/>
                <a:cs typeface="Arial" panose="020B0604020202020204" pitchFamily="34" charset="0"/>
              </a:rPr>
              <a:t>Налейте чаю погорячее</a:t>
            </a:r>
            <a:r>
              <a:rPr lang="ru-RU" sz="19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00830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4E1700C-8114-4471-BFBC-83DA91255523}"/>
              </a:ext>
            </a:extLst>
          </p:cNvPr>
          <p:cNvSpPr/>
          <p:nvPr/>
        </p:nvSpPr>
        <p:spPr>
          <a:xfrm>
            <a:off x="698090" y="623561"/>
            <a:ext cx="11021962" cy="5647700"/>
          </a:xfrm>
          <a:prstGeom prst="rect">
            <a:avLst/>
          </a:prstGeom>
        </p:spPr>
        <p:txBody>
          <a:bodyPr wrap="square">
            <a:spAutoFit/>
          </a:bodyPr>
          <a:lstStyle/>
          <a:p>
            <a:pPr algn="ctr"/>
            <a:r>
              <a:rPr lang="ru-RU" sz="1900" b="1" u="sng" dirty="0">
                <a:solidFill>
                  <a:srgbClr val="00B050"/>
                </a:solidFill>
                <a:latin typeface="Arial" panose="020B0604020202020204" pitchFamily="34" charset="0"/>
                <a:cs typeface="Arial" panose="020B0604020202020204" pitchFamily="34" charset="0"/>
              </a:rPr>
              <a:t>Превосходная степень (</a:t>
            </a:r>
            <a:r>
              <a:rPr lang="ru-RU" sz="1900" b="1" u="sng" dirty="0" err="1">
                <a:solidFill>
                  <a:srgbClr val="00B050"/>
                </a:solidFill>
                <a:latin typeface="Arial" panose="020B0604020202020204" pitchFamily="34" charset="0"/>
                <a:cs typeface="Arial" panose="020B0604020202020204" pitchFamily="34" charset="0"/>
              </a:rPr>
              <a:t>суперлятив</a:t>
            </a:r>
            <a:r>
              <a:rPr lang="ru-RU" sz="1900" b="1" u="sng" dirty="0">
                <a:solidFill>
                  <a:srgbClr val="00B050"/>
                </a:solidFill>
                <a:latin typeface="Arial" panose="020B0604020202020204" pitchFamily="34" charset="0"/>
                <a:cs typeface="Arial" panose="020B0604020202020204" pitchFamily="34" charset="0"/>
              </a:rPr>
              <a:t>)</a:t>
            </a:r>
          </a:p>
          <a:p>
            <a:endParaRPr lang="ru-RU" sz="1900" dirty="0">
              <a:latin typeface="Arial" panose="020B0604020202020204" pitchFamily="34" charset="0"/>
              <a:cs typeface="Arial" panose="020B0604020202020204" pitchFamily="34" charset="0"/>
            </a:endParaRPr>
          </a:p>
          <a:p>
            <a:r>
              <a:rPr lang="ru-RU" sz="1900" u="sng" dirty="0">
                <a:solidFill>
                  <a:srgbClr val="0070C0"/>
                </a:solidFill>
                <a:latin typeface="Arial" panose="020B0604020202020204" pitchFamily="34" charset="0"/>
                <a:cs typeface="Arial" panose="020B0604020202020204" pitchFamily="34" charset="0"/>
              </a:rPr>
              <a:t>Простая + сложная форма</a:t>
            </a:r>
          </a:p>
          <a:p>
            <a:r>
              <a:rPr lang="ru-RU" sz="1900" dirty="0">
                <a:latin typeface="Arial" panose="020B0604020202020204" pitchFamily="34" charset="0"/>
                <a:cs typeface="Arial" panose="020B0604020202020204" pitchFamily="34" charset="0"/>
              </a:rPr>
              <a:t>→ обе склоняются</a:t>
            </a:r>
          </a:p>
          <a:p>
            <a:r>
              <a:rPr lang="ru-RU" sz="1900" dirty="0">
                <a:latin typeface="Arial" panose="020B0604020202020204" pitchFamily="34" charset="0"/>
                <a:cs typeface="Arial" panose="020B0604020202020204" pitchFamily="34" charset="0"/>
              </a:rPr>
              <a:t>→ обе как атрибут + как предикат</a:t>
            </a:r>
          </a:p>
          <a:p>
            <a:endParaRPr lang="ru-RU" sz="1900" dirty="0">
              <a:latin typeface="Arial" panose="020B0604020202020204" pitchFamily="34" charset="0"/>
              <a:cs typeface="Arial" panose="020B0604020202020204" pitchFamily="34" charset="0"/>
            </a:endParaRPr>
          </a:p>
          <a:p>
            <a:r>
              <a:rPr lang="ru-RU" sz="1900" dirty="0">
                <a:solidFill>
                  <a:srgbClr val="0070C0"/>
                </a:solidFill>
                <a:latin typeface="Arial" panose="020B0604020202020204" pitchFamily="34" charset="0"/>
                <a:cs typeface="Arial" panose="020B0604020202020204" pitchFamily="34" charset="0"/>
              </a:rPr>
              <a:t>1. </a:t>
            </a:r>
            <a:r>
              <a:rPr lang="ru-RU" sz="1900" u="sng" dirty="0">
                <a:solidFill>
                  <a:srgbClr val="0070C0"/>
                </a:solidFill>
                <a:latin typeface="Arial" panose="020B0604020202020204" pitchFamily="34" charset="0"/>
                <a:cs typeface="Arial" panose="020B0604020202020204" pitchFamily="34" charset="0"/>
              </a:rPr>
              <a:t>Сложная форма</a:t>
            </a:r>
          </a:p>
          <a:p>
            <a:pPr marL="285750" indent="-285750">
              <a:buFont typeface="Wingdings" panose="05000000000000000000" pitchFamily="2" charset="2"/>
              <a:buChar char="§"/>
            </a:pPr>
            <a:r>
              <a:rPr lang="ru-RU" sz="1900" b="1" dirty="0">
                <a:latin typeface="Arial" panose="020B0604020202020204" pitchFamily="34" charset="0"/>
                <a:cs typeface="Arial" panose="020B0604020202020204" pitchFamily="34" charset="0"/>
              </a:rPr>
              <a:t>Самый, наиболее, наименее + положительная степень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наиболее красивый / красив</a:t>
            </a:r>
            <a:r>
              <a:rPr lang="ru-RU" sz="1900" dirty="0">
                <a:latin typeface="Arial" panose="020B0604020202020204" pitchFamily="34" charset="0"/>
                <a:cs typeface="Arial" panose="020B0604020202020204" pitchFamily="34" charset="0"/>
              </a:rPr>
              <a:t>) Всегда выражает релятивное значение.</a:t>
            </a:r>
          </a:p>
          <a:p>
            <a:pPr marL="285750" indent="-285750">
              <a:buFont typeface="Courier New" panose="02070309020205020404" pitchFamily="49" charset="0"/>
              <a:buChar char="o"/>
            </a:pPr>
            <a:r>
              <a:rPr lang="ru-RU" sz="1900" i="1" dirty="0">
                <a:latin typeface="Arial" panose="020B0604020202020204" pitchFamily="34" charset="0"/>
                <a:cs typeface="Arial" panose="020B0604020202020204" pitchFamily="34" charset="0"/>
              </a:rPr>
              <a:t>Самый умный студент у нас Васечкин.</a:t>
            </a:r>
          </a:p>
          <a:p>
            <a:endParaRPr lang="ru-RU" sz="19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1900" b="1" dirty="0">
                <a:latin typeface="Arial" panose="020B0604020202020204" pitchFamily="34" charset="0"/>
                <a:cs typeface="Arial" panose="020B0604020202020204" pitchFamily="34" charset="0"/>
              </a:rPr>
              <a:t>Простая форма </a:t>
            </a:r>
            <a:r>
              <a:rPr lang="ru-RU" sz="1900" b="1" dirty="0" err="1">
                <a:latin typeface="Arial" panose="020B0604020202020204" pitchFamily="34" charset="0"/>
                <a:cs typeface="Arial" panose="020B0604020202020204" pitchFamily="34" charset="0"/>
              </a:rPr>
              <a:t>компаратива</a:t>
            </a:r>
            <a:r>
              <a:rPr lang="ru-RU" sz="1900" b="1" dirty="0">
                <a:latin typeface="Arial" panose="020B0604020202020204" pitchFamily="34" charset="0"/>
                <a:cs typeface="Arial" panose="020B0604020202020204" pitchFamily="34" charset="0"/>
              </a:rPr>
              <a:t> + всего, всех </a:t>
            </a:r>
            <a:r>
              <a:rPr lang="ru-RU" sz="1900" dirty="0">
                <a:latin typeface="Arial" panose="020B0604020202020204" pitchFamily="34" charset="0"/>
                <a:cs typeface="Arial" panose="020B0604020202020204" pitchFamily="34" charset="0"/>
              </a:rPr>
              <a:t>Значение  наиболее высокой меры признака.</a:t>
            </a:r>
          </a:p>
          <a:p>
            <a:pPr marL="285750" indent="-285750">
              <a:buFont typeface="Courier New" panose="02070309020205020404" pitchFamily="49" charset="0"/>
              <a:buChar char="o"/>
            </a:pPr>
            <a:r>
              <a:rPr lang="ru-RU" sz="1900" i="1" dirty="0">
                <a:latin typeface="Arial" panose="020B0604020202020204" pitchFamily="34" charset="0"/>
                <a:cs typeface="Arial" panose="020B0604020202020204" pitchFamily="34" charset="0"/>
              </a:rPr>
              <a:t>Здоровье дороже всего. Лена красивее всех.</a:t>
            </a:r>
          </a:p>
          <a:p>
            <a:endParaRPr lang="ru-RU" sz="1900" dirty="0">
              <a:latin typeface="Arial" panose="020B0604020202020204" pitchFamily="34" charset="0"/>
              <a:cs typeface="Arial" panose="020B0604020202020204" pitchFamily="34" charset="0"/>
            </a:endParaRPr>
          </a:p>
          <a:p>
            <a:r>
              <a:rPr lang="ru-RU" sz="1900" dirty="0">
                <a:solidFill>
                  <a:srgbClr val="0070C0"/>
                </a:solidFill>
                <a:latin typeface="Arial" panose="020B0604020202020204" pitchFamily="34" charset="0"/>
                <a:cs typeface="Arial" panose="020B0604020202020204" pitchFamily="34" charset="0"/>
              </a:rPr>
              <a:t>2. </a:t>
            </a:r>
            <a:r>
              <a:rPr lang="ru-RU" sz="1900" u="sng" dirty="0">
                <a:solidFill>
                  <a:srgbClr val="0070C0"/>
                </a:solidFill>
                <a:latin typeface="Arial" panose="020B0604020202020204" pitchFamily="34" charset="0"/>
                <a:cs typeface="Arial" panose="020B0604020202020204" pitchFamily="34" charset="0"/>
              </a:rPr>
              <a:t>Простая форма</a:t>
            </a:r>
          </a:p>
          <a:p>
            <a:r>
              <a:rPr lang="ru-RU" sz="1900" b="1" dirty="0">
                <a:latin typeface="Arial" panose="020B0604020202020204" pitchFamily="34" charset="0"/>
                <a:cs typeface="Arial" panose="020B0604020202020204" pitchFamily="34" charset="0"/>
              </a:rPr>
              <a:t>Основа +  суффиксы: –ЕЙШ, -АЙШ </a:t>
            </a:r>
            <a:r>
              <a:rPr lang="ru-RU" sz="1900" dirty="0">
                <a:latin typeface="Arial" panose="020B0604020202020204" pitchFamily="34" charset="0"/>
                <a:cs typeface="Arial" panose="020B0604020202020204" pitchFamily="34" charset="0"/>
              </a:rPr>
              <a:t>в зависимости от исхода основы</a:t>
            </a:r>
          </a:p>
          <a:p>
            <a:r>
              <a:rPr lang="ru-RU" sz="1900" dirty="0" err="1">
                <a:latin typeface="Arial" panose="020B0604020202020204" pitchFamily="34" charset="0"/>
                <a:cs typeface="Arial" panose="020B0604020202020204" pitchFamily="34" charset="0"/>
              </a:rPr>
              <a:t>нечередующийся</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согл</a:t>
            </a:r>
            <a:r>
              <a:rPr lang="ru-RU" sz="1900" dirty="0">
                <a:latin typeface="Arial" panose="020B0604020202020204" pitchFamily="34" charset="0"/>
                <a:cs typeface="Arial" panose="020B0604020202020204" pitchFamily="34" charset="0"/>
              </a:rPr>
              <a:t>. → </a:t>
            </a:r>
            <a:r>
              <a:rPr lang="ru-RU" sz="1900" b="1" dirty="0">
                <a:latin typeface="Arial" panose="020B0604020202020204" pitchFamily="34" charset="0"/>
                <a:cs typeface="Arial" panose="020B0604020202020204" pitchFamily="34" charset="0"/>
              </a:rPr>
              <a:t>–ЕЙШ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умнейший, простейший</a:t>
            </a:r>
            <a:r>
              <a:rPr lang="ru-RU" sz="1900" dirty="0">
                <a:latin typeface="Arial" panose="020B0604020202020204" pitchFamily="34" charset="0"/>
                <a:cs typeface="Arial" panose="020B0604020202020204" pitchFamily="34" charset="0"/>
              </a:rPr>
              <a:t>)</a:t>
            </a:r>
          </a:p>
          <a:p>
            <a:r>
              <a:rPr lang="ru-RU" sz="1900" dirty="0">
                <a:latin typeface="Arial" panose="020B0604020202020204" pitchFamily="34" charset="0"/>
                <a:cs typeface="Arial" panose="020B0604020202020204" pitchFamily="34" charset="0"/>
              </a:rPr>
              <a:t>чередующийся </a:t>
            </a:r>
            <a:r>
              <a:rPr lang="ru-RU" sz="1900" dirty="0" err="1">
                <a:latin typeface="Arial" panose="020B0604020202020204" pitchFamily="34" charset="0"/>
                <a:cs typeface="Arial" panose="020B0604020202020204" pitchFamily="34" charset="0"/>
              </a:rPr>
              <a:t>согл</a:t>
            </a:r>
            <a:r>
              <a:rPr lang="ru-RU" sz="1900" dirty="0">
                <a:latin typeface="Arial" panose="020B0604020202020204" pitchFamily="34" charset="0"/>
                <a:cs typeface="Arial" panose="020B0604020202020204" pitchFamily="34" charset="0"/>
              </a:rPr>
              <a:t>.  </a:t>
            </a:r>
            <a:r>
              <a:rPr lang="ru-RU" sz="1900" b="1" dirty="0">
                <a:latin typeface="Arial" panose="020B0604020202020204" pitchFamily="34" charset="0"/>
                <a:cs typeface="Arial" panose="020B0604020202020204" pitchFamily="34" charset="0"/>
              </a:rPr>
              <a:t>-К, -Г, -Х </a:t>
            </a:r>
            <a:r>
              <a:rPr lang="ru-RU" sz="1900" dirty="0">
                <a:latin typeface="Arial" panose="020B0604020202020204" pitchFamily="34" charset="0"/>
                <a:cs typeface="Arial" panose="020B0604020202020204" pitchFamily="34" charset="0"/>
              </a:rPr>
              <a:t>→ </a:t>
            </a:r>
            <a:r>
              <a:rPr lang="ru-RU" sz="1900" b="1" dirty="0">
                <a:latin typeface="Arial" panose="020B0604020202020204" pitchFamily="34" charset="0"/>
                <a:cs typeface="Arial" panose="020B0604020202020204" pitchFamily="34" charset="0"/>
              </a:rPr>
              <a:t>-АЙШ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крепчайший, тишайший</a:t>
            </a:r>
            <a:r>
              <a:rPr lang="ru-RU" sz="1900" dirty="0">
                <a:latin typeface="Arial" panose="020B0604020202020204" pitchFamily="34" charset="0"/>
                <a:cs typeface="Arial" panose="020B0604020202020204" pitchFamily="34" charset="0"/>
              </a:rPr>
              <a:t>)</a:t>
            </a:r>
          </a:p>
          <a:p>
            <a:r>
              <a:rPr lang="ru-RU" sz="1900" dirty="0">
                <a:latin typeface="Arial" panose="020B0604020202020204" pitchFamily="34" charset="0"/>
                <a:cs typeface="Arial" panose="020B0604020202020204" pitchFamily="34" charset="0"/>
              </a:rPr>
              <a:t>Выражает релятивное + </a:t>
            </a:r>
            <a:r>
              <a:rPr lang="ru-RU" sz="1900" dirty="0" err="1">
                <a:latin typeface="Arial" panose="020B0604020202020204" pitchFamily="34" charset="0"/>
                <a:cs typeface="Arial" panose="020B0604020202020204" pitchFamily="34" charset="0"/>
              </a:rPr>
              <a:t>элативное</a:t>
            </a:r>
            <a:r>
              <a:rPr lang="ru-RU" sz="1900" dirty="0">
                <a:latin typeface="Arial" panose="020B0604020202020204" pitchFamily="34" charset="0"/>
                <a:cs typeface="Arial" panose="020B0604020202020204" pitchFamily="34" charset="0"/>
              </a:rPr>
              <a:t> значение (</a:t>
            </a:r>
            <a:r>
              <a:rPr lang="ru-RU" sz="1900" i="1" dirty="0">
                <a:latin typeface="Arial" panose="020B0604020202020204" pitchFamily="34" charset="0"/>
                <a:cs typeface="Arial" panose="020B0604020202020204" pitchFamily="34" charset="0"/>
              </a:rPr>
              <a:t>редчайшая коллекция, умнейший человек</a:t>
            </a:r>
            <a:r>
              <a:rPr lang="ru-RU" sz="1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238194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21B91B4-DC74-41B6-B666-17D15ED38C02}"/>
              </a:ext>
            </a:extLst>
          </p:cNvPr>
          <p:cNvSpPr/>
          <p:nvPr/>
        </p:nvSpPr>
        <p:spPr>
          <a:xfrm>
            <a:off x="924232" y="1076658"/>
            <a:ext cx="10599174" cy="5016758"/>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В области образования и употребления степеней сравнения имен прилагательных между русским и чешским языком наблюдаются </a:t>
            </a:r>
            <a:r>
              <a:rPr lang="ru-RU" sz="2000" b="1" u="sng" dirty="0">
                <a:latin typeface="Arial" panose="020B0604020202020204" pitchFamily="34" charset="0"/>
                <a:cs typeface="Arial" panose="020B0604020202020204" pitchFamily="34" charset="0"/>
              </a:rPr>
              <a:t>значительные различия</a:t>
            </a:r>
            <a:r>
              <a:rPr lang="ru-RU" sz="2000" b="1" dirty="0">
                <a:latin typeface="Arial" panose="020B0604020202020204" pitchFamily="34" charset="0"/>
                <a:cs typeface="Arial" panose="020B0604020202020204" pitchFamily="34" charset="0"/>
              </a:rPr>
              <a:t>. </a:t>
            </a:r>
          </a:p>
          <a:p>
            <a:endParaRPr lang="ru-RU" sz="2000" b="1"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В чешском языке </a:t>
            </a:r>
            <a:r>
              <a:rPr lang="ru-RU" sz="2000" dirty="0">
                <a:latin typeface="Arial" panose="020B0604020202020204" pitchFamily="34" charset="0"/>
                <a:cs typeface="Arial" panose="020B0604020202020204" pitchFamily="34" charset="0"/>
              </a:rPr>
              <a:t>(несмотря на возможность аналитического образования форм, напр.: </a:t>
            </a:r>
            <a:r>
              <a:rPr lang="cs-CZ" sz="2000" i="1" dirty="0">
                <a:latin typeface="Arial" panose="020B0604020202020204" pitchFamily="34" charset="0"/>
                <a:cs typeface="Arial" panose="020B0604020202020204" pitchFamily="34" charset="0"/>
              </a:rPr>
              <a:t>nejvíce obézní</a:t>
            </a:r>
            <a:r>
              <a:rPr lang="ru-RU" sz="2000" i="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více sečtělý</a:t>
            </a: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регулярно создаются и широко употребляются флективные формы сравнительной и превосходной степени</a:t>
            </a:r>
            <a:r>
              <a:rPr lang="ru-RU" sz="2000"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Русский язык отдает предпочтение адвербиальным неизменяемым и аналитическим формам.</a:t>
            </a:r>
            <a:r>
              <a:rPr lang="ru-RU" sz="2000" dirty="0">
                <a:latin typeface="Arial" panose="020B0604020202020204" pitchFamily="34" charset="0"/>
                <a:cs typeface="Arial" panose="020B0604020202020204" pitchFamily="34" charset="0"/>
              </a:rPr>
              <a:t> </a:t>
            </a:r>
          </a:p>
          <a:p>
            <a:endParaRPr lang="ru-RU"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Однако в его репертуаре имеются и флективные формы типа: </a:t>
            </a:r>
            <a:r>
              <a:rPr lang="ru-RU" sz="2000" i="1" u="sng" dirty="0">
                <a:latin typeface="Arial" panose="020B0604020202020204" pitchFamily="34" charset="0"/>
                <a:cs typeface="Arial" panose="020B0604020202020204" pitchFamily="34" charset="0"/>
              </a:rPr>
              <a:t>больший, младший, высший</a:t>
            </a:r>
            <a:r>
              <a:rPr lang="ru-RU" sz="2000" dirty="0">
                <a:latin typeface="Arial" panose="020B0604020202020204" pitchFamily="34" charset="0"/>
                <a:cs typeface="Arial" panose="020B0604020202020204" pitchFamily="34" charset="0"/>
              </a:rPr>
              <a:t>, которые </a:t>
            </a:r>
            <a:r>
              <a:rPr lang="ru-RU" sz="2000" u="sng" dirty="0">
                <a:latin typeface="Arial" panose="020B0604020202020204" pitchFamily="34" charset="0"/>
                <a:cs typeface="Arial" panose="020B0604020202020204" pitchFamily="34" charset="0"/>
              </a:rPr>
              <a:t>совмещают значение </a:t>
            </a:r>
            <a:r>
              <a:rPr lang="ru-RU" sz="2000" u="sng" dirty="0" err="1">
                <a:latin typeface="Arial" panose="020B0604020202020204" pitchFamily="34" charset="0"/>
                <a:cs typeface="Arial" panose="020B0604020202020204" pitchFamily="34" charset="0"/>
              </a:rPr>
              <a:t>компаратива</a:t>
            </a:r>
            <a:r>
              <a:rPr lang="ru-RU" sz="2000" u="sng" dirty="0">
                <a:latin typeface="Arial" panose="020B0604020202020204" pitchFamily="34" charset="0"/>
                <a:cs typeface="Arial" panose="020B0604020202020204" pitchFamily="34" charset="0"/>
              </a:rPr>
              <a:t> и </a:t>
            </a:r>
            <a:r>
              <a:rPr lang="ru-RU" sz="2000" u="sng" dirty="0" err="1">
                <a:latin typeface="Arial" panose="020B0604020202020204" pitchFamily="34" charset="0"/>
                <a:cs typeface="Arial" panose="020B0604020202020204" pitchFamily="34" charset="0"/>
              </a:rPr>
              <a:t>суперлатива</a:t>
            </a:r>
            <a:r>
              <a:rPr lang="ru-RU" sz="20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а также формы типа </a:t>
            </a:r>
            <a:r>
              <a:rPr lang="ru-RU" sz="2000" i="1" u="sng" dirty="0">
                <a:latin typeface="Arial" panose="020B0604020202020204" pitchFamily="34" charset="0"/>
                <a:cs typeface="Arial" panose="020B0604020202020204" pitchFamily="34" charset="0"/>
              </a:rPr>
              <a:t>сладчайший, красивейший, наилучший</a:t>
            </a:r>
            <a:r>
              <a:rPr lang="ru-RU" sz="2000" dirty="0">
                <a:latin typeface="Arial" panose="020B0604020202020204" pitchFamily="34" charset="0"/>
                <a:cs typeface="Arial" panose="020B0604020202020204" pitchFamily="34" charset="0"/>
              </a:rPr>
              <a:t>, имеющие </a:t>
            </a:r>
            <a:r>
              <a:rPr lang="ru-RU" sz="2000" u="sng" dirty="0" err="1">
                <a:latin typeface="Arial" panose="020B0604020202020204" pitchFamily="34" charset="0"/>
                <a:cs typeface="Arial" panose="020B0604020202020204" pitchFamily="34" charset="0"/>
              </a:rPr>
              <a:t>элативное</a:t>
            </a:r>
            <a:r>
              <a:rPr lang="ru-RU" sz="2000" u="sng" dirty="0">
                <a:latin typeface="Arial" panose="020B0604020202020204" pitchFamily="34" charset="0"/>
                <a:cs typeface="Arial" panose="020B0604020202020204" pitchFamily="34" charset="0"/>
              </a:rPr>
              <a:t> значение</a:t>
            </a:r>
            <a:r>
              <a:rPr lang="ru-RU" sz="2000" dirty="0">
                <a:latin typeface="Arial" panose="020B0604020202020204" pitchFamily="34" charset="0"/>
                <a:cs typeface="Arial" panose="020B0604020202020204" pitchFamily="34" charset="0"/>
              </a:rPr>
              <a:t>.</a:t>
            </a: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339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41E522A-8CB7-468A-8D4D-CCACE018A4E5}"/>
              </a:ext>
            </a:extLst>
          </p:cNvPr>
          <p:cNvSpPr/>
          <p:nvPr/>
        </p:nvSpPr>
        <p:spPr>
          <a:xfrm>
            <a:off x="924232" y="709472"/>
            <a:ext cx="10412362" cy="5324535"/>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В русском языке </a:t>
            </a:r>
            <a:r>
              <a:rPr lang="ru-RU" sz="2000" b="1" dirty="0">
                <a:solidFill>
                  <a:srgbClr val="0070C0"/>
                </a:solidFill>
                <a:latin typeface="Arial" panose="020B0604020202020204" pitchFamily="34" charset="0"/>
                <a:cs typeface="Arial" panose="020B0604020202020204" pitchFamily="34" charset="0"/>
              </a:rPr>
              <a:t>формы на -</a:t>
            </a:r>
            <a:r>
              <a:rPr lang="ru-RU" sz="2000" b="1" dirty="0" err="1">
                <a:solidFill>
                  <a:srgbClr val="0070C0"/>
                </a:solidFill>
                <a:latin typeface="Arial" panose="020B0604020202020204" pitchFamily="34" charset="0"/>
                <a:cs typeface="Arial" panose="020B0604020202020204" pitchFamily="34" charset="0"/>
              </a:rPr>
              <a:t>ейш</a:t>
            </a:r>
            <a:r>
              <a:rPr lang="ru-RU" sz="2000" b="1" dirty="0">
                <a:solidFill>
                  <a:srgbClr val="0070C0"/>
                </a:solidFill>
                <a:latin typeface="Arial" panose="020B0604020202020204" pitchFamily="34" charset="0"/>
                <a:cs typeface="Arial" panose="020B0604020202020204" pitchFamily="34" charset="0"/>
              </a:rPr>
              <a:t>-, -</a:t>
            </a:r>
            <a:r>
              <a:rPr lang="ru-RU" sz="2000" b="1" dirty="0" err="1">
                <a:solidFill>
                  <a:srgbClr val="0070C0"/>
                </a:solidFill>
                <a:latin typeface="Arial" panose="020B0604020202020204" pitchFamily="34" charset="0"/>
                <a:cs typeface="Arial" panose="020B0604020202020204" pitchFamily="34" charset="0"/>
              </a:rPr>
              <a:t>айш</a:t>
            </a:r>
            <a:r>
              <a:rPr lang="ru-RU" sz="2000" b="1" dirty="0">
                <a:solidFill>
                  <a:srgbClr val="0070C0"/>
                </a:solidFill>
                <a:latin typeface="Arial" panose="020B0604020202020204" pitchFamily="34" charset="0"/>
                <a:cs typeface="Arial" panose="020B0604020202020204" pitchFamily="34" charset="0"/>
              </a:rPr>
              <a:t>- имеют три значения:</a:t>
            </a:r>
          </a:p>
          <a:p>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dirty="0">
                <a:latin typeface="Arial" panose="020B0604020202020204" pitchFamily="34" charset="0"/>
                <a:cs typeface="Arial" panose="020B0604020202020204" pitchFamily="34" charset="0"/>
              </a:rPr>
              <a:t>значение предельной (или абсолютной) степени качества, признака. Например, в предложении </a:t>
            </a:r>
            <a:r>
              <a:rPr lang="ru-RU" sz="2000" i="1" dirty="0">
                <a:latin typeface="Arial" panose="020B0604020202020204" pitchFamily="34" charset="0"/>
                <a:cs typeface="Arial" panose="020B0604020202020204" pitchFamily="34" charset="0"/>
              </a:rPr>
              <a:t>Это величайший артист</a:t>
            </a:r>
            <a:r>
              <a:rPr lang="ru-RU" sz="2000" dirty="0">
                <a:latin typeface="Arial" panose="020B0604020202020204" pitchFamily="34" charset="0"/>
                <a:cs typeface="Arial" panose="020B0604020202020204" pitchFamily="34" charset="0"/>
              </a:rPr>
              <a:t>. слово величайший выражает абсолютную, безотносительную степень качества и имеет оценочный характер, поэтому оно не может быть заменено сочетанием самый великий артист. Это значение называется </a:t>
            </a:r>
            <a:r>
              <a:rPr lang="ru-RU" sz="2000" b="1" dirty="0" err="1">
                <a:latin typeface="Arial" panose="020B0604020202020204" pitchFamily="34" charset="0"/>
                <a:cs typeface="Arial" panose="020B0604020202020204" pitchFamily="34" charset="0"/>
              </a:rPr>
              <a:t>элятив</a:t>
            </a:r>
            <a:r>
              <a:rPr lang="ru-RU" sz="2000" b="1" dirty="0">
                <a:latin typeface="Arial" panose="020B0604020202020204" pitchFamily="34" charset="0"/>
                <a:cs typeface="Arial" panose="020B0604020202020204" pitchFamily="34" charset="0"/>
              </a:rPr>
              <a:t>. </a:t>
            </a:r>
          </a:p>
          <a:p>
            <a:r>
              <a:rPr lang="ru-RU" sz="2000" i="1" dirty="0">
                <a:latin typeface="Arial" panose="020B0604020202020204" pitchFamily="34" charset="0"/>
                <a:cs typeface="Arial" panose="020B0604020202020204" pitchFamily="34" charset="0"/>
              </a:rPr>
              <a:t>умнейшая голова, добрейшая душа</a:t>
            </a:r>
          </a:p>
          <a:p>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dirty="0">
                <a:latin typeface="Arial" panose="020B0604020202020204" pitchFamily="34" charset="0"/>
                <a:cs typeface="Arial" panose="020B0604020202020204" pitchFamily="34" charset="0"/>
              </a:rPr>
              <a:t>значение высшей степени качества по сравнению с другими. Это значение сходно со значением описательной формы превосходной степени, образованной при помощи слов самый и др. Иначе это значение называется </a:t>
            </a:r>
            <a:r>
              <a:rPr lang="ru-RU" sz="2000" b="1" dirty="0" err="1">
                <a:latin typeface="Arial" panose="020B0604020202020204" pitchFamily="34" charset="0"/>
                <a:cs typeface="Arial" panose="020B0604020202020204" pitchFamily="34" charset="0"/>
              </a:rPr>
              <a:t>суперлятив</a:t>
            </a:r>
            <a:r>
              <a:rPr lang="ru-RU" sz="2000" b="1" dirty="0">
                <a:latin typeface="Arial" panose="020B0604020202020204" pitchFamily="34" charset="0"/>
                <a:cs typeface="Arial" panose="020B0604020202020204" pitchFamily="34" charset="0"/>
              </a:rPr>
              <a:t>.</a:t>
            </a:r>
          </a:p>
          <a:p>
            <a:r>
              <a:rPr lang="ru-RU" sz="2000" i="1" dirty="0">
                <a:latin typeface="Arial" panose="020B0604020202020204" pitchFamily="34" charset="0"/>
                <a:cs typeface="Arial" panose="020B0604020202020204" pitchFamily="34" charset="0"/>
              </a:rPr>
              <a:t>сильнейший из борцов, талантливейший из скрипачей</a:t>
            </a:r>
          </a:p>
          <a:p>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dirty="0">
                <a:latin typeface="Arial" panose="020B0604020202020204" pitchFamily="34" charset="0"/>
                <a:cs typeface="Arial" panose="020B0604020202020204" pitchFamily="34" charset="0"/>
              </a:rPr>
              <a:t>значение </a:t>
            </a:r>
            <a:r>
              <a:rPr lang="ru-RU" sz="2000" b="1" dirty="0">
                <a:latin typeface="Arial" panose="020B0604020202020204" pitchFamily="34" charset="0"/>
                <a:cs typeface="Arial" panose="020B0604020202020204" pitchFamily="34" charset="0"/>
              </a:rPr>
              <a:t>сравнительной степени</a:t>
            </a:r>
            <a:r>
              <a:rPr lang="ru-RU" sz="2000" dirty="0">
                <a:latin typeface="Arial" panose="020B0604020202020204" pitchFamily="34" charset="0"/>
                <a:cs typeface="Arial" panose="020B0604020202020204" pitchFamily="34" charset="0"/>
              </a:rPr>
              <a:t>. Например: </a:t>
            </a:r>
            <a:r>
              <a:rPr lang="ru-RU" sz="2000" i="1" dirty="0">
                <a:latin typeface="Arial" panose="020B0604020202020204" pitchFamily="34" charset="0"/>
                <a:cs typeface="Arial" panose="020B0604020202020204" pitchFamily="34" charset="0"/>
              </a:rPr>
              <a:t>Образ Пушкина является в новом и еще </a:t>
            </a:r>
            <a:r>
              <a:rPr lang="ru-RU" sz="2000" i="1" dirty="0" err="1">
                <a:latin typeface="Arial" panose="020B0604020202020204" pitchFamily="34" charset="0"/>
                <a:cs typeface="Arial" panose="020B0604020202020204" pitchFamily="34" charset="0"/>
              </a:rPr>
              <a:t>лучезарнейшем</a:t>
            </a:r>
            <a:r>
              <a:rPr lang="ru-RU" sz="2000" i="1" dirty="0">
                <a:latin typeface="Arial" panose="020B0604020202020204" pitchFamily="34" charset="0"/>
                <a:cs typeface="Arial" panose="020B0604020202020204" pitchFamily="34" charset="0"/>
              </a:rPr>
              <a:t> свете</a:t>
            </a:r>
            <a:r>
              <a:rPr lang="ru-RU" sz="2000" dirty="0">
                <a:latin typeface="Arial" panose="020B0604020202020204" pitchFamily="34" charset="0"/>
                <a:cs typeface="Arial" panose="020B0604020202020204" pitchFamily="34" charset="0"/>
              </a:rPr>
              <a:t> (Бел.). Это  устаревшее значение для современного языка нехарактерно. </a:t>
            </a:r>
          </a:p>
        </p:txBody>
      </p:sp>
    </p:spTree>
    <p:extLst>
      <p:ext uri="{BB962C8B-B14F-4D97-AF65-F5344CB8AC3E}">
        <p14:creationId xmlns:p14="http://schemas.microsoft.com/office/powerpoint/2010/main" val="34244744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D79D0E3-6F06-4F6C-8BC7-E9515F198E0E}"/>
              </a:ext>
            </a:extLst>
          </p:cNvPr>
          <p:cNvSpPr/>
          <p:nvPr/>
        </p:nvSpPr>
        <p:spPr>
          <a:xfrm>
            <a:off x="560438" y="543171"/>
            <a:ext cx="11071123" cy="5632311"/>
          </a:xfrm>
          <a:prstGeom prst="rect">
            <a:avLst/>
          </a:prstGeom>
        </p:spPr>
        <p:txBody>
          <a:bodyPr wrap="square">
            <a:spAutoFit/>
          </a:bodyPr>
          <a:lstStyle/>
          <a:p>
            <a:pPr algn="ctr"/>
            <a:r>
              <a:rPr lang="ru-RU" sz="2000" b="1" dirty="0">
                <a:solidFill>
                  <a:srgbClr val="0070C0"/>
                </a:solidFill>
                <a:latin typeface="Arial" panose="020B0604020202020204" pitchFamily="34" charset="0"/>
                <a:cs typeface="Arial" panose="020B0604020202020204" pitchFamily="34" charset="0"/>
              </a:rPr>
              <a:t>Значение форм с ПО:</a:t>
            </a:r>
          </a:p>
          <a:p>
            <a:pPr marL="285750" indent="-285750">
              <a:buFontTx/>
              <a:buChar char="-"/>
            </a:pPr>
            <a:r>
              <a:rPr lang="ru-RU" sz="2000" u="sng" dirty="0">
                <a:latin typeface="Arial" panose="020B0604020202020204" pitchFamily="34" charset="0"/>
                <a:cs typeface="Arial" panose="020B0604020202020204" pitchFamily="34" charset="0"/>
              </a:rPr>
              <a:t>сравнительное значение</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Встречались случаи и пострашнее</a:t>
            </a:r>
            <a:r>
              <a:rPr lang="ru-RU" sz="2000"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pPr marL="285750" indent="-285750">
              <a:buFontTx/>
              <a:buChar char="-"/>
            </a:pPr>
            <a:r>
              <a:rPr lang="ru-RU" sz="2000" u="sng" dirty="0" err="1">
                <a:latin typeface="Arial" panose="020B0604020202020204" pitchFamily="34" charset="0"/>
                <a:cs typeface="Arial" panose="020B0604020202020204" pitchFamily="34" charset="0"/>
              </a:rPr>
              <a:t>несравнительное</a:t>
            </a:r>
            <a:r>
              <a:rPr lang="ru-RU" sz="2000" u="sng" dirty="0">
                <a:latin typeface="Arial" panose="020B0604020202020204" pitchFamily="34" charset="0"/>
                <a:cs typeface="Arial" panose="020B0604020202020204" pitchFamily="34" charset="0"/>
              </a:rPr>
              <a:t> значение</a:t>
            </a:r>
            <a:r>
              <a:rPr lang="ru-RU" sz="2000" dirty="0">
                <a:latin typeface="Arial" panose="020B0604020202020204" pitchFamily="34" charset="0"/>
                <a:cs typeface="Arial" panose="020B0604020202020204" pitchFamily="34" charset="0"/>
              </a:rPr>
              <a:t> - употребление при отсутствии противоположного признака </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Выбрали рыбину покрупнее</a:t>
            </a:r>
            <a:r>
              <a:rPr lang="ru-RU" sz="2000"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pPr marL="285750" indent="-285750">
              <a:buFontTx/>
              <a:buChar char="-"/>
            </a:pPr>
            <a:r>
              <a:rPr lang="ru-RU" sz="2000" u="sng" dirty="0">
                <a:latin typeface="Arial" panose="020B0604020202020204" pitchFamily="34" charset="0"/>
                <a:cs typeface="Arial" panose="020B0604020202020204" pitchFamily="34" charset="0"/>
              </a:rPr>
              <a:t>уменьшение меры признака</a:t>
            </a:r>
            <a:r>
              <a:rPr lang="ru-RU" sz="2000" dirty="0">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чай послаще, купил перчатки подешевле</a:t>
            </a:r>
          </a:p>
          <a:p>
            <a:endParaRPr lang="ru-RU" sz="2000" dirty="0">
              <a:latin typeface="Arial" panose="020B0604020202020204" pitchFamily="34" charset="0"/>
              <a:cs typeface="Arial" panose="020B0604020202020204" pitchFamily="34" charset="0"/>
            </a:endParaRPr>
          </a:p>
          <a:p>
            <a:pPr marL="285750" indent="-285750">
              <a:buFontTx/>
              <a:buChar char="-"/>
            </a:pPr>
            <a:r>
              <a:rPr lang="ru-RU" sz="2000" u="sng" dirty="0">
                <a:latin typeface="Arial" panose="020B0604020202020204" pitchFamily="34" charset="0"/>
                <a:cs typeface="Arial" panose="020B0604020202020204" pitchFamily="34" charset="0"/>
              </a:rPr>
              <a:t>дублирует формы превосходной степени </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Он выбирает слова попроще. = самые простые</a:t>
            </a:r>
          </a:p>
          <a:p>
            <a:endParaRPr lang="ru-RU" sz="2000" dirty="0">
              <a:latin typeface="Arial" panose="020B0604020202020204" pitchFamily="34" charset="0"/>
              <a:cs typeface="Arial" panose="020B0604020202020204" pitchFamily="34" charset="0"/>
            </a:endParaRPr>
          </a:p>
          <a:p>
            <a:r>
              <a:rPr lang="ru-RU" sz="2000" b="1" dirty="0" err="1">
                <a:latin typeface="Arial" panose="020B0604020202020204" pitchFamily="34" charset="0"/>
                <a:cs typeface="Arial" panose="020B0604020202020204" pitchFamily="34" charset="0"/>
              </a:rPr>
              <a:t>Компаратив</a:t>
            </a:r>
            <a:r>
              <a:rPr lang="ru-RU" sz="2000" b="1" dirty="0">
                <a:latin typeface="Arial" panose="020B0604020202020204" pitchFamily="34" charset="0"/>
                <a:cs typeface="Arial" panose="020B0604020202020204" pitchFamily="34" charset="0"/>
              </a:rPr>
              <a:t> с ПО можно переводить с помощью форм </a:t>
            </a:r>
            <a:r>
              <a:rPr lang="ru-RU" sz="2000" b="1" u="sng" dirty="0" err="1">
                <a:latin typeface="Arial" panose="020B0604020202020204" pitchFamily="34" charset="0"/>
                <a:cs typeface="Arial" panose="020B0604020202020204" pitchFamily="34" charset="0"/>
              </a:rPr>
              <a:t>компаратива</a:t>
            </a:r>
            <a:r>
              <a:rPr lang="ru-RU" sz="2000" b="1" dirty="0">
                <a:latin typeface="Arial" panose="020B0604020202020204" pitchFamily="34" charset="0"/>
                <a:cs typeface="Arial" panose="020B0604020202020204" pitchFamily="34" charset="0"/>
              </a:rPr>
              <a:t>, </a:t>
            </a:r>
            <a:r>
              <a:rPr lang="ru-RU" sz="2000" b="1" u="sng" dirty="0" err="1">
                <a:latin typeface="Arial" panose="020B0604020202020204" pitchFamily="34" charset="0"/>
                <a:cs typeface="Arial" panose="020B0604020202020204" pitchFamily="34" charset="0"/>
              </a:rPr>
              <a:t>суперлятива</a:t>
            </a:r>
            <a:r>
              <a:rPr lang="ru-RU" sz="2000" b="1" dirty="0">
                <a:latin typeface="Arial" panose="020B0604020202020204" pitchFamily="34" charset="0"/>
                <a:cs typeface="Arial" panose="020B0604020202020204" pitchFamily="34" charset="0"/>
              </a:rPr>
              <a:t>, </a:t>
            </a:r>
            <a:r>
              <a:rPr lang="ru-RU" sz="2000" b="1" u="sng" dirty="0">
                <a:latin typeface="Arial" panose="020B0604020202020204" pitchFamily="34" charset="0"/>
                <a:cs typeface="Arial" panose="020B0604020202020204" pitchFamily="34" charset="0"/>
              </a:rPr>
              <a:t>положительной степени</a:t>
            </a:r>
            <a:r>
              <a:rPr lang="ru-RU" sz="2000" b="1" dirty="0">
                <a:latin typeface="Arial" panose="020B0604020202020204" pitchFamily="34" charset="0"/>
                <a:cs typeface="Arial" panose="020B0604020202020204" pitchFamily="34" charset="0"/>
              </a:rPr>
              <a:t>, </a:t>
            </a:r>
            <a:r>
              <a:rPr lang="ru-RU" sz="2000" b="1" u="sng" dirty="0">
                <a:latin typeface="Arial" panose="020B0604020202020204" pitchFamily="34" charset="0"/>
                <a:cs typeface="Arial" panose="020B0604020202020204" pitchFamily="34" charset="0"/>
              </a:rPr>
              <a:t>положительной степени с квантификатором</a:t>
            </a:r>
            <a:r>
              <a:rPr lang="ru-RU" sz="2000" dirty="0">
                <a:latin typeface="Arial" panose="020B0604020202020204" pitchFamily="34" charset="0"/>
                <a:cs typeface="Arial" panose="020B0604020202020204" pitchFamily="34" charset="0"/>
              </a:rPr>
              <a:t>.</a:t>
            </a:r>
          </a:p>
          <a:p>
            <a:r>
              <a:rPr lang="ru-RU" sz="2000" i="1" dirty="0">
                <a:latin typeface="Arial" panose="020B0604020202020204" pitchFamily="34" charset="0"/>
                <a:cs typeface="Arial" panose="020B0604020202020204" pitchFamily="34" charset="0"/>
              </a:rPr>
              <a:t>все, что подешевле = </a:t>
            </a:r>
            <a:r>
              <a:rPr lang="cs-CZ" sz="2000" i="1" dirty="0">
                <a:latin typeface="Arial" panose="020B0604020202020204" pitchFamily="34" charset="0"/>
                <a:cs typeface="Arial" panose="020B0604020202020204" pitchFamily="34" charset="0"/>
              </a:rPr>
              <a:t>všechno, co je lacinější, hodně laciné</a:t>
            </a:r>
          </a:p>
          <a:p>
            <a:r>
              <a:rPr lang="ru-RU" sz="2000" i="1" dirty="0">
                <a:latin typeface="Arial" panose="020B0604020202020204" pitchFamily="34" charset="0"/>
                <a:cs typeface="Arial" panose="020B0604020202020204" pitchFamily="34" charset="0"/>
              </a:rPr>
              <a:t>шампанское постарше = </a:t>
            </a:r>
            <a:r>
              <a:rPr lang="cs-CZ" sz="2000" i="1" dirty="0">
                <a:latin typeface="Arial" panose="020B0604020202020204" pitchFamily="34" charset="0"/>
                <a:cs typeface="Arial" panose="020B0604020202020204" pitchFamily="34" charset="0"/>
              </a:rPr>
              <a:t>staré šampaňské, hodně staré šampaňské, co nejstarší šampaňské</a:t>
            </a:r>
          </a:p>
          <a:p>
            <a:r>
              <a:rPr lang="ru-RU" sz="2000" dirty="0">
                <a:latin typeface="Arial" panose="020B0604020202020204" pitchFamily="34" charset="0"/>
                <a:cs typeface="Arial" panose="020B0604020202020204" pitchFamily="34" charset="0"/>
              </a:rPr>
              <a:t>Внимание! Это не полный эквивалент!</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7292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2078039-3269-443A-B0BD-421AEFFB5F03}"/>
              </a:ext>
            </a:extLst>
          </p:cNvPr>
          <p:cNvSpPr/>
          <p:nvPr/>
        </p:nvSpPr>
        <p:spPr>
          <a:xfrm>
            <a:off x="658761" y="705178"/>
            <a:ext cx="10589342" cy="5324535"/>
          </a:xfrm>
          <a:prstGeom prst="rect">
            <a:avLst/>
          </a:prstGeom>
        </p:spPr>
        <p:txBody>
          <a:bodyPr wrap="square">
            <a:spAutoFit/>
          </a:bodyPr>
          <a:lstStyle/>
          <a:p>
            <a:pPr algn="ctr"/>
            <a:r>
              <a:rPr lang="ru-RU" sz="2000" b="1" dirty="0">
                <a:latin typeface="Arial" panose="020B0604020202020204" pitchFamily="34" charset="0"/>
                <a:cs typeface="Arial" panose="020B0604020202020204" pitchFamily="34" charset="0"/>
              </a:rPr>
              <a:t>Чешские формы сравнительной степени </a:t>
            </a:r>
          </a:p>
          <a:p>
            <a:pPr algn="ctr"/>
            <a:endParaRPr lang="ru-RU" sz="2000" b="1" dirty="0">
              <a:latin typeface="Arial" panose="020B0604020202020204" pitchFamily="34" charset="0"/>
              <a:cs typeface="Arial" panose="020B0604020202020204" pitchFamily="34" charset="0"/>
            </a:endParaRPr>
          </a:p>
          <a:p>
            <a:r>
              <a:rPr lang="ru-RU" sz="2000" u="sng" dirty="0">
                <a:latin typeface="Arial" panose="020B0604020202020204" pitchFamily="34" charset="0"/>
                <a:cs typeface="Arial" panose="020B0604020202020204" pitchFamily="34" charset="0"/>
              </a:rPr>
              <a:t>Выражают кроме прочего </a:t>
            </a:r>
            <a:r>
              <a:rPr lang="ru-RU" sz="2000" u="sng" dirty="0" err="1">
                <a:latin typeface="Arial" panose="020B0604020202020204" pitchFamily="34" charset="0"/>
                <a:cs typeface="Arial" panose="020B0604020202020204" pitchFamily="34" charset="0"/>
              </a:rPr>
              <a:t>неспецифицированное</a:t>
            </a:r>
            <a:r>
              <a:rPr lang="ru-RU" sz="2000" u="sng" dirty="0">
                <a:latin typeface="Arial" panose="020B0604020202020204" pitchFamily="34" charset="0"/>
                <a:cs typeface="Arial" panose="020B0604020202020204" pitchFamily="34" charset="0"/>
              </a:rPr>
              <a:t> количество признака, достигающего почти полной ступени своего проявления и исключающего наличие признака </a:t>
            </a:r>
            <a:r>
              <a:rPr lang="ru-RU" sz="2000" u="sng" dirty="0" err="1">
                <a:latin typeface="Arial" panose="020B0604020202020204" pitchFamily="34" charset="0"/>
                <a:cs typeface="Arial" panose="020B0604020202020204" pitchFamily="34" charset="0"/>
              </a:rPr>
              <a:t>противопложного</a:t>
            </a:r>
            <a:r>
              <a:rPr lang="ru-RU" sz="2000"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r>
              <a:rPr lang="cs-CZ" sz="2000" i="1" dirty="0">
                <a:latin typeface="Arial" panose="020B0604020202020204" pitchFamily="34" charset="0"/>
                <a:cs typeface="Arial" panose="020B0604020202020204" pitchFamily="34" charset="0"/>
              </a:rPr>
              <a:t>Starší muž </a:t>
            </a:r>
            <a:r>
              <a:rPr lang="ru-RU" sz="2000" i="1" dirty="0">
                <a:latin typeface="Arial" panose="020B0604020202020204" pitchFamily="34" charset="0"/>
                <a:cs typeface="Arial" panose="020B0604020202020204" pitchFamily="34" charset="0"/>
              </a:rPr>
              <a:t>= относительно старый мужчина, немолодой мужчина</a:t>
            </a:r>
          </a:p>
          <a:p>
            <a:r>
              <a:rPr lang="ru-RU" sz="2000" b="1" dirty="0">
                <a:latin typeface="Arial" panose="020B0604020202020204" pitchFamily="34" charset="0"/>
                <a:cs typeface="Arial" panose="020B0604020202020204" pitchFamily="34" charset="0"/>
              </a:rPr>
              <a:t>Это значение для ЧЯ довольно частотно и передается в РЯ другими, лексическими средствами</a:t>
            </a:r>
            <a:r>
              <a:rPr lang="ru-RU" sz="2000" dirty="0">
                <a:latin typeface="Arial" panose="020B0604020202020204" pitchFamily="34" charset="0"/>
                <a:cs typeface="Arial" panose="020B0604020202020204" pitchFamily="34" charset="0"/>
              </a:rPr>
              <a:t>:</a:t>
            </a:r>
          </a:p>
          <a:p>
            <a:r>
              <a:rPr lang="cs-CZ" sz="2000" i="1" dirty="0">
                <a:latin typeface="Arial" panose="020B0604020202020204" pitchFamily="34" charset="0"/>
                <a:cs typeface="Arial" panose="020B0604020202020204" pitchFamily="34" charset="0"/>
              </a:rPr>
              <a:t>Starší muž </a:t>
            </a:r>
            <a:r>
              <a:rPr lang="ru-RU" sz="2000" i="1" dirty="0">
                <a:latin typeface="Arial" panose="020B0604020202020204" pitchFamily="34" charset="0"/>
                <a:cs typeface="Arial" panose="020B0604020202020204" pitchFamily="34" charset="0"/>
              </a:rPr>
              <a:t>= пожилой мужчина, </a:t>
            </a:r>
            <a:r>
              <a:rPr lang="cs-CZ" sz="2000" i="1" dirty="0">
                <a:latin typeface="Arial" panose="020B0604020202020204" pitchFamily="34" charset="0"/>
                <a:cs typeface="Arial" panose="020B0604020202020204" pitchFamily="34" charset="0"/>
              </a:rPr>
              <a:t>delší doba </a:t>
            </a:r>
            <a:r>
              <a:rPr lang="ru-RU" sz="2000" i="1" dirty="0">
                <a:latin typeface="Arial" panose="020B0604020202020204" pitchFamily="34" charset="0"/>
                <a:cs typeface="Arial" panose="020B0604020202020204" pitchFamily="34" charset="0"/>
              </a:rPr>
              <a:t>= продолжительное время </a:t>
            </a:r>
          </a:p>
          <a:p>
            <a:r>
              <a:rPr lang="ru-RU" sz="2000" dirty="0">
                <a:latin typeface="Arial" panose="020B0604020202020204" pitchFamily="34" charset="0"/>
                <a:cs typeface="Arial" panose="020B0604020202020204" pitchFamily="34" charset="0"/>
              </a:rPr>
              <a:t>Внимание! Это не полный эквивалент!</a:t>
            </a:r>
          </a:p>
          <a:p>
            <a:endParaRPr lang="ru-RU" sz="2000" dirty="0">
              <a:latin typeface="Arial" panose="020B0604020202020204" pitchFamily="34" charset="0"/>
              <a:cs typeface="Arial" panose="020B0604020202020204" pitchFamily="34" charset="0"/>
            </a:endParaRPr>
          </a:p>
          <a:p>
            <a:pPr algn="ctr"/>
            <a:r>
              <a:rPr lang="ru-RU" sz="2000" b="1" dirty="0">
                <a:latin typeface="Arial" panose="020B0604020202020204" pitchFamily="34" charset="0"/>
                <a:cs typeface="Arial" panose="020B0604020202020204" pitchFamily="34" charset="0"/>
              </a:rPr>
              <a:t>Чешские формы превосходной степени</a:t>
            </a:r>
          </a:p>
          <a:p>
            <a:endParaRPr lang="ru-RU" sz="2000" dirty="0">
              <a:latin typeface="Arial" panose="020B0604020202020204" pitchFamily="34" charset="0"/>
              <a:cs typeface="Arial" panose="020B0604020202020204" pitchFamily="34" charset="0"/>
            </a:endParaRPr>
          </a:p>
          <a:p>
            <a:r>
              <a:rPr lang="ru-RU" sz="2000" u="sng" dirty="0">
                <a:latin typeface="Arial" panose="020B0604020202020204" pitchFamily="34" charset="0"/>
                <a:cs typeface="Arial" panose="020B0604020202020204" pitchFamily="34" charset="0"/>
              </a:rPr>
              <a:t>Выражают кроме прочего значение  наиболее высокой меры признака без указания сравнения</a:t>
            </a:r>
            <a:r>
              <a:rPr lang="ru-RU"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Výsledky byly nejrůznější. </a:t>
            </a:r>
            <a:r>
              <a:rPr lang="ru-RU" sz="2000" dirty="0">
                <a:latin typeface="Arial" panose="020B0604020202020204" pitchFamily="34" charset="0"/>
                <a:cs typeface="Arial" panose="020B0604020202020204" pitchFamily="34" charset="0"/>
              </a:rPr>
              <a:t>Соответствует формам в РЯ, но представлена значительно реже. </a:t>
            </a:r>
          </a:p>
        </p:txBody>
      </p:sp>
    </p:spTree>
    <p:extLst>
      <p:ext uri="{BB962C8B-B14F-4D97-AF65-F5344CB8AC3E}">
        <p14:creationId xmlns:p14="http://schemas.microsoft.com/office/powerpoint/2010/main" val="30816883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5832D7A-3552-4195-BFE6-52B4ED6F14B8}"/>
              </a:ext>
            </a:extLst>
          </p:cNvPr>
          <p:cNvSpPr/>
          <p:nvPr/>
        </p:nvSpPr>
        <p:spPr>
          <a:xfrm>
            <a:off x="2452230" y="1533179"/>
            <a:ext cx="7930633" cy="3477875"/>
          </a:xfrm>
          <a:prstGeom prst="rect">
            <a:avLst/>
          </a:prstGeom>
        </p:spPr>
        <p:txBody>
          <a:bodyPr wrap="square">
            <a:spAutoFit/>
          </a:bodyPr>
          <a:lstStyle/>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Vezměte si tamten ručník, je o něco čistší.</a:t>
            </a: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Bylo by dobré, kdyby referát byl o něco kratší.</a:t>
            </a: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Vezmi si něco teplejšího, venku je zima.</a:t>
            </a: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Tyhle kalhoty mi jsou velké, nemáte nějaké menší?</a:t>
            </a: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Zbylo málo peněz, kup něco levnějšího.</a:t>
            </a: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Nalij mně trochu silnější čaj, prosím tě.</a:t>
            </a: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Vyber nějaký menší meloun.</a:t>
            </a: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Nemáte nějakou tmavší halenku.</a:t>
            </a: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Tahle sukně je moc úzká, potřebuju širší.</a:t>
            </a: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Dej mi, prosím tě víc brambor, mám velký hlad.</a:t>
            </a:r>
          </a:p>
        </p:txBody>
      </p:sp>
    </p:spTree>
    <p:extLst>
      <p:ext uri="{BB962C8B-B14F-4D97-AF65-F5344CB8AC3E}">
        <p14:creationId xmlns:p14="http://schemas.microsoft.com/office/powerpoint/2010/main" val="37918630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11DF94-810C-4569-9BB7-C615D0D69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540000">
            <a:off x="1188936" y="662564"/>
            <a:ext cx="9492450" cy="544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2339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E0B0EAD-E54F-421F-9D7A-F3BD30B7A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25" y="745181"/>
            <a:ext cx="10168271" cy="536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6298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116B5CE-2008-42BF-9BC9-F5F10D965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586787" y="0"/>
            <a:ext cx="96036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27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4C1A94B-4CD9-4966-B580-611F2082C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995362"/>
            <a:ext cx="8352928"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8507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CBAB899-501A-4B64-82EC-3E4E4F54F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684" y="31"/>
            <a:ext cx="9004835" cy="685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2232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39C929-915F-4045-95BC-DACAFBE8A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131" y="516469"/>
            <a:ext cx="9993979" cy="582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138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FAB178A-7DED-4BE1-A832-21104D889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213516" y="402028"/>
            <a:ext cx="9277503" cy="591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2373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A1B2FFE-D7D2-4779-AA17-6214C727A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793" y="383039"/>
            <a:ext cx="8014391" cy="269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724675A0-1DE4-44E3-8FBA-CCE974F14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978590" y="2890684"/>
            <a:ext cx="8833585" cy="340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4384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99ADEA0-964C-4674-961D-DA4981CE8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187092" y="936771"/>
            <a:ext cx="9539902" cy="483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2948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1D40F91-835D-447C-ADA6-CBDAADC9E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812" y="518300"/>
            <a:ext cx="9410105" cy="582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349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8111E0D-B92D-4B43-BC32-C1280C572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587" y="1078764"/>
            <a:ext cx="8008148"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47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A396F5-2617-4A08-AAE4-1C9F059A2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381846" y="934574"/>
            <a:ext cx="9347671" cy="494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400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62323CA-B789-4BFE-9769-03B5C0115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292402" y="0"/>
            <a:ext cx="99514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39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B625ABB-F5F2-4753-9D26-99ABB6B70997}"/>
              </a:ext>
            </a:extLst>
          </p:cNvPr>
          <p:cNvSpPr/>
          <p:nvPr/>
        </p:nvSpPr>
        <p:spPr>
          <a:xfrm>
            <a:off x="393290" y="289679"/>
            <a:ext cx="11405419" cy="6278642"/>
          </a:xfrm>
          <a:prstGeom prst="rect">
            <a:avLst/>
          </a:prstGeom>
        </p:spPr>
        <p:txBody>
          <a:bodyPr wrap="square">
            <a:spAutoFit/>
          </a:bodyPr>
          <a:lstStyle/>
          <a:p>
            <a:pPr lvl="0" algn="ctr">
              <a:defRPr/>
            </a:pPr>
            <a:r>
              <a:rPr lang="ru-RU" sz="4400" kern="0" dirty="0">
                <a:solidFill>
                  <a:srgbClr val="FF0000"/>
                </a:solidFill>
                <a:latin typeface="Arial" panose="020B0604020202020204" pitchFamily="34" charset="0"/>
                <a:cs typeface="Arial" panose="020B0604020202020204" pitchFamily="34" charset="0"/>
              </a:rPr>
              <a:t>Категория числа</a:t>
            </a:r>
          </a:p>
          <a:p>
            <a:pPr lvl="0">
              <a:defRPr/>
            </a:pPr>
            <a:endParaRPr lang="ru-RU" sz="2000" kern="0" dirty="0">
              <a:solidFill>
                <a:srgbClr val="000000"/>
              </a:solidFill>
              <a:latin typeface="Arial" panose="020B0604020202020204" pitchFamily="34" charset="0"/>
              <a:cs typeface="Arial" panose="020B0604020202020204" pitchFamily="34" charset="0"/>
            </a:endParaRPr>
          </a:p>
          <a:p>
            <a:pPr lvl="0"/>
            <a:r>
              <a:rPr lang="ru-RU" sz="2000" u="sng" dirty="0">
                <a:solidFill>
                  <a:srgbClr val="000000"/>
                </a:solidFill>
                <a:latin typeface="Arial" panose="020B0604020202020204" pitchFamily="34" charset="0"/>
                <a:cs typeface="Arial" panose="020B0604020202020204" pitchFamily="34" charset="0"/>
              </a:rPr>
              <a:t>И в чешском и в русском языках грамматическая категория числа основана на </a:t>
            </a:r>
            <a:r>
              <a:rPr lang="ru-RU" sz="2000" u="sng" dirty="0">
                <a:solidFill>
                  <a:srgbClr val="00B050"/>
                </a:solidFill>
                <a:latin typeface="Arial" panose="020B0604020202020204" pitchFamily="34" charset="0"/>
                <a:cs typeface="Arial" panose="020B0604020202020204" pitchFamily="34" charset="0"/>
              </a:rPr>
              <a:t>оппозиции единственного и множественного числа</a:t>
            </a:r>
            <a:r>
              <a:rPr lang="ru-RU" sz="2000" u="sng" dirty="0">
                <a:solidFill>
                  <a:srgbClr val="000000"/>
                </a:solidFill>
                <a:latin typeface="Arial" panose="020B0604020202020204" pitchFamily="34" charset="0"/>
                <a:cs typeface="Arial" panose="020B0604020202020204" pitchFamily="34" charset="0"/>
              </a:rPr>
              <a:t>. </a:t>
            </a:r>
          </a:p>
          <a:p>
            <a:pPr lvl="0"/>
            <a:r>
              <a:rPr lang="ru-RU" sz="2000" dirty="0">
                <a:solidFill>
                  <a:srgbClr val="000000"/>
                </a:solidFill>
                <a:latin typeface="Arial" panose="020B0604020202020204" pitchFamily="34" charset="0"/>
                <a:cs typeface="Arial" panose="020B0604020202020204" pitchFamily="34" charset="0"/>
              </a:rPr>
              <a:t>Эта оппозиция может восприниматься как противопоставление по принципу:</a:t>
            </a:r>
          </a:p>
          <a:p>
            <a:pPr marL="342900" lvl="0" indent="-342900">
              <a:buFont typeface="Arial" panose="020B0604020202020204" pitchFamily="34" charset="0"/>
              <a:buChar char="•"/>
            </a:pPr>
            <a:r>
              <a:rPr lang="ru-RU" sz="2000" dirty="0">
                <a:solidFill>
                  <a:srgbClr val="00B050"/>
                </a:solidFill>
                <a:latin typeface="Arial" panose="020B0604020202020204" pitchFamily="34" charset="0"/>
                <a:cs typeface="Arial" panose="020B0604020202020204" pitchFamily="34" charset="0"/>
              </a:rPr>
              <a:t>единичность/множественность</a:t>
            </a:r>
            <a:r>
              <a:rPr lang="ru-RU" sz="2000" dirty="0">
                <a:solidFill>
                  <a:srgbClr val="000000"/>
                </a:solidFill>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расчлененность/нерасчлененность,</a:t>
            </a:r>
          </a:p>
          <a:p>
            <a:pPr marL="342900" lvl="0" indent="-342900">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по классам денотата.</a:t>
            </a:r>
          </a:p>
          <a:p>
            <a:pPr lvl="0"/>
            <a:endParaRPr lang="ru-RU" dirty="0">
              <a:solidFill>
                <a:prstClr val="black"/>
              </a:solidFill>
              <a:latin typeface="Times New Roman"/>
              <a:ea typeface="Times New Roman"/>
            </a:endParaRPr>
          </a:p>
          <a:p>
            <a:pPr lvl="0"/>
            <a:r>
              <a:rPr lang="ru-RU" sz="2000" dirty="0">
                <a:solidFill>
                  <a:prstClr val="black"/>
                </a:solidFill>
                <a:latin typeface="Arial" panose="020B0604020202020204" pitchFamily="34" charset="0"/>
                <a:ea typeface="Times New Roman"/>
                <a:cs typeface="Arial" panose="020B0604020202020204" pitchFamily="34" charset="0"/>
              </a:rPr>
              <a:t>В обоих языках, однако, сохраняются </a:t>
            </a:r>
            <a:r>
              <a:rPr lang="ru-RU" sz="2000" b="1" u="sng" dirty="0">
                <a:solidFill>
                  <a:srgbClr val="00B050"/>
                </a:solidFill>
                <a:latin typeface="Arial" panose="020B0604020202020204" pitchFamily="34" charset="0"/>
                <a:ea typeface="Times New Roman"/>
                <a:cs typeface="Arial" panose="020B0604020202020204" pitchFamily="34" charset="0"/>
              </a:rPr>
              <a:t>следы двойственного числа</a:t>
            </a:r>
            <a:r>
              <a:rPr lang="ru-RU" sz="2000" dirty="0">
                <a:solidFill>
                  <a:prstClr val="black"/>
                </a:solidFill>
                <a:latin typeface="Arial" panose="020B0604020202020204" pitchFamily="34" charset="0"/>
                <a:ea typeface="Times New Roman"/>
                <a:cs typeface="Arial" panose="020B0604020202020204" pitchFamily="34" charset="0"/>
              </a:rPr>
              <a:t>. </a:t>
            </a:r>
            <a:endParaRPr lang="cs-CZ" sz="2000" dirty="0">
              <a:solidFill>
                <a:prstClr val="black"/>
              </a:solidFill>
              <a:latin typeface="Arial" panose="020B0604020202020204" pitchFamily="34" charset="0"/>
              <a:ea typeface="Times New Roman"/>
              <a:cs typeface="Arial" panose="020B0604020202020204" pitchFamily="34" charset="0"/>
            </a:endParaRPr>
          </a:p>
          <a:p>
            <a:pPr lvl="0"/>
            <a:r>
              <a:rPr lang="ru-RU" sz="2000" dirty="0">
                <a:solidFill>
                  <a:prstClr val="black"/>
                </a:solidFill>
                <a:latin typeface="Arial" panose="020B0604020202020204" pitchFamily="34" charset="0"/>
                <a:ea typeface="Times New Roman"/>
                <a:cs typeface="Arial" panose="020B0604020202020204" pitchFamily="34" charset="0"/>
              </a:rPr>
              <a:t>В РЯ это в первую очередь конструкции с числительными и предметом счета.</a:t>
            </a:r>
          </a:p>
          <a:p>
            <a:pPr lvl="0"/>
            <a:endParaRPr lang="ru-RU" sz="2000" dirty="0">
              <a:solidFill>
                <a:prstClr val="black"/>
              </a:solidFill>
              <a:latin typeface="Arial" panose="020B0604020202020204" pitchFamily="34" charset="0"/>
              <a:cs typeface="Arial" panose="020B0604020202020204" pitchFamily="34" charset="0"/>
            </a:endParaRPr>
          </a:p>
          <a:p>
            <a:pPr lvl="0"/>
            <a:endParaRPr lang="ru-RU" sz="2000" dirty="0">
              <a:solidFill>
                <a:prstClr val="black"/>
              </a:solidFill>
              <a:latin typeface="Arial" panose="020B0604020202020204" pitchFamily="34" charset="0"/>
              <a:cs typeface="Arial" panose="020B0604020202020204" pitchFamily="34" charset="0"/>
            </a:endParaRPr>
          </a:p>
          <a:p>
            <a:pPr lvl="0"/>
            <a:endParaRPr lang="ru-RU" sz="2000" dirty="0">
              <a:solidFill>
                <a:prstClr val="black"/>
              </a:solidFill>
              <a:latin typeface="Arial" panose="020B0604020202020204" pitchFamily="34" charset="0"/>
              <a:cs typeface="Arial" panose="020B0604020202020204" pitchFamily="34" charset="0"/>
            </a:endParaRPr>
          </a:p>
          <a:p>
            <a:pPr lvl="0"/>
            <a:endParaRPr lang="ru-RU" sz="2000" dirty="0">
              <a:solidFill>
                <a:prstClr val="black"/>
              </a:solidFill>
              <a:latin typeface="Arial" panose="020B0604020202020204" pitchFamily="34" charset="0"/>
              <a:cs typeface="Arial" panose="020B0604020202020204" pitchFamily="34" charset="0"/>
            </a:endParaRPr>
          </a:p>
          <a:p>
            <a:pPr lvl="0"/>
            <a:endParaRPr lang="ru-RU" sz="2000" dirty="0">
              <a:solidFill>
                <a:prstClr val="black"/>
              </a:solidFill>
              <a:latin typeface="Arial" panose="020B0604020202020204" pitchFamily="34" charset="0"/>
              <a:cs typeface="Arial" panose="020B0604020202020204" pitchFamily="34" charset="0"/>
            </a:endParaRPr>
          </a:p>
          <a:p>
            <a:pPr lvl="0"/>
            <a:r>
              <a:rPr lang="ru-RU" sz="2000" dirty="0">
                <a:solidFill>
                  <a:prstClr val="black"/>
                </a:solidFill>
                <a:latin typeface="Arial" panose="020B0604020202020204" pitchFamily="34" charset="0"/>
                <a:cs typeface="Arial" panose="020B0604020202020204" pitchFamily="34" charset="0"/>
              </a:rPr>
              <a:t>В РЯ также названия некоторых частей тела </a:t>
            </a:r>
            <a:r>
              <a:rPr lang="ru-RU" sz="2000" i="1" dirty="0">
                <a:solidFill>
                  <a:prstClr val="black"/>
                </a:solidFill>
                <a:latin typeface="Arial" panose="020B0604020202020204" pitchFamily="34" charset="0"/>
                <a:cs typeface="Arial" panose="020B0604020202020204" pitchFamily="34" charset="0"/>
              </a:rPr>
              <a:t>колено - колени (</a:t>
            </a:r>
            <a:r>
              <a:rPr lang="de-DE" sz="2000" i="1" dirty="0" err="1">
                <a:solidFill>
                  <a:prstClr val="black"/>
                </a:solidFill>
                <a:latin typeface="Arial" panose="020B0604020202020204" pitchFamily="34" charset="0"/>
                <a:cs typeface="Arial" panose="020B0604020202020204" pitchFamily="34" charset="0"/>
              </a:rPr>
              <a:t>ruce</a:t>
            </a:r>
            <a:r>
              <a:rPr lang="de-DE" sz="2000" i="1" dirty="0">
                <a:solidFill>
                  <a:prstClr val="black"/>
                </a:solidFill>
                <a:latin typeface="Arial" panose="020B0604020202020204" pitchFamily="34" charset="0"/>
                <a:cs typeface="Arial" panose="020B0604020202020204" pitchFamily="34" charset="0"/>
              </a:rPr>
              <a:t>, </a:t>
            </a:r>
            <a:r>
              <a:rPr lang="de-DE" sz="2000" i="1" dirty="0" err="1">
                <a:solidFill>
                  <a:prstClr val="black"/>
                </a:solidFill>
                <a:latin typeface="Arial" panose="020B0604020202020204" pitchFamily="34" charset="0"/>
                <a:cs typeface="Arial" panose="020B0604020202020204" pitchFamily="34" charset="0"/>
              </a:rPr>
              <a:t>nohy</a:t>
            </a:r>
            <a:r>
              <a:rPr lang="de-DE" sz="2000" i="1" dirty="0">
                <a:solidFill>
                  <a:prstClr val="black"/>
                </a:solidFill>
                <a:latin typeface="Arial" panose="020B0604020202020204" pitchFamily="34" charset="0"/>
                <a:cs typeface="Arial" panose="020B0604020202020204" pitchFamily="34" charset="0"/>
              </a:rPr>
              <a:t>, </a:t>
            </a:r>
            <a:r>
              <a:rPr lang="de-DE" sz="2000" i="1" dirty="0" err="1">
                <a:solidFill>
                  <a:prstClr val="black"/>
                </a:solidFill>
                <a:latin typeface="Arial" panose="020B0604020202020204" pitchFamily="34" charset="0"/>
                <a:cs typeface="Arial" panose="020B0604020202020204" pitchFamily="34" charset="0"/>
              </a:rPr>
              <a:t>oči</a:t>
            </a:r>
            <a:r>
              <a:rPr lang="de-DE" sz="2000" i="1" dirty="0">
                <a:solidFill>
                  <a:prstClr val="black"/>
                </a:solidFill>
                <a:latin typeface="Arial" panose="020B0604020202020204" pitchFamily="34" charset="0"/>
                <a:cs typeface="Arial" panose="020B0604020202020204" pitchFamily="34" charset="0"/>
              </a:rPr>
              <a:t>, </a:t>
            </a:r>
            <a:r>
              <a:rPr lang="de-DE" sz="2000" i="1" dirty="0" err="1">
                <a:solidFill>
                  <a:prstClr val="black"/>
                </a:solidFill>
                <a:latin typeface="Arial" panose="020B0604020202020204" pitchFamily="34" charset="0"/>
                <a:cs typeface="Arial" panose="020B0604020202020204" pitchFamily="34" charset="0"/>
              </a:rPr>
              <a:t>uši</a:t>
            </a:r>
            <a:r>
              <a:rPr lang="ru-RU" sz="2000" i="1"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и в ЧЯ некоторые числительные (</a:t>
            </a:r>
            <a:r>
              <a:rPr lang="de-DE" sz="2000" i="1" dirty="0" err="1">
                <a:solidFill>
                  <a:prstClr val="black"/>
                </a:solidFill>
                <a:latin typeface="Arial" panose="020B0604020202020204" pitchFamily="34" charset="0"/>
                <a:cs typeface="Arial" panose="020B0604020202020204" pitchFamily="34" charset="0"/>
              </a:rPr>
              <a:t>dva</a:t>
            </a:r>
            <a:r>
              <a:rPr lang="de-DE" sz="2000" i="1" dirty="0">
                <a:solidFill>
                  <a:prstClr val="black"/>
                </a:solidFill>
                <a:latin typeface="Arial" panose="020B0604020202020204" pitchFamily="34" charset="0"/>
                <a:cs typeface="Arial" panose="020B0604020202020204" pitchFamily="34" charset="0"/>
              </a:rPr>
              <a:t>, </a:t>
            </a:r>
            <a:r>
              <a:rPr lang="de-DE" sz="2000" i="1" dirty="0" err="1">
                <a:solidFill>
                  <a:prstClr val="black"/>
                </a:solidFill>
                <a:latin typeface="Arial" panose="020B0604020202020204" pitchFamily="34" charset="0"/>
                <a:cs typeface="Arial" panose="020B0604020202020204" pitchFamily="34" charset="0"/>
              </a:rPr>
              <a:t>oba</a:t>
            </a:r>
            <a:r>
              <a:rPr lang="de-DE" sz="2000" i="1" dirty="0">
                <a:solidFill>
                  <a:prstClr val="black"/>
                </a:solidFill>
                <a:latin typeface="Arial" panose="020B0604020202020204" pitchFamily="34" charset="0"/>
                <a:cs typeface="Arial" panose="020B0604020202020204" pitchFamily="34" charset="0"/>
              </a:rPr>
              <a:t>, </a:t>
            </a:r>
            <a:r>
              <a:rPr lang="de-DE" sz="2000" i="1" dirty="0" err="1">
                <a:solidFill>
                  <a:prstClr val="black"/>
                </a:solidFill>
                <a:latin typeface="Arial" panose="020B0604020202020204" pitchFamily="34" charset="0"/>
                <a:cs typeface="Arial" panose="020B0604020202020204" pitchFamily="34" charset="0"/>
              </a:rPr>
              <a:t>dvě</a:t>
            </a:r>
            <a:r>
              <a:rPr lang="de-DE" sz="2000" i="1" dirty="0">
                <a:solidFill>
                  <a:prstClr val="black"/>
                </a:solidFill>
                <a:latin typeface="Arial" panose="020B0604020202020204" pitchFamily="34" charset="0"/>
                <a:cs typeface="Arial" panose="020B0604020202020204" pitchFamily="34" charset="0"/>
              </a:rPr>
              <a:t> </a:t>
            </a:r>
            <a:r>
              <a:rPr lang="de-DE" sz="2000" i="1" dirty="0" err="1">
                <a:solidFill>
                  <a:prstClr val="black"/>
                </a:solidFill>
                <a:latin typeface="Arial" panose="020B0604020202020204" pitchFamily="34" charset="0"/>
                <a:cs typeface="Arial" panose="020B0604020202020204" pitchFamily="34" charset="0"/>
              </a:rPr>
              <a:t>stě</a:t>
            </a:r>
            <a:r>
              <a:rPr lang="ru-RU" sz="2000" dirty="0">
                <a:solidFill>
                  <a:prstClr val="black"/>
                </a:solidFill>
                <a:latin typeface="Arial" panose="020B0604020202020204" pitchFamily="34" charset="0"/>
                <a:cs typeface="Arial" panose="020B0604020202020204" pitchFamily="34" charset="0"/>
              </a:rPr>
              <a:t>). В РЯ </a:t>
            </a:r>
            <a:r>
              <a:rPr lang="ru-RU" sz="2000" dirty="0" err="1">
                <a:solidFill>
                  <a:prstClr val="black"/>
                </a:solidFill>
                <a:latin typeface="Arial" panose="020B0604020202020204" pitchFamily="34" charset="0"/>
                <a:cs typeface="Arial" panose="020B0604020202020204" pitchFamily="34" charset="0"/>
              </a:rPr>
              <a:t>мн.ч</a:t>
            </a:r>
            <a:r>
              <a:rPr lang="ru-RU" sz="2000" dirty="0">
                <a:solidFill>
                  <a:prstClr val="black"/>
                </a:solidFill>
                <a:latin typeface="Arial" panose="020B0604020202020204" pitchFamily="34" charset="0"/>
                <a:cs typeface="Arial" panose="020B0604020202020204" pitchFamily="34" charset="0"/>
              </a:rPr>
              <a:t>. </a:t>
            </a:r>
            <a:r>
              <a:rPr lang="ru-RU" sz="2000" dirty="0" err="1">
                <a:solidFill>
                  <a:prstClr val="black"/>
                </a:solidFill>
                <a:latin typeface="Arial" panose="020B0604020202020204" pitchFamily="34" charset="0"/>
                <a:cs typeface="Arial" panose="020B0604020202020204" pitchFamily="34" charset="0"/>
              </a:rPr>
              <a:t>м.р</a:t>
            </a:r>
            <a:r>
              <a:rPr lang="ru-RU" sz="2000" dirty="0">
                <a:solidFill>
                  <a:prstClr val="black"/>
                </a:solidFill>
                <a:latin typeface="Arial" panose="020B0604020202020204" pitchFamily="34" charset="0"/>
                <a:cs typeface="Arial" panose="020B0604020202020204" pitchFamily="34" charset="0"/>
              </a:rPr>
              <a:t>. на </a:t>
            </a:r>
            <a:r>
              <a:rPr lang="ru-RU" sz="2000" b="1" dirty="0">
                <a:solidFill>
                  <a:prstClr val="black"/>
                </a:solidFill>
                <a:latin typeface="Arial" panose="020B0604020202020204" pitchFamily="34" charset="0"/>
                <a:cs typeface="Arial" panose="020B0604020202020204" pitchFamily="34" charset="0"/>
              </a:rPr>
              <a:t>–А, </a:t>
            </a:r>
            <a:r>
              <a:rPr lang="ru-RU" sz="2000" dirty="0">
                <a:solidFill>
                  <a:prstClr val="black"/>
                </a:solidFill>
                <a:latin typeface="Arial" panose="020B0604020202020204" pitchFamily="34" charset="0"/>
                <a:cs typeface="Arial" panose="020B0604020202020204" pitchFamily="34" charset="0"/>
              </a:rPr>
              <a:t>напр. </a:t>
            </a:r>
            <a:r>
              <a:rPr lang="ru-RU" sz="2000" i="1" dirty="0">
                <a:solidFill>
                  <a:prstClr val="black"/>
                </a:solidFill>
                <a:latin typeface="Arial" panose="020B0604020202020204" pitchFamily="34" charset="0"/>
                <a:cs typeface="Arial" panose="020B0604020202020204" pitchFamily="34" charset="0"/>
              </a:rPr>
              <a:t>берег - берег</a:t>
            </a:r>
            <a:r>
              <a:rPr lang="ru-RU" sz="2000" b="1" i="1" dirty="0">
                <a:solidFill>
                  <a:prstClr val="black"/>
                </a:solidFill>
                <a:latin typeface="Arial" panose="020B0604020202020204" pitchFamily="34" charset="0"/>
                <a:cs typeface="Arial" panose="020B0604020202020204" pitchFamily="34" charset="0"/>
              </a:rPr>
              <a:t>а</a:t>
            </a:r>
            <a:r>
              <a:rPr lang="ru-RU" sz="2000" dirty="0">
                <a:solidFill>
                  <a:prstClr val="black"/>
                </a:solidFill>
                <a:latin typeface="Arial" panose="020B0604020202020204" pitchFamily="34" charset="0"/>
                <a:cs typeface="Arial" panose="020B0604020202020204" pitchFamily="34" charset="0"/>
              </a:rPr>
              <a:t>.</a:t>
            </a:r>
          </a:p>
          <a:p>
            <a:pPr lvl="0"/>
            <a:endParaRPr lang="ru-RU" sz="2000" u="sng" dirty="0">
              <a:solidFill>
                <a:srgbClr val="000000"/>
              </a:solidFill>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0AFB48C6-5E85-413B-9387-15E03CD505E6}"/>
              </a:ext>
            </a:extLst>
          </p:cNvPr>
          <p:cNvPicPr>
            <a:picLocks noChangeAspect="1"/>
          </p:cNvPicPr>
          <p:nvPr/>
        </p:nvPicPr>
        <p:blipFill>
          <a:blip r:embed="rId2"/>
          <a:stretch>
            <a:fillRect/>
          </a:stretch>
        </p:blipFill>
        <p:spPr>
          <a:xfrm>
            <a:off x="3864052" y="4212298"/>
            <a:ext cx="5210740" cy="1254438"/>
          </a:xfrm>
          <a:prstGeom prst="rect">
            <a:avLst/>
          </a:prstGeom>
        </p:spPr>
      </p:pic>
    </p:spTree>
    <p:extLst>
      <p:ext uri="{BB962C8B-B14F-4D97-AF65-F5344CB8AC3E}">
        <p14:creationId xmlns:p14="http://schemas.microsoft.com/office/powerpoint/2010/main" val="225754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9C308338-BDCD-4319-A1A7-FEF4AC3FBC8A}"/>
              </a:ext>
            </a:extLst>
          </p:cNvPr>
          <p:cNvGraphicFramePr>
            <a:graphicFrameLocks noGrp="1"/>
          </p:cNvGraphicFramePr>
          <p:nvPr>
            <p:extLst>
              <p:ext uri="{D42A27DB-BD31-4B8C-83A1-F6EECF244321}">
                <p14:modId xmlns:p14="http://schemas.microsoft.com/office/powerpoint/2010/main" val="26255476"/>
              </p:ext>
            </p:extLst>
          </p:nvPr>
        </p:nvGraphicFramePr>
        <p:xfrm>
          <a:off x="1101214" y="402458"/>
          <a:ext cx="9930580" cy="5998454"/>
        </p:xfrm>
        <a:graphic>
          <a:graphicData uri="http://schemas.openxmlformats.org/drawingml/2006/table">
            <a:tbl>
              <a:tblPr firstRow="1" firstCol="1" lastRow="1" lastCol="1" bandRow="1" bandCol="1"/>
              <a:tblGrid>
                <a:gridCol w="4592852">
                  <a:extLst>
                    <a:ext uri="{9D8B030D-6E8A-4147-A177-3AD203B41FA5}">
                      <a16:colId xmlns:a16="http://schemas.microsoft.com/office/drawing/2014/main" val="1457249538"/>
                    </a:ext>
                  </a:extLst>
                </a:gridCol>
                <a:gridCol w="5337728">
                  <a:extLst>
                    <a:ext uri="{9D8B030D-6E8A-4147-A177-3AD203B41FA5}">
                      <a16:colId xmlns:a16="http://schemas.microsoft.com/office/drawing/2014/main" val="326559342"/>
                    </a:ext>
                  </a:extLst>
                </a:gridCol>
              </a:tblGrid>
              <a:tr h="293790">
                <a:tc gridSpan="2">
                  <a:txBody>
                    <a:bodyPr/>
                    <a:lstStyle/>
                    <a:p>
                      <a:pPr algn="ctr">
                        <a:lnSpc>
                          <a:spcPct val="107000"/>
                        </a:lnSpc>
                        <a:spcAft>
                          <a:spcPts val="0"/>
                        </a:spcAft>
                      </a:pPr>
                      <a:r>
                        <a:rPr lang="ru-RU" sz="2000" b="1" dirty="0">
                          <a:solidFill>
                            <a:srgbClr val="00B050"/>
                          </a:solidFill>
                          <a:effectLst/>
                          <a:latin typeface="Arial" panose="020B0604020202020204" pitchFamily="34" charset="0"/>
                          <a:ea typeface="Times New Roman"/>
                          <a:cs typeface="Arial" panose="020B0604020202020204" pitchFamily="34" charset="0"/>
                        </a:rPr>
                        <a:t>ОБРАЗОВАНИЕ ФОРМ МНОЖЕСТВЕННОГО ЧИСЛА В РЯ</a:t>
                      </a:r>
                      <a:endParaRPr lang="de-DE" sz="2000" b="1" dirty="0">
                        <a:solidFill>
                          <a:srgbClr val="00B050"/>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extLst>
                  <a:ext uri="{0D108BD9-81ED-4DB2-BD59-A6C34878D82A}">
                    <a16:rowId xmlns:a16="http://schemas.microsoft.com/office/drawing/2014/main" val="769087064"/>
                  </a:ext>
                </a:extLst>
              </a:tr>
              <a:tr h="1034065">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стол, актер, староста</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автомобиль, писатель, дядя, музей</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стол</a:t>
                      </a:r>
                      <a:r>
                        <a:rPr lang="ru-RU" sz="2000" b="1" dirty="0">
                          <a:effectLst/>
                          <a:latin typeface="Arial" panose="020B0604020202020204" pitchFamily="34" charset="0"/>
                          <a:ea typeface="Times New Roman"/>
                          <a:cs typeface="Arial" panose="020B0604020202020204" pitchFamily="34" charset="0"/>
                        </a:rPr>
                        <a:t>ы, </a:t>
                      </a:r>
                      <a:r>
                        <a:rPr lang="ru-RU" sz="2000" dirty="0">
                          <a:effectLst/>
                          <a:latin typeface="Arial" panose="020B0604020202020204" pitchFamily="34" charset="0"/>
                          <a:ea typeface="Times New Roman"/>
                          <a:cs typeface="Arial" panose="020B0604020202020204" pitchFamily="34" charset="0"/>
                        </a:rPr>
                        <a:t>актер</a:t>
                      </a:r>
                      <a:r>
                        <a:rPr lang="ru-RU" sz="2000" b="1" dirty="0">
                          <a:effectLst/>
                          <a:latin typeface="Arial" panose="020B0604020202020204" pitchFamily="34" charset="0"/>
                          <a:ea typeface="Times New Roman"/>
                          <a:cs typeface="Arial" panose="020B0604020202020204" pitchFamily="34" charset="0"/>
                        </a:rPr>
                        <a:t>ы</a:t>
                      </a:r>
                      <a:r>
                        <a:rPr lang="ru-RU" sz="2000" dirty="0">
                          <a:effectLst/>
                          <a:latin typeface="Arial" panose="020B0604020202020204" pitchFamily="34" charset="0"/>
                          <a:ea typeface="Times New Roman"/>
                          <a:cs typeface="Arial" panose="020B0604020202020204" pitchFamily="34" charset="0"/>
                        </a:rPr>
                        <a:t>, старост</a:t>
                      </a:r>
                      <a:r>
                        <a:rPr lang="ru-RU" sz="2000" b="1" dirty="0">
                          <a:effectLst/>
                          <a:latin typeface="Arial" panose="020B0604020202020204" pitchFamily="34" charset="0"/>
                          <a:ea typeface="Times New Roman"/>
                          <a:cs typeface="Arial" panose="020B0604020202020204" pitchFamily="34" charset="0"/>
                        </a:rPr>
                        <a:t>ы</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автомобил</a:t>
                      </a:r>
                      <a:r>
                        <a:rPr lang="ru-RU" sz="2000" b="1" dirty="0">
                          <a:effectLst/>
                          <a:latin typeface="Arial" panose="020B0604020202020204" pitchFamily="34" charset="0"/>
                          <a:ea typeface="Times New Roman"/>
                          <a:cs typeface="Arial" panose="020B0604020202020204" pitchFamily="34" charset="0"/>
                        </a:rPr>
                        <a:t>и</a:t>
                      </a:r>
                      <a:r>
                        <a:rPr lang="ru-RU" sz="2000" dirty="0">
                          <a:effectLst/>
                          <a:latin typeface="Arial" panose="020B0604020202020204" pitchFamily="34" charset="0"/>
                          <a:ea typeface="Times New Roman"/>
                          <a:cs typeface="Arial" panose="020B0604020202020204" pitchFamily="34" charset="0"/>
                        </a:rPr>
                        <a:t>, писател</a:t>
                      </a:r>
                      <a:r>
                        <a:rPr lang="ru-RU" sz="2000" b="1" dirty="0">
                          <a:effectLst/>
                          <a:latin typeface="Arial" panose="020B0604020202020204" pitchFamily="34" charset="0"/>
                          <a:ea typeface="Times New Roman"/>
                          <a:cs typeface="Arial" panose="020B0604020202020204" pitchFamily="34" charset="0"/>
                        </a:rPr>
                        <a:t>и</a:t>
                      </a:r>
                      <a:r>
                        <a:rPr lang="ru-RU" sz="2000" dirty="0">
                          <a:effectLst/>
                          <a:latin typeface="Arial" panose="020B0604020202020204" pitchFamily="34" charset="0"/>
                          <a:ea typeface="Times New Roman"/>
                          <a:cs typeface="Arial" panose="020B0604020202020204" pitchFamily="34" charset="0"/>
                        </a:rPr>
                        <a:t>, дяд</a:t>
                      </a:r>
                      <a:r>
                        <a:rPr lang="ru-RU" sz="2000" b="1" dirty="0">
                          <a:effectLst/>
                          <a:latin typeface="Arial" panose="020B0604020202020204" pitchFamily="34" charset="0"/>
                          <a:ea typeface="Times New Roman"/>
                          <a:cs typeface="Arial" panose="020B0604020202020204" pitchFamily="34" charset="0"/>
                        </a:rPr>
                        <a:t>и</a:t>
                      </a:r>
                      <a:r>
                        <a:rPr lang="ru-RU" sz="2000" dirty="0">
                          <a:effectLst/>
                          <a:latin typeface="Arial" panose="020B0604020202020204" pitchFamily="34" charset="0"/>
                          <a:ea typeface="Times New Roman"/>
                          <a:cs typeface="Arial" panose="020B0604020202020204" pitchFamily="34" charset="0"/>
                        </a:rPr>
                        <a:t>, музе</a:t>
                      </a:r>
                      <a:r>
                        <a:rPr lang="ru-RU" sz="2000" b="1" dirty="0">
                          <a:effectLst/>
                          <a:latin typeface="Arial" panose="020B0604020202020204" pitchFamily="34" charset="0"/>
                          <a:ea typeface="Times New Roman"/>
                          <a:cs typeface="Arial" panose="020B0604020202020204" pitchFamily="34" charset="0"/>
                        </a:rPr>
                        <a:t>и</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990595"/>
                  </a:ext>
                </a:extLst>
              </a:tr>
              <a:tr h="923943">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школа</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неделя</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тетрадь</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школ</a:t>
                      </a:r>
                      <a:r>
                        <a:rPr lang="ru-RU" sz="2000" b="1" dirty="0">
                          <a:effectLst/>
                          <a:latin typeface="Arial" panose="020B0604020202020204" pitchFamily="34" charset="0"/>
                          <a:ea typeface="Times New Roman"/>
                          <a:cs typeface="Arial" panose="020B0604020202020204" pitchFamily="34" charset="0"/>
                        </a:rPr>
                        <a:t>ы</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недел</a:t>
                      </a:r>
                      <a:r>
                        <a:rPr lang="ru-RU" sz="2000" b="1" dirty="0">
                          <a:effectLst/>
                          <a:latin typeface="Arial" panose="020B0604020202020204" pitchFamily="34" charset="0"/>
                          <a:ea typeface="Times New Roman"/>
                          <a:cs typeface="Arial" panose="020B0604020202020204" pitchFamily="34" charset="0"/>
                        </a:rPr>
                        <a:t>и</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тетрад</a:t>
                      </a:r>
                      <a:r>
                        <a:rPr lang="ru-RU" sz="2000" b="1" dirty="0">
                          <a:effectLst/>
                          <a:latin typeface="Arial" panose="020B0604020202020204" pitchFamily="34" charset="0"/>
                          <a:ea typeface="Times New Roman"/>
                          <a:cs typeface="Arial" panose="020B0604020202020204" pitchFamily="34" charset="0"/>
                        </a:rPr>
                        <a:t>и</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692948"/>
                  </a:ext>
                </a:extLst>
              </a:tr>
              <a:tr h="832985">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облако</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поле, собрание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облак</a:t>
                      </a:r>
                      <a:r>
                        <a:rPr lang="ru-RU" sz="2000" b="1" dirty="0">
                          <a:effectLst/>
                          <a:latin typeface="Arial" panose="020B0604020202020204" pitchFamily="34" charset="0"/>
                          <a:ea typeface="Times New Roman"/>
                          <a:cs typeface="Arial" panose="020B0604020202020204" pitchFamily="34" charset="0"/>
                        </a:rPr>
                        <a:t>а</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пол</a:t>
                      </a:r>
                      <a:r>
                        <a:rPr lang="ru-RU" sz="2000" b="1" dirty="0">
                          <a:effectLst/>
                          <a:latin typeface="Arial" panose="020B0604020202020204" pitchFamily="34" charset="0"/>
                          <a:ea typeface="Times New Roman"/>
                          <a:cs typeface="Arial" panose="020B0604020202020204" pitchFamily="34" charset="0"/>
                        </a:rPr>
                        <a:t>я</a:t>
                      </a:r>
                      <a:r>
                        <a:rPr lang="ru-RU" sz="2000" dirty="0">
                          <a:effectLst/>
                          <a:latin typeface="Arial" panose="020B0604020202020204" pitchFamily="34" charset="0"/>
                          <a:ea typeface="Times New Roman"/>
                          <a:cs typeface="Arial" panose="020B0604020202020204" pitchFamily="34" charset="0"/>
                        </a:rPr>
                        <a:t>, </a:t>
                      </a:r>
                      <a:r>
                        <a:rPr lang="ru-RU" sz="2000" b="0" dirty="0">
                          <a:effectLst/>
                          <a:latin typeface="Arial" panose="020B0604020202020204" pitchFamily="34" charset="0"/>
                          <a:ea typeface="Times New Roman"/>
                          <a:cs typeface="Arial" panose="020B0604020202020204" pitchFamily="34" charset="0"/>
                        </a:rPr>
                        <a:t>собрани</a:t>
                      </a:r>
                      <a:r>
                        <a:rPr lang="ru-RU" sz="2000" b="1" dirty="0">
                          <a:effectLst/>
                          <a:latin typeface="Arial" panose="020B0604020202020204" pitchFamily="34" charset="0"/>
                          <a:ea typeface="Times New Roman"/>
                          <a:cs typeface="Arial" panose="020B0604020202020204" pitchFamily="34" charset="0"/>
                        </a:rPr>
                        <a:t>я</a:t>
                      </a:r>
                      <a:endParaRPr lang="de-DE"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8399736"/>
                  </a:ext>
                </a:extLst>
              </a:tr>
              <a:tr h="2874230">
                <a:tc gridSpan="2">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В РЯ нельзя говорить о родовой специфике окончаний множественного числа.</a:t>
                      </a:r>
                    </a:p>
                    <a:p>
                      <a:pPr marL="342900" indent="-342900" algn="just">
                        <a:lnSpc>
                          <a:spcPct val="107000"/>
                        </a:lnSpc>
                        <a:spcAft>
                          <a:spcPts val="0"/>
                        </a:spcAft>
                        <a:buFont typeface="Wingdings" panose="05000000000000000000" pitchFamily="2" charset="2"/>
                        <a:buChar char="§"/>
                      </a:pPr>
                      <a:r>
                        <a:rPr lang="ru-RU" sz="2000" dirty="0">
                          <a:effectLst/>
                          <a:latin typeface="Arial" panose="020B0604020202020204" pitchFamily="34" charset="0"/>
                          <a:ea typeface="Times New Roman"/>
                          <a:cs typeface="Arial" panose="020B0604020202020204" pitchFamily="34" charset="0"/>
                        </a:rPr>
                        <a:t>Сущ. </a:t>
                      </a:r>
                      <a:r>
                        <a:rPr lang="ru-RU" sz="2000" dirty="0" err="1">
                          <a:effectLst/>
                          <a:latin typeface="Arial" panose="020B0604020202020204" pitchFamily="34" charset="0"/>
                          <a:ea typeface="Times New Roman"/>
                          <a:cs typeface="Arial" panose="020B0604020202020204" pitchFamily="34" charset="0"/>
                        </a:rPr>
                        <a:t>ср.р</a:t>
                      </a:r>
                      <a:r>
                        <a:rPr lang="ru-RU" sz="2000" dirty="0">
                          <a:effectLst/>
                          <a:latin typeface="Arial" panose="020B0604020202020204" pitchFamily="34" charset="0"/>
                          <a:ea typeface="Times New Roman"/>
                          <a:cs typeface="Arial" panose="020B0604020202020204" pitchFamily="34" charset="0"/>
                        </a:rPr>
                        <a:t>. могут принимать окончание </a:t>
                      </a:r>
                      <a:r>
                        <a:rPr lang="ru-RU" sz="2000" b="1" dirty="0">
                          <a:effectLst/>
                          <a:latin typeface="Arial" panose="020B0604020202020204" pitchFamily="34" charset="0"/>
                          <a:ea typeface="Times New Roman"/>
                          <a:cs typeface="Arial" panose="020B0604020202020204" pitchFamily="34" charset="0"/>
                        </a:rPr>
                        <a:t>–и</a:t>
                      </a:r>
                      <a:r>
                        <a:rPr lang="ru-RU" sz="2000" dirty="0">
                          <a:effectLst/>
                          <a:latin typeface="Arial" panose="020B0604020202020204" pitchFamily="34" charset="0"/>
                          <a:ea typeface="Times New Roman"/>
                          <a:cs typeface="Arial" panose="020B0604020202020204" pitchFamily="34" charset="0"/>
                        </a:rPr>
                        <a:t> (</a:t>
                      </a:r>
                      <a:r>
                        <a:rPr lang="ru-RU" sz="2000" i="1" dirty="0">
                          <a:effectLst/>
                          <a:latin typeface="Arial" panose="020B0604020202020204" pitchFamily="34" charset="0"/>
                          <a:ea typeface="Times New Roman"/>
                          <a:cs typeface="Arial" panose="020B0604020202020204" pitchFamily="34" charset="0"/>
                        </a:rPr>
                        <a:t>домишк</a:t>
                      </a:r>
                      <a:r>
                        <a:rPr lang="ru-RU" sz="2000" b="1" i="1" dirty="0">
                          <a:effectLst/>
                          <a:latin typeface="Arial" panose="020B0604020202020204" pitchFamily="34" charset="0"/>
                          <a:ea typeface="Times New Roman"/>
                          <a:cs typeface="Arial" panose="020B0604020202020204" pitchFamily="34" charset="0"/>
                        </a:rPr>
                        <a:t>и</a:t>
                      </a:r>
                      <a:r>
                        <a:rPr lang="ru-RU" sz="2000" dirty="0">
                          <a:effectLst/>
                          <a:latin typeface="Arial" panose="020B0604020202020204" pitchFamily="34" charset="0"/>
                          <a:ea typeface="Times New Roman"/>
                          <a:cs typeface="Arial" panose="020B0604020202020204" pitchFamily="34" charset="0"/>
                        </a:rPr>
                        <a:t>), а сущ. </a:t>
                      </a:r>
                      <a:r>
                        <a:rPr lang="ru-RU" sz="2000" dirty="0" err="1">
                          <a:effectLst/>
                          <a:latin typeface="Arial" panose="020B0604020202020204" pitchFamily="34" charset="0"/>
                          <a:ea typeface="Times New Roman"/>
                          <a:cs typeface="Arial" panose="020B0604020202020204" pitchFamily="34" charset="0"/>
                        </a:rPr>
                        <a:t>м.р</a:t>
                      </a:r>
                      <a:r>
                        <a:rPr lang="ru-RU" sz="2000" dirty="0">
                          <a:effectLst/>
                          <a:latin typeface="Arial" panose="020B0604020202020204" pitchFamily="34" charset="0"/>
                          <a:ea typeface="Times New Roman"/>
                          <a:cs typeface="Arial" panose="020B0604020202020204" pitchFamily="34" charset="0"/>
                        </a:rPr>
                        <a:t>. окончание </a:t>
                      </a:r>
                      <a:r>
                        <a:rPr lang="ru-RU" sz="2000" b="1" dirty="0">
                          <a:effectLst/>
                          <a:latin typeface="Arial" panose="020B0604020202020204" pitchFamily="34" charset="0"/>
                          <a:ea typeface="Times New Roman"/>
                          <a:cs typeface="Arial" panose="020B0604020202020204" pitchFamily="34" charset="0"/>
                        </a:rPr>
                        <a:t>–а</a:t>
                      </a:r>
                      <a:r>
                        <a:rPr lang="ru-RU" sz="2000" dirty="0">
                          <a:effectLst/>
                          <a:latin typeface="Arial" panose="020B0604020202020204" pitchFamily="34" charset="0"/>
                          <a:ea typeface="Times New Roman"/>
                          <a:cs typeface="Arial" panose="020B0604020202020204" pitchFamily="34" charset="0"/>
                        </a:rPr>
                        <a:t> (</a:t>
                      </a:r>
                      <a:r>
                        <a:rPr lang="ru-RU" sz="2000" i="1" dirty="0">
                          <a:effectLst/>
                          <a:latin typeface="Arial" panose="020B0604020202020204" pitchFamily="34" charset="0"/>
                          <a:ea typeface="Times New Roman"/>
                          <a:cs typeface="Arial" panose="020B0604020202020204" pitchFamily="34" charset="0"/>
                        </a:rPr>
                        <a:t>город</a:t>
                      </a:r>
                      <a:r>
                        <a:rPr lang="ru-RU" sz="2000" b="1" i="1" dirty="0">
                          <a:effectLst/>
                          <a:latin typeface="Arial" panose="020B0604020202020204" pitchFamily="34" charset="0"/>
                          <a:ea typeface="Times New Roman"/>
                          <a:cs typeface="Arial" panose="020B0604020202020204" pitchFamily="34" charset="0"/>
                        </a:rPr>
                        <a:t>а</a:t>
                      </a:r>
                      <a:r>
                        <a:rPr lang="ru-RU" sz="2000" i="1" dirty="0">
                          <a:effectLst/>
                          <a:latin typeface="Arial" panose="020B0604020202020204" pitchFamily="34" charset="0"/>
                          <a:ea typeface="Times New Roman"/>
                          <a:cs typeface="Arial" panose="020B0604020202020204" pitchFamily="34" charset="0"/>
                        </a:rPr>
                        <a:t>, учител</a:t>
                      </a:r>
                      <a:r>
                        <a:rPr lang="ru-RU" sz="2000" b="1" i="1" dirty="0">
                          <a:effectLst/>
                          <a:latin typeface="Arial" panose="020B0604020202020204" pitchFamily="34" charset="0"/>
                          <a:ea typeface="Times New Roman"/>
                          <a:cs typeface="Arial" panose="020B0604020202020204" pitchFamily="34" charset="0"/>
                        </a:rPr>
                        <a:t>я</a:t>
                      </a:r>
                      <a:r>
                        <a:rPr lang="ru-RU" sz="2000" dirty="0">
                          <a:effectLst/>
                          <a:latin typeface="Arial" panose="020B0604020202020204" pitchFamily="34" charset="0"/>
                          <a:ea typeface="Times New Roman"/>
                          <a:cs typeface="Arial" panose="020B0604020202020204" pitchFamily="34" charset="0"/>
                        </a:rPr>
                        <a:t>). Последний тип представлен довольно широко.</a:t>
                      </a:r>
                      <a:endParaRPr lang="de-DE" sz="2000" dirty="0">
                        <a:effectLst/>
                        <a:latin typeface="Arial" panose="020B0604020202020204" pitchFamily="34" charset="0"/>
                        <a:ea typeface="Times New Roman"/>
                        <a:cs typeface="Arial" panose="020B0604020202020204" pitchFamily="34" charset="0"/>
                      </a:endParaRPr>
                    </a:p>
                    <a:p>
                      <a:pPr marL="342900" indent="-342900" algn="just">
                        <a:lnSpc>
                          <a:spcPct val="107000"/>
                        </a:lnSpc>
                        <a:spcAft>
                          <a:spcPts val="0"/>
                        </a:spcAft>
                        <a:buFont typeface="Wingdings" panose="05000000000000000000" pitchFamily="2" charset="2"/>
                        <a:buChar char="§"/>
                      </a:pPr>
                      <a:r>
                        <a:rPr lang="ru-RU" sz="2000" dirty="0">
                          <a:effectLst/>
                          <a:latin typeface="Arial" panose="020B0604020202020204" pitchFamily="34" charset="0"/>
                          <a:ea typeface="Times New Roman"/>
                          <a:cs typeface="Arial" panose="020B0604020202020204" pitchFamily="34" charset="0"/>
                        </a:rPr>
                        <a:t>Кроме того, имеется несколько ограниченных по продуктивности или непродуктивных групп с расширением или сужением основы.</a:t>
                      </a:r>
                      <a:endParaRPr lang="de-DE" sz="2000" dirty="0">
                        <a:effectLst/>
                        <a:latin typeface="Arial" panose="020B0604020202020204" pitchFamily="34" charset="0"/>
                        <a:ea typeface="Times New Roman"/>
                        <a:cs typeface="Arial" panose="020B0604020202020204" pitchFamily="34" charset="0"/>
                      </a:endParaRPr>
                    </a:p>
                    <a:p>
                      <a:pPr marL="342900" indent="-342900" algn="just">
                        <a:lnSpc>
                          <a:spcPct val="107000"/>
                        </a:lnSpc>
                        <a:spcAft>
                          <a:spcPts val="0"/>
                        </a:spcAft>
                        <a:buFont typeface="Wingdings" panose="05000000000000000000" pitchFamily="2" charset="2"/>
                        <a:buChar char="§"/>
                      </a:pPr>
                      <a:r>
                        <a:rPr lang="ru-RU" sz="2000" dirty="0">
                          <a:effectLst/>
                          <a:latin typeface="Arial" panose="020B0604020202020204" pitchFamily="34" charset="0"/>
                          <a:ea typeface="Times New Roman"/>
                          <a:cs typeface="Arial" panose="020B0604020202020204" pitchFamily="34" charset="0"/>
                        </a:rPr>
                        <a:t>Напр.: </a:t>
                      </a:r>
                      <a:r>
                        <a:rPr lang="ru-RU" sz="2000" i="1" dirty="0">
                          <a:effectLst/>
                          <a:latin typeface="Arial" panose="020B0604020202020204" pitchFamily="34" charset="0"/>
                          <a:ea typeface="Times New Roman"/>
                          <a:cs typeface="Arial" panose="020B0604020202020204" pitchFamily="34" charset="0"/>
                        </a:rPr>
                        <a:t>теленок</a:t>
                      </a:r>
                      <a:r>
                        <a:rPr lang="ru-RU" sz="2000" dirty="0">
                          <a:effectLst/>
                          <a:latin typeface="Arial" panose="020B0604020202020204" pitchFamily="34" charset="0"/>
                          <a:ea typeface="Times New Roman"/>
                          <a:cs typeface="Arial" panose="020B0604020202020204" pitchFamily="34" charset="0"/>
                        </a:rPr>
                        <a:t> </a:t>
                      </a:r>
                      <a:r>
                        <a:rPr lang="ru-RU" sz="2000" dirty="0">
                          <a:effectLst/>
                          <a:latin typeface="Arial" panose="020B0604020202020204" pitchFamily="34" charset="0"/>
                          <a:ea typeface="Times New Roman"/>
                          <a:cs typeface="Arial" panose="020B0604020202020204" pitchFamily="34" charset="0"/>
                          <a:sym typeface="Wingdings"/>
                        </a:rPr>
                        <a:t></a:t>
                      </a:r>
                      <a:r>
                        <a:rPr lang="ru-RU" sz="2000" dirty="0">
                          <a:effectLst/>
                          <a:latin typeface="Arial" panose="020B0604020202020204" pitchFamily="34" charset="0"/>
                          <a:ea typeface="Times New Roman"/>
                          <a:cs typeface="Arial" panose="020B0604020202020204" pitchFamily="34" charset="0"/>
                        </a:rPr>
                        <a:t> </a:t>
                      </a:r>
                      <a:r>
                        <a:rPr lang="ru-RU" sz="2000" i="1" dirty="0">
                          <a:effectLst/>
                          <a:latin typeface="Arial" panose="020B0604020202020204" pitchFamily="34" charset="0"/>
                          <a:ea typeface="Times New Roman"/>
                          <a:cs typeface="Arial" panose="020B0604020202020204" pitchFamily="34" charset="0"/>
                        </a:rPr>
                        <a:t>телята</a:t>
                      </a:r>
                      <a:r>
                        <a:rPr lang="ru-RU" sz="2000" dirty="0">
                          <a:effectLst/>
                          <a:latin typeface="Arial" panose="020B0604020202020204" pitchFamily="34" charset="0"/>
                          <a:ea typeface="Times New Roman"/>
                          <a:cs typeface="Arial" panose="020B0604020202020204" pitchFamily="34" charset="0"/>
                        </a:rPr>
                        <a:t>; </a:t>
                      </a:r>
                      <a:r>
                        <a:rPr lang="ru-RU" sz="2000" i="1" dirty="0">
                          <a:effectLst/>
                          <a:latin typeface="Arial" panose="020B0604020202020204" pitchFamily="34" charset="0"/>
                          <a:ea typeface="Times New Roman"/>
                          <a:cs typeface="Arial" panose="020B0604020202020204" pitchFamily="34" charset="0"/>
                        </a:rPr>
                        <a:t>киевлянин</a:t>
                      </a:r>
                      <a:r>
                        <a:rPr lang="ru-RU" sz="2000" dirty="0">
                          <a:effectLst/>
                          <a:latin typeface="Arial" panose="020B0604020202020204" pitchFamily="34" charset="0"/>
                          <a:ea typeface="Times New Roman"/>
                          <a:cs typeface="Arial" panose="020B0604020202020204" pitchFamily="34" charset="0"/>
                        </a:rPr>
                        <a:t> </a:t>
                      </a:r>
                      <a:r>
                        <a:rPr lang="ru-RU" sz="2000" dirty="0">
                          <a:effectLst/>
                          <a:latin typeface="Arial" panose="020B0604020202020204" pitchFamily="34" charset="0"/>
                          <a:ea typeface="Times New Roman"/>
                          <a:cs typeface="Arial" panose="020B0604020202020204" pitchFamily="34" charset="0"/>
                          <a:sym typeface="Wingdings"/>
                        </a:rPr>
                        <a:t></a:t>
                      </a:r>
                      <a:r>
                        <a:rPr lang="ru-RU" sz="2000" dirty="0">
                          <a:effectLst/>
                          <a:latin typeface="Arial" panose="020B0604020202020204" pitchFamily="34" charset="0"/>
                          <a:ea typeface="Times New Roman"/>
                          <a:cs typeface="Arial" panose="020B0604020202020204" pitchFamily="34" charset="0"/>
                        </a:rPr>
                        <a:t> </a:t>
                      </a:r>
                      <a:r>
                        <a:rPr lang="ru-RU" sz="2000" i="1" dirty="0">
                          <a:effectLst/>
                          <a:latin typeface="Arial" panose="020B0604020202020204" pitchFamily="34" charset="0"/>
                          <a:ea typeface="Times New Roman"/>
                          <a:cs typeface="Arial" panose="020B0604020202020204" pitchFamily="34" charset="0"/>
                        </a:rPr>
                        <a:t>киевляне</a:t>
                      </a:r>
                      <a:r>
                        <a:rPr lang="ru-RU" sz="2000" dirty="0">
                          <a:effectLst/>
                          <a:latin typeface="Arial" panose="020B0604020202020204" pitchFamily="34" charset="0"/>
                          <a:ea typeface="Times New Roman"/>
                          <a:cs typeface="Arial" panose="020B0604020202020204" pitchFamily="34" charset="0"/>
                        </a:rPr>
                        <a:t>; </a:t>
                      </a:r>
                      <a:r>
                        <a:rPr lang="ru-RU" sz="2000" i="1" dirty="0">
                          <a:effectLst/>
                          <a:latin typeface="Arial" panose="020B0604020202020204" pitchFamily="34" charset="0"/>
                          <a:ea typeface="Times New Roman"/>
                          <a:cs typeface="Arial" panose="020B0604020202020204" pitchFamily="34" charset="0"/>
                        </a:rPr>
                        <a:t>мать</a:t>
                      </a:r>
                      <a:r>
                        <a:rPr lang="ru-RU" sz="2000" dirty="0">
                          <a:effectLst/>
                          <a:latin typeface="Arial" panose="020B0604020202020204" pitchFamily="34" charset="0"/>
                          <a:ea typeface="Times New Roman"/>
                          <a:cs typeface="Arial" panose="020B0604020202020204" pitchFamily="34" charset="0"/>
                        </a:rPr>
                        <a:t> </a:t>
                      </a:r>
                      <a:r>
                        <a:rPr lang="ru-RU" sz="2000" dirty="0">
                          <a:effectLst/>
                          <a:latin typeface="Arial" panose="020B0604020202020204" pitchFamily="34" charset="0"/>
                          <a:ea typeface="Times New Roman"/>
                          <a:cs typeface="Arial" panose="020B0604020202020204" pitchFamily="34" charset="0"/>
                          <a:sym typeface="Wingdings"/>
                        </a:rPr>
                        <a:t></a:t>
                      </a:r>
                      <a:r>
                        <a:rPr lang="ru-RU" sz="2000" dirty="0">
                          <a:effectLst/>
                          <a:latin typeface="Arial" panose="020B0604020202020204" pitchFamily="34" charset="0"/>
                          <a:ea typeface="Times New Roman"/>
                          <a:cs typeface="Arial" panose="020B0604020202020204" pitchFamily="34" charset="0"/>
                        </a:rPr>
                        <a:t> </a:t>
                      </a:r>
                      <a:r>
                        <a:rPr lang="ru-RU" sz="2000" i="1" dirty="0">
                          <a:effectLst/>
                          <a:latin typeface="Arial" panose="020B0604020202020204" pitchFamily="34" charset="0"/>
                          <a:ea typeface="Times New Roman"/>
                          <a:cs typeface="Arial" panose="020B0604020202020204" pitchFamily="34" charset="0"/>
                        </a:rPr>
                        <a:t>матери</a:t>
                      </a:r>
                      <a:r>
                        <a:rPr lang="ru-RU" sz="2000" dirty="0">
                          <a:effectLst/>
                          <a:latin typeface="Arial" panose="020B0604020202020204" pitchFamily="34" charset="0"/>
                          <a:ea typeface="Times New Roman"/>
                          <a:cs typeface="Arial" panose="020B0604020202020204" pitchFamily="34" charset="0"/>
                        </a:rPr>
                        <a:t>; </a:t>
                      </a:r>
                      <a:r>
                        <a:rPr lang="ru-RU" sz="2000" i="1" dirty="0">
                          <a:effectLst/>
                          <a:latin typeface="Arial" panose="020B0604020202020204" pitchFamily="34" charset="0"/>
                          <a:ea typeface="Times New Roman"/>
                          <a:cs typeface="Arial" panose="020B0604020202020204" pitchFamily="34" charset="0"/>
                        </a:rPr>
                        <a:t>время</a:t>
                      </a:r>
                      <a:r>
                        <a:rPr lang="ru-RU" sz="2000" dirty="0">
                          <a:effectLst/>
                          <a:latin typeface="Arial" panose="020B0604020202020204" pitchFamily="34" charset="0"/>
                          <a:ea typeface="Times New Roman"/>
                          <a:cs typeface="Arial" panose="020B0604020202020204" pitchFamily="34" charset="0"/>
                        </a:rPr>
                        <a:t> </a:t>
                      </a:r>
                      <a:r>
                        <a:rPr lang="ru-RU" sz="2000" dirty="0">
                          <a:effectLst/>
                          <a:latin typeface="Arial" panose="020B0604020202020204" pitchFamily="34" charset="0"/>
                          <a:ea typeface="Times New Roman"/>
                          <a:cs typeface="Arial" panose="020B0604020202020204" pitchFamily="34" charset="0"/>
                          <a:sym typeface="Wingdings"/>
                        </a:rPr>
                        <a:t></a:t>
                      </a:r>
                      <a:r>
                        <a:rPr lang="ru-RU" sz="2000" dirty="0">
                          <a:effectLst/>
                          <a:latin typeface="Arial" panose="020B0604020202020204" pitchFamily="34" charset="0"/>
                          <a:ea typeface="Times New Roman"/>
                          <a:cs typeface="Arial" panose="020B0604020202020204" pitchFamily="34" charset="0"/>
                        </a:rPr>
                        <a:t> </a:t>
                      </a:r>
                      <a:r>
                        <a:rPr lang="ru-RU" sz="2000" i="1" dirty="0">
                          <a:effectLst/>
                          <a:latin typeface="Arial" panose="020B0604020202020204" pitchFamily="34" charset="0"/>
                          <a:ea typeface="Times New Roman"/>
                          <a:cs typeface="Arial" panose="020B0604020202020204" pitchFamily="34" charset="0"/>
                        </a:rPr>
                        <a:t>времена</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extLst>
                  <a:ext uri="{0D108BD9-81ED-4DB2-BD59-A6C34878D82A}">
                    <a16:rowId xmlns:a16="http://schemas.microsoft.com/office/drawing/2014/main" val="3892432410"/>
                  </a:ext>
                </a:extLst>
              </a:tr>
            </a:tbl>
          </a:graphicData>
        </a:graphic>
      </p:graphicFrame>
    </p:spTree>
    <p:extLst>
      <p:ext uri="{BB962C8B-B14F-4D97-AF65-F5344CB8AC3E}">
        <p14:creationId xmlns:p14="http://schemas.microsoft.com/office/powerpoint/2010/main" val="406080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AFDF2DC-2C12-4D80-B98F-38154284C297}"/>
              </a:ext>
            </a:extLst>
          </p:cNvPr>
          <p:cNvSpPr/>
          <p:nvPr/>
        </p:nvSpPr>
        <p:spPr>
          <a:xfrm>
            <a:off x="373626" y="363428"/>
            <a:ext cx="11454580" cy="3477875"/>
          </a:xfrm>
          <a:prstGeom prst="rect">
            <a:avLst/>
          </a:prstGeom>
        </p:spPr>
        <p:txBody>
          <a:bodyPr wrap="square">
            <a:spAutoFit/>
          </a:bodyPr>
          <a:lstStyle/>
          <a:p>
            <a:pPr marL="285750" indent="-285750" algn="just">
              <a:spcAft>
                <a:spcPts val="0"/>
              </a:spcAft>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Очевидно, что основное различие между языками состоит </a:t>
            </a:r>
            <a:r>
              <a:rPr lang="ru-RU" sz="2000" b="1" dirty="0">
                <a:latin typeface="Arial" panose="020B0604020202020204" pitchFamily="34" charset="0"/>
                <a:ea typeface="Times New Roman"/>
                <a:cs typeface="Arial" panose="020B0604020202020204" pitchFamily="34" charset="0"/>
              </a:rPr>
              <a:t>в важности роли категории </a:t>
            </a:r>
            <a:r>
              <a:rPr lang="ru-RU" sz="2000" b="1" dirty="0">
                <a:solidFill>
                  <a:srgbClr val="00B050"/>
                </a:solidFill>
                <a:latin typeface="Arial" panose="020B0604020202020204" pitchFamily="34" charset="0"/>
                <a:ea typeface="Times New Roman"/>
                <a:cs typeface="Arial" panose="020B0604020202020204" pitchFamily="34" charset="0"/>
              </a:rPr>
              <a:t>одушевленности</a:t>
            </a:r>
            <a:r>
              <a:rPr lang="ru-RU" sz="2000" dirty="0">
                <a:latin typeface="Arial" panose="020B0604020202020204" pitchFamily="34" charset="0"/>
                <a:ea typeface="Times New Roman"/>
                <a:cs typeface="Arial" panose="020B0604020202020204" pitchFamily="34" charset="0"/>
              </a:rPr>
              <a:t> для образования форм </a:t>
            </a:r>
            <a:r>
              <a:rPr lang="ru-RU" sz="2000" dirty="0" err="1">
                <a:latin typeface="Arial" panose="020B0604020202020204" pitchFamily="34" charset="0"/>
                <a:ea typeface="Times New Roman"/>
                <a:cs typeface="Arial" panose="020B0604020202020204" pitchFamily="34" charset="0"/>
              </a:rPr>
              <a:t>мн.ч</a:t>
            </a:r>
            <a:r>
              <a:rPr lang="ru-RU" sz="2000" dirty="0">
                <a:latin typeface="Arial" panose="020B0604020202020204" pitchFamily="34" charset="0"/>
                <a:ea typeface="Times New Roman"/>
                <a:cs typeface="Arial" panose="020B0604020202020204" pitchFamily="34" charset="0"/>
              </a:rPr>
              <a:t>. в ЧЯ. </a:t>
            </a:r>
            <a:endParaRPr lang="cs-CZ" sz="2000" dirty="0">
              <a:latin typeface="Arial" panose="020B0604020202020204" pitchFamily="34" charset="0"/>
              <a:ea typeface="Times New Roman"/>
              <a:cs typeface="Arial" panose="020B0604020202020204" pitchFamily="34" charset="0"/>
            </a:endParaRPr>
          </a:p>
          <a:p>
            <a:pPr marL="285750" indent="-285750" algn="just">
              <a:spcAft>
                <a:spcPts val="0"/>
              </a:spcAft>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А также в том, что </a:t>
            </a:r>
            <a:r>
              <a:rPr lang="ru-RU" sz="2000" b="1" dirty="0">
                <a:latin typeface="Arial" panose="020B0604020202020204" pitchFamily="34" charset="0"/>
                <a:ea typeface="Times New Roman"/>
                <a:cs typeface="Arial" panose="020B0604020202020204" pitchFamily="34" charset="0"/>
              </a:rPr>
              <a:t>в ЧЯ отличие между </a:t>
            </a:r>
            <a:r>
              <a:rPr lang="ru-RU" sz="2000" b="1" dirty="0">
                <a:solidFill>
                  <a:srgbClr val="00B050"/>
                </a:solidFill>
                <a:latin typeface="Arial" panose="020B0604020202020204" pitchFamily="34" charset="0"/>
                <a:ea typeface="Times New Roman"/>
                <a:cs typeface="Arial" panose="020B0604020202020204" pitchFamily="34" charset="0"/>
              </a:rPr>
              <a:t>твердым и мягким типом </a:t>
            </a:r>
            <a:r>
              <a:rPr lang="ru-RU" sz="2000" b="1" dirty="0">
                <a:latin typeface="Arial" panose="020B0604020202020204" pitchFamily="34" charset="0"/>
                <a:ea typeface="Times New Roman"/>
                <a:cs typeface="Arial" panose="020B0604020202020204" pitchFamily="34" charset="0"/>
              </a:rPr>
              <a:t>дано принадлежностью к разным парадигмам</a:t>
            </a:r>
            <a:r>
              <a:rPr lang="ru-RU" sz="2000" dirty="0">
                <a:latin typeface="Arial" panose="020B0604020202020204" pitchFamily="34" charset="0"/>
                <a:ea typeface="Times New Roman"/>
                <a:cs typeface="Arial" panose="020B0604020202020204" pitchFamily="34" charset="0"/>
              </a:rPr>
              <a:t>, в то время как в РЯ речь идет лишь о различных графических воплощениях.</a:t>
            </a:r>
            <a:endParaRPr lang="de-DE" sz="2000" dirty="0">
              <a:latin typeface="Arial" panose="020B0604020202020204" pitchFamily="34" charset="0"/>
              <a:ea typeface="Times New Roman"/>
              <a:cs typeface="Arial" panose="020B0604020202020204" pitchFamily="34" charset="0"/>
            </a:endParaRPr>
          </a:p>
          <a:p>
            <a:pPr algn="just">
              <a:spcAft>
                <a:spcPts val="0"/>
              </a:spcAft>
            </a:pPr>
            <a:r>
              <a:rPr lang="ru-RU" sz="2000" dirty="0">
                <a:latin typeface="Arial" panose="020B0604020202020204" pitchFamily="34" charset="0"/>
                <a:ea typeface="Times New Roman"/>
                <a:cs typeface="Arial" panose="020B0604020202020204" pitchFamily="34" charset="0"/>
              </a:rPr>
              <a:t>	</a:t>
            </a:r>
            <a:endParaRPr lang="de-DE" sz="2000" dirty="0">
              <a:latin typeface="Arial" panose="020B0604020202020204" pitchFamily="34" charset="0"/>
              <a:ea typeface="Times New Roman"/>
              <a:cs typeface="Arial" panose="020B0604020202020204" pitchFamily="34" charset="0"/>
            </a:endParaRPr>
          </a:p>
          <a:p>
            <a:pPr algn="just">
              <a:spcAft>
                <a:spcPts val="0"/>
              </a:spcAft>
            </a:pPr>
            <a:r>
              <a:rPr lang="ru-RU" sz="2000" b="1" dirty="0">
                <a:solidFill>
                  <a:srgbClr val="00B050"/>
                </a:solidFill>
                <a:latin typeface="Arial" panose="020B0604020202020204" pitchFamily="34" charset="0"/>
                <a:ea typeface="Times New Roman"/>
                <a:cs typeface="Arial" panose="020B0604020202020204" pitchFamily="34" charset="0"/>
              </a:rPr>
              <a:t>В обоих языках </a:t>
            </a:r>
            <a:r>
              <a:rPr lang="ru-RU" sz="2000" b="1" dirty="0">
                <a:latin typeface="Arial" panose="020B0604020202020204" pitchFamily="34" charset="0"/>
                <a:ea typeface="Times New Roman"/>
                <a:cs typeface="Arial" panose="020B0604020202020204" pitchFamily="34" charset="0"/>
              </a:rPr>
              <a:t>имеются существительные, употребляющиеся только в единственном числе - </a:t>
            </a:r>
            <a:r>
              <a:rPr lang="ru-RU" sz="2000" b="1" u="sng" dirty="0" err="1">
                <a:solidFill>
                  <a:srgbClr val="00B050"/>
                </a:solidFill>
                <a:latin typeface="Arial" panose="020B0604020202020204" pitchFamily="34" charset="0"/>
                <a:ea typeface="Times New Roman"/>
                <a:cs typeface="Arial" panose="020B0604020202020204" pitchFamily="34" charset="0"/>
              </a:rPr>
              <a:t>singularia</a:t>
            </a:r>
            <a:r>
              <a:rPr lang="ru-RU" sz="2000" b="1" u="sng" dirty="0">
                <a:solidFill>
                  <a:srgbClr val="00B050"/>
                </a:solidFill>
                <a:latin typeface="Arial" panose="020B0604020202020204" pitchFamily="34" charset="0"/>
                <a:ea typeface="Times New Roman"/>
                <a:cs typeface="Arial" panose="020B0604020202020204" pitchFamily="34" charset="0"/>
              </a:rPr>
              <a:t> </a:t>
            </a:r>
            <a:r>
              <a:rPr lang="ru-RU" sz="2000" b="1" u="sng" dirty="0" err="1">
                <a:solidFill>
                  <a:srgbClr val="00B050"/>
                </a:solidFill>
                <a:latin typeface="Arial" panose="020B0604020202020204" pitchFamily="34" charset="0"/>
                <a:ea typeface="Times New Roman"/>
                <a:cs typeface="Arial" panose="020B0604020202020204" pitchFamily="34" charset="0"/>
              </a:rPr>
              <a:t>tantum</a:t>
            </a:r>
            <a:r>
              <a:rPr lang="ru-RU" sz="2000" b="1" dirty="0">
                <a:solidFill>
                  <a:srgbClr val="00B050"/>
                </a:solidFill>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и только во множественном числе - </a:t>
            </a:r>
            <a:r>
              <a:rPr lang="ru-RU" sz="2000" b="1" u="sng" dirty="0" err="1">
                <a:solidFill>
                  <a:srgbClr val="00B050"/>
                </a:solidFill>
                <a:latin typeface="Arial" panose="020B0604020202020204" pitchFamily="34" charset="0"/>
                <a:ea typeface="Times New Roman"/>
                <a:cs typeface="Arial" panose="020B0604020202020204" pitchFamily="34" charset="0"/>
              </a:rPr>
              <a:t>pluralia</a:t>
            </a:r>
            <a:r>
              <a:rPr lang="ru-RU" sz="2000" b="1" u="sng" dirty="0">
                <a:solidFill>
                  <a:srgbClr val="00B050"/>
                </a:solidFill>
                <a:latin typeface="Arial" panose="020B0604020202020204" pitchFamily="34" charset="0"/>
                <a:ea typeface="Times New Roman"/>
                <a:cs typeface="Arial" panose="020B0604020202020204" pitchFamily="34" charset="0"/>
              </a:rPr>
              <a:t> </a:t>
            </a:r>
            <a:r>
              <a:rPr lang="ru-RU" sz="2000" b="1" u="sng" dirty="0" err="1">
                <a:solidFill>
                  <a:srgbClr val="00B050"/>
                </a:solidFill>
                <a:latin typeface="Arial" panose="020B0604020202020204" pitchFamily="34" charset="0"/>
                <a:ea typeface="Times New Roman"/>
                <a:cs typeface="Arial" panose="020B0604020202020204" pitchFamily="34" charset="0"/>
              </a:rPr>
              <a:t>tantum</a:t>
            </a:r>
            <a:r>
              <a:rPr lang="ru-RU" sz="2000" b="1" dirty="0">
                <a:solidFill>
                  <a:srgbClr val="00B050"/>
                </a:solidFill>
                <a:latin typeface="Arial" panose="020B0604020202020204" pitchFamily="34" charset="0"/>
                <a:ea typeface="Times New Roman"/>
                <a:cs typeface="Arial" panose="020B0604020202020204" pitchFamily="34" charset="0"/>
              </a:rPr>
              <a:t>. </a:t>
            </a:r>
          </a:p>
          <a:p>
            <a:pPr algn="just">
              <a:spcAft>
                <a:spcPts val="0"/>
              </a:spcAft>
            </a:pPr>
            <a:endParaRPr lang="ru-RU" sz="2000" b="1" dirty="0">
              <a:solidFill>
                <a:srgbClr val="00B050"/>
              </a:solidFill>
              <a:latin typeface="Arial" panose="020B0604020202020204" pitchFamily="34" charset="0"/>
              <a:ea typeface="Times New Roman"/>
              <a:cs typeface="Arial" panose="020B0604020202020204" pitchFamily="34" charset="0"/>
            </a:endParaRPr>
          </a:p>
          <a:p>
            <a:pPr algn="just">
              <a:spcAft>
                <a:spcPts val="0"/>
              </a:spcAft>
            </a:pPr>
            <a:r>
              <a:rPr lang="ru-RU" sz="2000" dirty="0">
                <a:latin typeface="Arial" panose="020B0604020202020204" pitchFamily="34" charset="0"/>
                <a:ea typeface="Times New Roman"/>
                <a:cs typeface="Arial" panose="020B0604020202020204" pitchFamily="34" charset="0"/>
              </a:rPr>
              <a:t>Однако, конкретные существительные, входящие в отдельные семантико-грамматические подгруппы этих двух классов не всегда совпадают.</a:t>
            </a:r>
          </a:p>
        </p:txBody>
      </p:sp>
      <p:graphicFrame>
        <p:nvGraphicFramePr>
          <p:cNvPr id="3" name="Tabulka 2">
            <a:extLst>
              <a:ext uri="{FF2B5EF4-FFF2-40B4-BE49-F238E27FC236}">
                <a16:creationId xmlns:a16="http://schemas.microsoft.com/office/drawing/2014/main" id="{ACB4BD14-1125-4879-8BAC-CBB556A1B0C9}"/>
              </a:ext>
            </a:extLst>
          </p:cNvPr>
          <p:cNvGraphicFramePr>
            <a:graphicFrameLocks noGrp="1"/>
          </p:cNvGraphicFramePr>
          <p:nvPr>
            <p:extLst>
              <p:ext uri="{D42A27DB-BD31-4B8C-83A1-F6EECF244321}">
                <p14:modId xmlns:p14="http://schemas.microsoft.com/office/powerpoint/2010/main" val="1588924739"/>
              </p:ext>
            </p:extLst>
          </p:nvPr>
        </p:nvGraphicFramePr>
        <p:xfrm>
          <a:off x="1789471" y="3913239"/>
          <a:ext cx="9301316" cy="2581331"/>
        </p:xfrm>
        <a:graphic>
          <a:graphicData uri="http://schemas.openxmlformats.org/drawingml/2006/table">
            <a:tbl>
              <a:tblPr firstRow="1" firstCol="1" lastRow="1" lastCol="1" bandRow="1" bandCol="1"/>
              <a:tblGrid>
                <a:gridCol w="3038011">
                  <a:extLst>
                    <a:ext uri="{9D8B030D-6E8A-4147-A177-3AD203B41FA5}">
                      <a16:colId xmlns:a16="http://schemas.microsoft.com/office/drawing/2014/main" val="20000"/>
                    </a:ext>
                  </a:extLst>
                </a:gridCol>
                <a:gridCol w="6263305">
                  <a:extLst>
                    <a:ext uri="{9D8B030D-6E8A-4147-A177-3AD203B41FA5}">
                      <a16:colId xmlns:a16="http://schemas.microsoft.com/office/drawing/2014/main" val="20001"/>
                    </a:ext>
                  </a:extLst>
                </a:gridCol>
              </a:tblGrid>
              <a:tr h="641217">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Адекватное употребление</a:t>
                      </a:r>
                      <a:endParaRPr lang="de-DE"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solidFill>
                            <a:srgbClr val="00B050"/>
                          </a:solidFill>
                          <a:effectLst/>
                          <a:latin typeface="Arial" panose="020B0604020202020204" pitchFamily="34" charset="0"/>
                          <a:ea typeface="Times New Roman"/>
                          <a:cs typeface="Arial" panose="020B0604020202020204" pitchFamily="34" charset="0"/>
                        </a:rPr>
                        <a:t>Межъязыковая асимметрия форм числа</a:t>
                      </a:r>
                      <a:endParaRPr lang="de-DE" sz="2000" b="1" dirty="0">
                        <a:solidFill>
                          <a:srgbClr val="00B050"/>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8840">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лыжи - </a:t>
                      </a:r>
                      <a:r>
                        <a:rPr lang="ru-RU" sz="2000" dirty="0" err="1">
                          <a:effectLst/>
                          <a:latin typeface="Arial" panose="020B0604020202020204" pitchFamily="34" charset="0"/>
                          <a:ea typeface="Times New Roman"/>
                          <a:cs typeface="Arial" panose="020B0604020202020204" pitchFamily="34" charset="0"/>
                        </a:rPr>
                        <a:t>lyže</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печень (ед.ч.) – játra (мн.ч.)</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1217">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молодежь - </a:t>
                      </a:r>
                      <a:r>
                        <a:rPr lang="ru-RU" sz="2000" dirty="0" err="1">
                          <a:effectLst/>
                          <a:latin typeface="Arial" panose="020B0604020202020204" pitchFamily="34" charset="0"/>
                          <a:ea typeface="Times New Roman"/>
                          <a:cs typeface="Arial" panose="020B0604020202020204" pitchFamily="34" charset="0"/>
                        </a:rPr>
                        <a:t>mládež</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похороны (</a:t>
                      </a:r>
                      <a:r>
                        <a:rPr lang="ru-RU" sz="2000" dirty="0" err="1">
                          <a:effectLst/>
                          <a:latin typeface="Arial" panose="020B0604020202020204" pitchFamily="34" charset="0"/>
                          <a:ea typeface="Times New Roman"/>
                          <a:cs typeface="Arial" panose="020B0604020202020204" pitchFamily="34" charset="0"/>
                        </a:rPr>
                        <a:t>мн.ч</a:t>
                      </a:r>
                      <a:r>
                        <a:rPr lang="ru-RU" sz="2000" dirty="0">
                          <a:effectLst/>
                          <a:latin typeface="Arial" panose="020B0604020202020204" pitchFamily="34" charset="0"/>
                          <a:ea typeface="Times New Roman"/>
                          <a:cs typeface="Arial" panose="020B0604020202020204" pitchFamily="34" charset="0"/>
                        </a:rPr>
                        <a:t>.) – </a:t>
                      </a:r>
                      <a:r>
                        <a:rPr lang="ru-RU" sz="2000" dirty="0" err="1">
                          <a:effectLst/>
                          <a:latin typeface="Arial" panose="020B0604020202020204" pitchFamily="34" charset="0"/>
                          <a:ea typeface="Times New Roman"/>
                          <a:cs typeface="Arial" panose="020B0604020202020204" pitchFamily="34" charset="0"/>
                        </a:rPr>
                        <a:t>pohřeb</a:t>
                      </a:r>
                      <a:r>
                        <a:rPr lang="ru-RU" sz="2000" dirty="0">
                          <a:effectLst/>
                          <a:latin typeface="Arial" panose="020B0604020202020204" pitchFamily="34" charset="0"/>
                          <a:ea typeface="Times New Roman"/>
                          <a:cs typeface="Arial" panose="020B0604020202020204" pitchFamily="34" charset="0"/>
                        </a:rPr>
                        <a:t>/</a:t>
                      </a:r>
                      <a:r>
                        <a:rPr lang="ru-RU" sz="2000" dirty="0" err="1">
                          <a:effectLst/>
                          <a:latin typeface="Arial" panose="020B0604020202020204" pitchFamily="34" charset="0"/>
                          <a:ea typeface="Times New Roman"/>
                          <a:cs typeface="Arial" panose="020B0604020202020204" pitchFamily="34" charset="0"/>
                        </a:rPr>
                        <a:t>pohřby</a:t>
                      </a:r>
                      <a:r>
                        <a:rPr lang="ru-RU" sz="2000" dirty="0">
                          <a:effectLst/>
                          <a:latin typeface="Arial" panose="020B0604020202020204" pitchFamily="34" charset="0"/>
                          <a:ea typeface="Times New Roman"/>
                          <a:cs typeface="Arial" panose="020B0604020202020204" pitchFamily="34" charset="0"/>
                        </a:rPr>
                        <a:t> (</a:t>
                      </a:r>
                      <a:r>
                        <a:rPr lang="ru-RU" sz="2000" dirty="0" err="1">
                          <a:effectLst/>
                          <a:latin typeface="Arial" panose="020B0604020202020204" pitchFamily="34" charset="0"/>
                          <a:ea typeface="Times New Roman"/>
                          <a:cs typeface="Arial" panose="020B0604020202020204" pitchFamily="34" charset="0"/>
                        </a:rPr>
                        <a:t>ед.ч</a:t>
                      </a:r>
                      <a:r>
                        <a:rPr lang="ru-RU" sz="2000" dirty="0">
                          <a:effectLst/>
                          <a:latin typeface="Arial" panose="020B0604020202020204" pitchFamily="34" charset="0"/>
                          <a:ea typeface="Times New Roman"/>
                          <a:cs typeface="Arial" panose="020B0604020202020204" pitchFamily="34" charset="0"/>
                        </a:rPr>
                        <a:t>. и </a:t>
                      </a:r>
                      <a:r>
                        <a:rPr lang="ru-RU" sz="2000" dirty="0" err="1">
                          <a:effectLst/>
                          <a:latin typeface="Arial" panose="020B0604020202020204" pitchFamily="34" charset="0"/>
                          <a:ea typeface="Times New Roman"/>
                          <a:cs typeface="Arial" panose="020B0604020202020204" pitchFamily="34" charset="0"/>
                        </a:rPr>
                        <a:t>мн.ч</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8840">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 </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любовь (</a:t>
                      </a:r>
                      <a:r>
                        <a:rPr lang="ru-RU" sz="2000" dirty="0" err="1">
                          <a:effectLst/>
                          <a:latin typeface="Arial" panose="020B0604020202020204" pitchFamily="34" charset="0"/>
                          <a:ea typeface="Times New Roman"/>
                          <a:cs typeface="Arial" panose="020B0604020202020204" pitchFamily="34" charset="0"/>
                        </a:rPr>
                        <a:t>ед.ч</a:t>
                      </a:r>
                      <a:r>
                        <a:rPr lang="ru-RU" sz="2000" dirty="0">
                          <a:effectLst/>
                          <a:latin typeface="Arial" panose="020B0604020202020204" pitchFamily="34" charset="0"/>
                          <a:ea typeface="Times New Roman"/>
                          <a:cs typeface="Arial" panose="020B0604020202020204" pitchFamily="34" charset="0"/>
                        </a:rPr>
                        <a:t>.) - </a:t>
                      </a:r>
                      <a:r>
                        <a:rPr lang="ru-RU" sz="2000" dirty="0" err="1">
                          <a:effectLst/>
                          <a:latin typeface="Arial" panose="020B0604020202020204" pitchFamily="34" charset="0"/>
                          <a:ea typeface="Times New Roman"/>
                          <a:cs typeface="Arial" panose="020B0604020202020204" pitchFamily="34" charset="0"/>
                        </a:rPr>
                        <a:t>láska</a:t>
                      </a:r>
                      <a:r>
                        <a:rPr lang="ru-RU" sz="2000" dirty="0">
                          <a:effectLst/>
                          <a:latin typeface="Arial" panose="020B0604020202020204" pitchFamily="34" charset="0"/>
                          <a:ea typeface="Times New Roman"/>
                          <a:cs typeface="Arial" panose="020B0604020202020204" pitchFamily="34" charset="0"/>
                        </a:rPr>
                        <a:t>/</a:t>
                      </a:r>
                      <a:r>
                        <a:rPr lang="ru-RU" sz="2000" dirty="0" err="1">
                          <a:effectLst/>
                          <a:latin typeface="Arial" panose="020B0604020202020204" pitchFamily="34" charset="0"/>
                          <a:ea typeface="Times New Roman"/>
                          <a:cs typeface="Arial" panose="020B0604020202020204" pitchFamily="34" charset="0"/>
                        </a:rPr>
                        <a:t>lásky</a:t>
                      </a:r>
                      <a:r>
                        <a:rPr lang="ru-RU" sz="2000" dirty="0">
                          <a:effectLst/>
                          <a:latin typeface="Arial" panose="020B0604020202020204" pitchFamily="34" charset="0"/>
                          <a:ea typeface="Times New Roman"/>
                          <a:cs typeface="Arial" panose="020B0604020202020204" pitchFamily="34" charset="0"/>
                        </a:rPr>
                        <a:t> (</a:t>
                      </a:r>
                      <a:r>
                        <a:rPr lang="ru-RU" sz="2000" dirty="0" err="1">
                          <a:effectLst/>
                          <a:latin typeface="Arial" panose="020B0604020202020204" pitchFamily="34" charset="0"/>
                          <a:ea typeface="Times New Roman"/>
                          <a:cs typeface="Arial" panose="020B0604020202020204" pitchFamily="34" charset="0"/>
                        </a:rPr>
                        <a:t>ед.ч</a:t>
                      </a:r>
                      <a:r>
                        <a:rPr lang="ru-RU" sz="2000" dirty="0">
                          <a:effectLst/>
                          <a:latin typeface="Arial" panose="020B0604020202020204" pitchFamily="34" charset="0"/>
                          <a:ea typeface="Times New Roman"/>
                          <a:cs typeface="Arial" panose="020B0604020202020204" pitchFamily="34" charset="0"/>
                        </a:rPr>
                        <a:t>. и </a:t>
                      </a:r>
                      <a:r>
                        <a:rPr lang="ru-RU" sz="2000" dirty="0" err="1">
                          <a:effectLst/>
                          <a:latin typeface="Arial" panose="020B0604020202020204" pitchFamily="34" charset="0"/>
                          <a:ea typeface="Times New Roman"/>
                          <a:cs typeface="Arial" panose="020B0604020202020204" pitchFamily="34" charset="0"/>
                        </a:rPr>
                        <a:t>мн.ч</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1217">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 </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насекомое/насекомые (</a:t>
                      </a:r>
                      <a:r>
                        <a:rPr lang="ru-RU" sz="2000" dirty="0" err="1">
                          <a:effectLst/>
                          <a:latin typeface="Arial" panose="020B0604020202020204" pitchFamily="34" charset="0"/>
                          <a:ea typeface="Times New Roman"/>
                          <a:cs typeface="Arial" panose="020B0604020202020204" pitchFamily="34" charset="0"/>
                        </a:rPr>
                        <a:t>ед.ч</a:t>
                      </a:r>
                      <a:r>
                        <a:rPr lang="ru-RU" sz="2000" dirty="0">
                          <a:effectLst/>
                          <a:latin typeface="Arial" panose="020B0604020202020204" pitchFamily="34" charset="0"/>
                          <a:ea typeface="Times New Roman"/>
                          <a:cs typeface="Arial" panose="020B0604020202020204" pitchFamily="34" charset="0"/>
                        </a:rPr>
                        <a:t>. и </a:t>
                      </a:r>
                      <a:r>
                        <a:rPr lang="ru-RU" sz="2000" dirty="0" err="1">
                          <a:effectLst/>
                          <a:latin typeface="Arial" panose="020B0604020202020204" pitchFamily="34" charset="0"/>
                          <a:ea typeface="Times New Roman"/>
                          <a:cs typeface="Arial" panose="020B0604020202020204" pitchFamily="34" charset="0"/>
                        </a:rPr>
                        <a:t>мн.ч</a:t>
                      </a:r>
                      <a:r>
                        <a:rPr lang="ru-RU" sz="2000" dirty="0">
                          <a:effectLst/>
                          <a:latin typeface="Arial" panose="020B0604020202020204" pitchFamily="34" charset="0"/>
                          <a:ea typeface="Times New Roman"/>
                          <a:cs typeface="Arial" panose="020B0604020202020204" pitchFamily="34" charset="0"/>
                        </a:rPr>
                        <a:t>.) – </a:t>
                      </a:r>
                      <a:r>
                        <a:rPr lang="ru-RU" sz="2000" dirty="0" err="1">
                          <a:effectLst/>
                          <a:latin typeface="Arial" panose="020B0604020202020204" pitchFamily="34" charset="0"/>
                          <a:ea typeface="Times New Roman"/>
                          <a:cs typeface="Arial" panose="020B0604020202020204" pitchFamily="34" charset="0"/>
                        </a:rPr>
                        <a:t>hmyz</a:t>
                      </a:r>
                      <a:r>
                        <a:rPr lang="ru-RU" sz="2000" dirty="0">
                          <a:effectLst/>
                          <a:latin typeface="Arial" panose="020B0604020202020204" pitchFamily="34" charset="0"/>
                          <a:ea typeface="Times New Roman"/>
                          <a:cs typeface="Arial" panose="020B0604020202020204" pitchFamily="34" charset="0"/>
                        </a:rPr>
                        <a:t> (</a:t>
                      </a:r>
                      <a:r>
                        <a:rPr lang="ru-RU" sz="2000" dirty="0" err="1">
                          <a:effectLst/>
                          <a:latin typeface="Arial" panose="020B0604020202020204" pitchFamily="34" charset="0"/>
                          <a:ea typeface="Times New Roman"/>
                          <a:cs typeface="Arial" panose="020B0604020202020204" pitchFamily="34" charset="0"/>
                        </a:rPr>
                        <a:t>ед.ч</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98865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F0F1DAC-68AF-4910-AB80-945507752B76}"/>
              </a:ext>
            </a:extLst>
          </p:cNvPr>
          <p:cNvSpPr>
            <a:spLocks noGrp="1"/>
          </p:cNvSpPr>
          <p:nvPr>
            <p:ph type="title"/>
          </p:nvPr>
        </p:nvSpPr>
        <p:spPr>
          <a:xfrm>
            <a:off x="1208844" y="2249452"/>
            <a:ext cx="10058400" cy="1371600"/>
          </a:xfrm>
        </p:spPr>
        <p:txBody>
          <a:bodyPr/>
          <a:lstStyle/>
          <a:p>
            <a:pPr algn="ctr"/>
            <a:r>
              <a:rPr lang="ru-RU" b="1" dirty="0">
                <a:solidFill>
                  <a:srgbClr val="FF0000"/>
                </a:solidFill>
              </a:rPr>
              <a:t>ИМЯ СУЩЕСТВИТЕЛЬНОЕ</a:t>
            </a:r>
            <a:endParaRPr lang="cs-CZ" b="1" dirty="0">
              <a:solidFill>
                <a:srgbClr val="FF0000"/>
              </a:solidFill>
            </a:endParaRPr>
          </a:p>
        </p:txBody>
      </p:sp>
    </p:spTree>
    <p:extLst>
      <p:ext uri="{BB962C8B-B14F-4D97-AF65-F5344CB8AC3E}">
        <p14:creationId xmlns:p14="http://schemas.microsoft.com/office/powerpoint/2010/main" val="621188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FC5E96F-A370-4038-856F-79EE03AAE0D6}"/>
              </a:ext>
            </a:extLst>
          </p:cNvPr>
          <p:cNvSpPr/>
          <p:nvPr/>
        </p:nvSpPr>
        <p:spPr>
          <a:xfrm>
            <a:off x="379665" y="381532"/>
            <a:ext cx="11432670" cy="6247864"/>
          </a:xfrm>
          <a:prstGeom prst="rect">
            <a:avLst/>
          </a:prstGeom>
        </p:spPr>
        <p:txBody>
          <a:bodyPr wrap="square">
            <a:spAutoFit/>
          </a:bodyPr>
          <a:lstStyle/>
          <a:p>
            <a:pPr algn="ctr"/>
            <a:r>
              <a:rPr lang="de-DE" sz="2000" b="1" u="sng" dirty="0" err="1">
                <a:solidFill>
                  <a:srgbClr val="00B050"/>
                </a:solidFill>
                <a:latin typeface="Arial" panose="020B0604020202020204" pitchFamily="34" charset="0"/>
                <a:cs typeface="Arial" panose="020B0604020202020204" pitchFamily="34" charset="0"/>
              </a:rPr>
              <a:t>Singularia</a:t>
            </a:r>
            <a:r>
              <a:rPr lang="de-DE" sz="2000" b="1" u="sng" dirty="0">
                <a:solidFill>
                  <a:srgbClr val="00B050"/>
                </a:solidFill>
                <a:latin typeface="Arial" panose="020B0604020202020204" pitchFamily="34" charset="0"/>
                <a:cs typeface="Arial" panose="020B0604020202020204" pitchFamily="34" charset="0"/>
              </a:rPr>
              <a:t> </a:t>
            </a:r>
            <a:r>
              <a:rPr lang="de-DE" sz="2000" b="1" u="sng" dirty="0" err="1">
                <a:solidFill>
                  <a:srgbClr val="00B050"/>
                </a:solidFill>
                <a:latin typeface="Arial" panose="020B0604020202020204" pitchFamily="34" charset="0"/>
                <a:cs typeface="Arial" panose="020B0604020202020204" pitchFamily="34" charset="0"/>
              </a:rPr>
              <a:t>tantum</a:t>
            </a:r>
            <a:endParaRPr lang="de-DE" sz="2000" b="1" u="sng" dirty="0">
              <a:solidFill>
                <a:srgbClr val="00B050"/>
              </a:solidFill>
              <a:latin typeface="Arial" panose="020B0604020202020204" pitchFamily="34" charset="0"/>
              <a:cs typeface="Arial" panose="020B0604020202020204" pitchFamily="34" charset="0"/>
            </a:endParaRPr>
          </a:p>
          <a:p>
            <a:r>
              <a:rPr lang="de-DE" sz="2000" b="1" dirty="0">
                <a:latin typeface="Arial" panose="020B0604020202020204" pitchFamily="34" charset="0"/>
                <a:cs typeface="Arial" panose="020B0604020202020204" pitchFamily="34" charset="0"/>
              </a:rPr>
              <a:t>1. </a:t>
            </a:r>
            <a:r>
              <a:rPr lang="ru-RU" sz="2000" b="1" dirty="0">
                <a:latin typeface="Arial" panose="020B0604020202020204" pitchFamily="34" charset="0"/>
                <a:cs typeface="Arial" panose="020B0604020202020204" pitchFamily="34" charset="0"/>
              </a:rPr>
              <a:t>Имена собственные </a:t>
            </a:r>
          </a:p>
          <a:p>
            <a:r>
              <a:rPr lang="ru-RU" sz="2000" i="1" dirty="0">
                <a:latin typeface="Arial" panose="020B0604020202020204" pitchFamily="34" charset="0"/>
                <a:cs typeface="Arial" panose="020B0604020202020204" pitchFamily="34" charset="0"/>
              </a:rPr>
              <a:t>Чайковский</a:t>
            </a:r>
            <a:r>
              <a:rPr lang="ru-RU" sz="2000"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x </a:t>
            </a:r>
            <a:r>
              <a:rPr lang="ru-RU" sz="2000" i="1" dirty="0">
                <a:latin typeface="Arial" panose="020B0604020202020204" pitchFamily="34" charset="0"/>
                <a:cs typeface="Arial" panose="020B0604020202020204" pitchFamily="34" charset="0"/>
              </a:rPr>
              <a:t>А русские, как всегда: часть герои, остальные </a:t>
            </a:r>
            <a:r>
              <a:rPr lang="ru-RU" sz="2000" i="1" dirty="0" err="1">
                <a:latin typeface="Arial" panose="020B0604020202020204" pitchFamily="34" charset="0"/>
                <a:cs typeface="Arial" panose="020B0604020202020204" pitchFamily="34" charset="0"/>
              </a:rPr>
              <a:t>обломовы</a:t>
            </a:r>
            <a:r>
              <a:rPr lang="ru-RU" sz="2000" dirty="0">
                <a:latin typeface="Arial" panose="020B0604020202020204" pitchFamily="34" charset="0"/>
                <a:cs typeface="Arial" panose="020B0604020202020204" pitchFamily="34" charset="0"/>
              </a:rPr>
              <a:t>. </a:t>
            </a:r>
          </a:p>
          <a:p>
            <a:r>
              <a:rPr lang="de-DE" sz="2000" i="1" dirty="0">
                <a:latin typeface="Arial" panose="020B0604020202020204" pitchFamily="34" charset="0"/>
                <a:cs typeface="Arial" panose="020B0604020202020204" pitchFamily="34" charset="0"/>
              </a:rPr>
              <a:t>Havel</a:t>
            </a:r>
            <a:r>
              <a:rPr lang="de-DE" sz="2000" dirty="0">
                <a:latin typeface="Arial" panose="020B0604020202020204" pitchFamily="34" charset="0"/>
                <a:cs typeface="Arial" panose="020B0604020202020204" pitchFamily="34" charset="0"/>
              </a:rPr>
              <a:t> x </a:t>
            </a:r>
            <a:r>
              <a:rPr lang="cs-CZ" sz="2000" i="1" dirty="0">
                <a:latin typeface="Arial" panose="020B0604020202020204" pitchFamily="34" charset="0"/>
                <a:cs typeface="Arial" panose="020B0604020202020204" pitchFamily="34" charset="0"/>
              </a:rPr>
              <a:t>Einsteinů není mnoho</a:t>
            </a:r>
            <a:r>
              <a:rPr lang="de-DE" sz="2000" i="1" dirty="0">
                <a:latin typeface="Arial" panose="020B0604020202020204" pitchFamily="34" charset="0"/>
                <a:cs typeface="Arial" panose="020B0604020202020204" pitchFamily="34" charset="0"/>
              </a:rPr>
              <a:t>.</a:t>
            </a:r>
          </a:p>
          <a:p>
            <a:r>
              <a:rPr lang="de-DE" sz="2000" b="1" dirty="0">
                <a:latin typeface="Arial" panose="020B0604020202020204" pitchFamily="34" charset="0"/>
                <a:cs typeface="Arial" panose="020B0604020202020204" pitchFamily="34" charset="0"/>
              </a:rPr>
              <a:t>2. </a:t>
            </a:r>
            <a:r>
              <a:rPr lang="ru-RU" sz="2000" b="1" dirty="0">
                <a:latin typeface="Arial" panose="020B0604020202020204" pitchFamily="34" charset="0"/>
                <a:cs typeface="Arial" panose="020B0604020202020204" pitchFamily="34" charset="0"/>
              </a:rPr>
              <a:t>Существительные с абстрактным значением</a:t>
            </a:r>
          </a:p>
          <a:p>
            <a:r>
              <a:rPr lang="ru-RU" sz="2000" i="1" dirty="0">
                <a:latin typeface="Arial" panose="020B0604020202020204" pitchFamily="34" charset="0"/>
                <a:cs typeface="Arial" panose="020B0604020202020204" pitchFamily="34" charset="0"/>
              </a:rPr>
              <a:t>равенство, бытие, мышление, реальность; </a:t>
            </a:r>
            <a:r>
              <a:rPr lang="cs-CZ" sz="2000" i="1" dirty="0">
                <a:latin typeface="Arial" panose="020B0604020202020204" pitchFamily="34" charset="0"/>
                <a:cs typeface="Arial" panose="020B0604020202020204" pitchFamily="34" charset="0"/>
              </a:rPr>
              <a:t>četba, moudrost, stavba, radost</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Основная цель фестиваля ― сохранение и развитие традиционной русской культуры. </a:t>
            </a:r>
            <a:r>
              <a:rPr lang="ru-RU" sz="2000" dirty="0">
                <a:latin typeface="Arial" panose="020B0604020202020204" pitchFamily="34" charset="0"/>
                <a:cs typeface="Arial" panose="020B0604020202020204" pitchFamily="34" charset="0"/>
              </a:rPr>
              <a:t>х </a:t>
            </a:r>
            <a:r>
              <a:rPr lang="ru-RU" sz="2000" i="1" dirty="0">
                <a:latin typeface="Arial" panose="020B0604020202020204" pitchFamily="34" charset="0"/>
                <a:cs typeface="Arial" panose="020B0604020202020204" pitchFamily="34" charset="0"/>
              </a:rPr>
              <a:t>МВД и правозащитники существуют словно в разных реальностях.</a:t>
            </a:r>
          </a:p>
          <a:p>
            <a:pPr marL="285750" indent="-285750">
              <a:buFont typeface="Courier New" panose="02070309020205020404" pitchFamily="49" charset="0"/>
              <a:buChar char="o"/>
            </a:pPr>
            <a:r>
              <a:rPr lang="cs-CZ" sz="2000" i="1" dirty="0">
                <a:latin typeface="Arial" panose="020B0604020202020204" pitchFamily="34" charset="0"/>
                <a:cs typeface="Arial" panose="020B0604020202020204" pitchFamily="34" charset="0"/>
              </a:rPr>
              <a:t>Pohovka SIRIUS kombinuje svěžest a lehkost designu, vůni a sametovou hebkost kvalitní 3,5 mm silné kůže. </a:t>
            </a:r>
            <a:r>
              <a:rPr lang="cs-CZ" sz="2000" dirty="0">
                <a:latin typeface="Arial" panose="020B0604020202020204" pitchFamily="34" charset="0"/>
                <a:cs typeface="Arial" panose="020B0604020202020204" pitchFamily="34" charset="0"/>
              </a:rPr>
              <a:t>х </a:t>
            </a:r>
            <a:r>
              <a:rPr lang="cs-CZ" sz="2000" i="1" dirty="0">
                <a:latin typeface="Arial" panose="020B0604020202020204" pitchFamily="34" charset="0"/>
                <a:cs typeface="Arial" panose="020B0604020202020204" pitchFamily="34" charset="0"/>
              </a:rPr>
              <a:t>Náboženská společenství řídnou a církevní stavby se neúprosně proměňují v půdní byty a historické památky.</a:t>
            </a:r>
          </a:p>
          <a:p>
            <a:r>
              <a:rPr lang="de-DE" sz="2000" b="1" dirty="0">
                <a:latin typeface="Arial" panose="020B0604020202020204" pitchFamily="34" charset="0"/>
                <a:cs typeface="Arial" panose="020B0604020202020204" pitchFamily="34" charset="0"/>
              </a:rPr>
              <a:t>3. </a:t>
            </a:r>
            <a:r>
              <a:rPr lang="ru-RU" sz="2000" b="1" dirty="0">
                <a:latin typeface="Arial" panose="020B0604020202020204" pitchFamily="34" charset="0"/>
                <a:cs typeface="Arial" panose="020B0604020202020204" pitchFamily="34" charset="0"/>
              </a:rPr>
              <a:t>Вещественные существительные</a:t>
            </a:r>
          </a:p>
          <a:p>
            <a:r>
              <a:rPr lang="ru-RU" sz="2000" i="1" dirty="0">
                <a:latin typeface="Arial" panose="020B0604020202020204" pitchFamily="34" charset="0"/>
                <a:cs typeface="Arial" panose="020B0604020202020204" pitchFamily="34" charset="0"/>
              </a:rPr>
              <a:t>мука, молоко, дерево, железо; </a:t>
            </a:r>
            <a:r>
              <a:rPr lang="cs-CZ" sz="2000" i="1" dirty="0">
                <a:latin typeface="Arial" panose="020B0604020202020204" pitchFamily="34" charset="0"/>
                <a:cs typeface="Arial" panose="020B0604020202020204" pitchFamily="34" charset="0"/>
              </a:rPr>
              <a:t>čočka, mýdlo, vzduch, zlato</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Я бросился в спальню и, словно на льду, поскользнулся на паркете</a:t>
            </a:r>
            <a:r>
              <a:rPr lang="ru-RU" sz="2000" dirty="0">
                <a:latin typeface="Arial" panose="020B0604020202020204" pitchFamily="34" charset="0"/>
                <a:cs typeface="Arial" panose="020B0604020202020204" pitchFamily="34" charset="0"/>
              </a:rPr>
              <a:t>. х </a:t>
            </a:r>
            <a:r>
              <a:rPr lang="ru-RU" sz="2000" i="1" dirty="0">
                <a:latin typeface="Arial" panose="020B0604020202020204" pitchFamily="34" charset="0"/>
                <a:cs typeface="Arial" panose="020B0604020202020204" pitchFamily="34" charset="0"/>
              </a:rPr>
              <a:t>Бездомный бродяга в дырявых ботинках не может любить холода и снега, как бы не сверкали они под северным сиянием.</a:t>
            </a:r>
          </a:p>
          <a:p>
            <a:pPr marL="285750" indent="-285750">
              <a:buFont typeface="Courier New" panose="02070309020205020404" pitchFamily="49" charset="0"/>
              <a:buChar char="o"/>
            </a:pPr>
            <a:r>
              <a:rPr lang="cs-CZ" sz="2000" i="1" dirty="0">
                <a:latin typeface="Arial" panose="020B0604020202020204" pitchFamily="34" charset="0"/>
                <a:cs typeface="Arial" panose="020B0604020202020204" pitchFamily="34" charset="0"/>
              </a:rPr>
              <a:t>Zloději benzinu během měsíce způsobili celkovou škodu za téměř třicet tisíc korun.</a:t>
            </a:r>
            <a:r>
              <a:rPr lang="cs-CZ" sz="2000" dirty="0">
                <a:latin typeface="Arial" panose="020B0604020202020204" pitchFamily="34" charset="0"/>
                <a:cs typeface="Arial" panose="020B0604020202020204" pitchFamily="34" charset="0"/>
              </a:rPr>
              <a:t> x </a:t>
            </a:r>
            <a:r>
              <a:rPr lang="cs-CZ" sz="2000" i="1" dirty="0">
                <a:latin typeface="Arial" panose="020B0604020202020204" pitchFamily="34" charset="0"/>
                <a:cs typeface="Arial" panose="020B0604020202020204" pitchFamily="34" charset="0"/>
              </a:rPr>
              <a:t>Po obou křídlech uviděl světla mexických stíhaček</a:t>
            </a:r>
            <a:r>
              <a:rPr lang="de-DE" sz="2000" i="1" dirty="0">
                <a:latin typeface="Arial" panose="020B0604020202020204" pitchFamily="34" charset="0"/>
                <a:cs typeface="Arial" panose="020B0604020202020204" pitchFamily="34" charset="0"/>
              </a:rPr>
              <a:t>.</a:t>
            </a:r>
          </a:p>
          <a:p>
            <a:r>
              <a:rPr lang="de-DE" sz="2000" b="1" dirty="0">
                <a:latin typeface="Arial" panose="020B0604020202020204" pitchFamily="34" charset="0"/>
                <a:cs typeface="Arial" panose="020B0604020202020204" pitchFamily="34" charset="0"/>
              </a:rPr>
              <a:t>4. </a:t>
            </a:r>
            <a:r>
              <a:rPr lang="ru-RU" sz="2000" b="1" dirty="0">
                <a:latin typeface="Arial" panose="020B0604020202020204" pitchFamily="34" charset="0"/>
                <a:cs typeface="Arial" panose="020B0604020202020204" pitchFamily="34" charset="0"/>
              </a:rPr>
              <a:t>Собирательные существительные</a:t>
            </a:r>
          </a:p>
          <a:p>
            <a:r>
              <a:rPr lang="ru-RU" sz="2000" dirty="0">
                <a:latin typeface="Arial" panose="020B0604020202020204" pitchFamily="34" charset="0"/>
                <a:cs typeface="Arial" panose="020B0604020202020204" pitchFamily="34" charset="0"/>
              </a:rPr>
              <a:t>листва, беднота, сырье; </a:t>
            </a:r>
            <a:r>
              <a:rPr lang="cs-CZ" sz="2000" dirty="0">
                <a:latin typeface="Arial" panose="020B0604020202020204" pitchFamily="34" charset="0"/>
                <a:cs typeface="Arial" panose="020B0604020202020204" pitchFamily="34" charset="0"/>
              </a:rPr>
              <a:t>stromoví, panstvo, námořnictvo</a:t>
            </a:r>
          </a:p>
        </p:txBody>
      </p:sp>
    </p:spTree>
    <p:extLst>
      <p:ext uri="{BB962C8B-B14F-4D97-AF65-F5344CB8AC3E}">
        <p14:creationId xmlns:p14="http://schemas.microsoft.com/office/powerpoint/2010/main" val="3925315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9118"/>
            <a:ext cx="8229600" cy="1143000"/>
          </a:xfrm>
        </p:spPr>
        <p:txBody>
          <a:bodyPr>
            <a:normAutofit/>
          </a:bodyPr>
          <a:lstStyle/>
          <a:p>
            <a:pPr algn="ctr"/>
            <a:r>
              <a:rPr lang="ru-RU" sz="2000" b="1" u="sng" dirty="0" err="1">
                <a:solidFill>
                  <a:srgbClr val="00B050"/>
                </a:solidFill>
                <a:latin typeface="Arial" panose="020B0604020202020204" pitchFamily="34" charset="0"/>
                <a:ea typeface="Times New Roman"/>
                <a:cs typeface="Arial" panose="020B0604020202020204" pitchFamily="34" charset="0"/>
              </a:rPr>
              <a:t>Pluralia</a:t>
            </a:r>
            <a:r>
              <a:rPr lang="ru-RU" sz="2000" b="1" u="sng" dirty="0">
                <a:solidFill>
                  <a:srgbClr val="00B050"/>
                </a:solidFill>
                <a:latin typeface="Arial" panose="020B0604020202020204" pitchFamily="34" charset="0"/>
                <a:ea typeface="Times New Roman"/>
                <a:cs typeface="Arial" panose="020B0604020202020204" pitchFamily="34" charset="0"/>
              </a:rPr>
              <a:t> </a:t>
            </a:r>
            <a:r>
              <a:rPr lang="ru-RU" sz="2000" b="1" u="sng" dirty="0" err="1">
                <a:solidFill>
                  <a:srgbClr val="00B050"/>
                </a:solidFill>
                <a:latin typeface="Arial" panose="020B0604020202020204" pitchFamily="34" charset="0"/>
                <a:ea typeface="Times New Roman"/>
                <a:cs typeface="Arial" panose="020B0604020202020204" pitchFamily="34" charset="0"/>
              </a:rPr>
              <a:t>tantum</a:t>
            </a:r>
            <a:endParaRPr lang="de-DE" sz="2000" dirty="0">
              <a:solidFill>
                <a:srgbClr val="00B050"/>
              </a:solidFill>
              <a:latin typeface="Arial" panose="020B0604020202020204" pitchFamily="34" charset="0"/>
              <a:cs typeface="Arial" panose="020B0604020202020204" pitchFamily="34" charset="0"/>
            </a:endParaRPr>
          </a:p>
        </p:txBody>
      </p:sp>
      <p:sp>
        <p:nvSpPr>
          <p:cNvPr id="3" name="Zástupný symbol pro obsah 2"/>
          <p:cNvSpPr>
            <a:spLocks noGrp="1"/>
          </p:cNvSpPr>
          <p:nvPr>
            <p:ph sz="half" idx="1"/>
          </p:nvPr>
        </p:nvSpPr>
        <p:spPr>
          <a:xfrm>
            <a:off x="403123" y="826022"/>
            <a:ext cx="5604101" cy="4434840"/>
          </a:xfrm>
        </p:spPr>
        <p:txBody>
          <a:bodyPr>
            <a:normAutofit fontScale="25000" lnSpcReduction="20000"/>
          </a:bodyPr>
          <a:lstStyle/>
          <a:p>
            <a:r>
              <a:rPr lang="cs-CZ" sz="8000" b="1" dirty="0">
                <a:latin typeface="Arial" panose="020B0604020202020204" pitchFamily="34" charset="0"/>
                <a:cs typeface="Arial" panose="020B0604020202020204" pitchFamily="34" charset="0"/>
              </a:rPr>
              <a:t>názvy částí těla</a:t>
            </a:r>
            <a:r>
              <a:rPr lang="cs-CZ" sz="8000" dirty="0">
                <a:latin typeface="Arial" panose="020B0604020202020204" pitchFamily="34" charset="0"/>
                <a:cs typeface="Arial" panose="020B0604020202020204" pitchFamily="34" charset="0"/>
              </a:rPr>
              <a:t>: ústa, játra, záda,</a:t>
            </a:r>
          </a:p>
          <a:p>
            <a:r>
              <a:rPr lang="cs-CZ" sz="8000" b="1" dirty="0">
                <a:latin typeface="Arial" panose="020B0604020202020204" pitchFamily="34" charset="0"/>
                <a:cs typeface="Arial" panose="020B0604020202020204" pitchFamily="34" charset="0"/>
              </a:rPr>
              <a:t>názvy oděvů</a:t>
            </a:r>
            <a:r>
              <a:rPr lang="cs-CZ" sz="8000" dirty="0">
                <a:latin typeface="Arial" panose="020B0604020202020204" pitchFamily="34" charset="0"/>
                <a:cs typeface="Arial" panose="020B0604020202020204" pitchFamily="34" charset="0"/>
              </a:rPr>
              <a:t>: plavky, punčocháče, kalhoty, šaty,</a:t>
            </a:r>
          </a:p>
          <a:p>
            <a:r>
              <a:rPr lang="cs-CZ" sz="8000" b="1" dirty="0">
                <a:latin typeface="Arial" panose="020B0604020202020204" pitchFamily="34" charset="0"/>
                <a:cs typeface="Arial" panose="020B0604020202020204" pitchFamily="34" charset="0"/>
              </a:rPr>
              <a:t>názvy nemocí</a:t>
            </a:r>
            <a:r>
              <a:rPr lang="cs-CZ" sz="8000" dirty="0">
                <a:latin typeface="Arial" panose="020B0604020202020204" pitchFamily="34" charset="0"/>
                <a:cs typeface="Arial" panose="020B0604020202020204" pitchFamily="34" charset="0"/>
              </a:rPr>
              <a:t>: spalničky, zarděnky, neštovice,</a:t>
            </a:r>
          </a:p>
          <a:p>
            <a:r>
              <a:rPr lang="cs-CZ" sz="8000" b="1" dirty="0">
                <a:latin typeface="Arial" panose="020B0604020202020204" pitchFamily="34" charset="0"/>
                <a:cs typeface="Arial" panose="020B0604020202020204" pitchFamily="34" charset="0"/>
              </a:rPr>
              <a:t>názvy nástrojů a zařízení</a:t>
            </a:r>
            <a:r>
              <a:rPr lang="cs-CZ" sz="8000" dirty="0">
                <a:latin typeface="Arial" panose="020B0604020202020204" pitchFamily="34" charset="0"/>
                <a:cs typeface="Arial" panose="020B0604020202020204" pitchFamily="34" charset="0"/>
              </a:rPr>
              <a:t>: housle, varhany, kleště, nůžky,</a:t>
            </a:r>
          </a:p>
          <a:p>
            <a:r>
              <a:rPr lang="cs-CZ" sz="8000" b="1" dirty="0">
                <a:latin typeface="Arial" panose="020B0604020202020204" pitchFamily="34" charset="0"/>
                <a:cs typeface="Arial" panose="020B0604020202020204" pitchFamily="34" charset="0"/>
              </a:rPr>
              <a:t>názvy svátků, událostí</a:t>
            </a:r>
            <a:r>
              <a:rPr lang="cs-CZ" sz="8000" dirty="0">
                <a:latin typeface="Arial" panose="020B0604020202020204" pitchFamily="34" charset="0"/>
                <a:cs typeface="Arial" panose="020B0604020202020204" pitchFamily="34" charset="0"/>
              </a:rPr>
              <a:t>: Velikonoce, Vánoce, prázdniny, narozeniny,</a:t>
            </a:r>
          </a:p>
          <a:p>
            <a:r>
              <a:rPr lang="cs-CZ" sz="8000" b="1" dirty="0">
                <a:latin typeface="Arial" panose="020B0604020202020204" pitchFamily="34" charset="0"/>
                <a:cs typeface="Arial" panose="020B0604020202020204" pitchFamily="34" charset="0"/>
              </a:rPr>
              <a:t>názvy zeměpisné, názvy míst</a:t>
            </a:r>
            <a:r>
              <a:rPr lang="cs-CZ" sz="8000" dirty="0">
                <a:latin typeface="Arial" panose="020B0604020202020204" pitchFamily="34" charset="0"/>
                <a:cs typeface="Arial" panose="020B0604020202020204" pitchFamily="34" charset="0"/>
              </a:rPr>
              <a:t>: Čechy, Atény, Postoloprty, blata, tropy,</a:t>
            </a:r>
          </a:p>
          <a:p>
            <a:r>
              <a:rPr lang="cs-CZ" sz="8000" b="1" dirty="0">
                <a:latin typeface="Arial" panose="020B0604020202020204" pitchFamily="34" charset="0"/>
                <a:cs typeface="Arial" panose="020B0604020202020204" pitchFamily="34" charset="0"/>
              </a:rPr>
              <a:t>některá jména látková</a:t>
            </a:r>
            <a:r>
              <a:rPr lang="cs-CZ" sz="8000" dirty="0">
                <a:latin typeface="Arial" panose="020B0604020202020204" pitchFamily="34" charset="0"/>
                <a:cs typeface="Arial" panose="020B0604020202020204" pitchFamily="34" charset="0"/>
              </a:rPr>
              <a:t>: kolínka, halušky, splašky, pomyje,</a:t>
            </a:r>
          </a:p>
          <a:p>
            <a:r>
              <a:rPr lang="cs-CZ" sz="8000" b="1" dirty="0">
                <a:latin typeface="Arial" panose="020B0604020202020204" pitchFamily="34" charset="0"/>
                <a:cs typeface="Arial" panose="020B0604020202020204" pitchFamily="34" charset="0"/>
              </a:rPr>
              <a:t>názvy písemností</a:t>
            </a:r>
            <a:r>
              <a:rPr lang="cs-CZ" sz="8000" dirty="0">
                <a:latin typeface="Arial" panose="020B0604020202020204" pitchFamily="34" charset="0"/>
                <a:cs typeface="Arial" panose="020B0604020202020204" pitchFamily="34" charset="0"/>
              </a:rPr>
              <a:t>: memoáry, noviny, dějiny,</a:t>
            </a:r>
          </a:p>
          <a:p>
            <a:r>
              <a:rPr lang="cs-CZ" sz="8000" b="1" dirty="0">
                <a:latin typeface="Arial" panose="020B0604020202020204" pitchFamily="34" charset="0"/>
                <a:cs typeface="Arial" panose="020B0604020202020204" pitchFamily="34" charset="0"/>
              </a:rPr>
              <a:t>názvy her</a:t>
            </a:r>
            <a:r>
              <a:rPr lang="cs-CZ" sz="8000" dirty="0">
                <a:latin typeface="Arial" panose="020B0604020202020204" pitchFamily="34" charset="0"/>
                <a:cs typeface="Arial" panose="020B0604020202020204" pitchFamily="34" charset="0"/>
              </a:rPr>
              <a:t>: kostky, šachy, karty,</a:t>
            </a:r>
          </a:p>
          <a:p>
            <a:r>
              <a:rPr lang="cs-CZ" sz="8000" b="1" dirty="0">
                <a:latin typeface="Arial" panose="020B0604020202020204" pitchFamily="34" charset="0"/>
                <a:cs typeface="Arial" panose="020B0604020202020204" pitchFamily="34" charset="0"/>
              </a:rPr>
              <a:t>některá podstatná jména označující smysly vnímatelné věci s rysem složenosti, soubornosti</a:t>
            </a:r>
            <a:r>
              <a:rPr lang="cs-CZ" sz="8000" dirty="0">
                <a:latin typeface="Arial" panose="020B0604020202020204" pitchFamily="34" charset="0"/>
                <a:cs typeface="Arial" panose="020B0604020202020204" pitchFamily="34" charset="0"/>
              </a:rPr>
              <a:t>: peníze, finance, reálie.</a:t>
            </a:r>
          </a:p>
          <a:p>
            <a:endParaRPr lang="cs-CZ" dirty="0"/>
          </a:p>
        </p:txBody>
      </p:sp>
      <p:sp>
        <p:nvSpPr>
          <p:cNvPr id="4" name="Zástupný symbol pro obsah 3"/>
          <p:cNvSpPr>
            <a:spLocks noGrp="1"/>
          </p:cNvSpPr>
          <p:nvPr>
            <p:ph sz="half" idx="2"/>
          </p:nvPr>
        </p:nvSpPr>
        <p:spPr>
          <a:xfrm>
            <a:off x="6007223" y="826022"/>
            <a:ext cx="6017629" cy="5093602"/>
          </a:xfrm>
        </p:spPr>
        <p:txBody>
          <a:bodyPr>
            <a:normAutofit fontScale="25000" lnSpcReduction="20000"/>
          </a:bodyPr>
          <a:lstStyle/>
          <a:p>
            <a:r>
              <a:rPr lang="ru-RU" sz="8000" b="1" dirty="0">
                <a:latin typeface="Arial" panose="020B0604020202020204" pitchFamily="34" charset="0"/>
                <a:cs typeface="Arial" panose="020B0604020202020204" pitchFamily="34" charset="0"/>
              </a:rPr>
              <a:t>предметы, обычно состоящие из двух или нескольких частей</a:t>
            </a:r>
            <a:r>
              <a:rPr lang="ru-RU" sz="8000" dirty="0">
                <a:latin typeface="Arial" panose="020B0604020202020204" pitchFamily="34" charset="0"/>
                <a:cs typeface="Arial" panose="020B0604020202020204" pitchFamily="34" charset="0"/>
              </a:rPr>
              <a:t>: брюки, весы, вилы, ворота, грабли, кандалы, качели</a:t>
            </a:r>
          </a:p>
          <a:p>
            <a:r>
              <a:rPr lang="ru-RU" sz="8000" b="1" dirty="0">
                <a:latin typeface="Arial" panose="020B0604020202020204" pitchFamily="34" charset="0"/>
                <a:cs typeface="Arial" panose="020B0604020202020204" pitchFamily="34" charset="0"/>
              </a:rPr>
              <a:t>совокупности как множества</a:t>
            </a:r>
            <a:r>
              <a:rPr lang="ru-RU" sz="8000" dirty="0">
                <a:latin typeface="Arial" panose="020B0604020202020204" pitchFamily="34" charset="0"/>
                <a:cs typeface="Arial" panose="020B0604020202020204" pitchFamily="34" charset="0"/>
              </a:rPr>
              <a:t>: алименты, всходы, дебри, деньги, джунгли, мемуары </a:t>
            </a:r>
          </a:p>
          <a:p>
            <a:r>
              <a:rPr lang="ru-RU" sz="8000" b="1" dirty="0">
                <a:latin typeface="Arial" panose="020B0604020202020204" pitchFamily="34" charset="0"/>
                <a:cs typeface="Arial" panose="020B0604020202020204" pitchFamily="34" charset="0"/>
              </a:rPr>
              <a:t>вещества, материалы, кушанья, а также остатки или отбросы</a:t>
            </a:r>
            <a:r>
              <a:rPr lang="ru-RU" sz="8000" dirty="0">
                <a:latin typeface="Arial" panose="020B0604020202020204" pitchFamily="34" charset="0"/>
                <a:cs typeface="Arial" panose="020B0604020202020204" pitchFamily="34" charset="0"/>
              </a:rPr>
              <a:t>: белила, дрова, дрожжи, духи, консервы, макароны, обои, очистки</a:t>
            </a:r>
          </a:p>
          <a:p>
            <a:r>
              <a:rPr lang="ru-RU" sz="8000" b="1" dirty="0">
                <a:latin typeface="Arial" panose="020B0604020202020204" pitchFamily="34" charset="0"/>
                <a:cs typeface="Arial" panose="020B0604020202020204" pitchFamily="34" charset="0"/>
              </a:rPr>
              <a:t>действия, процессы, состояния, проявляющиеся длительно, а также </a:t>
            </a:r>
            <a:r>
              <a:rPr lang="ru-RU" sz="8000" b="1" dirty="0" err="1">
                <a:latin typeface="Arial" panose="020B0604020202020204" pitchFamily="34" charset="0"/>
                <a:cs typeface="Arial" panose="020B0604020202020204" pitchFamily="34" charset="0"/>
              </a:rPr>
              <a:t>многосубъектные</a:t>
            </a:r>
            <a:r>
              <a:rPr lang="ru-RU" sz="8000" b="1" dirty="0">
                <a:latin typeface="Arial" panose="020B0604020202020204" pitchFamily="34" charset="0"/>
                <a:cs typeface="Arial" panose="020B0604020202020204" pitchFamily="34" charset="0"/>
              </a:rPr>
              <a:t> или </a:t>
            </a:r>
            <a:r>
              <a:rPr lang="ru-RU" sz="8000" b="1" dirty="0" err="1">
                <a:latin typeface="Arial" panose="020B0604020202020204" pitchFamily="34" charset="0"/>
                <a:cs typeface="Arial" panose="020B0604020202020204" pitchFamily="34" charset="0"/>
              </a:rPr>
              <a:t>многообъектные</a:t>
            </a:r>
            <a:r>
              <a:rPr lang="ru-RU" sz="8000" dirty="0">
                <a:latin typeface="Arial" panose="020B0604020202020204" pitchFamily="34" charset="0"/>
                <a:cs typeface="Arial" panose="020B0604020202020204" pitchFamily="34" charset="0"/>
              </a:rPr>
              <a:t>: бега, бредни, выборы, колики, нападки, переговоры, побои, проводы</a:t>
            </a:r>
          </a:p>
          <a:p>
            <a:r>
              <a:rPr lang="ru-RU" sz="8000" b="1" dirty="0">
                <a:latin typeface="Arial" panose="020B0604020202020204" pitchFamily="34" charset="0"/>
                <a:cs typeface="Arial" panose="020B0604020202020204" pitchFamily="34" charset="0"/>
              </a:rPr>
              <a:t>отрезки времени</a:t>
            </a:r>
            <a:r>
              <a:rPr lang="ru-RU" sz="8000" dirty="0">
                <a:latin typeface="Arial" panose="020B0604020202020204" pitchFamily="34" charset="0"/>
                <a:cs typeface="Arial" panose="020B0604020202020204" pitchFamily="34" charset="0"/>
              </a:rPr>
              <a:t>: будни, каникулы, сумерки, сутки</a:t>
            </a:r>
          </a:p>
          <a:p>
            <a:r>
              <a:rPr lang="ru-RU" sz="8000" b="1" dirty="0">
                <a:latin typeface="Arial" panose="020B0604020202020204" pitchFamily="34" charset="0"/>
                <a:cs typeface="Arial" panose="020B0604020202020204" pitchFamily="34" charset="0"/>
              </a:rPr>
              <a:t>обряды или праздники</a:t>
            </a:r>
            <a:r>
              <a:rPr lang="ru-RU" sz="8000" dirty="0">
                <a:latin typeface="Arial" panose="020B0604020202020204" pitchFamily="34" charset="0"/>
                <a:cs typeface="Arial" panose="020B0604020202020204" pitchFamily="34" charset="0"/>
              </a:rPr>
              <a:t>: именины, крестины, поминки, родины, похороны</a:t>
            </a:r>
          </a:p>
          <a:p>
            <a:r>
              <a:rPr lang="ru-RU" sz="8000" b="1" dirty="0">
                <a:latin typeface="Arial" panose="020B0604020202020204" pitchFamily="34" charset="0"/>
                <a:cs typeface="Arial" panose="020B0604020202020204" pitchFamily="34" charset="0"/>
              </a:rPr>
              <a:t>некоторые названия городов, местностей, проливов, горных хребтов</a:t>
            </a:r>
            <a:r>
              <a:rPr lang="ru-RU" sz="8000" dirty="0">
                <a:latin typeface="Arial" panose="020B0604020202020204" pitchFamily="34" charset="0"/>
                <a:cs typeface="Arial" panose="020B0604020202020204" pitchFamily="34" charset="0"/>
              </a:rPr>
              <a:t>: Афины, Великие Луки, Соловки, Дарданеллы, Альпы</a:t>
            </a:r>
          </a:p>
          <a:p>
            <a:endParaRPr lang="de-DE" dirty="0"/>
          </a:p>
        </p:txBody>
      </p:sp>
    </p:spTree>
    <p:extLst>
      <p:ext uri="{BB962C8B-B14F-4D97-AF65-F5344CB8AC3E}">
        <p14:creationId xmlns:p14="http://schemas.microsoft.com/office/powerpoint/2010/main" val="763240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C68F0288-B55A-4BC8-8BF8-66AFF130EB26}"/>
              </a:ext>
            </a:extLst>
          </p:cNvPr>
          <p:cNvSpPr/>
          <p:nvPr/>
        </p:nvSpPr>
        <p:spPr>
          <a:xfrm>
            <a:off x="353961" y="474345"/>
            <a:ext cx="11484078" cy="5932073"/>
          </a:xfrm>
          <a:prstGeom prst="rect">
            <a:avLst/>
          </a:prstGeom>
        </p:spPr>
        <p:txBody>
          <a:bodyPr wrap="square">
            <a:spAutoFit/>
          </a:bodyPr>
          <a:lstStyle/>
          <a:p>
            <a:pPr algn="just">
              <a:spcAft>
                <a:spcPts val="0"/>
              </a:spcAft>
            </a:pPr>
            <a:r>
              <a:rPr lang="ru-RU" sz="1900" b="1" dirty="0">
                <a:solidFill>
                  <a:srgbClr val="00B050"/>
                </a:solidFill>
                <a:latin typeface="Arial" panose="020B0604020202020204" pitchFamily="34" charset="0"/>
                <a:ea typeface="Times New Roman"/>
                <a:cs typeface="Arial" panose="020B0604020202020204" pitchFamily="34" charset="0"/>
              </a:rPr>
              <a:t>Возможности использования </a:t>
            </a:r>
            <a:r>
              <a:rPr lang="ru-RU" sz="1900" b="1" dirty="0" err="1">
                <a:solidFill>
                  <a:srgbClr val="00B050"/>
                </a:solidFill>
                <a:latin typeface="Arial" panose="020B0604020202020204" pitchFamily="34" charset="0"/>
                <a:ea typeface="Times New Roman"/>
                <a:cs typeface="Arial" panose="020B0604020202020204" pitchFamily="34" charset="0"/>
              </a:rPr>
              <a:t>ед.ч</a:t>
            </a:r>
            <a:r>
              <a:rPr lang="ru-RU" sz="1900" b="1" dirty="0">
                <a:solidFill>
                  <a:srgbClr val="00B050"/>
                </a:solidFill>
                <a:latin typeface="Arial" panose="020B0604020202020204" pitchFamily="34" charset="0"/>
                <a:ea typeface="Times New Roman"/>
                <a:cs typeface="Arial" panose="020B0604020202020204" pitchFamily="34" charset="0"/>
              </a:rPr>
              <a:t>. в РЯ</a:t>
            </a:r>
            <a:r>
              <a:rPr lang="ru-RU" sz="1900" b="1" dirty="0">
                <a:latin typeface="Arial" panose="020B0604020202020204" pitchFamily="34" charset="0"/>
                <a:ea typeface="Times New Roman"/>
                <a:cs typeface="Arial" panose="020B0604020202020204" pitchFamily="34" charset="0"/>
              </a:rPr>
              <a:t> в обобщающем значении шире</a:t>
            </a:r>
            <a:r>
              <a:rPr lang="ru-RU" sz="1900" dirty="0">
                <a:latin typeface="Arial" panose="020B0604020202020204" pitchFamily="34" charset="0"/>
                <a:ea typeface="Times New Roman"/>
                <a:cs typeface="Arial" panose="020B0604020202020204" pitchFamily="34" charset="0"/>
              </a:rPr>
              <a:t>, чем в ЧЯ.</a:t>
            </a:r>
          </a:p>
          <a:p>
            <a:pPr marL="285750" indent="-285750" algn="just">
              <a:spcAft>
                <a:spcPts val="0"/>
              </a:spcAft>
              <a:buFont typeface="Courier New" panose="02070309020205020404" pitchFamily="49" charset="0"/>
              <a:buChar char="o"/>
            </a:pPr>
            <a:r>
              <a:rPr lang="ru-RU" sz="1900" i="1" dirty="0">
                <a:latin typeface="Arial" panose="020B0604020202020204" pitchFamily="34" charset="0"/>
                <a:ea typeface="Times New Roman"/>
                <a:cs typeface="Arial" panose="020B0604020202020204" pitchFamily="34" charset="0"/>
              </a:rPr>
              <a:t>у него богатый опыт, в регионе квалифицированная рабочая сила</a:t>
            </a:r>
            <a:endParaRPr lang="de-DE" sz="1900" dirty="0">
              <a:latin typeface="Arial" panose="020B0604020202020204" pitchFamily="34" charset="0"/>
              <a:ea typeface="Times New Roman"/>
              <a:cs typeface="Arial" panose="020B0604020202020204" pitchFamily="34" charset="0"/>
            </a:endParaRPr>
          </a:p>
          <a:p>
            <a:pPr algn="just">
              <a:spcAft>
                <a:spcPts val="0"/>
              </a:spcAft>
            </a:pPr>
            <a:r>
              <a:rPr lang="ru-RU" sz="1900" dirty="0">
                <a:latin typeface="Arial" panose="020B0604020202020204" pitchFamily="34" charset="0"/>
                <a:ea typeface="Times New Roman"/>
                <a:cs typeface="Arial" panose="020B0604020202020204" pitchFamily="34" charset="0"/>
              </a:rPr>
              <a:t>+ </a:t>
            </a:r>
            <a:r>
              <a:rPr lang="ru-RU" sz="1900" u="sng" dirty="0">
                <a:latin typeface="Arial" panose="020B0604020202020204" pitchFamily="34" charset="0"/>
                <a:ea typeface="Times New Roman"/>
                <a:cs typeface="Arial" panose="020B0604020202020204" pitchFamily="34" charset="0"/>
              </a:rPr>
              <a:t>названия учреждений</a:t>
            </a:r>
            <a:r>
              <a:rPr lang="ru-RU" sz="1900" dirty="0">
                <a:latin typeface="Arial" panose="020B0604020202020204" pitchFamily="34" charset="0"/>
                <a:ea typeface="Times New Roman"/>
                <a:cs typeface="Arial" panose="020B0604020202020204" pitchFamily="34" charset="0"/>
              </a:rPr>
              <a:t> </a:t>
            </a:r>
          </a:p>
          <a:p>
            <a:pPr algn="just">
              <a:spcAft>
                <a:spcPts val="0"/>
              </a:spcAft>
            </a:pPr>
            <a:r>
              <a:rPr lang="ru-RU" sz="1900" i="1" dirty="0">
                <a:latin typeface="Arial" panose="020B0604020202020204" pitchFamily="34" charset="0"/>
                <a:ea typeface="Times New Roman"/>
                <a:cs typeface="Arial" panose="020B0604020202020204" pitchFamily="34" charset="0"/>
              </a:rPr>
              <a:t>Театр юного зрителя, ансамбль песни и пляски </a:t>
            </a:r>
            <a:r>
              <a:rPr lang="ru-RU" sz="1900" dirty="0">
                <a:latin typeface="Arial" panose="020B0604020202020204" pitchFamily="34" charset="0"/>
                <a:ea typeface="Times New Roman"/>
                <a:cs typeface="Arial" panose="020B0604020202020204" pitchFamily="34" charset="0"/>
              </a:rPr>
              <a:t>х </a:t>
            </a:r>
            <a:r>
              <a:rPr lang="cs-CZ" sz="1900" i="1" dirty="0">
                <a:latin typeface="Arial" panose="020B0604020202020204" pitchFamily="34" charset="0"/>
                <a:ea typeface="Times New Roman"/>
                <a:cs typeface="Arial" panose="020B0604020202020204" pitchFamily="34" charset="0"/>
              </a:rPr>
              <a:t>soubor písní a tanců</a:t>
            </a:r>
            <a:r>
              <a:rPr lang="ru-RU" sz="1900" i="1" dirty="0">
                <a:latin typeface="Arial" panose="020B0604020202020204" pitchFamily="34" charset="0"/>
                <a:ea typeface="Times New Roman"/>
                <a:cs typeface="Arial" panose="020B0604020202020204" pitchFamily="34" charset="0"/>
              </a:rPr>
              <a:t>, день учителя х </a:t>
            </a:r>
            <a:r>
              <a:rPr lang="cs-CZ" sz="1900" i="1" dirty="0">
                <a:latin typeface="Arial" panose="020B0604020202020204" pitchFamily="34" charset="0"/>
                <a:ea typeface="Times New Roman"/>
                <a:cs typeface="Arial" panose="020B0604020202020204" pitchFamily="34" charset="0"/>
              </a:rPr>
              <a:t>den učitelů</a:t>
            </a:r>
            <a:endParaRPr lang="ru-RU" sz="1900" i="1" dirty="0">
              <a:latin typeface="Arial" panose="020B0604020202020204" pitchFamily="34" charset="0"/>
              <a:ea typeface="Times New Roman"/>
              <a:cs typeface="Arial" panose="020B0604020202020204" pitchFamily="34" charset="0"/>
            </a:endParaRPr>
          </a:p>
          <a:p>
            <a:pPr algn="just">
              <a:spcAft>
                <a:spcPts val="0"/>
              </a:spcAft>
            </a:pPr>
            <a:r>
              <a:rPr lang="ru-RU" sz="1900" dirty="0" err="1">
                <a:latin typeface="Arial" panose="020B0604020202020204" pitchFamily="34" charset="0"/>
                <a:ea typeface="Times New Roman"/>
                <a:cs typeface="Arial" panose="020B0604020202020204" pitchFamily="34" charset="0"/>
              </a:rPr>
              <a:t>Мн.ч</a:t>
            </a:r>
            <a:r>
              <a:rPr lang="ru-RU" sz="1900" dirty="0">
                <a:latin typeface="Arial" panose="020B0604020202020204" pitchFamily="34" charset="0"/>
                <a:ea typeface="Times New Roman"/>
                <a:cs typeface="Arial" panose="020B0604020202020204" pitchFamily="34" charset="0"/>
              </a:rPr>
              <a:t>. употребляется только при наличии индивидуализирующей характеристики.</a:t>
            </a:r>
          </a:p>
          <a:p>
            <a:pPr algn="just">
              <a:spcAft>
                <a:spcPts val="0"/>
              </a:spcAft>
            </a:pPr>
            <a:r>
              <a:rPr lang="ru-RU" sz="1900" i="1" dirty="0">
                <a:latin typeface="Arial" panose="020B0604020202020204" pitchFamily="34" charset="0"/>
                <a:ea typeface="Times New Roman"/>
                <a:cs typeface="Arial" panose="020B0604020202020204" pitchFamily="34" charset="0"/>
              </a:rPr>
              <a:t>Дом офицеров балтийского флота</a:t>
            </a:r>
            <a:r>
              <a:rPr lang="cs-CZ" sz="1900" dirty="0">
                <a:latin typeface="Arial" panose="020B0604020202020204" pitchFamily="34" charset="0"/>
                <a:ea typeface="Times New Roman"/>
                <a:cs typeface="Arial" panose="020B0604020202020204" pitchFamily="34" charset="0"/>
              </a:rPr>
              <a:t>.</a:t>
            </a:r>
            <a:r>
              <a:rPr lang="ru-RU" sz="1900" dirty="0">
                <a:latin typeface="Arial" panose="020B0604020202020204" pitchFamily="34" charset="0"/>
                <a:ea typeface="Times New Roman"/>
                <a:cs typeface="Arial" panose="020B0604020202020204" pitchFamily="34" charset="0"/>
              </a:rPr>
              <a:t> х </a:t>
            </a:r>
            <a:r>
              <a:rPr lang="ru-RU" sz="1900" i="1" dirty="0">
                <a:latin typeface="Arial" panose="020B0604020202020204" pitchFamily="34" charset="0"/>
                <a:ea typeface="Times New Roman"/>
                <a:cs typeface="Arial" panose="020B0604020202020204" pitchFamily="34" charset="0"/>
              </a:rPr>
              <a:t>Дом рыбака</a:t>
            </a:r>
            <a:r>
              <a:rPr lang="ru-RU" sz="1900" dirty="0">
                <a:latin typeface="Arial" panose="020B0604020202020204" pitchFamily="34" charset="0"/>
                <a:ea typeface="Times New Roman"/>
                <a:cs typeface="Arial" panose="020B0604020202020204" pitchFamily="34" charset="0"/>
              </a:rPr>
              <a:t>.</a:t>
            </a:r>
            <a:endParaRPr lang="de-DE" sz="1900" dirty="0">
              <a:latin typeface="Arial" panose="020B0604020202020204" pitchFamily="34" charset="0"/>
              <a:ea typeface="Times New Roman"/>
              <a:cs typeface="Arial" panose="020B0604020202020204" pitchFamily="34" charset="0"/>
            </a:endParaRPr>
          </a:p>
          <a:p>
            <a:pPr algn="just">
              <a:spcAft>
                <a:spcPts val="0"/>
              </a:spcAft>
            </a:pPr>
            <a:r>
              <a:rPr lang="ru-RU" sz="1900" dirty="0">
                <a:latin typeface="Arial" panose="020B0604020202020204" pitchFamily="34" charset="0"/>
                <a:ea typeface="Times New Roman"/>
                <a:cs typeface="Arial" panose="020B0604020202020204" pitchFamily="34" charset="0"/>
              </a:rPr>
              <a:t> </a:t>
            </a:r>
            <a:endParaRPr lang="de-DE" sz="1900" dirty="0">
              <a:latin typeface="Arial" panose="020B0604020202020204" pitchFamily="34" charset="0"/>
              <a:ea typeface="Times New Roman"/>
              <a:cs typeface="Arial" panose="020B0604020202020204" pitchFamily="34" charset="0"/>
            </a:endParaRPr>
          </a:p>
          <a:p>
            <a:pPr algn="just">
              <a:spcAft>
                <a:spcPts val="0"/>
              </a:spcAft>
            </a:pPr>
            <a:r>
              <a:rPr lang="ru-RU" sz="1900" b="1" dirty="0">
                <a:solidFill>
                  <a:srgbClr val="00B050"/>
                </a:solidFill>
                <a:latin typeface="Arial" panose="020B0604020202020204" pitchFamily="34" charset="0"/>
                <a:ea typeface="Times New Roman"/>
                <a:cs typeface="Arial" panose="020B0604020202020204" pitchFamily="34" charset="0"/>
              </a:rPr>
              <a:t>При обращении на ВЫ</a:t>
            </a:r>
          </a:p>
          <a:p>
            <a:pPr algn="just">
              <a:spcAft>
                <a:spcPts val="0"/>
              </a:spcAft>
            </a:pPr>
            <a:r>
              <a:rPr lang="ru-RU" sz="1900" u="sng" dirty="0">
                <a:latin typeface="Arial" panose="020B0604020202020204" pitchFamily="34" charset="0"/>
                <a:ea typeface="Times New Roman"/>
                <a:cs typeface="Arial" panose="020B0604020202020204" pitchFamily="34" charset="0"/>
              </a:rPr>
              <a:t>РЯ предпочитает </a:t>
            </a:r>
            <a:r>
              <a:rPr lang="ru-RU" sz="1900" u="sng" dirty="0" err="1">
                <a:latin typeface="Arial" panose="020B0604020202020204" pitchFamily="34" charset="0"/>
                <a:ea typeface="Times New Roman"/>
                <a:cs typeface="Arial" panose="020B0604020202020204" pitchFamily="34" charset="0"/>
              </a:rPr>
              <a:t>мн.ч</a:t>
            </a:r>
            <a:r>
              <a:rPr lang="ru-RU" sz="1900" dirty="0">
                <a:latin typeface="Arial" panose="020B0604020202020204" pitchFamily="34" charset="0"/>
                <a:ea typeface="Times New Roman"/>
                <a:cs typeface="Arial" panose="020B0604020202020204" pitchFamily="34" charset="0"/>
              </a:rPr>
              <a:t>. </a:t>
            </a:r>
            <a:r>
              <a:rPr lang="ru-RU" sz="1900" i="1" dirty="0">
                <a:latin typeface="Arial" panose="020B0604020202020204" pitchFamily="34" charset="0"/>
                <a:ea typeface="Times New Roman"/>
                <a:cs typeface="Arial" panose="020B0604020202020204" pitchFamily="34" charset="0"/>
              </a:rPr>
              <a:t>Вы так добры. </a:t>
            </a:r>
          </a:p>
          <a:p>
            <a:pPr algn="just">
              <a:spcAft>
                <a:spcPts val="0"/>
              </a:spcAft>
            </a:pPr>
            <a:r>
              <a:rPr lang="ru-RU" sz="1900" u="sng" dirty="0">
                <a:latin typeface="Arial" panose="020B0604020202020204" pitchFamily="34" charset="0"/>
                <a:ea typeface="Times New Roman"/>
                <a:cs typeface="Arial" panose="020B0604020202020204" pitchFamily="34" charset="0"/>
              </a:rPr>
              <a:t>ЧЯ требует единственного числа</a:t>
            </a:r>
            <a:r>
              <a:rPr lang="ru-RU" sz="1900" dirty="0">
                <a:latin typeface="Arial" panose="020B0604020202020204" pitchFamily="34" charset="0"/>
                <a:ea typeface="Times New Roman"/>
                <a:cs typeface="Arial" panose="020B0604020202020204" pitchFamily="34" charset="0"/>
              </a:rPr>
              <a:t> – указание рода. </a:t>
            </a:r>
            <a:r>
              <a:rPr lang="cs-CZ" sz="1900" i="1" dirty="0">
                <a:latin typeface="Arial" panose="020B0604020202020204" pitchFamily="34" charset="0"/>
                <a:ea typeface="Times New Roman"/>
                <a:cs typeface="Arial" panose="020B0604020202020204" pitchFamily="34" charset="0"/>
              </a:rPr>
              <a:t>Zdá se, že jste spokojen.</a:t>
            </a:r>
            <a:endParaRPr lang="de-DE" sz="1900" i="1" dirty="0">
              <a:latin typeface="Arial" panose="020B0604020202020204" pitchFamily="34" charset="0"/>
              <a:ea typeface="Times New Roman"/>
              <a:cs typeface="Arial" panose="020B0604020202020204" pitchFamily="34" charset="0"/>
            </a:endParaRPr>
          </a:p>
          <a:p>
            <a:pPr algn="just">
              <a:spcAft>
                <a:spcPts val="0"/>
              </a:spcAft>
            </a:pPr>
            <a:r>
              <a:rPr lang="ru-RU" sz="1900" dirty="0">
                <a:latin typeface="Arial" panose="020B0604020202020204" pitchFamily="34" charset="0"/>
                <a:ea typeface="Times New Roman"/>
                <a:cs typeface="Arial" panose="020B0604020202020204" pitchFamily="34" charset="0"/>
              </a:rPr>
              <a:t> </a:t>
            </a:r>
            <a:endParaRPr lang="de-DE" sz="1900" dirty="0">
              <a:latin typeface="Arial" panose="020B0604020202020204" pitchFamily="34" charset="0"/>
              <a:ea typeface="Times New Roman"/>
              <a:cs typeface="Arial" panose="020B0604020202020204" pitchFamily="34" charset="0"/>
            </a:endParaRPr>
          </a:p>
          <a:p>
            <a:pPr algn="just">
              <a:spcAft>
                <a:spcPts val="0"/>
              </a:spcAft>
            </a:pPr>
            <a:r>
              <a:rPr lang="ru-RU" sz="1900" b="1" dirty="0">
                <a:solidFill>
                  <a:srgbClr val="00B050"/>
                </a:solidFill>
                <a:latin typeface="Arial" panose="020B0604020202020204" pitchFamily="34" charset="0"/>
                <a:ea typeface="Times New Roman"/>
                <a:cs typeface="Arial" panose="020B0604020202020204" pitchFamily="34" charset="0"/>
              </a:rPr>
              <a:t>При перечислении</a:t>
            </a:r>
            <a:r>
              <a:rPr lang="ru-RU" sz="1900" dirty="0">
                <a:solidFill>
                  <a:srgbClr val="00B050"/>
                </a:solidFill>
                <a:latin typeface="Arial" panose="020B0604020202020204" pitchFamily="34" charset="0"/>
                <a:ea typeface="Times New Roman"/>
                <a:cs typeface="Arial" panose="020B0604020202020204" pitchFamily="34" charset="0"/>
              </a:rPr>
              <a:t> </a:t>
            </a:r>
            <a:r>
              <a:rPr lang="ru-RU" sz="1900" dirty="0">
                <a:latin typeface="Arial" panose="020B0604020202020204" pitchFamily="34" charset="0"/>
                <a:ea typeface="Times New Roman"/>
                <a:cs typeface="Arial" panose="020B0604020202020204" pitchFamily="34" charset="0"/>
              </a:rPr>
              <a:t>в РЯ </a:t>
            </a:r>
            <a:r>
              <a:rPr lang="ru-RU" sz="1900" u="sng" dirty="0">
                <a:latin typeface="Arial" panose="020B0604020202020204" pitchFamily="34" charset="0"/>
                <a:ea typeface="Times New Roman"/>
                <a:cs typeface="Arial" panose="020B0604020202020204" pitchFamily="34" charset="0"/>
              </a:rPr>
              <a:t>чаще</a:t>
            </a:r>
            <a:r>
              <a:rPr lang="ru-RU" sz="1900" dirty="0">
                <a:latin typeface="Arial" panose="020B0604020202020204" pitchFamily="34" charset="0"/>
                <a:ea typeface="Times New Roman"/>
                <a:cs typeface="Arial" panose="020B0604020202020204" pitchFamily="34" charset="0"/>
              </a:rPr>
              <a:t> употребляется </a:t>
            </a:r>
            <a:r>
              <a:rPr lang="ru-RU" sz="1900" dirty="0" err="1">
                <a:latin typeface="Arial" panose="020B0604020202020204" pitchFamily="34" charset="0"/>
                <a:ea typeface="Times New Roman"/>
                <a:cs typeface="Arial" panose="020B0604020202020204" pitchFamily="34" charset="0"/>
              </a:rPr>
              <a:t>мн.ч</a:t>
            </a:r>
            <a:r>
              <a:rPr lang="ru-RU" sz="1900" dirty="0">
                <a:latin typeface="Arial" panose="020B0604020202020204" pitchFamily="34" charset="0"/>
                <a:ea typeface="Times New Roman"/>
                <a:cs typeface="Arial" panose="020B0604020202020204" pitchFamily="34" charset="0"/>
              </a:rPr>
              <a:t>., в ЧЯ </a:t>
            </a:r>
            <a:r>
              <a:rPr lang="ru-RU" sz="1900" u="sng" dirty="0">
                <a:latin typeface="Arial" panose="020B0604020202020204" pitchFamily="34" charset="0"/>
                <a:ea typeface="Times New Roman"/>
                <a:cs typeface="Arial" panose="020B0604020202020204" pitchFamily="34" charset="0"/>
              </a:rPr>
              <a:t>чаще</a:t>
            </a:r>
            <a:r>
              <a:rPr lang="ru-RU" sz="1900" dirty="0">
                <a:latin typeface="Arial" panose="020B0604020202020204" pitchFamily="34" charset="0"/>
                <a:ea typeface="Times New Roman"/>
                <a:cs typeface="Arial" panose="020B0604020202020204" pitchFamily="34" charset="0"/>
              </a:rPr>
              <a:t> единственное. </a:t>
            </a:r>
            <a:r>
              <a:rPr lang="ru-RU" sz="1900" i="1" dirty="0">
                <a:latin typeface="Arial" panose="020B0604020202020204" pitchFamily="34" charset="0"/>
                <a:ea typeface="Times New Roman"/>
                <a:cs typeface="Arial" panose="020B0604020202020204" pitchFamily="34" charset="0"/>
              </a:rPr>
              <a:t>чешский и русский языки </a:t>
            </a:r>
            <a:r>
              <a:rPr lang="ru-RU" sz="1900" dirty="0">
                <a:latin typeface="Arial" panose="020B0604020202020204" pitchFamily="34" charset="0"/>
                <a:ea typeface="Times New Roman"/>
                <a:cs typeface="Arial" panose="020B0604020202020204" pitchFamily="34" charset="0"/>
              </a:rPr>
              <a:t>х </a:t>
            </a:r>
            <a:r>
              <a:rPr lang="cs-CZ" sz="1900" i="1" dirty="0">
                <a:latin typeface="Arial" panose="020B0604020202020204" pitchFamily="34" charset="0"/>
                <a:ea typeface="Times New Roman"/>
                <a:cs typeface="Arial" panose="020B0604020202020204" pitchFamily="34" charset="0"/>
              </a:rPr>
              <a:t>český a ruský jazyk</a:t>
            </a:r>
            <a:endParaRPr lang="de-DE" sz="1900" dirty="0">
              <a:latin typeface="Arial" panose="020B0604020202020204" pitchFamily="34" charset="0"/>
              <a:ea typeface="Times New Roman"/>
              <a:cs typeface="Arial" panose="020B0604020202020204" pitchFamily="34" charset="0"/>
            </a:endParaRPr>
          </a:p>
          <a:p>
            <a:pPr>
              <a:lnSpc>
                <a:spcPct val="115000"/>
              </a:lnSpc>
              <a:spcAft>
                <a:spcPts val="1000"/>
              </a:spcAft>
            </a:pPr>
            <a:r>
              <a:rPr lang="ru-RU" sz="1900" dirty="0">
                <a:latin typeface="Arial" panose="020B0604020202020204" pitchFamily="34" charset="0"/>
                <a:ea typeface="Times New Roman"/>
                <a:cs typeface="Arial" panose="020B0604020202020204" pitchFamily="34" charset="0"/>
              </a:rPr>
              <a:t> </a:t>
            </a:r>
            <a:r>
              <a:rPr lang="ru-RU" sz="1900" b="1" u="sng" dirty="0">
                <a:solidFill>
                  <a:srgbClr val="00B050"/>
                </a:solidFill>
                <a:latin typeface="Arial" panose="020B0604020202020204" pitchFamily="34" charset="0"/>
                <a:ea typeface="Calibri"/>
                <a:cs typeface="Arial" panose="020B0604020202020204" pitchFamily="34" charset="0"/>
              </a:rPr>
              <a:t>В РЯ возможно образование </a:t>
            </a:r>
            <a:r>
              <a:rPr lang="ru-RU" sz="1900" b="1" u="sng" dirty="0" err="1">
                <a:solidFill>
                  <a:srgbClr val="00B050"/>
                </a:solidFill>
                <a:latin typeface="Arial" panose="020B0604020202020204" pitchFamily="34" charset="0"/>
                <a:ea typeface="Calibri"/>
                <a:cs typeface="Arial" panose="020B0604020202020204" pitchFamily="34" charset="0"/>
              </a:rPr>
              <a:t>сингулятивов</a:t>
            </a:r>
            <a:r>
              <a:rPr lang="ru-RU" sz="1900" b="1" u="sng" dirty="0">
                <a:solidFill>
                  <a:srgbClr val="00B050"/>
                </a:solidFill>
                <a:latin typeface="Arial" panose="020B0604020202020204" pitchFamily="34" charset="0"/>
                <a:ea typeface="Calibri"/>
                <a:cs typeface="Arial" panose="020B0604020202020204" pitchFamily="34" charset="0"/>
              </a:rPr>
              <a:t> </a:t>
            </a:r>
            <a:r>
              <a:rPr lang="ru-RU" sz="1900" dirty="0">
                <a:latin typeface="Arial" panose="020B0604020202020204" pitchFamily="34" charset="0"/>
                <a:ea typeface="Calibri"/>
                <a:cs typeface="Arial" panose="020B0604020202020204" pitchFamily="34" charset="0"/>
              </a:rPr>
              <a:t>- названий со значением единичности.</a:t>
            </a:r>
            <a:endParaRPr lang="de-DE" sz="19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1900" i="1" dirty="0">
                <a:latin typeface="Arial" panose="020B0604020202020204" pitchFamily="34" charset="0"/>
                <a:ea typeface="Calibri"/>
                <a:cs typeface="Arial" panose="020B0604020202020204" pitchFamily="34" charset="0"/>
              </a:rPr>
              <a:t>горошина, снежинка, песчинка, соринка, соломина</a:t>
            </a:r>
            <a:endParaRPr lang="de-DE" sz="1900" i="1" dirty="0">
              <a:latin typeface="Arial" panose="020B0604020202020204" pitchFamily="34" charset="0"/>
              <a:ea typeface="Calibri"/>
              <a:cs typeface="Arial" panose="020B0604020202020204" pitchFamily="34" charset="0"/>
            </a:endParaRPr>
          </a:p>
          <a:p>
            <a:pPr>
              <a:lnSpc>
                <a:spcPct val="115000"/>
              </a:lnSpc>
              <a:spcAft>
                <a:spcPts val="1000"/>
              </a:spcAft>
            </a:pPr>
            <a:r>
              <a:rPr lang="ru-RU" sz="1900" b="1" dirty="0">
                <a:solidFill>
                  <a:srgbClr val="00B050"/>
                </a:solidFill>
                <a:latin typeface="Arial" panose="020B0604020202020204" pitchFamily="34" charset="0"/>
                <a:ea typeface="Calibri"/>
                <a:cs typeface="Arial" panose="020B0604020202020204" pitchFamily="34" charset="0"/>
              </a:rPr>
              <a:t>Множественное число некоторых вещественных существительных имеет значение - разные виды, сорта</a:t>
            </a:r>
            <a:r>
              <a:rPr lang="ru-RU" sz="1900" dirty="0">
                <a:latin typeface="Arial" panose="020B0604020202020204" pitchFamily="34" charset="0"/>
                <a:ea typeface="Calibri"/>
                <a:cs typeface="Arial" panose="020B0604020202020204" pitchFamily="34" charset="0"/>
              </a:rPr>
              <a:t>.</a:t>
            </a:r>
            <a:endParaRPr lang="de-DE" sz="19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1900" i="1" dirty="0">
                <a:latin typeface="Arial" panose="020B0604020202020204" pitchFamily="34" charset="0"/>
                <a:ea typeface="Calibri"/>
                <a:cs typeface="Arial" panose="020B0604020202020204" pitchFamily="34" charset="0"/>
              </a:rPr>
              <a:t>почвы, аквариумные рыбы, минеральные воды, технические масла</a:t>
            </a:r>
            <a:r>
              <a:rPr lang="cs-CZ" sz="1900" i="1" dirty="0">
                <a:latin typeface="Arial" panose="020B0604020202020204" pitchFamily="34" charset="0"/>
                <a:ea typeface="Calibri"/>
                <a:cs typeface="Arial" panose="020B0604020202020204" pitchFamily="34" charset="0"/>
              </a:rPr>
              <a:t>, </a:t>
            </a:r>
            <a:r>
              <a:rPr lang="ru-RU" sz="1900" i="1" dirty="0">
                <a:latin typeface="Arial" panose="020B0604020202020204" pitchFamily="34" charset="0"/>
                <a:ea typeface="Calibri"/>
                <a:cs typeface="Arial" panose="020B0604020202020204" pitchFamily="34" charset="0"/>
              </a:rPr>
              <a:t>хорошие вина</a:t>
            </a:r>
            <a:endParaRPr lang="de-DE" sz="1900" dirty="0">
              <a:latin typeface="Times New Roman"/>
              <a:ea typeface="Times New Roman"/>
            </a:endParaRPr>
          </a:p>
        </p:txBody>
      </p:sp>
    </p:spTree>
    <p:extLst>
      <p:ext uri="{BB962C8B-B14F-4D97-AF65-F5344CB8AC3E}">
        <p14:creationId xmlns:p14="http://schemas.microsoft.com/office/powerpoint/2010/main" val="2101353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F6EB349-9D08-4762-9A8F-039773BF8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602658" y="1"/>
            <a:ext cx="9028690" cy="685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0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213489D-649A-438E-8538-3289AA7B6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067611" y="1091381"/>
            <a:ext cx="8326215" cy="461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4071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048611-ABC8-4C2A-924D-752A91B2D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779" y="1818206"/>
            <a:ext cx="8274442" cy="29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09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B78D66B-A6D3-48EA-8F7A-24CA85D5B2E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56852" y="78657"/>
            <a:ext cx="10166553" cy="6548285"/>
          </a:xfrm>
          <a:prstGeom prst="rect">
            <a:avLst/>
          </a:prstGeom>
          <a:noFill/>
          <a:ln>
            <a:noFill/>
          </a:ln>
        </p:spPr>
      </p:pic>
    </p:spTree>
    <p:extLst>
      <p:ext uri="{BB962C8B-B14F-4D97-AF65-F5344CB8AC3E}">
        <p14:creationId xmlns:p14="http://schemas.microsoft.com/office/powerpoint/2010/main" val="1240662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6883204-0026-455B-818A-497DBEA6D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10" y="-1"/>
            <a:ext cx="9553473" cy="68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12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3E104C-05C0-4876-93FB-ECB9CE867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042" y="851905"/>
            <a:ext cx="9219915" cy="490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979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D2B4D74-D882-44AA-A0E9-D2E11F76D724}"/>
              </a:ext>
            </a:extLst>
          </p:cNvPr>
          <p:cNvSpPr/>
          <p:nvPr/>
        </p:nvSpPr>
        <p:spPr>
          <a:xfrm>
            <a:off x="1171853" y="1033244"/>
            <a:ext cx="10040644" cy="4216539"/>
          </a:xfrm>
          <a:prstGeom prst="rect">
            <a:avLst/>
          </a:prstGeom>
        </p:spPr>
        <p:txBody>
          <a:bodyPr wrap="square">
            <a:spAutoFit/>
          </a:bodyPr>
          <a:lstStyle/>
          <a:p>
            <a:r>
              <a:rPr lang="ru-RU" sz="2800" b="1" dirty="0">
                <a:solidFill>
                  <a:srgbClr val="FF0000"/>
                </a:solidFill>
                <a:latin typeface="Arial" panose="020B0604020202020204" pitchFamily="34" charset="0"/>
                <a:cs typeface="Arial" panose="020B0604020202020204" pitchFamily="34" charset="0"/>
              </a:rPr>
              <a:t>ПРОБЛЕМАТИКА СКЛОНЕНИЯ И СИСТЕМЫ ПАДЕЖЕЙ</a:t>
            </a:r>
            <a:r>
              <a:rPr lang="ru-RU" sz="2800" b="1"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включает в себя:</a:t>
            </a:r>
          </a:p>
          <a:p>
            <a:endParaRPr lang="ru-RU"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b="1" dirty="0">
                <a:solidFill>
                  <a:srgbClr val="00B050"/>
                </a:solidFill>
                <a:latin typeface="Arial" panose="020B0604020202020204" pitchFamily="34" charset="0"/>
                <a:cs typeface="Arial" panose="020B0604020202020204" pitchFamily="34" charset="0"/>
              </a:rPr>
              <a:t>Парадигматику</a:t>
            </a:r>
          </a:p>
          <a:p>
            <a:endParaRPr lang="ru-RU"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b="1" dirty="0">
                <a:solidFill>
                  <a:srgbClr val="00B050"/>
                </a:solidFill>
                <a:latin typeface="Arial" panose="020B0604020202020204" pitchFamily="34" charset="0"/>
                <a:cs typeface="Arial" panose="020B0604020202020204" pitchFamily="34" charset="0"/>
              </a:rPr>
              <a:t>Категорию падежа как таковую</a:t>
            </a:r>
            <a:r>
              <a:rPr lang="ru-RU" sz="2000" dirty="0">
                <a:solidFill>
                  <a:srgbClr val="00B050"/>
                </a:solidFill>
                <a:latin typeface="Arial" panose="020B0604020202020204" pitchFamily="34" charset="0"/>
                <a:cs typeface="Arial" panose="020B0604020202020204" pitchFamily="34" charset="0"/>
              </a:rPr>
              <a:t> </a:t>
            </a:r>
          </a:p>
          <a:p>
            <a:endParaRPr lang="ru-RU"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Т.е. вопросы об общих и комбинаторных (грамматических и семантических) значениях падежных форм и падежей в целом (Исаченко и Якобсон).</a:t>
            </a:r>
          </a:p>
          <a:p>
            <a:pPr marL="285750" indent="-285750">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Падеж рассматривается как грамматическое средство, отражающее особенности функционирования существительного  в структуре предложения.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61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0725133-77B2-43AF-816F-96D09B56BF1C}"/>
              </a:ext>
            </a:extLst>
          </p:cNvPr>
          <p:cNvSpPr/>
          <p:nvPr/>
        </p:nvSpPr>
        <p:spPr>
          <a:xfrm>
            <a:off x="1455938" y="1697999"/>
            <a:ext cx="9037468" cy="2287486"/>
          </a:xfrm>
          <a:prstGeom prst="rect">
            <a:avLst/>
          </a:prstGeom>
        </p:spPr>
        <p:txBody>
          <a:bodyPr wrap="square">
            <a:spAutoFit/>
          </a:bodyPr>
          <a:lstStyle/>
          <a:p>
            <a:pPr>
              <a:lnSpc>
                <a:spcPct val="115000"/>
              </a:lnSpc>
              <a:spcAft>
                <a:spcPts val="1000"/>
              </a:spcAft>
            </a:pPr>
            <a:r>
              <a:rPr lang="ru-RU" sz="2400" b="1" u="sng" dirty="0">
                <a:solidFill>
                  <a:srgbClr val="00B050"/>
                </a:solidFill>
                <a:latin typeface="Arial" panose="020B0604020202020204" pitchFamily="34" charset="0"/>
                <a:ea typeface="Times New Roman"/>
                <a:cs typeface="Arial" panose="020B0604020202020204" pitchFamily="34" charset="0"/>
              </a:rPr>
              <a:t>Имя существительное</a:t>
            </a:r>
            <a:r>
              <a:rPr lang="ru-RU" sz="2400" b="1" dirty="0">
                <a:latin typeface="Arial" panose="020B0604020202020204" pitchFamily="34" charset="0"/>
                <a:ea typeface="Times New Roman"/>
                <a:cs typeface="Arial" panose="020B0604020202020204" pitchFamily="34" charset="0"/>
              </a:rPr>
              <a:t>  </a:t>
            </a:r>
            <a:r>
              <a:rPr lang="ru-RU" sz="2000" b="1" dirty="0">
                <a:solidFill>
                  <a:srgbClr val="222222"/>
                </a:solidFill>
                <a:latin typeface="Arial" panose="020B0604020202020204" pitchFamily="34" charset="0"/>
                <a:ea typeface="Times New Roman"/>
                <a:cs typeface="Arial" panose="020B0604020202020204" pitchFamily="34" charset="0"/>
              </a:rPr>
              <a:t>– это часть речи, обозначающая предмет (субстанцию) в широком смысле слова.</a:t>
            </a:r>
            <a:endParaRPr lang="ru-RU" sz="1600" b="1" dirty="0">
              <a:latin typeface="Arial" panose="020B0604020202020204" pitchFamily="34" charset="0"/>
              <a:ea typeface="Calibri"/>
              <a:cs typeface="Arial" panose="020B0604020202020204" pitchFamily="34" charset="0"/>
            </a:endParaRPr>
          </a:p>
          <a:p>
            <a:pPr>
              <a:lnSpc>
                <a:spcPct val="115000"/>
              </a:lnSpc>
              <a:spcAft>
                <a:spcPts val="1000"/>
              </a:spcAft>
            </a:pPr>
            <a:r>
              <a:rPr lang="ru-RU" sz="2000" dirty="0">
                <a:solidFill>
                  <a:srgbClr val="222222"/>
                </a:solidFill>
                <a:latin typeface="Arial" panose="020B0604020202020204" pitchFamily="34" charset="0"/>
                <a:ea typeface="Times New Roman"/>
                <a:cs typeface="Arial" panose="020B0604020202020204" pitchFamily="34" charset="0"/>
              </a:rPr>
              <a:t>Оно выражает это значение в:</a:t>
            </a:r>
          </a:p>
          <a:p>
            <a:pPr marL="285750" indent="-285750">
              <a:lnSpc>
                <a:spcPct val="115000"/>
              </a:lnSpc>
              <a:spcAft>
                <a:spcPts val="1000"/>
              </a:spcAft>
              <a:buFont typeface="Wingdings" panose="05000000000000000000" pitchFamily="2" charset="2"/>
              <a:buChar char="§"/>
            </a:pPr>
            <a:r>
              <a:rPr lang="ru-RU" sz="2000" u="sng" dirty="0">
                <a:solidFill>
                  <a:srgbClr val="00B050"/>
                </a:solidFill>
                <a:latin typeface="Arial" panose="020B0604020202020204" pitchFamily="34" charset="0"/>
                <a:ea typeface="Times New Roman"/>
                <a:cs typeface="Arial" panose="020B0604020202020204" pitchFamily="34" charset="0"/>
              </a:rPr>
              <a:t>словоизменительных категориях</a:t>
            </a:r>
            <a:r>
              <a:rPr lang="ru-RU" sz="2000" dirty="0">
                <a:solidFill>
                  <a:srgbClr val="222222"/>
                </a:solidFill>
                <a:latin typeface="Arial" panose="020B0604020202020204" pitchFamily="34" charset="0"/>
                <a:ea typeface="Times New Roman"/>
                <a:cs typeface="Arial" panose="020B0604020202020204" pitchFamily="34" charset="0"/>
              </a:rPr>
              <a:t>: </a:t>
            </a:r>
            <a:r>
              <a:rPr lang="ru-RU" sz="2000" b="1" dirty="0">
                <a:solidFill>
                  <a:srgbClr val="222222"/>
                </a:solidFill>
                <a:latin typeface="Arial" panose="020B0604020202020204" pitchFamily="34" charset="0"/>
                <a:ea typeface="Times New Roman"/>
                <a:cs typeface="Arial" panose="020B0604020202020204" pitchFamily="34" charset="0"/>
              </a:rPr>
              <a:t>числа и падежа</a:t>
            </a:r>
            <a:r>
              <a:rPr lang="ru-RU" sz="2000" dirty="0">
                <a:solidFill>
                  <a:srgbClr val="222222"/>
                </a:solidFill>
                <a:latin typeface="Arial" panose="020B0604020202020204" pitchFamily="34" charset="0"/>
                <a:ea typeface="Times New Roman"/>
                <a:cs typeface="Arial" panose="020B0604020202020204" pitchFamily="34" charset="0"/>
              </a:rPr>
              <a:t>,</a:t>
            </a:r>
            <a:endParaRPr lang="ru-RU" sz="16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Wingdings" panose="05000000000000000000" pitchFamily="2" charset="2"/>
              <a:buChar char="§"/>
            </a:pPr>
            <a:r>
              <a:rPr lang="ru-RU" sz="2000" u="sng" dirty="0" err="1">
                <a:solidFill>
                  <a:srgbClr val="00B050"/>
                </a:solidFill>
                <a:latin typeface="Arial" panose="020B0604020202020204" pitchFamily="34" charset="0"/>
                <a:ea typeface="Times New Roman"/>
                <a:cs typeface="Arial" panose="020B0604020202020204" pitchFamily="34" charset="0"/>
              </a:rPr>
              <a:t>несловоизменительной</a:t>
            </a:r>
            <a:r>
              <a:rPr lang="ru-RU" sz="2000" u="sng" dirty="0">
                <a:solidFill>
                  <a:srgbClr val="00B050"/>
                </a:solidFill>
                <a:latin typeface="Arial" panose="020B0604020202020204" pitchFamily="34" charset="0"/>
                <a:ea typeface="Times New Roman"/>
                <a:cs typeface="Arial" panose="020B0604020202020204" pitchFamily="34" charset="0"/>
              </a:rPr>
              <a:t> категории</a:t>
            </a:r>
            <a:r>
              <a:rPr lang="ru-RU" sz="2000" dirty="0">
                <a:solidFill>
                  <a:srgbClr val="00B050"/>
                </a:solidFill>
                <a:latin typeface="Arial" panose="020B0604020202020204" pitchFamily="34" charset="0"/>
                <a:ea typeface="Times New Roman"/>
                <a:cs typeface="Arial" panose="020B0604020202020204" pitchFamily="34" charset="0"/>
              </a:rPr>
              <a:t> </a:t>
            </a:r>
            <a:r>
              <a:rPr lang="ru-RU" sz="2000" b="1" dirty="0">
                <a:solidFill>
                  <a:srgbClr val="222222"/>
                </a:solidFill>
                <a:latin typeface="Arial" panose="020B0604020202020204" pitchFamily="34" charset="0"/>
                <a:ea typeface="Times New Roman"/>
                <a:cs typeface="Arial" panose="020B0604020202020204" pitchFamily="34" charset="0"/>
              </a:rPr>
              <a:t>рода</a:t>
            </a:r>
            <a:r>
              <a:rPr lang="ru-RU" sz="2000" dirty="0">
                <a:solidFill>
                  <a:srgbClr val="222222"/>
                </a:solidFill>
                <a:latin typeface="Arial" panose="020B0604020202020204" pitchFamily="34" charset="0"/>
                <a:ea typeface="Times New Roman"/>
                <a:cs typeface="Arial" panose="020B0604020202020204" pitchFamily="34" charset="0"/>
              </a:rPr>
              <a:t>.</a:t>
            </a:r>
          </a:p>
        </p:txBody>
      </p:sp>
    </p:spTree>
    <p:extLst>
      <p:ext uri="{BB962C8B-B14F-4D97-AF65-F5344CB8AC3E}">
        <p14:creationId xmlns:p14="http://schemas.microsoft.com/office/powerpoint/2010/main" val="37098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ADAD504-47F8-4835-A60E-0365C302D8F3}"/>
              </a:ext>
            </a:extLst>
          </p:cNvPr>
          <p:cNvSpPr/>
          <p:nvPr/>
        </p:nvSpPr>
        <p:spPr>
          <a:xfrm>
            <a:off x="923278" y="923563"/>
            <a:ext cx="10528916" cy="4708981"/>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В вопросе о значениях падежных форм ученые сильно расходятся.</a:t>
            </a:r>
          </a:p>
          <a:p>
            <a:endParaRPr lang="ru-RU" sz="2000" b="1"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1 подход: </a:t>
            </a:r>
            <a:r>
              <a:rPr lang="ru-RU" sz="2000" u="sng" dirty="0">
                <a:latin typeface="Arial" panose="020B0604020202020204" pitchFamily="34" charset="0"/>
                <a:cs typeface="Arial" panose="020B0604020202020204" pitchFamily="34" charset="0"/>
              </a:rPr>
              <a:t>перечисление возможных применений падежных форм </a:t>
            </a:r>
            <a:r>
              <a:rPr lang="ru-RU" sz="2000" dirty="0">
                <a:latin typeface="Arial" panose="020B0604020202020204" pitchFamily="34" charset="0"/>
                <a:cs typeface="Arial" panose="020B0604020202020204" pitchFamily="34" charset="0"/>
              </a:rPr>
              <a:t>(напр.: творительный времени, орудия, образа действия). Такие списки падежных функций обычно помещаются в раздел синтаксиса.</a:t>
            </a: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2 подход: </a:t>
            </a:r>
            <a:r>
              <a:rPr lang="ru-RU" sz="2000" dirty="0">
                <a:latin typeface="Arial" panose="020B0604020202020204" pitchFamily="34" charset="0"/>
                <a:cs typeface="Arial" panose="020B0604020202020204" pitchFamily="34" charset="0"/>
              </a:rPr>
              <a:t>попытки </a:t>
            </a:r>
            <a:r>
              <a:rPr lang="ru-RU" sz="2000" u="sng" dirty="0">
                <a:latin typeface="Arial" panose="020B0604020202020204" pitchFamily="34" charset="0"/>
                <a:cs typeface="Arial" panose="020B0604020202020204" pitchFamily="34" charset="0"/>
              </a:rPr>
              <a:t>свести самые разнообразные значения падежных форм к одному единственному основному/общему значению</a:t>
            </a:r>
            <a:r>
              <a:rPr lang="ru-RU" sz="2000" dirty="0">
                <a:latin typeface="Arial" panose="020B0604020202020204" pitchFamily="34" charset="0"/>
                <a:cs typeface="Arial" panose="020B0604020202020204" pitchFamily="34" charset="0"/>
              </a:rPr>
              <a:t>. Например Якобсон развивает сложную систему падежных корреляций (соотношений). Напр. соотношение по признакам:</a:t>
            </a: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наличие указания на </a:t>
            </a:r>
            <a:r>
              <a:rPr lang="ru-RU" sz="2000" dirty="0" err="1">
                <a:latin typeface="Arial" panose="020B0604020202020204" pitchFamily="34" charset="0"/>
                <a:cs typeface="Arial" panose="020B0604020202020204" pitchFamily="34" charset="0"/>
              </a:rPr>
              <a:t>затрагиваемость</a:t>
            </a:r>
            <a:r>
              <a:rPr lang="ru-RU" sz="2000" dirty="0">
                <a:latin typeface="Arial" panose="020B0604020202020204" pitchFamily="34" charset="0"/>
                <a:cs typeface="Arial" panose="020B0604020202020204" pitchFamily="34" charset="0"/>
              </a:rPr>
              <a:t> предмета глагольным действием,</a:t>
            </a: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указание на границу участия означенного предмета в вещественном содержании высказывания.</a:t>
            </a: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3 подход: </a:t>
            </a:r>
            <a:r>
              <a:rPr lang="ru-RU" sz="2000" u="sng" dirty="0">
                <a:latin typeface="Arial" panose="020B0604020202020204" pitchFamily="34" charset="0"/>
                <a:cs typeface="Arial" panose="020B0604020202020204" pitchFamily="34" charset="0"/>
              </a:rPr>
              <a:t>попытка разграничения падежных функций по двум основным принципам: грамматическому и лексическому</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79055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FCB2079-5292-42B6-A263-1F13F111B26C}"/>
              </a:ext>
            </a:extLst>
          </p:cNvPr>
          <p:cNvSpPr/>
          <p:nvPr/>
        </p:nvSpPr>
        <p:spPr>
          <a:xfrm>
            <a:off x="1083075" y="838329"/>
            <a:ext cx="10191565" cy="4401205"/>
          </a:xfrm>
          <a:prstGeom prst="rect">
            <a:avLst/>
          </a:prstGeom>
        </p:spPr>
        <p:txBody>
          <a:bodyPr wrap="square">
            <a:spAutoFit/>
          </a:bodyPr>
          <a:lstStyle/>
          <a:p>
            <a:pPr algn="ctr"/>
            <a:r>
              <a:rPr lang="ru-RU" sz="2000" b="1" u="sng" dirty="0">
                <a:solidFill>
                  <a:srgbClr val="00B050"/>
                </a:solidFill>
                <a:latin typeface="Arial" panose="020B0604020202020204" pitchFamily="34" charset="0"/>
                <a:cs typeface="Arial" panose="020B0604020202020204" pitchFamily="34" charset="0"/>
              </a:rPr>
              <a:t>ПАРАДИГМАТИКА</a:t>
            </a: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Принципы парадигматической классификации</a:t>
            </a:r>
            <a:r>
              <a:rPr lang="ru-RU" sz="2000" dirty="0">
                <a:latin typeface="Arial" panose="020B0604020202020204" pitchFamily="34" charset="0"/>
                <a:cs typeface="Arial" panose="020B0604020202020204" pitchFamily="34" charset="0"/>
              </a:rPr>
              <a:t> имен существительных в чешском и русском языках во многом отличаются.</a:t>
            </a:r>
          </a:p>
          <a:p>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В РЯ за основу принимается </a:t>
            </a:r>
            <a:r>
              <a:rPr lang="ru-RU" sz="2000" b="1" dirty="0">
                <a:solidFill>
                  <a:srgbClr val="00B050"/>
                </a:solidFill>
                <a:latin typeface="Arial" panose="020B0604020202020204" pitchFamily="34" charset="0"/>
                <a:cs typeface="Arial" panose="020B0604020202020204" pitchFamily="34" charset="0"/>
              </a:rPr>
              <a:t>деление по трем склонениям, что исключает родовой принцип и принцип одушевленности</a:t>
            </a:r>
            <a:r>
              <a:rPr lang="ru-RU" sz="2000" dirty="0">
                <a:latin typeface="Arial" panose="020B0604020202020204" pitchFamily="34" charset="0"/>
                <a:cs typeface="Arial" panose="020B0604020202020204" pitchFamily="34" charset="0"/>
              </a:rPr>
              <a:t>, т.к.:</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существительные мужского и среднего рода относятся ко одному и тому же склонению, </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существительные женского рода к двум разным склонениям,</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одушевленность выражается независимо от типа склонения.</a:t>
            </a:r>
          </a:p>
          <a:p>
            <a:pPr marL="285750" indent="-285750">
              <a:buFont typeface="Wingdings" panose="05000000000000000000" pitchFamily="2" charset="2"/>
              <a:buChar char="§"/>
            </a:pPr>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b="1" dirty="0">
                <a:latin typeface="Arial" panose="020B0604020202020204" pitchFamily="34" charset="0"/>
                <a:cs typeface="Arial" panose="020B0604020202020204" pitchFamily="34" charset="0"/>
              </a:rPr>
              <a:t>В ЧЯ мы исходим из образцов / типов / разновидностей склонения, которые принимают во внимание род и одушевленность. </a:t>
            </a:r>
          </a:p>
        </p:txBody>
      </p:sp>
    </p:spTree>
    <p:extLst>
      <p:ext uri="{BB962C8B-B14F-4D97-AF65-F5344CB8AC3E}">
        <p14:creationId xmlns:p14="http://schemas.microsoft.com/office/powerpoint/2010/main" val="3855006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5A2EE47-19EB-4D72-B20C-1F6BF1130D3E}"/>
              </a:ext>
            </a:extLst>
          </p:cNvPr>
          <p:cNvSpPr/>
          <p:nvPr/>
        </p:nvSpPr>
        <p:spPr>
          <a:xfrm>
            <a:off x="738326" y="766732"/>
            <a:ext cx="10715348" cy="5324535"/>
          </a:xfrm>
          <a:prstGeom prst="rect">
            <a:avLst/>
          </a:prstGeom>
        </p:spPr>
        <p:txBody>
          <a:bodyPr wrap="square">
            <a:spAutoFit/>
          </a:bodyPr>
          <a:lstStyle/>
          <a:p>
            <a:r>
              <a:rPr lang="ru-RU" sz="2000" b="1" dirty="0">
                <a:solidFill>
                  <a:srgbClr val="0000FF"/>
                </a:solidFill>
                <a:latin typeface="Arial" panose="020B0604020202020204" pitchFamily="34" charset="0"/>
                <a:cs typeface="Arial" panose="020B0604020202020204" pitchFamily="34" charset="0"/>
              </a:rPr>
              <a:t>Первое склонение</a:t>
            </a:r>
            <a:endParaRPr lang="ru-RU" sz="2000" b="1" dirty="0">
              <a:solidFill>
                <a:srgbClr val="000000"/>
              </a:solidFill>
              <a:latin typeface="Arial" panose="020B0604020202020204" pitchFamily="34" charset="0"/>
              <a:cs typeface="Arial" panose="020B0604020202020204" pitchFamily="34" charset="0"/>
            </a:endParaRPr>
          </a:p>
          <a:p>
            <a:r>
              <a:rPr lang="ru-RU" sz="2000" dirty="0">
                <a:solidFill>
                  <a:srgbClr val="000000"/>
                </a:solidFill>
                <a:latin typeface="Arial" panose="020B0604020202020204" pitchFamily="34" charset="0"/>
                <a:cs typeface="Arial" panose="020B0604020202020204" pitchFamily="34" charset="0"/>
              </a:rPr>
              <a:t>К первому склонению относятся существительные женского и мужского рода с окончаниями </a:t>
            </a:r>
            <a:r>
              <a:rPr lang="ru-RU" sz="2000" dirty="0">
                <a:solidFill>
                  <a:srgbClr val="FF0000"/>
                </a:solidFill>
                <a:latin typeface="Arial" panose="020B0604020202020204" pitchFamily="34" charset="0"/>
                <a:cs typeface="Arial" panose="020B0604020202020204" pitchFamily="34" charset="0"/>
              </a:rPr>
              <a:t>–а</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FF0000"/>
                </a:solidFill>
                <a:latin typeface="Arial" panose="020B0604020202020204" pitchFamily="34" charset="0"/>
                <a:cs typeface="Arial" panose="020B0604020202020204" pitchFamily="34" charset="0"/>
              </a:rPr>
              <a:t>–я</a:t>
            </a:r>
            <a:r>
              <a:rPr lang="ru-RU" sz="2000" dirty="0">
                <a:solidFill>
                  <a:srgbClr val="000000"/>
                </a:solidFill>
                <a:latin typeface="Arial" panose="020B0604020202020204" pitchFamily="34" charset="0"/>
                <a:cs typeface="Arial" panose="020B0604020202020204" pitchFamily="34" charset="0"/>
              </a:rPr>
              <a:t> в именительном падеже.</a:t>
            </a:r>
            <a:br>
              <a:rPr lang="ru-RU" sz="2000" dirty="0">
                <a:solidFill>
                  <a:srgbClr val="000000"/>
                </a:solidFill>
                <a:latin typeface="Arial" panose="020B0604020202020204" pitchFamily="34" charset="0"/>
                <a:cs typeface="Arial" panose="020B0604020202020204" pitchFamily="34" charset="0"/>
              </a:rPr>
            </a:br>
            <a:r>
              <a:rPr lang="ru-RU" sz="2000" dirty="0">
                <a:solidFill>
                  <a:srgbClr val="000000"/>
                </a:solidFill>
                <a:latin typeface="Arial" panose="020B0604020202020204" pitchFamily="34" charset="0"/>
                <a:cs typeface="Arial" panose="020B0604020202020204" pitchFamily="34" charset="0"/>
              </a:rPr>
              <a:t>Пример: </a:t>
            </a:r>
            <a:r>
              <a:rPr lang="ru-RU" sz="2000" dirty="0">
                <a:solidFill>
                  <a:srgbClr val="008000"/>
                </a:solidFill>
                <a:latin typeface="Arial" panose="020B0604020202020204" pitchFamily="34" charset="0"/>
                <a:cs typeface="Arial" panose="020B0604020202020204" pitchFamily="34" charset="0"/>
              </a:rPr>
              <a:t>весточк</a:t>
            </a:r>
            <a:r>
              <a:rPr lang="ru-RU" sz="2000" dirty="0">
                <a:solidFill>
                  <a:srgbClr val="FF0000"/>
                </a:solidFill>
                <a:latin typeface="Arial" panose="020B0604020202020204" pitchFamily="34" charset="0"/>
                <a:cs typeface="Arial" panose="020B0604020202020204" pitchFamily="34" charset="0"/>
              </a:rPr>
              <a:t>а</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яблон</a:t>
            </a:r>
            <a:r>
              <a:rPr lang="ru-RU" sz="2000" dirty="0">
                <a:solidFill>
                  <a:srgbClr val="FF0000"/>
                </a:solidFill>
                <a:latin typeface="Arial" panose="020B0604020202020204" pitchFamily="34" charset="0"/>
                <a:cs typeface="Arial" panose="020B0604020202020204" pitchFamily="34" charset="0"/>
              </a:rPr>
              <a:t>я</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юнош</a:t>
            </a:r>
            <a:r>
              <a:rPr lang="ru-RU" sz="2000" dirty="0">
                <a:solidFill>
                  <a:srgbClr val="FF0000"/>
                </a:solidFill>
                <a:latin typeface="Arial" panose="020B0604020202020204" pitchFamily="34" charset="0"/>
                <a:cs typeface="Arial" panose="020B0604020202020204" pitchFamily="34" charset="0"/>
              </a:rPr>
              <a:t>а</a:t>
            </a:r>
            <a:r>
              <a:rPr lang="ru-RU" sz="2000" dirty="0">
                <a:solidFill>
                  <a:srgbClr val="000000"/>
                </a:solidFill>
                <a:latin typeface="Arial" panose="020B0604020202020204" pitchFamily="34" charset="0"/>
                <a:cs typeface="Arial" panose="020B0604020202020204" pitchFamily="34" charset="0"/>
              </a:rPr>
              <a:t>.</a:t>
            </a:r>
          </a:p>
          <a:p>
            <a:endParaRPr lang="ru-RU" sz="2000" dirty="0">
              <a:solidFill>
                <a:srgbClr val="000000"/>
              </a:solidFill>
              <a:latin typeface="Arial" panose="020B0604020202020204" pitchFamily="34" charset="0"/>
              <a:cs typeface="Arial" panose="020B0604020202020204" pitchFamily="34" charset="0"/>
            </a:endParaRPr>
          </a:p>
          <a:p>
            <a:r>
              <a:rPr lang="ru-RU" sz="2000" b="1" dirty="0">
                <a:solidFill>
                  <a:srgbClr val="0000FF"/>
                </a:solidFill>
                <a:latin typeface="Arial" panose="020B0604020202020204" pitchFamily="34" charset="0"/>
                <a:cs typeface="Arial" panose="020B0604020202020204" pitchFamily="34" charset="0"/>
              </a:rPr>
              <a:t>Второе склонение</a:t>
            </a:r>
            <a:endParaRPr lang="ru-RU" sz="2000" b="1" dirty="0">
              <a:solidFill>
                <a:srgbClr val="000000"/>
              </a:solidFill>
              <a:latin typeface="Arial" panose="020B0604020202020204" pitchFamily="34" charset="0"/>
              <a:cs typeface="Arial" panose="020B0604020202020204" pitchFamily="34" charset="0"/>
            </a:endParaRPr>
          </a:p>
          <a:p>
            <a:r>
              <a:rPr lang="ru-RU" sz="2000" dirty="0">
                <a:solidFill>
                  <a:srgbClr val="000000"/>
                </a:solidFill>
                <a:latin typeface="Arial" panose="020B0604020202020204" pitchFamily="34" charset="0"/>
                <a:cs typeface="Arial" panose="020B0604020202020204" pitchFamily="34" charset="0"/>
              </a:rPr>
              <a:t>Ко второму склонению относятся существительные мужского рода с нулевым окончанием и среднего рода с окончаниями </a:t>
            </a:r>
            <a:r>
              <a:rPr lang="ru-RU" sz="2000" dirty="0">
                <a:solidFill>
                  <a:srgbClr val="FF0000"/>
                </a:solidFill>
                <a:latin typeface="Arial" panose="020B0604020202020204" pitchFamily="34" charset="0"/>
                <a:cs typeface="Arial" panose="020B0604020202020204" pitchFamily="34" charset="0"/>
              </a:rPr>
              <a:t>–о</a:t>
            </a:r>
            <a:r>
              <a:rPr lang="ru-RU" sz="2000" dirty="0">
                <a:solidFill>
                  <a:srgbClr val="000000"/>
                </a:solidFill>
                <a:latin typeface="Arial" panose="020B0604020202020204" pitchFamily="34" charset="0"/>
                <a:cs typeface="Arial" panose="020B0604020202020204" pitchFamily="34" charset="0"/>
              </a:rPr>
              <a:t> и </a:t>
            </a:r>
            <a:r>
              <a:rPr lang="ru-RU" sz="2000" dirty="0">
                <a:solidFill>
                  <a:srgbClr val="FF0000"/>
                </a:solidFill>
                <a:latin typeface="Arial" panose="020B0604020202020204" pitchFamily="34" charset="0"/>
                <a:cs typeface="Arial" panose="020B0604020202020204" pitchFamily="34" charset="0"/>
              </a:rPr>
              <a:t>–е</a:t>
            </a:r>
            <a:r>
              <a:rPr lang="ru-RU" sz="2000" dirty="0">
                <a:solidFill>
                  <a:srgbClr val="000000"/>
                </a:solidFill>
                <a:latin typeface="Arial" panose="020B0604020202020204" pitchFamily="34" charset="0"/>
                <a:cs typeface="Arial" panose="020B0604020202020204" pitchFamily="34" charset="0"/>
              </a:rPr>
              <a:t> в именительном падеже.</a:t>
            </a:r>
          </a:p>
          <a:p>
            <a:r>
              <a:rPr lang="ru-RU" sz="2000" dirty="0">
                <a:solidFill>
                  <a:srgbClr val="000000"/>
                </a:solidFill>
                <a:latin typeface="Arial" panose="020B0604020202020204" pitchFamily="34" charset="0"/>
                <a:cs typeface="Arial" panose="020B0604020202020204" pitchFamily="34" charset="0"/>
              </a:rPr>
              <a:t>Пример: </a:t>
            </a:r>
            <a:r>
              <a:rPr lang="ru-RU" sz="2000" dirty="0">
                <a:solidFill>
                  <a:srgbClr val="008000"/>
                </a:solidFill>
                <a:latin typeface="Arial" panose="020B0604020202020204" pitchFamily="34" charset="0"/>
                <a:cs typeface="Arial" panose="020B0604020202020204" pitchFamily="34" charset="0"/>
              </a:rPr>
              <a:t>ученик</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герой</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звен</a:t>
            </a:r>
            <a:r>
              <a:rPr lang="ru-RU" sz="2000" dirty="0">
                <a:solidFill>
                  <a:srgbClr val="FF0000"/>
                </a:solidFill>
                <a:latin typeface="Arial" panose="020B0604020202020204" pitchFamily="34" charset="0"/>
                <a:cs typeface="Arial" panose="020B0604020202020204" pitchFamily="34" charset="0"/>
              </a:rPr>
              <a:t>о</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сердц</a:t>
            </a:r>
            <a:r>
              <a:rPr lang="ru-RU" sz="2000" dirty="0">
                <a:solidFill>
                  <a:srgbClr val="FF0000"/>
                </a:solidFill>
                <a:latin typeface="Arial" panose="020B0604020202020204" pitchFamily="34" charset="0"/>
                <a:cs typeface="Arial" panose="020B0604020202020204" pitchFamily="34" charset="0"/>
              </a:rPr>
              <a:t>е</a:t>
            </a:r>
            <a:r>
              <a:rPr lang="ru-RU" sz="2000" dirty="0">
                <a:solidFill>
                  <a:srgbClr val="000000"/>
                </a:solidFill>
                <a:latin typeface="Arial" panose="020B0604020202020204" pitchFamily="34" charset="0"/>
                <a:cs typeface="Arial" panose="020B0604020202020204" pitchFamily="34" charset="0"/>
              </a:rPr>
              <a:t>.</a:t>
            </a:r>
          </a:p>
          <a:p>
            <a:endParaRPr lang="ru-RU" sz="2000" dirty="0">
              <a:solidFill>
                <a:srgbClr val="000000"/>
              </a:solidFill>
              <a:latin typeface="Arial" panose="020B0604020202020204" pitchFamily="34" charset="0"/>
              <a:cs typeface="Arial" panose="020B0604020202020204" pitchFamily="34" charset="0"/>
            </a:endParaRPr>
          </a:p>
          <a:p>
            <a:r>
              <a:rPr lang="ru-RU" sz="2000" b="1" dirty="0">
                <a:solidFill>
                  <a:srgbClr val="0000FF"/>
                </a:solidFill>
                <a:latin typeface="Arial" panose="020B0604020202020204" pitchFamily="34" charset="0"/>
                <a:cs typeface="Arial" panose="020B0604020202020204" pitchFamily="34" charset="0"/>
              </a:rPr>
              <a:t>Третье склонение</a:t>
            </a:r>
            <a:endParaRPr lang="ru-RU" sz="2000" b="1" dirty="0">
              <a:solidFill>
                <a:srgbClr val="000000"/>
              </a:solidFill>
              <a:latin typeface="Arial" panose="020B0604020202020204" pitchFamily="34" charset="0"/>
              <a:cs typeface="Arial" panose="020B0604020202020204" pitchFamily="34" charset="0"/>
            </a:endParaRPr>
          </a:p>
          <a:p>
            <a:r>
              <a:rPr lang="ru-RU" sz="2000" dirty="0">
                <a:solidFill>
                  <a:srgbClr val="000000"/>
                </a:solidFill>
                <a:latin typeface="Arial" panose="020B0604020202020204" pitchFamily="34" charset="0"/>
                <a:cs typeface="Arial" panose="020B0604020202020204" pitchFamily="34" charset="0"/>
              </a:rPr>
              <a:t>К третьему склонению относятся существительные женского рода с </a:t>
            </a:r>
            <a:r>
              <a:rPr lang="ru-RU" sz="2000" dirty="0">
                <a:solidFill>
                  <a:srgbClr val="FF0000"/>
                </a:solidFill>
                <a:latin typeface="Arial" panose="020B0604020202020204" pitchFamily="34" charset="0"/>
                <a:cs typeface="Arial" panose="020B0604020202020204" pitchFamily="34" charset="0"/>
              </a:rPr>
              <a:t>мягким знаком</a:t>
            </a:r>
            <a:r>
              <a:rPr lang="ru-RU" sz="2000" dirty="0">
                <a:solidFill>
                  <a:srgbClr val="000000"/>
                </a:solidFill>
                <a:latin typeface="Arial" panose="020B0604020202020204" pitchFamily="34" charset="0"/>
                <a:cs typeface="Arial" panose="020B0604020202020204" pitchFamily="34" charset="0"/>
              </a:rPr>
              <a:t> на конце в именительном падеже. Пример: </a:t>
            </a:r>
            <a:r>
              <a:rPr lang="ru-RU" sz="2000" dirty="0">
                <a:solidFill>
                  <a:srgbClr val="008000"/>
                </a:solidFill>
                <a:latin typeface="Arial" panose="020B0604020202020204" pitchFamily="34" charset="0"/>
                <a:cs typeface="Arial" panose="020B0604020202020204" pitchFamily="34" charset="0"/>
              </a:rPr>
              <a:t>площад</a:t>
            </a:r>
            <a:r>
              <a:rPr lang="ru-RU" sz="2000" dirty="0">
                <a:solidFill>
                  <a:srgbClr val="FF0000"/>
                </a:solidFill>
                <a:latin typeface="Arial" panose="020B0604020202020204" pitchFamily="34" charset="0"/>
                <a:cs typeface="Arial" panose="020B0604020202020204" pitchFamily="34" charset="0"/>
              </a:rPr>
              <a:t>ь</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ел</a:t>
            </a:r>
            <a:r>
              <a:rPr lang="ru-RU" sz="2000" dirty="0">
                <a:solidFill>
                  <a:srgbClr val="FF0000"/>
                </a:solidFill>
                <a:latin typeface="Arial" panose="020B0604020202020204" pitchFamily="34" charset="0"/>
                <a:cs typeface="Arial" panose="020B0604020202020204" pitchFamily="34" charset="0"/>
              </a:rPr>
              <a:t>ь.</a:t>
            </a:r>
          </a:p>
          <a:p>
            <a:endParaRPr lang="ru-RU" sz="2000" dirty="0">
              <a:solidFill>
                <a:srgbClr val="000000"/>
              </a:solidFill>
              <a:latin typeface="Arial" panose="020B0604020202020204" pitchFamily="34" charset="0"/>
              <a:cs typeface="Arial" panose="020B0604020202020204" pitchFamily="34" charset="0"/>
            </a:endParaRPr>
          </a:p>
          <a:p>
            <a:r>
              <a:rPr lang="ru-RU" sz="2000" dirty="0">
                <a:solidFill>
                  <a:schemeClr val="tx2"/>
                </a:solidFill>
                <a:latin typeface="Arial" panose="020B0604020202020204" pitchFamily="34" charset="0"/>
                <a:cs typeface="Arial" panose="020B0604020202020204" pitchFamily="34" charset="0"/>
              </a:rPr>
              <a:t>Существительные женского рода, единственного числа в именительном падеже, которые оканчиваются на шипящий звук, пишутся с мягким знаком на конце слова. </a:t>
            </a:r>
            <a:r>
              <a:rPr lang="ru-RU" sz="2000" dirty="0">
                <a:solidFill>
                  <a:srgbClr val="000000"/>
                </a:solidFill>
                <a:latin typeface="Arial" panose="020B0604020202020204" pitchFamily="34" charset="0"/>
                <a:cs typeface="Arial" panose="020B0604020202020204" pitchFamily="34" charset="0"/>
              </a:rPr>
              <a:t>Пример: </a:t>
            </a:r>
            <a:r>
              <a:rPr lang="ru-RU" sz="2000" dirty="0">
                <a:solidFill>
                  <a:srgbClr val="008000"/>
                </a:solidFill>
                <a:latin typeface="Arial" panose="020B0604020202020204" pitchFamily="34" charset="0"/>
                <a:cs typeface="Arial" panose="020B0604020202020204" pitchFamily="34" charset="0"/>
              </a:rPr>
              <a:t>ноч</a:t>
            </a:r>
            <a:r>
              <a:rPr lang="ru-RU" sz="2000" dirty="0">
                <a:solidFill>
                  <a:srgbClr val="FF0000"/>
                </a:solidFill>
                <a:latin typeface="Arial" panose="020B0604020202020204" pitchFamily="34" charset="0"/>
                <a:cs typeface="Arial" panose="020B0604020202020204" pitchFamily="34" charset="0"/>
              </a:rPr>
              <a:t>ь, </a:t>
            </a:r>
            <a:r>
              <a:rPr lang="ru-RU" sz="2000" dirty="0">
                <a:solidFill>
                  <a:srgbClr val="008000"/>
                </a:solidFill>
                <a:latin typeface="Arial" panose="020B0604020202020204" pitchFamily="34" charset="0"/>
                <a:cs typeface="Arial" panose="020B0604020202020204" pitchFamily="34" charset="0"/>
              </a:rPr>
              <a:t>брош</a:t>
            </a:r>
            <a:r>
              <a:rPr lang="ru-RU" sz="2000" dirty="0">
                <a:solidFill>
                  <a:srgbClr val="FF0000"/>
                </a:solidFill>
                <a:latin typeface="Arial" panose="020B0604020202020204" pitchFamily="34" charset="0"/>
                <a:cs typeface="Arial" panose="020B0604020202020204" pitchFamily="34" charset="0"/>
              </a:rPr>
              <a:t>ь, </a:t>
            </a:r>
            <a:r>
              <a:rPr lang="ru-RU" sz="2000" dirty="0">
                <a:solidFill>
                  <a:srgbClr val="008000"/>
                </a:solidFill>
                <a:latin typeface="Arial" panose="020B0604020202020204" pitchFamily="34" charset="0"/>
                <a:cs typeface="Arial" panose="020B0604020202020204" pitchFamily="34" charset="0"/>
              </a:rPr>
              <a:t>рож</a:t>
            </a:r>
            <a:r>
              <a:rPr lang="ru-RU" sz="2000" dirty="0">
                <a:solidFill>
                  <a:srgbClr val="FF0000"/>
                </a:solidFill>
                <a:latin typeface="Arial" panose="020B0604020202020204" pitchFamily="34" charset="0"/>
                <a:cs typeface="Arial" panose="020B0604020202020204" pitchFamily="34" charset="0"/>
              </a:rPr>
              <a:t>ь</a:t>
            </a:r>
            <a:r>
              <a:rPr lang="ru-RU" sz="20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64410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DC9FE57B-6FDA-4DFC-80ED-364FA5CD7F04}"/>
              </a:ext>
            </a:extLst>
          </p:cNvPr>
          <p:cNvSpPr/>
          <p:nvPr/>
        </p:nvSpPr>
        <p:spPr>
          <a:xfrm>
            <a:off x="818225" y="833035"/>
            <a:ext cx="10555549" cy="4708981"/>
          </a:xfrm>
          <a:prstGeom prst="rect">
            <a:avLst/>
          </a:prstGeom>
        </p:spPr>
        <p:txBody>
          <a:bodyPr wrap="square">
            <a:spAutoFit/>
          </a:bodyPr>
          <a:lstStyle/>
          <a:p>
            <a:r>
              <a:rPr lang="ru-RU" sz="2000" b="1" u="sng" dirty="0">
                <a:solidFill>
                  <a:srgbClr val="00B050"/>
                </a:solidFill>
                <a:latin typeface="Arial" panose="020B0604020202020204" pitchFamily="34" charset="0"/>
                <a:cs typeface="Arial" panose="020B0604020202020204" pitchFamily="34" charset="0"/>
              </a:rPr>
              <a:t>Очевидным отличием парадигм склонения между чешским и русским языком является их состав</a:t>
            </a:r>
            <a:r>
              <a:rPr lang="ru-RU" sz="2000" b="1"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В ЧЯ имеются специальные </a:t>
            </a:r>
            <a:r>
              <a:rPr lang="ru-RU" sz="2000" b="1" dirty="0">
                <a:latin typeface="Arial" panose="020B0604020202020204" pitchFamily="34" charset="0"/>
                <a:cs typeface="Arial" panose="020B0604020202020204" pitchFamily="34" charset="0"/>
              </a:rPr>
              <a:t>формы звательного падежа </a:t>
            </a:r>
            <a:r>
              <a:rPr lang="ru-RU" sz="2000" dirty="0">
                <a:latin typeface="Arial" panose="020B0604020202020204" pitchFamily="34" charset="0"/>
                <a:cs typeface="Arial" panose="020B0604020202020204" pitchFamily="34" charset="0"/>
              </a:rPr>
              <a:t>(асинтаксический падеж, названное ты). Они отсутствуют в РЯ, который использует особую звательную интонацию.</a:t>
            </a:r>
          </a:p>
          <a:p>
            <a:r>
              <a:rPr lang="ru-RU" sz="2000" dirty="0">
                <a:latin typeface="Arial" panose="020B0604020202020204" pitchFamily="34" charset="0"/>
                <a:cs typeface="Arial" panose="020B0604020202020204" pitchFamily="34" charset="0"/>
              </a:rPr>
              <a:t>Можно сказать, что РЯ официально не располагает формами звательного падежа, если не принимать во внимание:</a:t>
            </a:r>
          </a:p>
          <a:p>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изолированные случаи</a:t>
            </a:r>
          </a:p>
          <a:p>
            <a:r>
              <a:rPr lang="ru-RU" sz="2000" i="1" dirty="0">
                <a:latin typeface="Arial" panose="020B0604020202020204" pitchFamily="34" charset="0"/>
                <a:cs typeface="Arial" panose="020B0604020202020204" pitchFamily="34" charset="0"/>
              </a:rPr>
              <a:t>Боже! Господи! Отче! </a:t>
            </a:r>
            <a:r>
              <a:rPr lang="ru-RU" sz="2000" dirty="0">
                <a:latin typeface="Arial" panose="020B0604020202020204" pitchFamily="34" charset="0"/>
                <a:cs typeface="Arial" panose="020B0604020202020204" pitchFamily="34" charset="0"/>
              </a:rPr>
              <a:t>– они не являются больше формами соответствующих слов</a:t>
            </a:r>
          </a:p>
          <a:p>
            <a:pPr marL="285750" indent="-285750">
              <a:buFont typeface="Wingdings" panose="05000000000000000000" pitchFamily="2" charset="2"/>
              <a:buChar char="§"/>
            </a:pPr>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u="sng" dirty="0">
                <a:solidFill>
                  <a:srgbClr val="00B050"/>
                </a:solidFill>
                <a:latin typeface="Arial" panose="020B0604020202020204" pitchFamily="34" charset="0"/>
                <a:cs typeface="Arial" panose="020B0604020202020204" pitchFamily="34" charset="0"/>
              </a:rPr>
              <a:t>новый вокатив </a:t>
            </a:r>
            <a:r>
              <a:rPr lang="ru-RU" sz="2000" dirty="0">
                <a:solidFill>
                  <a:srgbClr val="00B050"/>
                </a:solidFill>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разговорные формы некоторых слов на –а/я, используемые при обращении к людям, напр.: </a:t>
            </a:r>
            <a:r>
              <a:rPr lang="ru-RU" sz="2000" i="1" dirty="0">
                <a:latin typeface="Arial" panose="020B0604020202020204" pitchFamily="34" charset="0"/>
                <a:cs typeface="Arial" panose="020B0604020202020204" pitchFamily="34" charset="0"/>
              </a:rPr>
              <a:t>Мам!; Вань! </a:t>
            </a:r>
          </a:p>
          <a:p>
            <a:r>
              <a:rPr lang="ru-RU"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Ø</a:t>
            </a:r>
            <a:r>
              <a:rPr lang="ru-RU" sz="2000" dirty="0">
                <a:latin typeface="Arial" panose="020B0604020202020204" pitchFamily="34" charset="0"/>
                <a:cs typeface="Arial" panose="020B0604020202020204" pitchFamily="34" charset="0"/>
              </a:rPr>
              <a:t>-окончание + долгий гласный</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928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0EDCF37-3AE0-400C-8EEC-5F0F5F5F86A4}"/>
              </a:ext>
            </a:extLst>
          </p:cNvPr>
          <p:cNvSpPr/>
          <p:nvPr/>
        </p:nvSpPr>
        <p:spPr>
          <a:xfrm>
            <a:off x="1260628" y="936023"/>
            <a:ext cx="9818703" cy="4708981"/>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Многие исследователи говорят о наличии еще двух падежей:</a:t>
            </a:r>
          </a:p>
          <a:p>
            <a:endParaRPr lang="ru-RU" sz="2000" dirty="0">
              <a:latin typeface="Arial" panose="020B0604020202020204" pitchFamily="34" charset="0"/>
              <a:cs typeface="Arial" panose="020B0604020202020204" pitchFamily="34" charset="0"/>
            </a:endParaRPr>
          </a:p>
          <a:p>
            <a:r>
              <a:rPr lang="ru-RU" sz="2000" b="1" dirty="0">
                <a:solidFill>
                  <a:srgbClr val="00B050"/>
                </a:solidFill>
                <a:latin typeface="Arial" panose="020B0604020202020204" pitchFamily="34" charset="0"/>
                <a:cs typeface="Arial" panose="020B0604020202020204" pitchFamily="34" charset="0"/>
              </a:rPr>
              <a:t>1. партитив</a:t>
            </a:r>
            <a:r>
              <a:rPr lang="ru-RU" sz="2000" dirty="0">
                <a:solidFill>
                  <a:srgbClr val="00B050"/>
                </a:solidFill>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 количественно</a:t>
            </a:r>
            <a:r>
              <a:rPr lang="cs-CZ" sz="2000" dirty="0">
                <a:latin typeface="Arial" panose="020B0604020202020204" pitchFamily="34" charset="0"/>
                <a:cs typeface="Arial" panose="020B0604020202020204" pitchFamily="34" charset="0"/>
              </a:rPr>
              <a:t>-</a:t>
            </a:r>
            <a:r>
              <a:rPr lang="ru-RU" sz="2000" dirty="0">
                <a:latin typeface="Arial" panose="020B0604020202020204" pitchFamily="34" charset="0"/>
                <a:cs typeface="Arial" panose="020B0604020202020204" pitchFamily="34" charset="0"/>
              </a:rPr>
              <a:t>отделительное значение</a:t>
            </a:r>
          </a:p>
          <a:p>
            <a:r>
              <a:rPr lang="ru-RU" sz="2000" i="1" dirty="0">
                <a:latin typeface="Arial" panose="020B0604020202020204" pitchFamily="34" charset="0"/>
                <a:cs typeface="Arial" panose="020B0604020202020204" pitchFamily="34" charset="0"/>
              </a:rPr>
              <a:t>цена сахар</a:t>
            </a:r>
            <a:r>
              <a:rPr lang="ru-RU" sz="2000" b="1" i="1" dirty="0">
                <a:latin typeface="Arial" panose="020B0604020202020204" pitchFamily="34" charset="0"/>
                <a:cs typeface="Arial" panose="020B0604020202020204" pitchFamily="34" charset="0"/>
              </a:rPr>
              <a:t>а</a:t>
            </a:r>
            <a:r>
              <a:rPr lang="ru-RU" sz="2000" i="1" dirty="0">
                <a:latin typeface="Arial" panose="020B0604020202020204" pitchFamily="34" charset="0"/>
                <a:cs typeface="Arial" panose="020B0604020202020204" pitchFamily="34" charset="0"/>
              </a:rPr>
              <a:t>, кило сахар</a:t>
            </a:r>
            <a:r>
              <a:rPr lang="ru-RU" sz="2000" b="1" i="1" dirty="0">
                <a:latin typeface="Arial" panose="020B0604020202020204" pitchFamily="34" charset="0"/>
                <a:cs typeface="Arial" panose="020B0604020202020204" pitchFamily="34" charset="0"/>
              </a:rPr>
              <a:t>у</a:t>
            </a:r>
            <a:r>
              <a:rPr lang="ru-RU" sz="2000" i="1" dirty="0">
                <a:latin typeface="Arial" panose="020B0604020202020204" pitchFamily="34" charset="0"/>
                <a:cs typeface="Arial" panose="020B0604020202020204" pitchFamily="34" charset="0"/>
              </a:rPr>
              <a:t>; вкус ча</a:t>
            </a:r>
            <a:r>
              <a:rPr lang="ru-RU" sz="2000" b="1" i="1" dirty="0">
                <a:latin typeface="Arial" panose="020B0604020202020204" pitchFamily="34" charset="0"/>
                <a:cs typeface="Arial" panose="020B0604020202020204" pitchFamily="34" charset="0"/>
              </a:rPr>
              <a:t>я</a:t>
            </a:r>
            <a:r>
              <a:rPr lang="ru-RU" sz="2000" i="1" dirty="0">
                <a:latin typeface="Arial" panose="020B0604020202020204" pitchFamily="34" charset="0"/>
                <a:cs typeface="Arial" panose="020B0604020202020204" pitchFamily="34" charset="0"/>
              </a:rPr>
              <a:t>, чашка ча</a:t>
            </a:r>
            <a:r>
              <a:rPr lang="ru-RU" sz="2000" b="1" i="1" dirty="0">
                <a:latin typeface="Arial" panose="020B0604020202020204" pitchFamily="34" charset="0"/>
                <a:cs typeface="Arial" panose="020B0604020202020204" pitchFamily="34" charset="0"/>
              </a:rPr>
              <a:t>ю</a:t>
            </a:r>
          </a:p>
          <a:p>
            <a:endParaRPr lang="ru-RU" sz="2000" i="1" dirty="0">
              <a:latin typeface="Arial" panose="020B0604020202020204" pitchFamily="34" charset="0"/>
              <a:cs typeface="Arial" panose="020B0604020202020204" pitchFamily="34" charset="0"/>
            </a:endParaRPr>
          </a:p>
          <a:p>
            <a:r>
              <a:rPr lang="ru-RU" sz="2000" b="1" dirty="0">
                <a:solidFill>
                  <a:srgbClr val="00B050"/>
                </a:solidFill>
                <a:latin typeface="Arial" panose="020B0604020202020204" pitchFamily="34" charset="0"/>
                <a:cs typeface="Arial" panose="020B0604020202020204" pitchFamily="34" charset="0"/>
              </a:rPr>
              <a:t>2. локатив </a:t>
            </a:r>
            <a:r>
              <a:rPr lang="ru-RU" sz="2000" dirty="0">
                <a:latin typeface="Arial" panose="020B0604020202020204" pitchFamily="34" charset="0"/>
                <a:cs typeface="Arial" panose="020B0604020202020204" pitchFamily="34" charset="0"/>
              </a:rPr>
              <a:t>– местное значение</a:t>
            </a:r>
          </a:p>
          <a:p>
            <a:r>
              <a:rPr lang="ru-RU" sz="2000" i="1" dirty="0">
                <a:latin typeface="Arial" panose="020B0604020202020204" pitchFamily="34" charset="0"/>
                <a:cs typeface="Arial" panose="020B0604020202020204" pitchFamily="34" charset="0"/>
              </a:rPr>
              <a:t>о лес</a:t>
            </a:r>
            <a:r>
              <a:rPr lang="ru-RU" sz="2000" b="1" i="1" dirty="0">
                <a:latin typeface="Arial" panose="020B0604020202020204" pitchFamily="34" charset="0"/>
                <a:cs typeface="Arial" panose="020B0604020202020204" pitchFamily="34" charset="0"/>
              </a:rPr>
              <a:t>е</a:t>
            </a:r>
            <a:r>
              <a:rPr lang="ru-RU" sz="2000" i="1" dirty="0">
                <a:latin typeface="Arial" panose="020B0604020202020204" pitchFamily="34" charset="0"/>
                <a:cs typeface="Arial" panose="020B0604020202020204" pitchFamily="34" charset="0"/>
              </a:rPr>
              <a:t>, в лес</a:t>
            </a:r>
            <a:r>
              <a:rPr lang="ru-RU" sz="2000" b="1" i="1" dirty="0">
                <a:latin typeface="Arial" panose="020B0604020202020204" pitchFamily="34" charset="0"/>
                <a:cs typeface="Arial" panose="020B0604020202020204" pitchFamily="34" charset="0"/>
              </a:rPr>
              <a:t>у</a:t>
            </a:r>
            <a:r>
              <a:rPr lang="ru-RU" sz="2000" i="1" dirty="0">
                <a:latin typeface="Arial" panose="020B0604020202020204" pitchFamily="34" charset="0"/>
                <a:cs typeface="Arial" panose="020B0604020202020204" pitchFamily="34" charset="0"/>
              </a:rPr>
              <a:t>; о мост</a:t>
            </a:r>
            <a:r>
              <a:rPr lang="ru-RU" sz="2000" b="1" i="1" dirty="0">
                <a:latin typeface="Arial" panose="020B0604020202020204" pitchFamily="34" charset="0"/>
                <a:cs typeface="Arial" panose="020B0604020202020204" pitchFamily="34" charset="0"/>
              </a:rPr>
              <a:t>е</a:t>
            </a:r>
            <a:r>
              <a:rPr lang="ru-RU" sz="2000" i="1" dirty="0">
                <a:latin typeface="Arial" panose="020B0604020202020204" pitchFamily="34" charset="0"/>
                <a:cs typeface="Arial" panose="020B0604020202020204" pitchFamily="34" charset="0"/>
              </a:rPr>
              <a:t>, на мост</a:t>
            </a:r>
            <a:r>
              <a:rPr lang="ru-RU" sz="2000" b="1" i="1" dirty="0">
                <a:latin typeface="Arial" panose="020B0604020202020204" pitchFamily="34" charset="0"/>
                <a:cs typeface="Arial" panose="020B0604020202020204" pitchFamily="34" charset="0"/>
              </a:rPr>
              <a:t>у</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Однако </a:t>
            </a:r>
            <a:r>
              <a:rPr lang="ru-RU" sz="2000" u="sng" dirty="0">
                <a:latin typeface="Arial" panose="020B0604020202020204" pitchFamily="34" charset="0"/>
                <a:cs typeface="Arial" panose="020B0604020202020204" pitchFamily="34" charset="0"/>
              </a:rPr>
              <a:t>такие формы имеются далеко не у всех существительных</a:t>
            </a:r>
            <a:r>
              <a:rPr lang="ru-RU" sz="2000" dirty="0">
                <a:latin typeface="Arial" panose="020B0604020202020204" pitchFamily="34" charset="0"/>
                <a:cs typeface="Arial" panose="020B0604020202020204" pitchFamily="34" charset="0"/>
              </a:rPr>
              <a:t>, это лишь небольшой круг слов. </a:t>
            </a: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Не все сущ. с вещественным значением образуют отделительные формы. </a:t>
            </a: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Только односложные сущ. приобретают местное значение.</a:t>
            </a:r>
          </a:p>
          <a:p>
            <a:r>
              <a:rPr lang="ru-RU" sz="2000" dirty="0">
                <a:latin typeface="Arial" panose="020B0604020202020204" pitchFamily="34" charset="0"/>
                <a:cs typeface="Arial" panose="020B0604020202020204" pitchFamily="34" charset="0"/>
              </a:rPr>
              <a:t> </a:t>
            </a:r>
          </a:p>
          <a:p>
            <a:r>
              <a:rPr lang="ru-RU" sz="2000" dirty="0">
                <a:latin typeface="Arial" panose="020B0604020202020204" pitchFamily="34" charset="0"/>
                <a:cs typeface="Arial" panose="020B0604020202020204" pitchFamily="34" charset="0"/>
              </a:rPr>
              <a:t>И то и другое  не самостоятельный падеж → одно из значений родительного, предложного падежа</a:t>
            </a:r>
          </a:p>
        </p:txBody>
      </p:sp>
    </p:spTree>
    <p:extLst>
      <p:ext uri="{BB962C8B-B14F-4D97-AF65-F5344CB8AC3E}">
        <p14:creationId xmlns:p14="http://schemas.microsoft.com/office/powerpoint/2010/main" val="3656068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761D4664-AD04-4DFF-B5BC-B0E48A397794}"/>
              </a:ext>
            </a:extLst>
          </p:cNvPr>
          <p:cNvGraphicFramePr>
            <a:graphicFrameLocks noGrp="1"/>
          </p:cNvGraphicFramePr>
          <p:nvPr>
            <p:extLst>
              <p:ext uri="{D42A27DB-BD31-4B8C-83A1-F6EECF244321}">
                <p14:modId xmlns:p14="http://schemas.microsoft.com/office/powerpoint/2010/main" val="1883773451"/>
              </p:ext>
            </p:extLst>
          </p:nvPr>
        </p:nvGraphicFramePr>
        <p:xfrm>
          <a:off x="1587119" y="853333"/>
          <a:ext cx="9190373" cy="4739927"/>
        </p:xfrm>
        <a:graphic>
          <a:graphicData uri="http://schemas.openxmlformats.org/drawingml/2006/table">
            <a:tbl>
              <a:tblPr firstRow="1" firstCol="1" lastRow="1" lastCol="1" bandRow="1" bandCol="1"/>
              <a:tblGrid>
                <a:gridCol w="1914661">
                  <a:extLst>
                    <a:ext uri="{9D8B030D-6E8A-4147-A177-3AD203B41FA5}">
                      <a16:colId xmlns:a16="http://schemas.microsoft.com/office/drawing/2014/main" val="20000"/>
                    </a:ext>
                  </a:extLst>
                </a:gridCol>
                <a:gridCol w="2489059">
                  <a:extLst>
                    <a:ext uri="{9D8B030D-6E8A-4147-A177-3AD203B41FA5}">
                      <a16:colId xmlns:a16="http://schemas.microsoft.com/office/drawing/2014/main" val="20001"/>
                    </a:ext>
                  </a:extLst>
                </a:gridCol>
                <a:gridCol w="2489059">
                  <a:extLst>
                    <a:ext uri="{9D8B030D-6E8A-4147-A177-3AD203B41FA5}">
                      <a16:colId xmlns:a16="http://schemas.microsoft.com/office/drawing/2014/main" val="20002"/>
                    </a:ext>
                  </a:extLst>
                </a:gridCol>
                <a:gridCol w="2297594">
                  <a:extLst>
                    <a:ext uri="{9D8B030D-6E8A-4147-A177-3AD203B41FA5}">
                      <a16:colId xmlns:a16="http://schemas.microsoft.com/office/drawing/2014/main" val="20003"/>
                    </a:ext>
                  </a:extLst>
                </a:gridCol>
              </a:tblGrid>
              <a:tr h="587684">
                <a:tc>
                  <a:txBody>
                    <a:bodyPr/>
                    <a:lstStyle/>
                    <a:p>
                      <a:pPr>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Им.п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актер, стол</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писатель, автомобиль</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гений, санаторий</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7684">
                <a:tc>
                  <a:txBody>
                    <a:bodyPr/>
                    <a:lstStyle/>
                    <a:p>
                      <a:pPr>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Род.п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актер</a:t>
                      </a:r>
                      <a:r>
                        <a:rPr lang="ru-RU" sz="2000" b="1" dirty="0">
                          <a:effectLst/>
                          <a:latin typeface="Arial" panose="020B0604020202020204" pitchFamily="34" charset="0"/>
                          <a:ea typeface="Times New Roman"/>
                          <a:cs typeface="Arial" panose="020B0604020202020204" pitchFamily="34" charset="0"/>
                        </a:rPr>
                        <a:t>а</a:t>
                      </a:r>
                      <a:r>
                        <a:rPr lang="ru-RU" sz="2000" dirty="0">
                          <a:effectLst/>
                          <a:latin typeface="Arial" panose="020B0604020202020204" pitchFamily="34" charset="0"/>
                          <a:ea typeface="Times New Roman"/>
                          <a:cs typeface="Arial" panose="020B0604020202020204" pitchFamily="34" charset="0"/>
                        </a:rPr>
                        <a:t>, стол</a:t>
                      </a:r>
                      <a:r>
                        <a:rPr lang="ru-RU" sz="2000" b="1" dirty="0">
                          <a:effectLst/>
                          <a:latin typeface="Arial" panose="020B0604020202020204" pitchFamily="34" charset="0"/>
                          <a:ea typeface="Times New Roman"/>
                          <a:cs typeface="Arial" panose="020B0604020202020204" pitchFamily="34" charset="0"/>
                        </a:rPr>
                        <a:t>а</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писател</a:t>
                      </a:r>
                      <a:r>
                        <a:rPr lang="ru-RU" sz="2000" b="1">
                          <a:effectLst/>
                          <a:latin typeface="Arial" panose="020B0604020202020204" pitchFamily="34" charset="0"/>
                          <a:ea typeface="Times New Roman"/>
                          <a:cs typeface="Arial" panose="020B0604020202020204" pitchFamily="34" charset="0"/>
                        </a:rPr>
                        <a:t>я</a:t>
                      </a:r>
                      <a:r>
                        <a:rPr lang="ru-RU" sz="2000">
                          <a:effectLst/>
                          <a:latin typeface="Arial" panose="020B0604020202020204" pitchFamily="34" charset="0"/>
                          <a:ea typeface="Times New Roman"/>
                          <a:cs typeface="Arial" panose="020B0604020202020204" pitchFamily="34" charset="0"/>
                        </a:rPr>
                        <a:t>, автомобил</a:t>
                      </a:r>
                      <a:r>
                        <a:rPr lang="ru-RU" sz="2000" b="1">
                          <a:effectLst/>
                          <a:latin typeface="Arial" panose="020B0604020202020204" pitchFamily="34" charset="0"/>
                          <a:ea typeface="Times New Roman"/>
                          <a:cs typeface="Arial" panose="020B0604020202020204" pitchFamily="34" charset="0"/>
                        </a:rPr>
                        <a:t>я</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гени</a:t>
                      </a:r>
                      <a:r>
                        <a:rPr lang="ru-RU" sz="2000" b="1">
                          <a:effectLst/>
                          <a:latin typeface="Arial" panose="020B0604020202020204" pitchFamily="34" charset="0"/>
                          <a:ea typeface="Times New Roman"/>
                          <a:cs typeface="Arial" panose="020B0604020202020204" pitchFamily="34" charset="0"/>
                        </a:rPr>
                        <a:t>я</a:t>
                      </a:r>
                      <a:r>
                        <a:rPr lang="ru-RU" sz="2000">
                          <a:effectLst/>
                          <a:latin typeface="Arial" panose="020B0604020202020204" pitchFamily="34" charset="0"/>
                          <a:ea typeface="Times New Roman"/>
                          <a:cs typeface="Arial" panose="020B0604020202020204" pitchFamily="34" charset="0"/>
                        </a:rPr>
                        <a:t>, санатори</a:t>
                      </a:r>
                      <a:r>
                        <a:rPr lang="ru-RU" sz="2000" b="1">
                          <a:effectLst/>
                          <a:latin typeface="Arial" panose="020B0604020202020204" pitchFamily="34" charset="0"/>
                          <a:ea typeface="Times New Roman"/>
                          <a:cs typeface="Arial" panose="020B0604020202020204" pitchFamily="34" charset="0"/>
                        </a:rPr>
                        <a:t>я</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7684">
                <a:tc>
                  <a:txBody>
                    <a:bodyPr/>
                    <a:lstStyle/>
                    <a:p>
                      <a:pPr>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Дат.п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актер</a:t>
                      </a:r>
                      <a:r>
                        <a:rPr lang="ru-RU" sz="2000" b="1">
                          <a:effectLst/>
                          <a:latin typeface="Arial" panose="020B0604020202020204" pitchFamily="34" charset="0"/>
                          <a:ea typeface="Times New Roman"/>
                          <a:cs typeface="Arial" panose="020B0604020202020204" pitchFamily="34" charset="0"/>
                        </a:rPr>
                        <a:t>у</a:t>
                      </a:r>
                      <a:r>
                        <a:rPr lang="ru-RU" sz="2000">
                          <a:effectLst/>
                          <a:latin typeface="Arial" panose="020B0604020202020204" pitchFamily="34" charset="0"/>
                          <a:ea typeface="Times New Roman"/>
                          <a:cs typeface="Arial" panose="020B0604020202020204" pitchFamily="34" charset="0"/>
                        </a:rPr>
                        <a:t>, стол</a:t>
                      </a:r>
                      <a:r>
                        <a:rPr lang="ru-RU" sz="2000" b="1">
                          <a:effectLst/>
                          <a:latin typeface="Arial" panose="020B0604020202020204" pitchFamily="34" charset="0"/>
                          <a:ea typeface="Times New Roman"/>
                          <a:cs typeface="Arial" panose="020B0604020202020204" pitchFamily="34" charset="0"/>
                        </a:rPr>
                        <a:t>у</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писател</a:t>
                      </a:r>
                      <a:r>
                        <a:rPr lang="ru-RU" sz="2000" b="1">
                          <a:effectLst/>
                          <a:latin typeface="Arial" panose="020B0604020202020204" pitchFamily="34" charset="0"/>
                          <a:ea typeface="Times New Roman"/>
                          <a:cs typeface="Arial" panose="020B0604020202020204" pitchFamily="34" charset="0"/>
                        </a:rPr>
                        <a:t>ю</a:t>
                      </a:r>
                      <a:r>
                        <a:rPr lang="ru-RU" sz="2000">
                          <a:effectLst/>
                          <a:latin typeface="Arial" panose="020B0604020202020204" pitchFamily="34" charset="0"/>
                          <a:ea typeface="Times New Roman"/>
                          <a:cs typeface="Arial" panose="020B0604020202020204" pitchFamily="34" charset="0"/>
                        </a:rPr>
                        <a:t>, автомобил</a:t>
                      </a:r>
                      <a:r>
                        <a:rPr lang="ru-RU" sz="2000" b="1">
                          <a:effectLst/>
                          <a:latin typeface="Arial" panose="020B0604020202020204" pitchFamily="34" charset="0"/>
                          <a:ea typeface="Times New Roman"/>
                          <a:cs typeface="Arial" panose="020B0604020202020204" pitchFamily="34" charset="0"/>
                        </a:rPr>
                        <a:t>ю</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гени</a:t>
                      </a:r>
                      <a:r>
                        <a:rPr lang="ru-RU" sz="2000" b="1">
                          <a:effectLst/>
                          <a:latin typeface="Arial" panose="020B0604020202020204" pitchFamily="34" charset="0"/>
                          <a:ea typeface="Times New Roman"/>
                          <a:cs typeface="Arial" panose="020B0604020202020204" pitchFamily="34" charset="0"/>
                        </a:rPr>
                        <a:t>ю</a:t>
                      </a:r>
                      <a:r>
                        <a:rPr lang="ru-RU" sz="2000">
                          <a:effectLst/>
                          <a:latin typeface="Arial" panose="020B0604020202020204" pitchFamily="34" charset="0"/>
                          <a:ea typeface="Times New Roman"/>
                          <a:cs typeface="Arial" panose="020B0604020202020204" pitchFamily="34" charset="0"/>
                        </a:rPr>
                        <a:t>, санатори</a:t>
                      </a:r>
                      <a:r>
                        <a:rPr lang="ru-RU" sz="2000" b="1">
                          <a:effectLst/>
                          <a:latin typeface="Arial" panose="020B0604020202020204" pitchFamily="34" charset="0"/>
                          <a:ea typeface="Times New Roman"/>
                          <a:cs typeface="Arial" panose="020B0604020202020204" pitchFamily="34" charset="0"/>
                        </a:rPr>
                        <a:t>ю</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2331">
                <a:tc rowSpan="2">
                  <a:txBody>
                    <a:bodyPr/>
                    <a:lstStyle/>
                    <a:p>
                      <a:pPr>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Вин.п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актер</a:t>
                      </a:r>
                      <a:r>
                        <a:rPr lang="ru-RU" sz="2000" b="1" dirty="0">
                          <a:effectLst/>
                          <a:latin typeface="Arial" panose="020B0604020202020204" pitchFamily="34" charset="0"/>
                          <a:ea typeface="Times New Roman"/>
                          <a:cs typeface="Arial" panose="020B0604020202020204" pitchFamily="34" charset="0"/>
                        </a:rPr>
                        <a:t>а</a:t>
                      </a:r>
                      <a:r>
                        <a:rPr lang="ru-RU" sz="2000" dirty="0">
                          <a:effectLst/>
                          <a:latin typeface="Arial" panose="020B0604020202020204" pitchFamily="34" charset="0"/>
                          <a:ea typeface="Times New Roman"/>
                          <a:cs typeface="Arial" panose="020B0604020202020204" pitchFamily="34" charset="0"/>
                        </a:rPr>
                        <a:t> (= </a:t>
                      </a:r>
                      <a:r>
                        <a:rPr lang="ru-RU" sz="2000" dirty="0" err="1">
                          <a:effectLst/>
                          <a:latin typeface="Arial" panose="020B0604020202020204" pitchFamily="34" charset="0"/>
                          <a:ea typeface="Times New Roman"/>
                          <a:cs typeface="Arial" panose="020B0604020202020204" pitchFamily="34" charset="0"/>
                        </a:rPr>
                        <a:t>Род.п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писател</a:t>
                      </a:r>
                      <a:r>
                        <a:rPr lang="ru-RU" sz="2000" b="1">
                          <a:effectLst/>
                          <a:latin typeface="Arial" panose="020B0604020202020204" pitchFamily="34" charset="0"/>
                          <a:ea typeface="Times New Roman"/>
                          <a:cs typeface="Arial" panose="020B0604020202020204" pitchFamily="34" charset="0"/>
                        </a:rPr>
                        <a:t>я</a:t>
                      </a:r>
                      <a:r>
                        <a:rPr lang="ru-RU" sz="2000">
                          <a:effectLst/>
                          <a:latin typeface="Arial" panose="020B0604020202020204" pitchFamily="34" charset="0"/>
                          <a:ea typeface="Times New Roman"/>
                          <a:cs typeface="Arial" panose="020B0604020202020204" pitchFamily="34" charset="0"/>
                        </a:rPr>
                        <a:t> (= Род.п.)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ген</a:t>
                      </a:r>
                      <a:r>
                        <a:rPr lang="ru-RU" sz="2000" b="1">
                          <a:effectLst/>
                          <a:latin typeface="Arial" panose="020B0604020202020204" pitchFamily="34" charset="0"/>
                          <a:ea typeface="Times New Roman"/>
                          <a:cs typeface="Arial" panose="020B0604020202020204" pitchFamily="34" charset="0"/>
                        </a:rPr>
                        <a:t>ия</a:t>
                      </a:r>
                      <a:r>
                        <a:rPr lang="ru-RU" sz="2000">
                          <a:effectLst/>
                          <a:latin typeface="Arial" panose="020B0604020202020204" pitchFamily="34" charset="0"/>
                          <a:ea typeface="Times New Roman"/>
                          <a:cs typeface="Arial" panose="020B0604020202020204" pitchFamily="34" charset="0"/>
                        </a:rPr>
                        <a:t> (= Род.п.)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7684">
                <a:tc vMerge="1">
                  <a:txBody>
                    <a:bodyPr/>
                    <a:lstStyle/>
                    <a:p>
                      <a:endParaRPr lang="de-DE"/>
                    </a:p>
                  </a:txBody>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стол (= Им.п.)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автомобиль (= Им.п.)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санаторий (= Им.п.)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64661">
                <a:tc>
                  <a:txBody>
                    <a:bodyPr/>
                    <a:lstStyle/>
                    <a:p>
                      <a:pPr>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Тв.п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актер</a:t>
                      </a:r>
                      <a:r>
                        <a:rPr lang="ru-RU" sz="2000" b="1" dirty="0">
                          <a:effectLst/>
                          <a:latin typeface="Arial" panose="020B0604020202020204" pitchFamily="34" charset="0"/>
                          <a:ea typeface="Times New Roman"/>
                          <a:cs typeface="Arial" panose="020B0604020202020204" pitchFamily="34" charset="0"/>
                        </a:rPr>
                        <a:t>ом</a:t>
                      </a:r>
                      <a:r>
                        <a:rPr lang="ru-RU" sz="2000" dirty="0">
                          <a:effectLst/>
                          <a:latin typeface="Arial" panose="020B0604020202020204" pitchFamily="34" charset="0"/>
                          <a:ea typeface="Times New Roman"/>
                          <a:cs typeface="Arial" panose="020B0604020202020204" pitchFamily="34" charset="0"/>
                        </a:rPr>
                        <a:t>, стол</a:t>
                      </a:r>
                      <a:r>
                        <a:rPr lang="ru-RU" sz="2000" b="1" dirty="0">
                          <a:effectLst/>
                          <a:latin typeface="Arial" panose="020B0604020202020204" pitchFamily="34" charset="0"/>
                          <a:ea typeface="Times New Roman"/>
                          <a:cs typeface="Arial" panose="020B0604020202020204" pitchFamily="34" charset="0"/>
                        </a:rPr>
                        <a:t>ом</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писател</a:t>
                      </a:r>
                      <a:r>
                        <a:rPr lang="ru-RU" sz="2000" b="1" dirty="0">
                          <a:effectLst/>
                          <a:latin typeface="Arial" panose="020B0604020202020204" pitchFamily="34" charset="0"/>
                          <a:ea typeface="Times New Roman"/>
                          <a:cs typeface="Arial" panose="020B0604020202020204" pitchFamily="34" charset="0"/>
                        </a:rPr>
                        <a:t>ем</a:t>
                      </a:r>
                      <a:r>
                        <a:rPr lang="ru-RU" sz="2000" dirty="0">
                          <a:effectLst/>
                          <a:latin typeface="Arial" panose="020B0604020202020204" pitchFamily="34" charset="0"/>
                          <a:ea typeface="Times New Roman"/>
                          <a:cs typeface="Arial" panose="020B0604020202020204" pitchFamily="34" charset="0"/>
                        </a:rPr>
                        <a:t>, автомобил</a:t>
                      </a:r>
                      <a:r>
                        <a:rPr lang="ru-RU" sz="2000" b="1" dirty="0">
                          <a:effectLst/>
                          <a:latin typeface="Arial" panose="020B0604020202020204" pitchFamily="34" charset="0"/>
                          <a:ea typeface="Times New Roman"/>
                          <a:cs typeface="Arial" panose="020B0604020202020204" pitchFamily="34" charset="0"/>
                        </a:rPr>
                        <a:t>ем</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гени</a:t>
                      </a:r>
                      <a:r>
                        <a:rPr lang="ru-RU" sz="2000" b="1" dirty="0">
                          <a:effectLst/>
                          <a:latin typeface="Arial" panose="020B0604020202020204" pitchFamily="34" charset="0"/>
                          <a:ea typeface="Times New Roman"/>
                          <a:cs typeface="Arial" panose="020B0604020202020204" pitchFamily="34" charset="0"/>
                        </a:rPr>
                        <a:t>ем</a:t>
                      </a:r>
                      <a:r>
                        <a:rPr lang="ru-RU" sz="2000" dirty="0">
                          <a:effectLst/>
                          <a:latin typeface="Arial" panose="020B0604020202020204" pitchFamily="34" charset="0"/>
                          <a:ea typeface="Times New Roman"/>
                          <a:cs typeface="Arial" panose="020B0604020202020204" pitchFamily="34" charset="0"/>
                        </a:rPr>
                        <a:t>, санатори</a:t>
                      </a:r>
                      <a:r>
                        <a:rPr lang="ru-RU" sz="2000" b="1" dirty="0">
                          <a:effectLst/>
                          <a:latin typeface="Arial" panose="020B0604020202020204" pitchFamily="34" charset="0"/>
                          <a:ea typeface="Times New Roman"/>
                          <a:cs typeface="Arial" panose="020B0604020202020204" pitchFamily="34" charset="0"/>
                        </a:rPr>
                        <a:t>ем</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87684">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Предл.п.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актер</a:t>
                      </a:r>
                      <a:r>
                        <a:rPr lang="ru-RU" sz="2000" b="1" dirty="0">
                          <a:effectLst/>
                          <a:latin typeface="Arial" panose="020B0604020202020204" pitchFamily="34" charset="0"/>
                          <a:ea typeface="Times New Roman"/>
                          <a:cs typeface="Arial" panose="020B0604020202020204" pitchFamily="34" charset="0"/>
                        </a:rPr>
                        <a:t>е</a:t>
                      </a:r>
                      <a:r>
                        <a:rPr lang="ru-RU" sz="2000" dirty="0">
                          <a:effectLst/>
                          <a:latin typeface="Arial" panose="020B0604020202020204" pitchFamily="34" charset="0"/>
                          <a:ea typeface="Times New Roman"/>
                          <a:cs typeface="Arial" panose="020B0604020202020204" pitchFamily="34" charset="0"/>
                        </a:rPr>
                        <a:t>, стол</a:t>
                      </a:r>
                      <a:r>
                        <a:rPr lang="ru-RU" sz="2000" b="1" dirty="0">
                          <a:effectLst/>
                          <a:latin typeface="Arial" panose="020B0604020202020204" pitchFamily="34" charset="0"/>
                          <a:ea typeface="Times New Roman"/>
                          <a:cs typeface="Arial" panose="020B0604020202020204" pitchFamily="34" charset="0"/>
                        </a:rPr>
                        <a:t>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писател</a:t>
                      </a:r>
                      <a:r>
                        <a:rPr lang="ru-RU" sz="2000" b="1" dirty="0">
                          <a:effectLst/>
                          <a:latin typeface="Arial" panose="020B0604020202020204" pitchFamily="34" charset="0"/>
                          <a:ea typeface="Times New Roman"/>
                          <a:cs typeface="Arial" panose="020B0604020202020204" pitchFamily="34" charset="0"/>
                        </a:rPr>
                        <a:t>е</a:t>
                      </a:r>
                      <a:r>
                        <a:rPr lang="ru-RU" sz="2000" dirty="0">
                          <a:effectLst/>
                          <a:latin typeface="Arial" panose="020B0604020202020204" pitchFamily="34" charset="0"/>
                          <a:ea typeface="Times New Roman"/>
                          <a:cs typeface="Arial" panose="020B0604020202020204" pitchFamily="34" charset="0"/>
                        </a:rPr>
                        <a:t>, автомобил</a:t>
                      </a:r>
                      <a:r>
                        <a:rPr lang="ru-RU" sz="2000" b="1" dirty="0">
                          <a:effectLst/>
                          <a:latin typeface="Arial" panose="020B0604020202020204" pitchFamily="34" charset="0"/>
                          <a:ea typeface="Times New Roman"/>
                          <a:cs typeface="Arial" panose="020B0604020202020204" pitchFamily="34" charset="0"/>
                        </a:rPr>
                        <a:t>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гени</a:t>
                      </a:r>
                      <a:r>
                        <a:rPr lang="ru-RU" sz="2000" b="1" dirty="0">
                          <a:effectLst/>
                          <a:latin typeface="Arial" panose="020B0604020202020204" pitchFamily="34" charset="0"/>
                          <a:ea typeface="Times New Roman"/>
                          <a:cs typeface="Arial" panose="020B0604020202020204" pitchFamily="34" charset="0"/>
                        </a:rPr>
                        <a:t>и</a:t>
                      </a:r>
                      <a:r>
                        <a:rPr lang="ru-RU" sz="2000" dirty="0">
                          <a:effectLst/>
                          <a:latin typeface="Arial" panose="020B0604020202020204" pitchFamily="34" charset="0"/>
                          <a:ea typeface="Times New Roman"/>
                          <a:cs typeface="Arial" panose="020B0604020202020204" pitchFamily="34" charset="0"/>
                        </a:rPr>
                        <a:t>, санатори</a:t>
                      </a:r>
                      <a:r>
                        <a:rPr lang="ru-RU" sz="2000" b="1" dirty="0">
                          <a:effectLst/>
                          <a:latin typeface="Arial" panose="020B0604020202020204" pitchFamily="34" charset="0"/>
                          <a:ea typeface="Times New Roman"/>
                          <a:cs typeface="Arial" panose="020B0604020202020204" pitchFamily="34" charset="0"/>
                        </a:rPr>
                        <a:t>и</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Obdélník 2">
            <a:extLst>
              <a:ext uri="{FF2B5EF4-FFF2-40B4-BE49-F238E27FC236}">
                <a16:creationId xmlns:a16="http://schemas.microsoft.com/office/drawing/2014/main" id="{A4CB3627-2748-4BDB-932D-D0EB84531681}"/>
              </a:ext>
            </a:extLst>
          </p:cNvPr>
          <p:cNvSpPr/>
          <p:nvPr/>
        </p:nvSpPr>
        <p:spPr>
          <a:xfrm>
            <a:off x="3380017" y="394277"/>
            <a:ext cx="5147884" cy="369332"/>
          </a:xfrm>
          <a:prstGeom prst="rect">
            <a:avLst/>
          </a:prstGeom>
        </p:spPr>
        <p:txBody>
          <a:bodyPr wrap="none">
            <a:spAutoFit/>
          </a:bodyPr>
          <a:lstStyle/>
          <a:p>
            <a:pPr algn="ctr">
              <a:spcAft>
                <a:spcPts val="0"/>
              </a:spcAft>
            </a:pPr>
            <a:r>
              <a:rPr lang="ru-RU" b="1" u="sng" dirty="0">
                <a:solidFill>
                  <a:srgbClr val="00B050"/>
                </a:solidFill>
                <a:latin typeface="Arial" panose="020B0604020202020204" pitchFamily="34" charset="0"/>
                <a:ea typeface="Times New Roman"/>
                <a:cs typeface="Arial" panose="020B0604020202020204" pitchFamily="34" charset="0"/>
              </a:rPr>
              <a:t>МУЖСКОЙ РОД - ЕДИНСТВЕННОЕ ЧИСЛО</a:t>
            </a:r>
            <a:endParaRPr lang="de-DE" dirty="0">
              <a:solidFill>
                <a:srgbClr val="00B050"/>
              </a:solidFill>
              <a:latin typeface="Arial" panose="020B0604020202020204" pitchFamily="34" charset="0"/>
              <a:ea typeface="Times New Roman"/>
              <a:cs typeface="Arial" panose="020B0604020202020204" pitchFamily="34" charset="0"/>
            </a:endParaRPr>
          </a:p>
        </p:txBody>
      </p:sp>
      <p:sp>
        <p:nvSpPr>
          <p:cNvPr id="4" name="Obdélník 3">
            <a:extLst>
              <a:ext uri="{FF2B5EF4-FFF2-40B4-BE49-F238E27FC236}">
                <a16:creationId xmlns:a16="http://schemas.microsoft.com/office/drawing/2014/main" id="{067C35FC-8354-4BFC-A60F-628E8740DCDE}"/>
              </a:ext>
            </a:extLst>
          </p:cNvPr>
          <p:cNvSpPr/>
          <p:nvPr/>
        </p:nvSpPr>
        <p:spPr>
          <a:xfrm>
            <a:off x="1518082" y="5621168"/>
            <a:ext cx="7910004" cy="923330"/>
          </a:xfrm>
          <a:prstGeom prst="rect">
            <a:avLst/>
          </a:prstGeom>
        </p:spPr>
        <p:txBody>
          <a:bodyPr wrap="square">
            <a:spAutoFit/>
          </a:bodyPr>
          <a:lstStyle/>
          <a:p>
            <a:r>
              <a:rPr lang="ru-RU" dirty="0">
                <a:solidFill>
                  <a:srgbClr val="FF0000"/>
                </a:solidFill>
                <a:latin typeface="Arial" panose="020B0604020202020204" pitchFamily="34" charset="0"/>
                <a:cs typeface="Arial" panose="020B0604020202020204" pitchFamily="34" charset="0"/>
              </a:rPr>
              <a:t>+ тип англичан</a:t>
            </a:r>
            <a:r>
              <a:rPr lang="ru-RU" u="sng" dirty="0">
                <a:solidFill>
                  <a:srgbClr val="FF0000"/>
                </a:solidFill>
                <a:latin typeface="Arial" panose="020B0604020202020204" pitchFamily="34" charset="0"/>
                <a:cs typeface="Arial" panose="020B0604020202020204" pitchFamily="34" charset="0"/>
              </a:rPr>
              <a:t>ин</a:t>
            </a:r>
            <a:r>
              <a:rPr lang="ru-RU" dirty="0">
                <a:solidFill>
                  <a:srgbClr val="FF0000"/>
                </a:solidFill>
                <a:latin typeface="Arial" panose="020B0604020202020204" pitchFamily="34" charset="0"/>
                <a:cs typeface="Arial" panose="020B0604020202020204" pitchFamily="34" charset="0"/>
              </a:rPr>
              <a:t> – сужение основы</a:t>
            </a:r>
            <a:r>
              <a:rPr lang="ru-RU" dirty="0">
                <a:latin typeface="Arial" panose="020B0604020202020204" pitchFamily="34" charset="0"/>
                <a:cs typeface="Arial" panose="020B0604020202020204" pitchFamily="34" charset="0"/>
              </a:rPr>
              <a:t>, напр. англичане, без англичан</a:t>
            </a:r>
          </a:p>
          <a:p>
            <a:r>
              <a:rPr lang="ru-RU" dirty="0">
                <a:solidFill>
                  <a:srgbClr val="FF0000"/>
                </a:solidFill>
                <a:latin typeface="Arial" panose="020B0604020202020204" pitchFamily="34" charset="0"/>
                <a:cs typeface="Arial" panose="020B0604020202020204" pitchFamily="34" charset="0"/>
              </a:rPr>
              <a:t>+ тип кот</a:t>
            </a:r>
            <a:r>
              <a:rPr lang="ru-RU" u="sng" dirty="0">
                <a:solidFill>
                  <a:srgbClr val="FF0000"/>
                </a:solidFill>
                <a:latin typeface="Arial" panose="020B0604020202020204" pitchFamily="34" charset="0"/>
                <a:cs typeface="Arial" panose="020B0604020202020204" pitchFamily="34" charset="0"/>
              </a:rPr>
              <a:t>енок</a:t>
            </a:r>
            <a:r>
              <a:rPr lang="ru-RU" dirty="0">
                <a:solidFill>
                  <a:srgbClr val="FF0000"/>
                </a:solidFill>
                <a:latin typeface="Arial" panose="020B0604020202020204" pitchFamily="34" charset="0"/>
                <a:cs typeface="Arial" panose="020B0604020202020204" pitchFamily="34" charset="0"/>
              </a:rPr>
              <a:t> – изменение основы</a:t>
            </a:r>
            <a:r>
              <a:rPr lang="ru-RU" dirty="0">
                <a:latin typeface="Arial" panose="020B0604020202020204" pitchFamily="34" charset="0"/>
                <a:cs typeface="Arial" panose="020B0604020202020204" pitchFamily="34" charset="0"/>
              </a:rPr>
              <a:t>, напр. кот</a:t>
            </a:r>
            <a:r>
              <a:rPr lang="ru-RU" u="sng" dirty="0">
                <a:latin typeface="Arial" panose="020B0604020202020204" pitchFamily="34" charset="0"/>
                <a:cs typeface="Arial" panose="020B0604020202020204" pitchFamily="34" charset="0"/>
              </a:rPr>
              <a:t>ята</a:t>
            </a:r>
            <a:r>
              <a:rPr lang="ru-RU" dirty="0">
                <a:latin typeface="Arial" panose="020B0604020202020204" pitchFamily="34" charset="0"/>
                <a:cs typeface="Arial" panose="020B0604020202020204" pitchFamily="34" charset="0"/>
              </a:rPr>
              <a:t>, без кот</a:t>
            </a:r>
            <a:r>
              <a:rPr lang="ru-RU" u="sng" dirty="0">
                <a:latin typeface="Arial" panose="020B0604020202020204" pitchFamily="34" charset="0"/>
                <a:cs typeface="Arial" panose="020B0604020202020204" pitchFamily="34" charset="0"/>
              </a:rPr>
              <a:t>ят</a:t>
            </a:r>
          </a:p>
          <a:p>
            <a:r>
              <a:rPr lang="ru-RU" dirty="0">
                <a:solidFill>
                  <a:srgbClr val="FF0000"/>
                </a:solidFill>
                <a:latin typeface="Arial" panose="020B0604020202020204" pitchFamily="34" charset="0"/>
                <a:cs typeface="Arial" panose="020B0604020202020204" pitchFamily="34" charset="0"/>
              </a:rPr>
              <a:t>+ слово сосед – смягчение основы</a:t>
            </a:r>
            <a:r>
              <a:rPr lang="ru-RU" dirty="0">
                <a:latin typeface="Arial" panose="020B0604020202020204" pitchFamily="34" charset="0"/>
                <a:cs typeface="Arial" panose="020B0604020202020204" pitchFamily="34" charset="0"/>
              </a:rPr>
              <a:t>, напр. сосед</a:t>
            </a:r>
            <a:r>
              <a:rPr lang="ru-RU" u="sng" dirty="0">
                <a:latin typeface="Arial" panose="020B0604020202020204" pitchFamily="34" charset="0"/>
                <a:cs typeface="Arial" panose="020B0604020202020204" pitchFamily="34" charset="0"/>
              </a:rPr>
              <a:t>и</a:t>
            </a:r>
            <a:r>
              <a:rPr lang="ru-RU" dirty="0">
                <a:latin typeface="Arial" panose="020B0604020202020204" pitchFamily="34" charset="0"/>
                <a:cs typeface="Arial" panose="020B0604020202020204" pitchFamily="34" charset="0"/>
              </a:rPr>
              <a:t>, сосед</a:t>
            </a:r>
            <a:r>
              <a:rPr lang="ru-RU" u="sng" dirty="0">
                <a:latin typeface="Arial" panose="020B0604020202020204" pitchFamily="34" charset="0"/>
                <a:cs typeface="Arial" panose="020B0604020202020204" pitchFamily="34" charset="0"/>
              </a:rPr>
              <a:t>ей</a:t>
            </a:r>
            <a:endParaRPr lang="cs-CZ"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442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FDC2AD2-F23D-4B8C-83E1-8EDAF9F68B9C}"/>
              </a:ext>
            </a:extLst>
          </p:cNvPr>
          <p:cNvSpPr/>
          <p:nvPr/>
        </p:nvSpPr>
        <p:spPr>
          <a:xfrm>
            <a:off x="520823" y="481432"/>
            <a:ext cx="11150353" cy="5632311"/>
          </a:xfrm>
          <a:prstGeom prst="rect">
            <a:avLst/>
          </a:prstGeom>
        </p:spPr>
        <p:txBody>
          <a:bodyPr wrap="square">
            <a:spAutoFit/>
          </a:bodyPr>
          <a:lstStyle/>
          <a:p>
            <a:pPr lvl="0"/>
            <a:r>
              <a:rPr lang="ru-RU" sz="2000" dirty="0">
                <a:solidFill>
                  <a:prstClr val="black"/>
                </a:solidFill>
                <a:latin typeface="Arial" panose="020B0604020202020204" pitchFamily="34" charset="0"/>
                <a:ea typeface="Times New Roman"/>
                <a:cs typeface="Arial" panose="020B0604020202020204" pitchFamily="34" charset="0"/>
              </a:rPr>
              <a:t>Что касается конкретных </a:t>
            </a:r>
            <a:r>
              <a:rPr lang="ru-RU" sz="2000" b="1" dirty="0">
                <a:solidFill>
                  <a:prstClr val="black"/>
                </a:solidFill>
                <a:latin typeface="Arial" panose="020B0604020202020204" pitchFamily="34" charset="0"/>
                <a:ea typeface="Times New Roman"/>
                <a:cs typeface="Arial" panose="020B0604020202020204" pitchFamily="34" charset="0"/>
              </a:rPr>
              <a:t>расхождений в парадигмах ЧЯ и РЯ</a:t>
            </a:r>
            <a:r>
              <a:rPr lang="ru-RU" sz="2000" dirty="0">
                <a:solidFill>
                  <a:prstClr val="black"/>
                </a:solidFill>
                <a:latin typeface="Arial" panose="020B0604020202020204" pitchFamily="34" charset="0"/>
                <a:ea typeface="Times New Roman"/>
                <a:cs typeface="Arial" panose="020B0604020202020204" pitchFamily="34" charset="0"/>
              </a:rPr>
              <a:t>, то в </a:t>
            </a:r>
            <a:r>
              <a:rPr lang="ru-RU" sz="2000" b="1" u="sng" dirty="0">
                <a:latin typeface="Arial" panose="020B0604020202020204" pitchFamily="34" charset="0"/>
                <a:ea typeface="Times New Roman"/>
                <a:cs typeface="Arial" panose="020B0604020202020204" pitchFamily="34" charset="0"/>
              </a:rPr>
              <a:t>мужском роде</a:t>
            </a:r>
            <a:r>
              <a:rPr lang="ru-RU" sz="2000" b="1" dirty="0">
                <a:solidFill>
                  <a:prstClr val="black"/>
                </a:solidFill>
                <a:latin typeface="Arial" panose="020B0604020202020204" pitchFamily="34" charset="0"/>
                <a:ea typeface="Times New Roman"/>
                <a:cs typeface="Arial" panose="020B0604020202020204" pitchFamily="34" charset="0"/>
              </a:rPr>
              <a:t>, самым ярким отличием является существование различных парадигм в зависимости от одушевленности/неодушевленности в чешском языке и их отсутствие в русском</a:t>
            </a:r>
            <a:r>
              <a:rPr lang="ru-RU" sz="2000" dirty="0">
                <a:solidFill>
                  <a:prstClr val="black"/>
                </a:solidFill>
                <a:latin typeface="Arial" panose="020B0604020202020204" pitchFamily="34" charset="0"/>
                <a:ea typeface="Times New Roman"/>
                <a:cs typeface="Arial" panose="020B0604020202020204" pitchFamily="34" charset="0"/>
              </a:rPr>
              <a:t>. </a:t>
            </a:r>
            <a:r>
              <a:rPr lang="ru-RU" sz="2000" u="sng" dirty="0">
                <a:solidFill>
                  <a:srgbClr val="00B050"/>
                </a:solidFill>
                <a:latin typeface="Arial" panose="020B0604020202020204" pitchFamily="34" charset="0"/>
                <a:ea typeface="Times New Roman"/>
                <a:cs typeface="Arial" panose="020B0604020202020204" pitchFamily="34" charset="0"/>
              </a:rPr>
              <a:t>РЯ выражает принадлежность к категории одушевленных существительных лишь синкретизмом форм </a:t>
            </a:r>
            <a:r>
              <a:rPr lang="ru-RU" sz="2000" u="sng" dirty="0" err="1">
                <a:solidFill>
                  <a:srgbClr val="00B050"/>
                </a:solidFill>
                <a:latin typeface="Arial" panose="020B0604020202020204" pitchFamily="34" charset="0"/>
                <a:ea typeface="Times New Roman"/>
                <a:cs typeface="Arial" panose="020B0604020202020204" pitchFamily="34" charset="0"/>
              </a:rPr>
              <a:t>род.п</a:t>
            </a:r>
            <a:r>
              <a:rPr lang="ru-RU" sz="2000" u="sng" dirty="0">
                <a:solidFill>
                  <a:srgbClr val="00B050"/>
                </a:solidFill>
                <a:latin typeface="Arial" panose="020B0604020202020204" pitchFamily="34" charset="0"/>
                <a:ea typeface="Times New Roman"/>
                <a:cs typeface="Arial" panose="020B0604020202020204" pitchFamily="34" charset="0"/>
              </a:rPr>
              <a:t>. и </a:t>
            </a:r>
            <a:r>
              <a:rPr lang="ru-RU" sz="2000" u="sng" dirty="0" err="1">
                <a:solidFill>
                  <a:srgbClr val="00B050"/>
                </a:solidFill>
                <a:latin typeface="Arial" panose="020B0604020202020204" pitchFamily="34" charset="0"/>
                <a:ea typeface="Times New Roman"/>
                <a:cs typeface="Arial" panose="020B0604020202020204" pitchFamily="34" charset="0"/>
              </a:rPr>
              <a:t>вин.п</a:t>
            </a:r>
            <a:r>
              <a:rPr lang="ru-RU" sz="2000" u="sng" dirty="0">
                <a:solidFill>
                  <a:srgbClr val="00B050"/>
                </a:solidFill>
                <a:latin typeface="Arial" panose="020B0604020202020204" pitchFamily="34" charset="0"/>
                <a:ea typeface="Times New Roman"/>
                <a:cs typeface="Arial" panose="020B0604020202020204" pitchFamily="34" charset="0"/>
              </a:rPr>
              <a:t>. </a:t>
            </a:r>
            <a:endParaRPr lang="cs-CZ" sz="2000" u="sng" dirty="0">
              <a:solidFill>
                <a:srgbClr val="00B050"/>
              </a:solidFill>
              <a:latin typeface="Arial" panose="020B0604020202020204" pitchFamily="34" charset="0"/>
              <a:ea typeface="Times New Roman"/>
              <a:cs typeface="Arial" panose="020B0604020202020204" pitchFamily="34" charset="0"/>
            </a:endParaRPr>
          </a:p>
          <a:p>
            <a:pPr lvl="0"/>
            <a:endParaRPr lang="cs-CZ" sz="2000" dirty="0">
              <a:solidFill>
                <a:prstClr val="black"/>
              </a:solidFill>
              <a:latin typeface="Arial" panose="020B0604020202020204" pitchFamily="34" charset="0"/>
              <a:ea typeface="Times New Roman"/>
              <a:cs typeface="Arial" panose="020B0604020202020204" pitchFamily="34" charset="0"/>
            </a:endParaRPr>
          </a:p>
          <a:p>
            <a:pPr algn="just">
              <a:spcAft>
                <a:spcPts val="0"/>
              </a:spcAft>
            </a:pPr>
            <a:r>
              <a:rPr lang="ru-RU" sz="2000" dirty="0">
                <a:latin typeface="Arial" panose="020B0604020202020204" pitchFamily="34" charset="0"/>
                <a:ea typeface="Times New Roman"/>
                <a:cs typeface="Arial" panose="020B0604020202020204" pitchFamily="34" charset="0"/>
              </a:rPr>
              <a:t>Далее можно отметить </a:t>
            </a:r>
            <a:r>
              <a:rPr lang="ru-RU" sz="2000" b="1" u="sng" dirty="0">
                <a:solidFill>
                  <a:srgbClr val="00B050"/>
                </a:solidFill>
                <a:latin typeface="Arial" panose="020B0604020202020204" pitchFamily="34" charset="0"/>
                <a:ea typeface="Times New Roman"/>
                <a:cs typeface="Arial" panose="020B0604020202020204" pitchFamily="34" charset="0"/>
              </a:rPr>
              <a:t>вариантные окончания </a:t>
            </a:r>
            <a:r>
              <a:rPr lang="ru-RU" sz="2000" b="1" dirty="0">
                <a:latin typeface="Arial" panose="020B0604020202020204" pitchFamily="34" charset="0"/>
                <a:ea typeface="Times New Roman"/>
                <a:cs typeface="Arial" panose="020B0604020202020204" pitchFamily="34" charset="0"/>
              </a:rPr>
              <a:t>в русском языке. </a:t>
            </a:r>
            <a:endParaRPr lang="cs-CZ" sz="2000" b="1" dirty="0">
              <a:latin typeface="Arial" panose="020B0604020202020204" pitchFamily="34" charset="0"/>
              <a:ea typeface="Times New Roman"/>
              <a:cs typeface="Arial" panose="020B0604020202020204" pitchFamily="34" charset="0"/>
            </a:endParaRPr>
          </a:p>
          <a:p>
            <a:pPr marL="285750" indent="-285750" algn="just">
              <a:spcAft>
                <a:spcPts val="0"/>
              </a:spcAf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В </a:t>
            </a:r>
            <a:r>
              <a:rPr lang="ru-RU" sz="2000" dirty="0" err="1">
                <a:latin typeface="Arial" panose="020B0604020202020204" pitchFamily="34" charset="0"/>
                <a:ea typeface="Times New Roman"/>
                <a:cs typeface="Arial" panose="020B0604020202020204" pitchFamily="34" charset="0"/>
              </a:rPr>
              <a:t>род.п</a:t>
            </a:r>
            <a:r>
              <a:rPr lang="ru-RU" sz="2000" dirty="0">
                <a:latin typeface="Arial" panose="020B0604020202020204" pitchFamily="34" charset="0"/>
                <a:ea typeface="Times New Roman"/>
                <a:cs typeface="Arial" panose="020B0604020202020204" pitchFamily="34" charset="0"/>
              </a:rPr>
              <a:t>. наряду с </a:t>
            </a:r>
            <a:r>
              <a:rPr lang="ru-RU" sz="2000" b="1" dirty="0">
                <a:latin typeface="Arial" panose="020B0604020202020204" pitchFamily="34" charset="0"/>
                <a:ea typeface="Times New Roman"/>
                <a:cs typeface="Arial" panose="020B0604020202020204" pitchFamily="34" charset="0"/>
              </a:rPr>
              <a:t>–а/я</a:t>
            </a:r>
            <a:r>
              <a:rPr lang="ru-RU" sz="2000" dirty="0">
                <a:latin typeface="Arial" panose="020B0604020202020204" pitchFamily="34" charset="0"/>
                <a:ea typeface="Times New Roman"/>
                <a:cs typeface="Arial" panose="020B0604020202020204" pitchFamily="34" charset="0"/>
              </a:rPr>
              <a:t> у некоторых существительных имеется вариантное окончание </a:t>
            </a:r>
            <a:r>
              <a:rPr lang="ru-RU" sz="2000" b="1" dirty="0">
                <a:latin typeface="Arial" panose="020B0604020202020204" pitchFamily="34" charset="0"/>
                <a:ea typeface="Times New Roman"/>
                <a:cs typeface="Arial" panose="020B0604020202020204" pitchFamily="34" charset="0"/>
              </a:rPr>
              <a:t>–у/ю</a:t>
            </a:r>
            <a:r>
              <a:rPr lang="ru-RU" sz="2000" dirty="0">
                <a:latin typeface="Arial" panose="020B0604020202020204" pitchFamily="34" charset="0"/>
                <a:ea typeface="Times New Roman"/>
                <a:cs typeface="Arial" panose="020B0604020202020204" pitchFamily="34" charset="0"/>
              </a:rPr>
              <a:t>. Оно выступает:</a:t>
            </a:r>
          </a:p>
          <a:p>
            <a:pPr marL="285750" indent="-285750" algn="just">
              <a:spcAft>
                <a:spcPts val="0"/>
              </a:spcAft>
              <a:buFont typeface="Symbol" panose="05050102010706020507" pitchFamily="18" charset="2"/>
              <a:buChar char="-"/>
            </a:pPr>
            <a:r>
              <a:rPr lang="ru-RU" sz="2000" dirty="0">
                <a:latin typeface="Arial" panose="020B0604020202020204" pitchFamily="34" charset="0"/>
                <a:ea typeface="Times New Roman"/>
                <a:cs typeface="Arial" panose="020B0604020202020204" pitchFamily="34" charset="0"/>
              </a:rPr>
              <a:t>как дублетное (напр.: </a:t>
            </a:r>
            <a:r>
              <a:rPr lang="ru-RU" sz="2000" i="1" dirty="0">
                <a:latin typeface="Arial" panose="020B0604020202020204" pitchFamily="34" charset="0"/>
                <a:ea typeface="Times New Roman"/>
                <a:cs typeface="Arial" panose="020B0604020202020204" pitchFamily="34" charset="0"/>
              </a:rPr>
              <a:t>чашка чая/чаю</a:t>
            </a:r>
            <a:r>
              <a:rPr lang="ru-RU" sz="2000" dirty="0">
                <a:latin typeface="Arial" panose="020B0604020202020204" pitchFamily="34" charset="0"/>
                <a:ea typeface="Times New Roman"/>
                <a:cs typeface="Arial" panose="020B0604020202020204" pitchFamily="34" charset="0"/>
              </a:rPr>
              <a:t>) для обозначения меры, количества</a:t>
            </a:r>
          </a:p>
          <a:p>
            <a:pPr marL="285750" indent="-285750" algn="just">
              <a:spcAft>
                <a:spcPts val="0"/>
              </a:spcAft>
              <a:buFont typeface="Symbol" panose="05050102010706020507" pitchFamily="18" charset="2"/>
              <a:buChar char="-"/>
            </a:pPr>
            <a:r>
              <a:rPr lang="ru-RU" sz="2000" dirty="0">
                <a:latin typeface="Arial" panose="020B0604020202020204" pitchFamily="34" charset="0"/>
                <a:ea typeface="Times New Roman"/>
                <a:cs typeface="Arial" panose="020B0604020202020204" pitchFamily="34" charset="0"/>
              </a:rPr>
              <a:t>как облигаторное (напр.: </a:t>
            </a:r>
            <a:r>
              <a:rPr lang="ru-RU" sz="2000" i="1" dirty="0">
                <a:latin typeface="Arial" panose="020B0604020202020204" pitchFamily="34" charset="0"/>
                <a:ea typeface="Times New Roman"/>
                <a:cs typeface="Arial" panose="020B0604020202020204" pitchFamily="34" charset="0"/>
              </a:rPr>
              <a:t>не до смеху</a:t>
            </a:r>
            <a:r>
              <a:rPr lang="ru-RU" sz="2000" dirty="0">
                <a:latin typeface="Arial" panose="020B0604020202020204" pitchFamily="34" charset="0"/>
                <a:ea typeface="Times New Roman"/>
                <a:cs typeface="Arial" panose="020B0604020202020204" pitchFamily="34" charset="0"/>
              </a:rPr>
              <a:t>). </a:t>
            </a:r>
            <a:endParaRPr lang="de-DE" sz="2000" dirty="0">
              <a:latin typeface="Arial" panose="020B0604020202020204" pitchFamily="34" charset="0"/>
              <a:ea typeface="Times New Roman"/>
              <a:cs typeface="Arial" panose="020B0604020202020204" pitchFamily="34" charset="0"/>
            </a:endParaRPr>
          </a:p>
          <a:p>
            <a:pPr marL="285750" indent="-285750" algn="just">
              <a:spcAft>
                <a:spcPts val="0"/>
              </a:spcAf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Предложный падеж имеет у некоторых существительных вариантное окончание </a:t>
            </a:r>
            <a:r>
              <a:rPr lang="ru-RU" sz="2000" b="1" dirty="0">
                <a:latin typeface="Arial" panose="020B0604020202020204" pitchFamily="34" charset="0"/>
                <a:ea typeface="Times New Roman"/>
                <a:cs typeface="Arial" panose="020B0604020202020204" pitchFamily="34" charset="0"/>
              </a:rPr>
              <a:t>–у/ю</a:t>
            </a:r>
            <a:r>
              <a:rPr lang="ru-RU" sz="2000" dirty="0">
                <a:latin typeface="Arial" panose="020B0604020202020204" pitchFamily="34" charset="0"/>
                <a:ea typeface="Times New Roman"/>
                <a:cs typeface="Arial" panose="020B0604020202020204" pitchFamily="34" charset="0"/>
              </a:rPr>
              <a:t> после предлогов </a:t>
            </a:r>
            <a:r>
              <a:rPr lang="ru-RU" sz="2000" b="1" dirty="0">
                <a:latin typeface="Arial" panose="020B0604020202020204" pitchFamily="34" charset="0"/>
                <a:ea typeface="Times New Roman"/>
                <a:cs typeface="Arial" panose="020B0604020202020204" pitchFamily="34" charset="0"/>
              </a:rPr>
              <a:t>в</a:t>
            </a:r>
            <a:r>
              <a:rPr lang="ru-RU" sz="2000" dirty="0">
                <a:latin typeface="Arial" panose="020B0604020202020204" pitchFamily="34" charset="0"/>
                <a:ea typeface="Times New Roman"/>
                <a:cs typeface="Arial" panose="020B0604020202020204" pitchFamily="34" charset="0"/>
              </a:rPr>
              <a:t> и </a:t>
            </a:r>
            <a:r>
              <a:rPr lang="ru-RU" sz="2000" b="1" dirty="0">
                <a:latin typeface="Arial" panose="020B0604020202020204" pitchFamily="34" charset="0"/>
                <a:ea typeface="Times New Roman"/>
                <a:cs typeface="Arial" panose="020B0604020202020204" pitchFamily="34" charset="0"/>
              </a:rPr>
              <a:t>на</a:t>
            </a:r>
            <a:r>
              <a:rPr lang="ru-RU" sz="2000" dirty="0">
                <a:latin typeface="Arial" panose="020B0604020202020204" pitchFamily="34" charset="0"/>
                <a:ea typeface="Times New Roman"/>
                <a:cs typeface="Arial" panose="020B0604020202020204" pitchFamily="34" charset="0"/>
              </a:rPr>
              <a:t> в местном значении (напр.: </a:t>
            </a:r>
            <a:r>
              <a:rPr lang="ru-RU" sz="2000" i="1" dirty="0">
                <a:latin typeface="Arial" panose="020B0604020202020204" pitchFamily="34" charset="0"/>
                <a:ea typeface="Times New Roman"/>
                <a:cs typeface="Arial" panose="020B0604020202020204" pitchFamily="34" charset="0"/>
              </a:rPr>
              <a:t>в лесу</a:t>
            </a:r>
            <a:r>
              <a:rPr lang="ru-RU" sz="2000" dirty="0">
                <a:latin typeface="Arial" panose="020B0604020202020204" pitchFamily="34" charset="0"/>
                <a:ea typeface="Times New Roman"/>
                <a:cs typeface="Arial" panose="020B0604020202020204" pitchFamily="34" charset="0"/>
              </a:rPr>
              <a:t> х </a:t>
            </a:r>
            <a:r>
              <a:rPr lang="ru-RU" sz="2000" i="1" dirty="0">
                <a:latin typeface="Arial" panose="020B0604020202020204" pitchFamily="34" charset="0"/>
                <a:ea typeface="Times New Roman"/>
                <a:cs typeface="Arial" panose="020B0604020202020204" pitchFamily="34" charset="0"/>
              </a:rPr>
              <a:t>о лесе, в порту, в строю, на мосту…</a:t>
            </a:r>
            <a:r>
              <a:rPr lang="ru-RU" sz="2000" dirty="0">
                <a:latin typeface="Arial" panose="020B0604020202020204" pitchFamily="34" charset="0"/>
                <a:ea typeface="Times New Roman"/>
                <a:cs typeface="Arial" panose="020B0604020202020204" pitchFamily="34" charset="0"/>
              </a:rPr>
              <a:t>).</a:t>
            </a:r>
            <a:r>
              <a:rPr lang="cs-CZ" sz="2000"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Оно облигаторно.</a:t>
            </a:r>
            <a:endParaRPr lang="de-DE" sz="2000" dirty="0">
              <a:latin typeface="Arial" panose="020B0604020202020204" pitchFamily="34" charset="0"/>
              <a:ea typeface="Times New Roman"/>
              <a:cs typeface="Arial" panose="020B0604020202020204" pitchFamily="34" charset="0"/>
            </a:endParaRPr>
          </a:p>
          <a:p>
            <a:pPr algn="just">
              <a:spcAft>
                <a:spcPts val="0"/>
              </a:spcAft>
            </a:pPr>
            <a:r>
              <a:rPr lang="ru-RU" sz="2000" dirty="0">
                <a:latin typeface="Arial" panose="020B0604020202020204" pitchFamily="34" charset="0"/>
                <a:ea typeface="Times New Roman"/>
                <a:cs typeface="Arial" panose="020B0604020202020204" pitchFamily="34" charset="0"/>
              </a:rPr>
              <a:t> </a:t>
            </a:r>
            <a:endParaRPr lang="de-DE" sz="2000" dirty="0">
              <a:latin typeface="Arial" panose="020B0604020202020204" pitchFamily="34" charset="0"/>
              <a:ea typeface="Times New Roman"/>
              <a:cs typeface="Arial" panose="020B0604020202020204" pitchFamily="34" charset="0"/>
            </a:endParaRPr>
          </a:p>
          <a:p>
            <a:pPr algn="just">
              <a:spcAft>
                <a:spcPts val="0"/>
              </a:spcAft>
            </a:pPr>
            <a:r>
              <a:rPr lang="ru-RU" sz="2000" dirty="0">
                <a:solidFill>
                  <a:srgbClr val="00B050"/>
                </a:solidFill>
                <a:latin typeface="Arial" panose="020B0604020202020204" pitchFamily="34" charset="0"/>
                <a:ea typeface="Times New Roman"/>
                <a:cs typeface="Arial" panose="020B0604020202020204" pitchFamily="34" charset="0"/>
              </a:rPr>
              <a:t>Напротив различие между окончаниями </a:t>
            </a:r>
            <a:r>
              <a:rPr lang="ru-RU" sz="2000" b="1" dirty="0">
                <a:solidFill>
                  <a:srgbClr val="00B050"/>
                </a:solidFill>
                <a:latin typeface="Arial" panose="020B0604020202020204" pitchFamily="34" charset="0"/>
                <a:ea typeface="Times New Roman"/>
                <a:cs typeface="Arial" panose="020B0604020202020204" pitchFamily="34" charset="0"/>
              </a:rPr>
              <a:t>–ом</a:t>
            </a:r>
            <a:r>
              <a:rPr lang="ru-RU" sz="2000" dirty="0">
                <a:solidFill>
                  <a:srgbClr val="00B050"/>
                </a:solidFill>
                <a:latin typeface="Arial" panose="020B0604020202020204" pitchFamily="34" charset="0"/>
                <a:ea typeface="Times New Roman"/>
                <a:cs typeface="Arial" panose="020B0604020202020204" pitchFamily="34" charset="0"/>
              </a:rPr>
              <a:t> х </a:t>
            </a:r>
            <a:r>
              <a:rPr lang="ru-RU" sz="2000" b="1" dirty="0">
                <a:solidFill>
                  <a:srgbClr val="00B050"/>
                </a:solidFill>
                <a:latin typeface="Arial" panose="020B0604020202020204" pitchFamily="34" charset="0"/>
                <a:ea typeface="Times New Roman"/>
                <a:cs typeface="Arial" panose="020B0604020202020204" pitchFamily="34" charset="0"/>
              </a:rPr>
              <a:t>–ем</a:t>
            </a:r>
            <a:r>
              <a:rPr lang="ru-RU" sz="2000" dirty="0">
                <a:solidFill>
                  <a:srgbClr val="00B050"/>
                </a:solidFill>
                <a:latin typeface="Arial" panose="020B0604020202020204" pitchFamily="34" charset="0"/>
                <a:ea typeface="Times New Roman"/>
                <a:cs typeface="Arial" panose="020B0604020202020204" pitchFamily="34" charset="0"/>
              </a:rPr>
              <a:t> в РЯ в </a:t>
            </a:r>
            <a:r>
              <a:rPr lang="ru-RU" sz="2000" dirty="0" err="1">
                <a:solidFill>
                  <a:srgbClr val="00B050"/>
                </a:solidFill>
                <a:latin typeface="Arial" panose="020B0604020202020204" pitchFamily="34" charset="0"/>
                <a:ea typeface="Times New Roman"/>
                <a:cs typeface="Arial" panose="020B0604020202020204" pitchFamily="34" charset="0"/>
              </a:rPr>
              <a:t>тв.п</a:t>
            </a:r>
            <a:r>
              <a:rPr lang="ru-RU" sz="2000" dirty="0">
                <a:solidFill>
                  <a:srgbClr val="00B050"/>
                </a:solidFill>
                <a:latin typeface="Arial" panose="020B0604020202020204" pitchFamily="34" charset="0"/>
                <a:ea typeface="Times New Roman"/>
                <a:cs typeface="Arial" panose="020B0604020202020204" pitchFamily="34" charset="0"/>
              </a:rPr>
              <a:t>. </a:t>
            </a:r>
            <a:r>
              <a:rPr lang="ru-RU" sz="2000" b="1" dirty="0">
                <a:solidFill>
                  <a:srgbClr val="00B050"/>
                </a:solidFill>
                <a:latin typeface="Arial" panose="020B0604020202020204" pitchFamily="34" charset="0"/>
                <a:ea typeface="Times New Roman"/>
                <a:cs typeface="Arial" panose="020B0604020202020204" pitchFamily="34" charset="0"/>
              </a:rPr>
              <a:t>лишь графическое, что можно сказать и в целом о мягком и твердом типах склонения в РЯ</a:t>
            </a:r>
            <a:r>
              <a:rPr lang="ru-RU" sz="2000" dirty="0">
                <a:solidFill>
                  <a:srgbClr val="00B050"/>
                </a:solidFill>
                <a:latin typeface="Arial" panose="020B0604020202020204" pitchFamily="34" charset="0"/>
                <a:ea typeface="Times New Roman"/>
                <a:cs typeface="Arial" panose="020B0604020202020204" pitchFamily="34" charset="0"/>
              </a:rPr>
              <a:t>.</a:t>
            </a:r>
            <a:r>
              <a:rPr lang="ru-RU" sz="2000" dirty="0">
                <a:latin typeface="Arial" panose="020B0604020202020204" pitchFamily="34" charset="0"/>
                <a:ea typeface="Times New Roman"/>
                <a:cs typeface="Arial" panose="020B0604020202020204" pitchFamily="34" charset="0"/>
              </a:rPr>
              <a:t> В чешском же языке наблюдаются отличия в формах род., дат., </a:t>
            </a:r>
            <a:r>
              <a:rPr lang="ru-RU" sz="2000" dirty="0" err="1">
                <a:latin typeface="Arial" panose="020B0604020202020204" pitchFamily="34" charset="0"/>
                <a:ea typeface="Times New Roman"/>
                <a:cs typeface="Arial" panose="020B0604020202020204" pitchFamily="34" charset="0"/>
              </a:rPr>
              <a:t>зват</a:t>
            </a:r>
            <a:r>
              <a:rPr lang="ru-RU" sz="2000" dirty="0">
                <a:latin typeface="Arial" panose="020B0604020202020204" pitchFamily="34" charset="0"/>
                <a:ea typeface="Times New Roman"/>
                <a:cs typeface="Arial" panose="020B0604020202020204" pitchFamily="34" charset="0"/>
              </a:rPr>
              <a:t>. и предл. падежей.</a:t>
            </a:r>
            <a:endParaRPr lang="de-DE" sz="2000" dirty="0">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1456487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164FADE-957B-4011-AE3A-59CB34D59B0B}"/>
              </a:ext>
            </a:extLst>
          </p:cNvPr>
          <p:cNvSpPr/>
          <p:nvPr/>
        </p:nvSpPr>
        <p:spPr>
          <a:xfrm>
            <a:off x="946951" y="766732"/>
            <a:ext cx="10298097" cy="5324535"/>
          </a:xfrm>
          <a:prstGeom prst="rect">
            <a:avLst/>
          </a:prstGeom>
        </p:spPr>
        <p:txBody>
          <a:bodyPr wrap="square">
            <a:spAutoFit/>
          </a:bodyPr>
          <a:lstStyle/>
          <a:p>
            <a:pPr marL="342900" indent="-342900">
              <a:buFont typeface="Wingdings" panose="05000000000000000000" pitchFamily="2" charset="2"/>
              <a:buChar char="Ø"/>
            </a:pPr>
            <a:r>
              <a:rPr lang="ru-RU" sz="2000" u="sng" dirty="0">
                <a:solidFill>
                  <a:srgbClr val="00B050"/>
                </a:solidFill>
                <a:latin typeface="Arial" panose="020B0604020202020204" pitchFamily="34" charset="0"/>
                <a:cs typeface="Arial" panose="020B0604020202020204" pitchFamily="34" charset="0"/>
              </a:rPr>
              <a:t>У существительных на </a:t>
            </a:r>
            <a:r>
              <a:rPr lang="ru-RU" sz="2000" b="1" u="sng" dirty="0">
                <a:solidFill>
                  <a:srgbClr val="00B050"/>
                </a:solidFill>
                <a:latin typeface="Arial" panose="020B0604020202020204" pitchFamily="34" charset="0"/>
                <a:cs typeface="Arial" panose="020B0604020202020204" pitchFamily="34" charset="0"/>
              </a:rPr>
              <a:t>ж, ш, ч, щ </a:t>
            </a:r>
            <a:r>
              <a:rPr lang="ru-RU" sz="2000" u="sng" dirty="0">
                <a:latin typeface="Arial" panose="020B0604020202020204" pitchFamily="34" charset="0"/>
                <a:cs typeface="Arial" panose="020B0604020202020204" pitchFamily="34" charset="0"/>
              </a:rPr>
              <a:t>в творительном падеже под ударением окончание -</a:t>
            </a:r>
            <a:r>
              <a:rPr lang="ru-RU" sz="2000" b="1" u="sng" dirty="0">
                <a:latin typeface="Arial" panose="020B0604020202020204" pitchFamily="34" charset="0"/>
                <a:cs typeface="Arial" panose="020B0604020202020204" pitchFamily="34" charset="0"/>
              </a:rPr>
              <a:t>ом</a:t>
            </a:r>
            <a:r>
              <a:rPr lang="ru-RU" sz="2000" u="sng" dirty="0">
                <a:latin typeface="Arial" panose="020B0604020202020204" pitchFamily="34" charset="0"/>
                <a:cs typeface="Arial" panose="020B0604020202020204" pitchFamily="34" charset="0"/>
              </a:rPr>
              <a:t>, без ударения -</a:t>
            </a:r>
            <a:r>
              <a:rPr lang="ru-RU" sz="2000" b="1" u="sng" dirty="0">
                <a:latin typeface="Arial" panose="020B0604020202020204" pitchFamily="34" charset="0"/>
                <a:cs typeface="Arial" panose="020B0604020202020204" pitchFamily="34" charset="0"/>
              </a:rPr>
              <a:t>ем</a:t>
            </a:r>
            <a:r>
              <a:rPr lang="ru-RU" sz="2000" u="sng"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ножом, врачом, мужем, плачем</a:t>
            </a:r>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В родительном падеже </a:t>
            </a:r>
            <a:r>
              <a:rPr lang="ru-RU" sz="2000" dirty="0">
                <a:latin typeface="Arial" panose="020B0604020202020204" pitchFamily="34" charset="0"/>
                <a:cs typeface="Arial" panose="020B0604020202020204" pitchFamily="34" charset="0"/>
              </a:rPr>
              <a:t>у тех же существительных </a:t>
            </a:r>
            <a:r>
              <a:rPr lang="ru-RU" sz="2000" u="sng" dirty="0">
                <a:latin typeface="Arial" panose="020B0604020202020204" pitchFamily="34" charset="0"/>
                <a:cs typeface="Arial" panose="020B0604020202020204" pitchFamily="34" charset="0"/>
              </a:rPr>
              <a:t>окончание -</a:t>
            </a:r>
            <a:r>
              <a:rPr lang="ru-RU" sz="2000" b="1" u="sng" dirty="0">
                <a:latin typeface="Arial" panose="020B0604020202020204" pitchFamily="34" charset="0"/>
                <a:cs typeface="Arial" panose="020B0604020202020204" pitchFamily="34" charset="0"/>
              </a:rPr>
              <a:t>ей вне зависимости от ударения</a:t>
            </a:r>
            <a:r>
              <a:rPr lang="ru-RU"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ножей, врачей</a:t>
            </a:r>
            <a:r>
              <a:rPr lang="ru-RU" sz="20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ru-RU" sz="2000" u="sng" dirty="0">
                <a:solidFill>
                  <a:srgbClr val="00B050"/>
                </a:solidFill>
                <a:latin typeface="Arial" panose="020B0604020202020204" pitchFamily="34" charset="0"/>
                <a:cs typeface="Arial" panose="020B0604020202020204" pitchFamily="34" charset="0"/>
              </a:rPr>
              <a:t>У существительных на </a:t>
            </a:r>
            <a:r>
              <a:rPr lang="ru-RU" sz="2000" b="1" u="sng" dirty="0">
                <a:solidFill>
                  <a:srgbClr val="00B050"/>
                </a:solidFill>
                <a:latin typeface="Arial" panose="020B0604020202020204" pitchFamily="34" charset="0"/>
                <a:cs typeface="Arial" panose="020B0604020202020204" pitchFamily="34" charset="0"/>
              </a:rPr>
              <a:t>ц</a:t>
            </a:r>
            <a:r>
              <a:rPr lang="ru-RU" sz="2000" u="sng" dirty="0">
                <a:solidFill>
                  <a:srgbClr val="00B050"/>
                </a:solidFill>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в творительном падеже под ударением окончание -</a:t>
            </a:r>
            <a:r>
              <a:rPr lang="ru-RU" sz="2000" b="1" u="sng" dirty="0">
                <a:latin typeface="Arial" panose="020B0604020202020204" pitchFamily="34" charset="0"/>
                <a:cs typeface="Arial" panose="020B0604020202020204" pitchFamily="34" charset="0"/>
              </a:rPr>
              <a:t>ом</a:t>
            </a:r>
            <a:r>
              <a:rPr lang="ru-RU" sz="2000" u="sng" dirty="0">
                <a:latin typeface="Arial" panose="020B0604020202020204" pitchFamily="34" charset="0"/>
                <a:cs typeface="Arial" panose="020B0604020202020204" pitchFamily="34" charset="0"/>
              </a:rPr>
              <a:t>, без ударения -</a:t>
            </a:r>
            <a:r>
              <a:rPr lang="ru-RU" sz="2000" b="1" u="sng" dirty="0">
                <a:latin typeface="Arial" panose="020B0604020202020204" pitchFamily="34" charset="0"/>
                <a:cs typeface="Arial" panose="020B0604020202020204" pitchFamily="34" charset="0"/>
              </a:rPr>
              <a:t>ем</a:t>
            </a:r>
            <a:r>
              <a:rPr lang="ru-RU" sz="2000" u="sng"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отцом, купцом, немцем, японцем</a:t>
            </a:r>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В родительном падеже </a:t>
            </a:r>
            <a:r>
              <a:rPr lang="ru-RU" sz="2000" dirty="0">
                <a:latin typeface="Arial" panose="020B0604020202020204" pitchFamily="34" charset="0"/>
                <a:cs typeface="Arial" panose="020B0604020202020204" pitchFamily="34" charset="0"/>
              </a:rPr>
              <a:t>у тех же существительных </a:t>
            </a:r>
            <a:r>
              <a:rPr lang="ru-RU" sz="2000" u="sng" dirty="0">
                <a:latin typeface="Arial" panose="020B0604020202020204" pitchFamily="34" charset="0"/>
                <a:cs typeface="Arial" panose="020B0604020202020204" pitchFamily="34" charset="0"/>
              </a:rPr>
              <a:t>под ударением окончание -</a:t>
            </a:r>
            <a:r>
              <a:rPr lang="ru-RU" sz="2000" b="1" u="sng" dirty="0" err="1">
                <a:latin typeface="Arial" panose="020B0604020202020204" pitchFamily="34" charset="0"/>
                <a:cs typeface="Arial" panose="020B0604020202020204" pitchFamily="34" charset="0"/>
              </a:rPr>
              <a:t>ов</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отцов</a:t>
            </a:r>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без ударения -</a:t>
            </a:r>
            <a:r>
              <a:rPr lang="ru-RU" sz="2000" b="1" u="sng" dirty="0">
                <a:latin typeface="Arial" panose="020B0604020202020204" pitchFamily="34" charset="0"/>
                <a:cs typeface="Arial" panose="020B0604020202020204" pitchFamily="34" charset="0"/>
              </a:rPr>
              <a:t>ев</a:t>
            </a:r>
            <a:r>
              <a:rPr lang="ru-RU" sz="2000" u="sng"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немцев</a:t>
            </a:r>
            <a:r>
              <a:rPr lang="ru-RU" sz="20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ru-RU" sz="2000" u="sng" dirty="0">
                <a:solidFill>
                  <a:srgbClr val="00B050"/>
                </a:solidFill>
                <a:latin typeface="Arial" panose="020B0604020202020204" pitchFamily="34" charset="0"/>
                <a:cs typeface="Arial" panose="020B0604020202020204" pitchFamily="34" charset="0"/>
              </a:rPr>
              <a:t>В именительном падеже множественного числа</a:t>
            </a:r>
            <a:r>
              <a:rPr lang="ru-RU" sz="2000" u="sng" dirty="0">
                <a:latin typeface="Arial" panose="020B0604020202020204" pitchFamily="34" charset="0"/>
                <a:cs typeface="Arial" panose="020B0604020202020204" pitchFamily="34" charset="0"/>
              </a:rPr>
              <a:t> у многих существительных ударное окончание -</a:t>
            </a:r>
            <a:r>
              <a:rPr lang="ru-RU" sz="2000" b="1" u="sng" dirty="0">
                <a:latin typeface="Arial" panose="020B0604020202020204" pitchFamily="34" charset="0"/>
                <a:cs typeface="Arial" panose="020B0604020202020204" pitchFamily="34" charset="0"/>
              </a:rPr>
              <a:t>а</a:t>
            </a:r>
            <a:r>
              <a:rPr lang="ru-RU" sz="2000" u="sng"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город – города, дом, дома</a:t>
            </a:r>
            <a:r>
              <a:rPr lang="ru-RU" sz="20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ru-RU" sz="2000" dirty="0">
                <a:latin typeface="Arial" panose="020B0604020202020204" pitchFamily="34" charset="0"/>
                <a:cs typeface="Arial" panose="020B0604020202020204" pitchFamily="34" charset="0"/>
              </a:rPr>
              <a:t>У некоторых существительных </a:t>
            </a:r>
            <a:r>
              <a:rPr lang="ru-RU" sz="2000" u="sng" dirty="0">
                <a:solidFill>
                  <a:srgbClr val="00B050"/>
                </a:solidFill>
                <a:latin typeface="Arial" panose="020B0604020202020204" pitchFamily="34" charset="0"/>
                <a:cs typeface="Arial" panose="020B0604020202020204" pitchFamily="34" charset="0"/>
              </a:rPr>
              <a:t>в именительном падеже множественного числа</a:t>
            </a:r>
            <a:r>
              <a:rPr lang="ru-RU" sz="2000" u="sng" dirty="0">
                <a:latin typeface="Arial" panose="020B0604020202020204" pitchFamily="34" charset="0"/>
                <a:cs typeface="Arial" panose="020B0604020202020204" pitchFamily="34" charset="0"/>
              </a:rPr>
              <a:t> окончание -</a:t>
            </a:r>
            <a:r>
              <a:rPr lang="ru-RU" sz="2000" b="1" u="sng" dirty="0" err="1">
                <a:latin typeface="Arial" panose="020B0604020202020204" pitchFamily="34" charset="0"/>
                <a:cs typeface="Arial" panose="020B0604020202020204" pitchFamily="34" charset="0"/>
              </a:rPr>
              <a:t>ья</a:t>
            </a:r>
            <a:r>
              <a:rPr lang="ru-RU" sz="2000" u="sng"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брат – братья, друг – друзья </a:t>
            </a:r>
            <a:r>
              <a:rPr lang="ru-RU" sz="2000" dirty="0">
                <a:latin typeface="Arial" panose="020B0604020202020204" pitchFamily="34" charset="0"/>
                <a:cs typeface="Arial" panose="020B0604020202020204" pitchFamily="34" charset="0"/>
              </a:rPr>
              <a:t>– чередование!). </a:t>
            </a:r>
            <a:r>
              <a:rPr lang="ru-RU" sz="2000" u="sng" dirty="0">
                <a:latin typeface="Arial" panose="020B0604020202020204" pitchFamily="34" charset="0"/>
                <a:cs typeface="Arial" panose="020B0604020202020204" pitchFamily="34" charset="0"/>
              </a:rPr>
              <a:t>В родительном падеже: если ударение на корне – окончание -</a:t>
            </a:r>
            <a:r>
              <a:rPr lang="ru-RU" sz="2000" b="1" u="sng" dirty="0" err="1">
                <a:latin typeface="Arial" panose="020B0604020202020204" pitchFamily="34" charset="0"/>
                <a:cs typeface="Arial" panose="020B0604020202020204" pitchFamily="34" charset="0"/>
              </a:rPr>
              <a:t>ьев</a:t>
            </a:r>
            <a:r>
              <a:rPr lang="ru-RU" sz="2000" i="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братьев, листьев</a:t>
            </a:r>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если ударение на окончании – окончание -</a:t>
            </a:r>
            <a:r>
              <a:rPr lang="ru-RU" sz="2000" b="1" u="sng" dirty="0">
                <a:latin typeface="Arial" panose="020B0604020202020204" pitchFamily="34" charset="0"/>
                <a:cs typeface="Arial" panose="020B0604020202020204" pitchFamily="34" charset="0"/>
              </a:rPr>
              <a:t>ей</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друзей, мужей</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67386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C33F963-C7DF-4096-84BF-282AB9F7241A}"/>
              </a:ext>
            </a:extLst>
          </p:cNvPr>
          <p:cNvSpPr/>
          <p:nvPr/>
        </p:nvSpPr>
        <p:spPr>
          <a:xfrm>
            <a:off x="1171853" y="1216604"/>
            <a:ext cx="10466772" cy="4132413"/>
          </a:xfrm>
          <a:prstGeom prst="rect">
            <a:avLst/>
          </a:prstGeom>
        </p:spPr>
        <p:txBody>
          <a:bodyPr wrap="square">
            <a:spAutoFit/>
          </a:bodyPr>
          <a:lstStyle/>
          <a:p>
            <a:pPr marL="342900" indent="-342900">
              <a:lnSpc>
                <a:spcPct val="107000"/>
              </a:lnSpc>
              <a:spcAft>
                <a:spcPts val="800"/>
              </a:spcAft>
              <a:buFont typeface="Wingdings" panose="05000000000000000000" pitchFamily="2" charset="2"/>
              <a:buChar char="Ø"/>
            </a:pPr>
            <a:r>
              <a:rPr lang="ru-RU" sz="2000" u="sng" dirty="0">
                <a:latin typeface="Arial" panose="020B0604020202020204" pitchFamily="34" charset="0"/>
                <a:ea typeface="Tahoma" panose="020B0604030504040204" pitchFamily="34" charset="0"/>
                <a:cs typeface="Arial" panose="020B0604020202020204" pitchFamily="34" charset="0"/>
              </a:rPr>
              <a:t>Во всех падежах единственного числа, кроме именительного, и во всех падежах множественного числа происходит </a:t>
            </a:r>
            <a:r>
              <a:rPr lang="ru-RU" sz="2000" u="sng" dirty="0">
                <a:solidFill>
                  <a:srgbClr val="00B050"/>
                </a:solidFill>
                <a:latin typeface="Arial" panose="020B0604020202020204" pitchFamily="34" charset="0"/>
                <a:ea typeface="Tahoma" panose="020B0604030504040204" pitchFamily="34" charset="0"/>
                <a:cs typeface="Arial" panose="020B0604020202020204" pitchFamily="34" charset="0"/>
              </a:rPr>
              <a:t>выпадение гласных </a:t>
            </a:r>
            <a:r>
              <a:rPr lang="ru-RU" sz="2000" b="1" u="sng" dirty="0">
                <a:solidFill>
                  <a:srgbClr val="00B050"/>
                </a:solidFill>
                <a:latin typeface="Arial" panose="020B0604020202020204" pitchFamily="34" charset="0"/>
                <a:ea typeface="Tahoma" panose="020B0604030504040204" pitchFamily="34" charset="0"/>
                <a:cs typeface="Arial" panose="020B0604020202020204" pitchFamily="34" charset="0"/>
              </a:rPr>
              <a:t>о, е</a:t>
            </a:r>
            <a:r>
              <a:rPr lang="ru-RU" sz="2000" b="1" u="sng" dirty="0">
                <a:latin typeface="Arial" panose="020B0604020202020204" pitchFamily="34" charset="0"/>
                <a:ea typeface="Tahoma" panose="020B0604030504040204" pitchFamily="34" charset="0"/>
                <a:cs typeface="Arial" panose="020B0604020202020204" pitchFamily="34" charset="0"/>
              </a:rPr>
              <a:t>  (чередование с нулем) </a:t>
            </a:r>
            <a:r>
              <a:rPr lang="ru-RU" sz="2000" u="sng" dirty="0">
                <a:latin typeface="Arial" panose="020B0604020202020204" pitchFamily="34" charset="0"/>
                <a:ea typeface="Tahoma" panose="020B0604030504040204" pitchFamily="34" charset="0"/>
                <a:cs typeface="Arial" panose="020B0604020202020204" pitchFamily="34" charset="0"/>
              </a:rPr>
              <a:t>у существительных мужского рода:</a:t>
            </a:r>
          </a:p>
          <a:p>
            <a:pPr>
              <a:lnSpc>
                <a:spcPct val="107000"/>
              </a:lnSpc>
              <a:spcAft>
                <a:spcPts val="800"/>
              </a:spcAft>
            </a:pPr>
            <a:endParaRPr lang="cs-CZ" sz="2000"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Tahoma" panose="020B0604030504040204" pitchFamily="34" charset="0"/>
                <a:cs typeface="Arial" panose="020B0604020202020204" pitchFamily="34" charset="0"/>
              </a:rPr>
              <a:t>а) на -</a:t>
            </a:r>
            <a:r>
              <a:rPr lang="ru-RU" sz="2000" b="1" dirty="0" err="1">
                <a:latin typeface="Arial" panose="020B0604020202020204" pitchFamily="34" charset="0"/>
                <a:ea typeface="Tahoma" panose="020B0604030504040204" pitchFamily="34" charset="0"/>
                <a:cs typeface="Arial" panose="020B0604020202020204" pitchFamily="34" charset="0"/>
              </a:rPr>
              <a:t>ок</a:t>
            </a:r>
            <a:r>
              <a:rPr lang="ru-RU" sz="2000" dirty="0">
                <a:latin typeface="Arial" panose="020B0604020202020204" pitchFamily="34" charset="0"/>
                <a:ea typeface="Tahoma" panose="020B0604030504040204" pitchFamily="34" charset="0"/>
                <a:cs typeface="Arial" panose="020B0604020202020204" pitchFamily="34" charset="0"/>
              </a:rPr>
              <a:t>:  зам</a:t>
            </a:r>
            <a:r>
              <a:rPr lang="ru-RU" sz="2000" b="1" dirty="0">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к — замка, замки; плат</a:t>
            </a:r>
            <a:r>
              <a:rPr lang="ru-RU" sz="2000" b="1" dirty="0">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к — платка, платки; </a:t>
            </a:r>
            <a:endParaRPr lang="cs-CZ" sz="2000"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Tahoma" panose="020B0604030504040204" pitchFamily="34" charset="0"/>
                <a:cs typeface="Arial" panose="020B0604020202020204" pitchFamily="34" charset="0"/>
              </a:rPr>
              <a:t>б) на -</a:t>
            </a:r>
            <a:r>
              <a:rPr lang="ru-RU" sz="2000" b="1" dirty="0" err="1">
                <a:latin typeface="Arial" panose="020B0604020202020204" pitchFamily="34" charset="0"/>
                <a:ea typeface="Tahoma" panose="020B0604030504040204" pitchFamily="34" charset="0"/>
                <a:cs typeface="Arial" panose="020B0604020202020204" pitchFamily="34" charset="0"/>
              </a:rPr>
              <a:t>ец</a:t>
            </a:r>
            <a:r>
              <a:rPr lang="ru-RU" sz="2000" dirty="0">
                <a:latin typeface="Arial" panose="020B0604020202020204" pitchFamily="34" charset="0"/>
                <a:ea typeface="Tahoma" panose="020B0604030504040204" pitchFamily="34" charset="0"/>
                <a:cs typeface="Arial" panose="020B0604020202020204" pitchFamily="34" charset="0"/>
              </a:rPr>
              <a:t>: от</a:t>
            </a:r>
            <a:r>
              <a:rPr lang="ru-RU" sz="2000" b="1" dirty="0">
                <a:latin typeface="Arial" panose="020B0604020202020204" pitchFamily="34" charset="0"/>
                <a:ea typeface="Tahoma" panose="020B0604030504040204" pitchFamily="34" charset="0"/>
                <a:cs typeface="Arial" panose="020B0604020202020204" pitchFamily="34" charset="0"/>
              </a:rPr>
              <a:t>е</a:t>
            </a:r>
            <a:r>
              <a:rPr lang="ru-RU" sz="2000" dirty="0">
                <a:latin typeface="Arial" panose="020B0604020202020204" pitchFamily="34" charset="0"/>
                <a:ea typeface="Tahoma" panose="020B0604030504040204" pitchFamily="34" charset="0"/>
                <a:cs typeface="Arial" panose="020B0604020202020204" pitchFamily="34" charset="0"/>
              </a:rPr>
              <a:t>ц — отца, отцы;  </a:t>
            </a:r>
            <a:endParaRPr lang="cs-CZ" sz="2000"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r>
              <a:rPr lang="ru-RU" sz="2000" dirty="0">
                <a:latin typeface="Arial" panose="020B0604020202020204" pitchFamily="34" charset="0"/>
                <a:ea typeface="Tahoma" panose="020B0604030504040204" pitchFamily="34" charset="0"/>
                <a:cs typeface="Arial" panose="020B0604020202020204" pitchFamily="34" charset="0"/>
              </a:rPr>
              <a:t>в) с некоторыми другими основами: уг</a:t>
            </a:r>
            <a:r>
              <a:rPr lang="ru-RU" sz="2000" b="1" dirty="0">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л - угла, углы; ор</a:t>
            </a:r>
            <a:r>
              <a:rPr lang="ru-RU" sz="2000" b="1" dirty="0">
                <a:latin typeface="Arial" panose="020B0604020202020204" pitchFamily="34" charset="0"/>
                <a:ea typeface="Tahoma" panose="020B0604030504040204" pitchFamily="34" charset="0"/>
                <a:cs typeface="Arial" panose="020B0604020202020204" pitchFamily="34" charset="0"/>
              </a:rPr>
              <a:t>ё</a:t>
            </a:r>
            <a:r>
              <a:rPr lang="ru-RU" sz="2000" dirty="0">
                <a:latin typeface="Arial" panose="020B0604020202020204" pitchFamily="34" charset="0"/>
                <a:ea typeface="Tahoma" panose="020B0604030504040204" pitchFamily="34" charset="0"/>
                <a:cs typeface="Arial" panose="020B0604020202020204" pitchFamily="34" charset="0"/>
              </a:rPr>
              <a:t>л — орла, орлы; кам</a:t>
            </a:r>
            <a:r>
              <a:rPr lang="ru-RU" sz="2000" b="1" dirty="0">
                <a:latin typeface="Arial" panose="020B0604020202020204" pitchFamily="34" charset="0"/>
                <a:ea typeface="Tahoma" panose="020B0604030504040204" pitchFamily="34" charset="0"/>
                <a:cs typeface="Arial" panose="020B0604020202020204" pitchFamily="34" charset="0"/>
              </a:rPr>
              <a:t>е</a:t>
            </a:r>
            <a:r>
              <a:rPr lang="ru-RU" sz="2000" dirty="0">
                <a:latin typeface="Arial" panose="020B0604020202020204" pitchFamily="34" charset="0"/>
                <a:ea typeface="Tahoma" panose="020B0604030504040204" pitchFamily="34" charset="0"/>
                <a:cs typeface="Arial" panose="020B0604020202020204" pitchFamily="34" charset="0"/>
              </a:rPr>
              <a:t>нь — камня, камни;  </a:t>
            </a:r>
            <a:endParaRPr lang="cs-CZ" sz="2000" dirty="0">
              <a:latin typeface="Arial" panose="020B0604020202020204" pitchFamily="34" charset="0"/>
              <a:ea typeface="Tahoma" panose="020B0604030504040204" pitchFamily="34" charset="0"/>
              <a:cs typeface="Arial" panose="020B0604020202020204" pitchFamily="34" charset="0"/>
            </a:endParaRPr>
          </a:p>
          <a:p>
            <a:r>
              <a:rPr lang="ru-RU" sz="2000" dirty="0">
                <a:latin typeface="Arial" panose="020B0604020202020204" pitchFamily="34" charset="0"/>
                <a:ea typeface="Tahoma" panose="020B0604030504040204" pitchFamily="34" charset="0"/>
                <a:cs typeface="Arial" panose="020B0604020202020204" pitchFamily="34" charset="0"/>
              </a:rPr>
              <a:t>г) в некоторых односложных словах: д</a:t>
            </a:r>
            <a:r>
              <a:rPr lang="ru-RU" sz="2000" b="1" dirty="0">
                <a:latin typeface="Arial" panose="020B0604020202020204" pitchFamily="34" charset="0"/>
                <a:ea typeface="Tahoma" panose="020B0604030504040204" pitchFamily="34" charset="0"/>
                <a:cs typeface="Arial" panose="020B0604020202020204" pitchFamily="34" charset="0"/>
              </a:rPr>
              <a:t>е</a:t>
            </a:r>
            <a:r>
              <a:rPr lang="ru-RU" sz="2000" dirty="0">
                <a:latin typeface="Arial" panose="020B0604020202020204" pitchFamily="34" charset="0"/>
                <a:ea typeface="Tahoma" panose="020B0604030504040204" pitchFamily="34" charset="0"/>
                <a:cs typeface="Arial" panose="020B0604020202020204" pitchFamily="34" charset="0"/>
              </a:rPr>
              <a:t>нь — дня, дни; л</a:t>
            </a:r>
            <a:r>
              <a:rPr lang="ru-RU" sz="2000" b="1" dirty="0">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б — лба, лбы; с</a:t>
            </a:r>
            <a:r>
              <a:rPr lang="ru-RU" sz="2000" b="1" dirty="0">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н — сна, сны.</a:t>
            </a:r>
            <a:endParaRPr lang="cs-CZ" sz="2000" dirty="0">
              <a:latin typeface="Arial" panose="020B0604020202020204" pitchFamily="34" charset="0"/>
              <a:ea typeface="Tahoma" panose="020B0604030504040204" pitchFamily="34" charset="0"/>
              <a:cs typeface="Arial" panose="020B0604020202020204" pitchFamily="34" charset="0"/>
            </a:endParaRPr>
          </a:p>
          <a:p>
            <a:endParaRPr lang="ru-RU" dirty="0"/>
          </a:p>
        </p:txBody>
      </p:sp>
    </p:spTree>
    <p:extLst>
      <p:ext uri="{BB962C8B-B14F-4D97-AF65-F5344CB8AC3E}">
        <p14:creationId xmlns:p14="http://schemas.microsoft.com/office/powerpoint/2010/main" val="3919258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AC522109-DA3C-46B7-8870-7B1E675F50C1}"/>
              </a:ext>
            </a:extLst>
          </p:cNvPr>
          <p:cNvGraphicFramePr>
            <a:graphicFrameLocks noGrp="1"/>
          </p:cNvGraphicFramePr>
          <p:nvPr>
            <p:extLst>
              <p:ext uri="{D42A27DB-BD31-4B8C-83A1-F6EECF244321}">
                <p14:modId xmlns:p14="http://schemas.microsoft.com/office/powerpoint/2010/main" val="3471581438"/>
              </p:ext>
            </p:extLst>
          </p:nvPr>
        </p:nvGraphicFramePr>
        <p:xfrm>
          <a:off x="1803648" y="1287262"/>
          <a:ext cx="8751902" cy="4039338"/>
        </p:xfrm>
        <a:graphic>
          <a:graphicData uri="http://schemas.openxmlformats.org/drawingml/2006/table">
            <a:tbl>
              <a:tblPr firstRow="1" firstCol="1" lastRow="1" lastCol="1" bandRow="1" bandCol="1"/>
              <a:tblGrid>
                <a:gridCol w="1173215">
                  <a:extLst>
                    <a:ext uri="{9D8B030D-6E8A-4147-A177-3AD203B41FA5}">
                      <a16:colId xmlns:a16="http://schemas.microsoft.com/office/drawing/2014/main" val="20000"/>
                    </a:ext>
                  </a:extLst>
                </a:gridCol>
                <a:gridCol w="1324522">
                  <a:extLst>
                    <a:ext uri="{9D8B030D-6E8A-4147-A177-3AD203B41FA5}">
                      <a16:colId xmlns:a16="http://schemas.microsoft.com/office/drawing/2014/main" val="20001"/>
                    </a:ext>
                  </a:extLst>
                </a:gridCol>
                <a:gridCol w="1189511">
                  <a:extLst>
                    <a:ext uri="{9D8B030D-6E8A-4147-A177-3AD203B41FA5}">
                      <a16:colId xmlns:a16="http://schemas.microsoft.com/office/drawing/2014/main" val="20002"/>
                    </a:ext>
                  </a:extLst>
                </a:gridCol>
                <a:gridCol w="1825567">
                  <a:extLst>
                    <a:ext uri="{9D8B030D-6E8A-4147-A177-3AD203B41FA5}">
                      <a16:colId xmlns:a16="http://schemas.microsoft.com/office/drawing/2014/main" val="20003"/>
                    </a:ext>
                  </a:extLst>
                </a:gridCol>
                <a:gridCol w="1545731">
                  <a:extLst>
                    <a:ext uri="{9D8B030D-6E8A-4147-A177-3AD203B41FA5}">
                      <a16:colId xmlns:a16="http://schemas.microsoft.com/office/drawing/2014/main" val="20004"/>
                    </a:ext>
                  </a:extLst>
                </a:gridCol>
                <a:gridCol w="1693356">
                  <a:extLst>
                    <a:ext uri="{9D8B030D-6E8A-4147-A177-3AD203B41FA5}">
                      <a16:colId xmlns:a16="http://schemas.microsoft.com/office/drawing/2014/main" val="20005"/>
                    </a:ext>
                  </a:extLst>
                </a:gridCol>
              </a:tblGrid>
              <a:tr h="698668">
                <a:tc>
                  <a:txBody>
                    <a:bodyPr/>
                    <a:lstStyle/>
                    <a:p>
                      <a:pPr algn="just">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Им.п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правил</a:t>
                      </a:r>
                      <a:r>
                        <a:rPr lang="ru-RU" sz="2000" b="1" dirty="0">
                          <a:effectLst/>
                          <a:latin typeface="Arial" panose="020B0604020202020204" pitchFamily="34" charset="0"/>
                          <a:ea typeface="Times New Roman"/>
                          <a:cs typeface="Arial" panose="020B0604020202020204" pitchFamily="34" charset="0"/>
                        </a:rPr>
                        <a:t>о</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пол</a:t>
                      </a:r>
                      <a:r>
                        <a:rPr lang="ru-RU" sz="2000" b="1" dirty="0">
                          <a:effectLst/>
                          <a:latin typeface="Arial" panose="020B0604020202020204" pitchFamily="34" charset="0"/>
                          <a:ea typeface="Times New Roman"/>
                          <a:cs typeface="Arial" panose="020B0604020202020204" pitchFamily="34" charset="0"/>
                        </a:rPr>
                        <a:t>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воскресень</a:t>
                      </a:r>
                      <a:r>
                        <a:rPr lang="ru-RU" sz="2000" b="1">
                          <a:effectLst/>
                          <a:latin typeface="Arial" panose="020B0604020202020204" pitchFamily="34" charset="0"/>
                          <a:ea typeface="Times New Roman"/>
                          <a:cs typeface="Arial" panose="020B0604020202020204" pitchFamily="34" charset="0"/>
                        </a:rPr>
                        <a:t>е</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собрани</a:t>
                      </a:r>
                      <a:r>
                        <a:rPr lang="ru-RU" sz="2000" b="1">
                          <a:effectLst/>
                          <a:latin typeface="Arial" panose="020B0604020202020204" pitchFamily="34" charset="0"/>
                          <a:ea typeface="Times New Roman"/>
                          <a:cs typeface="Arial" panose="020B0604020202020204" pitchFamily="34" charset="0"/>
                        </a:rPr>
                        <a:t>е</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время</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8668">
                <a:tc>
                  <a:txBody>
                    <a:bodyPr/>
                    <a:lstStyle/>
                    <a:p>
                      <a:pPr algn="just">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Род.п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правил</a:t>
                      </a:r>
                      <a:r>
                        <a:rPr lang="ru-RU" sz="2000" b="1" dirty="0">
                          <a:effectLst/>
                          <a:latin typeface="Arial" panose="020B0604020202020204" pitchFamily="34" charset="0"/>
                          <a:ea typeface="Times New Roman"/>
                          <a:cs typeface="Arial" panose="020B0604020202020204" pitchFamily="34" charset="0"/>
                        </a:rPr>
                        <a:t>а</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пол</a:t>
                      </a:r>
                      <a:r>
                        <a:rPr lang="ru-RU" sz="2000" b="1">
                          <a:effectLst/>
                          <a:latin typeface="Arial" panose="020B0604020202020204" pitchFamily="34" charset="0"/>
                          <a:ea typeface="Times New Roman"/>
                          <a:cs typeface="Arial" panose="020B0604020202020204" pitchFamily="34" charset="0"/>
                        </a:rPr>
                        <a:t>я</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воскресень</a:t>
                      </a:r>
                      <a:r>
                        <a:rPr lang="ru-RU" sz="2000" b="1">
                          <a:effectLst/>
                          <a:latin typeface="Arial" panose="020B0604020202020204" pitchFamily="34" charset="0"/>
                          <a:ea typeface="Times New Roman"/>
                          <a:cs typeface="Arial" panose="020B0604020202020204" pitchFamily="34" charset="0"/>
                        </a:rPr>
                        <a:t>я</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собрани</a:t>
                      </a:r>
                      <a:r>
                        <a:rPr lang="ru-RU" sz="2000" b="1">
                          <a:effectLst/>
                          <a:latin typeface="Arial" panose="020B0604020202020204" pitchFamily="34" charset="0"/>
                          <a:ea typeface="Times New Roman"/>
                          <a:cs typeface="Arial" panose="020B0604020202020204" pitchFamily="34" charset="0"/>
                        </a:rPr>
                        <a:t>я</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времен</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98668">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Дат.п.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правил</a:t>
                      </a:r>
                      <a:r>
                        <a:rPr lang="ru-RU" sz="2000" b="1" dirty="0">
                          <a:effectLst/>
                          <a:latin typeface="Arial" panose="020B0604020202020204" pitchFamily="34" charset="0"/>
                          <a:ea typeface="Times New Roman"/>
                          <a:cs typeface="Arial" panose="020B0604020202020204" pitchFamily="34" charset="0"/>
                        </a:rPr>
                        <a:t>у</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пол</a:t>
                      </a:r>
                      <a:r>
                        <a:rPr lang="ru-RU" sz="2000" b="1">
                          <a:effectLst/>
                          <a:latin typeface="Arial" panose="020B0604020202020204" pitchFamily="34" charset="0"/>
                          <a:ea typeface="Times New Roman"/>
                          <a:cs typeface="Arial" panose="020B0604020202020204" pitchFamily="34" charset="0"/>
                        </a:rPr>
                        <a:t>ю</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воскресень</a:t>
                      </a:r>
                      <a:r>
                        <a:rPr lang="ru-RU" sz="2000" b="1">
                          <a:effectLst/>
                          <a:latin typeface="Arial" panose="020B0604020202020204" pitchFamily="34" charset="0"/>
                          <a:ea typeface="Times New Roman"/>
                          <a:cs typeface="Arial" panose="020B0604020202020204" pitchFamily="34" charset="0"/>
                        </a:rPr>
                        <a:t>ю</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собрани</a:t>
                      </a:r>
                      <a:r>
                        <a:rPr lang="ru-RU" sz="2000" b="1">
                          <a:effectLst/>
                          <a:latin typeface="Arial" panose="020B0604020202020204" pitchFamily="34" charset="0"/>
                          <a:ea typeface="Times New Roman"/>
                          <a:cs typeface="Arial" panose="020B0604020202020204" pitchFamily="34" charset="0"/>
                        </a:rPr>
                        <a:t>ю</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времен</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5998">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Вин.п.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a:effectLst/>
                          <a:latin typeface="Arial" panose="020B0604020202020204" pitchFamily="34" charset="0"/>
                          <a:ea typeface="Times New Roman"/>
                          <a:cs typeface="Arial" panose="020B0604020202020204" pitchFamily="34" charset="0"/>
                        </a:rPr>
                        <a:t>=</a:t>
                      </a:r>
                      <a:r>
                        <a:rPr lang="ru-RU" sz="2000">
                          <a:effectLst/>
                          <a:latin typeface="Arial" panose="020B0604020202020204" pitchFamily="34" charset="0"/>
                          <a:ea typeface="Times New Roman"/>
                          <a:cs typeface="Arial" panose="020B0604020202020204" pitchFamily="34" charset="0"/>
                        </a:rPr>
                        <a:t> Им.п.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a:t>
                      </a:r>
                      <a:r>
                        <a:rPr lang="ru-RU" sz="2000" dirty="0">
                          <a:effectLst/>
                          <a:latin typeface="Arial" panose="020B0604020202020204" pitchFamily="34" charset="0"/>
                          <a:ea typeface="Times New Roman"/>
                          <a:cs typeface="Arial" panose="020B0604020202020204" pitchFamily="34" charset="0"/>
                        </a:rPr>
                        <a:t> </a:t>
                      </a:r>
                      <a:r>
                        <a:rPr lang="ru-RU" sz="2000" dirty="0" err="1">
                          <a:effectLst/>
                          <a:latin typeface="Arial" panose="020B0604020202020204" pitchFamily="34" charset="0"/>
                          <a:ea typeface="Times New Roman"/>
                          <a:cs typeface="Arial" panose="020B0604020202020204" pitchFamily="34" charset="0"/>
                        </a:rPr>
                        <a:t>Им.п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a:effectLst/>
                          <a:latin typeface="Arial" panose="020B0604020202020204" pitchFamily="34" charset="0"/>
                          <a:ea typeface="Times New Roman"/>
                          <a:cs typeface="Arial" panose="020B0604020202020204" pitchFamily="34" charset="0"/>
                        </a:rPr>
                        <a:t>=</a:t>
                      </a:r>
                      <a:r>
                        <a:rPr lang="ru-RU" sz="2000">
                          <a:effectLst/>
                          <a:latin typeface="Arial" panose="020B0604020202020204" pitchFamily="34" charset="0"/>
                          <a:ea typeface="Times New Roman"/>
                          <a:cs typeface="Arial" panose="020B0604020202020204" pitchFamily="34" charset="0"/>
                        </a:rPr>
                        <a:t> Им.п.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a:effectLst/>
                          <a:latin typeface="Arial" panose="020B0604020202020204" pitchFamily="34" charset="0"/>
                          <a:ea typeface="Times New Roman"/>
                          <a:cs typeface="Arial" panose="020B0604020202020204" pitchFamily="34" charset="0"/>
                        </a:rPr>
                        <a:t>=</a:t>
                      </a:r>
                      <a:r>
                        <a:rPr lang="ru-RU" sz="2000">
                          <a:effectLst/>
                          <a:latin typeface="Arial" panose="020B0604020202020204" pitchFamily="34" charset="0"/>
                          <a:ea typeface="Times New Roman"/>
                          <a:cs typeface="Arial" panose="020B0604020202020204" pitchFamily="34" charset="0"/>
                        </a:rPr>
                        <a:t> Им.п.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a:effectLst/>
                          <a:latin typeface="Arial" panose="020B0604020202020204" pitchFamily="34" charset="0"/>
                          <a:ea typeface="Times New Roman"/>
                          <a:cs typeface="Arial" panose="020B0604020202020204" pitchFamily="34" charset="0"/>
                        </a:rPr>
                        <a:t>=</a:t>
                      </a:r>
                      <a:r>
                        <a:rPr lang="ru-RU" sz="2000">
                          <a:effectLst/>
                          <a:latin typeface="Arial" panose="020B0604020202020204" pitchFamily="34" charset="0"/>
                          <a:ea typeface="Times New Roman"/>
                          <a:cs typeface="Arial" panose="020B0604020202020204" pitchFamily="34" charset="0"/>
                        </a:rPr>
                        <a:t> Им.п.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98668">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Тв.п.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правил</a:t>
                      </a:r>
                      <a:r>
                        <a:rPr lang="ru-RU" sz="2000" b="1">
                          <a:effectLst/>
                          <a:latin typeface="Arial" panose="020B0604020202020204" pitchFamily="34" charset="0"/>
                          <a:ea typeface="Times New Roman"/>
                          <a:cs typeface="Arial" panose="020B0604020202020204" pitchFamily="34" charset="0"/>
                        </a:rPr>
                        <a:t>ом</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пол</a:t>
                      </a:r>
                      <a:r>
                        <a:rPr lang="ru-RU" sz="2000" b="1" dirty="0">
                          <a:effectLst/>
                          <a:latin typeface="Arial" panose="020B0604020202020204" pitchFamily="34" charset="0"/>
                          <a:ea typeface="Times New Roman"/>
                          <a:cs typeface="Arial" panose="020B0604020202020204" pitchFamily="34" charset="0"/>
                        </a:rPr>
                        <a:t>ем</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воскресень</a:t>
                      </a:r>
                      <a:r>
                        <a:rPr lang="ru-RU" sz="2000" b="1" dirty="0">
                          <a:effectLst/>
                          <a:latin typeface="Arial" panose="020B0604020202020204" pitchFamily="34" charset="0"/>
                          <a:ea typeface="Times New Roman"/>
                          <a:cs typeface="Arial" panose="020B0604020202020204" pitchFamily="34" charset="0"/>
                        </a:rPr>
                        <a:t>ем</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собрани</a:t>
                      </a:r>
                      <a:r>
                        <a:rPr lang="ru-RU" sz="2000" b="1" dirty="0">
                          <a:effectLst/>
                          <a:latin typeface="Arial" panose="020B0604020202020204" pitchFamily="34" charset="0"/>
                          <a:ea typeface="Times New Roman"/>
                          <a:cs typeface="Arial" panose="020B0604020202020204" pitchFamily="34" charset="0"/>
                        </a:rPr>
                        <a:t>ем</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времен</a:t>
                      </a:r>
                      <a:r>
                        <a:rPr lang="ru-RU" sz="2000" b="1">
                          <a:effectLst/>
                          <a:latin typeface="Arial" panose="020B0604020202020204" pitchFamily="34" charset="0"/>
                          <a:ea typeface="Times New Roman"/>
                          <a:cs typeface="Arial" panose="020B0604020202020204" pitchFamily="34" charset="0"/>
                        </a:rPr>
                        <a:t>ем</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8668">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Предл.п.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правил</a:t>
                      </a:r>
                      <a:r>
                        <a:rPr lang="ru-RU" sz="2000" b="1">
                          <a:effectLst/>
                          <a:latin typeface="Arial" panose="020B0604020202020204" pitchFamily="34" charset="0"/>
                          <a:ea typeface="Times New Roman"/>
                          <a:cs typeface="Arial" panose="020B0604020202020204" pitchFamily="34" charset="0"/>
                        </a:rPr>
                        <a:t>е</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пол</a:t>
                      </a:r>
                      <a:r>
                        <a:rPr lang="ru-RU" sz="2000" b="1">
                          <a:effectLst/>
                          <a:latin typeface="Arial" panose="020B0604020202020204" pitchFamily="34" charset="0"/>
                          <a:ea typeface="Times New Roman"/>
                          <a:cs typeface="Arial" panose="020B0604020202020204" pitchFamily="34" charset="0"/>
                        </a:rPr>
                        <a:t>е</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воскресень</a:t>
                      </a:r>
                      <a:r>
                        <a:rPr lang="ru-RU" sz="2000" b="1" dirty="0">
                          <a:effectLst/>
                          <a:latin typeface="Arial" panose="020B0604020202020204" pitchFamily="34" charset="0"/>
                          <a:ea typeface="Times New Roman"/>
                          <a:cs typeface="Arial" panose="020B0604020202020204" pitchFamily="34" charset="0"/>
                        </a:rPr>
                        <a:t>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собрани</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времен</a:t>
                      </a:r>
                      <a:r>
                        <a:rPr lang="ru-RU" sz="2000" b="1" dirty="0">
                          <a:effectLst/>
                          <a:latin typeface="Arial" panose="020B0604020202020204" pitchFamily="34" charset="0"/>
                          <a:ea typeface="Times New Roman"/>
                          <a:cs typeface="Arial" panose="020B0604020202020204" pitchFamily="34" charset="0"/>
                        </a:rPr>
                        <a:t>и</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Obdélník 2">
            <a:extLst>
              <a:ext uri="{FF2B5EF4-FFF2-40B4-BE49-F238E27FC236}">
                <a16:creationId xmlns:a16="http://schemas.microsoft.com/office/drawing/2014/main" id="{C2CDE10B-8ED6-416D-A1A4-B31A0D336057}"/>
              </a:ext>
            </a:extLst>
          </p:cNvPr>
          <p:cNvSpPr/>
          <p:nvPr/>
        </p:nvSpPr>
        <p:spPr>
          <a:xfrm>
            <a:off x="3610063" y="666909"/>
            <a:ext cx="4971874" cy="369332"/>
          </a:xfrm>
          <a:prstGeom prst="rect">
            <a:avLst/>
          </a:prstGeom>
        </p:spPr>
        <p:txBody>
          <a:bodyPr wrap="none">
            <a:spAutoFit/>
          </a:bodyPr>
          <a:lstStyle/>
          <a:p>
            <a:pPr algn="ctr">
              <a:spcAft>
                <a:spcPts val="0"/>
              </a:spcAft>
            </a:pPr>
            <a:r>
              <a:rPr lang="ru-RU" b="1" u="sng" dirty="0">
                <a:solidFill>
                  <a:srgbClr val="00B050"/>
                </a:solidFill>
                <a:latin typeface="Times New Roman"/>
                <a:ea typeface="Times New Roman"/>
              </a:rPr>
              <a:t>СРЕДНИЙ РОД - ЕДИНСТВЕННОЕ ЧИСЛО</a:t>
            </a:r>
            <a:endParaRPr lang="de-DE" dirty="0">
              <a:solidFill>
                <a:srgbClr val="00B050"/>
              </a:solidFill>
              <a:latin typeface="Times New Roman"/>
              <a:ea typeface="Times New Roman"/>
            </a:endParaRPr>
          </a:p>
        </p:txBody>
      </p:sp>
      <p:sp>
        <p:nvSpPr>
          <p:cNvPr id="4" name="Obdélník 3">
            <a:extLst>
              <a:ext uri="{FF2B5EF4-FFF2-40B4-BE49-F238E27FC236}">
                <a16:creationId xmlns:a16="http://schemas.microsoft.com/office/drawing/2014/main" id="{991B9375-7B07-4283-B736-154A1CC79C54}"/>
              </a:ext>
            </a:extLst>
          </p:cNvPr>
          <p:cNvSpPr/>
          <p:nvPr/>
        </p:nvSpPr>
        <p:spPr>
          <a:xfrm>
            <a:off x="1689716" y="5459311"/>
            <a:ext cx="8865834" cy="646331"/>
          </a:xfrm>
          <a:prstGeom prst="rect">
            <a:avLst/>
          </a:prstGeom>
        </p:spPr>
        <p:txBody>
          <a:bodyPr wrap="square">
            <a:spAutoFit/>
          </a:bodyPr>
          <a:lstStyle/>
          <a:p>
            <a:r>
              <a:rPr lang="ru-RU" dirty="0">
                <a:latin typeface="Arial" panose="020B0604020202020204" pitchFamily="34" charset="0"/>
                <a:cs typeface="Arial" panose="020B0604020202020204" pitchFamily="34" charset="0"/>
              </a:rPr>
              <a:t>Существительных на </a:t>
            </a:r>
            <a:r>
              <a:rPr lang="ru-RU" dirty="0">
                <a:solidFill>
                  <a:srgbClr val="FF0000"/>
                </a:solidFill>
                <a:latin typeface="Arial" panose="020B0604020202020204" pitchFamily="34" charset="0"/>
                <a:cs typeface="Arial" panose="020B0604020202020204" pitchFamily="34" charset="0"/>
              </a:rPr>
              <a:t>-</a:t>
            </a:r>
            <a:r>
              <a:rPr lang="ru-RU" dirty="0" err="1">
                <a:solidFill>
                  <a:srgbClr val="FF0000"/>
                </a:solidFill>
                <a:latin typeface="Arial" panose="020B0604020202020204" pitchFamily="34" charset="0"/>
                <a:cs typeface="Arial" panose="020B0604020202020204" pitchFamily="34" charset="0"/>
              </a:rPr>
              <a:t>мя</a:t>
            </a:r>
            <a:r>
              <a:rPr lang="ru-RU" dirty="0">
                <a:solidFill>
                  <a:srgbClr val="FF0000"/>
                </a:solidFill>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всего 10: </a:t>
            </a:r>
            <a:r>
              <a:rPr lang="ru-RU" dirty="0">
                <a:solidFill>
                  <a:srgbClr val="FF0000"/>
                </a:solidFill>
                <a:latin typeface="Arial" panose="020B0604020202020204" pitchFamily="34" charset="0"/>
                <a:cs typeface="Arial" panose="020B0604020202020204" pitchFamily="34" charset="0"/>
              </a:rPr>
              <a:t>бремя, время, стремя, семя, вымя, имя, знамя, темя, пламя, племя</a:t>
            </a:r>
            <a:r>
              <a:rPr lang="ru-RU"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555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FDD5821-8A92-4260-B27E-4255952E3131}"/>
              </a:ext>
            </a:extLst>
          </p:cNvPr>
          <p:cNvSpPr/>
          <p:nvPr/>
        </p:nvSpPr>
        <p:spPr>
          <a:xfrm>
            <a:off x="1927935" y="752954"/>
            <a:ext cx="8833281" cy="5207259"/>
          </a:xfrm>
          <a:prstGeom prst="rect">
            <a:avLst/>
          </a:prstGeom>
        </p:spPr>
        <p:txBody>
          <a:bodyPr wrap="square">
            <a:spAutoFit/>
          </a:bodyPr>
          <a:lstStyle/>
          <a:p>
            <a:pPr lvl="0">
              <a:lnSpc>
                <a:spcPct val="115000"/>
              </a:lnSpc>
              <a:spcAft>
                <a:spcPts val="1000"/>
              </a:spcAft>
            </a:pPr>
            <a:r>
              <a:rPr lang="ru-RU" sz="2000" b="1" u="sng" dirty="0">
                <a:latin typeface="Arial" panose="020B0604020202020204" pitchFamily="34" charset="0"/>
                <a:ea typeface="Calibri"/>
                <a:cs typeface="Arial" panose="020B0604020202020204" pitchFamily="34" charset="0"/>
              </a:rPr>
              <a:t>Существительные разделяются на </a:t>
            </a:r>
            <a:r>
              <a:rPr lang="ru-RU" sz="2000" b="1" u="sng" dirty="0">
                <a:solidFill>
                  <a:srgbClr val="00B050"/>
                </a:solidFill>
                <a:latin typeface="Arial" panose="020B0604020202020204" pitchFamily="34" charset="0"/>
                <a:ea typeface="Calibri"/>
                <a:cs typeface="Arial" panose="020B0604020202020204" pitchFamily="34" charset="0"/>
              </a:rPr>
              <a:t>лексико-грамматические разряды </a:t>
            </a:r>
            <a:r>
              <a:rPr lang="ru-RU" sz="2000" b="1" u="sng" dirty="0">
                <a:latin typeface="Arial" panose="020B0604020202020204" pitchFamily="34" charset="0"/>
                <a:ea typeface="Calibri"/>
                <a:cs typeface="Arial" panose="020B0604020202020204" pitchFamily="34" charset="0"/>
              </a:rPr>
              <a:t>(иногда также описываются как категории): </a:t>
            </a:r>
          </a:p>
          <a:p>
            <a:pPr lvl="0">
              <a:lnSpc>
                <a:spcPct val="115000"/>
              </a:lnSpc>
              <a:spcAft>
                <a:spcPts val="1000"/>
              </a:spcAft>
            </a:pPr>
            <a:r>
              <a:rPr lang="ru-RU" sz="2000" b="1" dirty="0">
                <a:latin typeface="Arial" panose="020B0604020202020204" pitchFamily="34" charset="0"/>
                <a:ea typeface="Calibri"/>
                <a:cs typeface="Arial" panose="020B0604020202020204" pitchFamily="34" charset="0"/>
              </a:rPr>
              <a:t>1) собственные и нарицательные </a:t>
            </a:r>
            <a:r>
              <a:rPr lang="ru-RU" sz="2000" i="1" dirty="0">
                <a:latin typeface="Arial" panose="020B0604020202020204" pitchFamily="34" charset="0"/>
                <a:ea typeface="Calibri"/>
                <a:cs typeface="Arial" panose="020B0604020202020204" pitchFamily="34" charset="0"/>
              </a:rPr>
              <a:t>Жучка – собака; донкихот, донжуан</a:t>
            </a:r>
            <a:r>
              <a:rPr lang="ru-RU" sz="2000" b="1" dirty="0">
                <a:latin typeface="Arial" panose="020B0604020202020204" pitchFamily="34" charset="0"/>
                <a:ea typeface="Calibri"/>
                <a:cs typeface="Arial" panose="020B0604020202020204" pitchFamily="34" charset="0"/>
              </a:rPr>
              <a:t> </a:t>
            </a:r>
          </a:p>
          <a:p>
            <a:pPr lvl="0">
              <a:lnSpc>
                <a:spcPct val="115000"/>
              </a:lnSpc>
              <a:spcAft>
                <a:spcPts val="1000"/>
              </a:spcAft>
            </a:pPr>
            <a:r>
              <a:rPr lang="ru-RU" sz="2000" b="1" dirty="0">
                <a:latin typeface="Arial" panose="020B0604020202020204" pitchFamily="34" charset="0"/>
                <a:ea typeface="Calibri"/>
                <a:cs typeface="Arial" panose="020B0604020202020204" pitchFamily="34" charset="0"/>
              </a:rPr>
              <a:t>2) собирательные</a:t>
            </a:r>
            <a:r>
              <a:rPr lang="ru-RU" sz="2000" i="1" dirty="0">
                <a:latin typeface="Arial" panose="020B0604020202020204" pitchFamily="34" charset="0"/>
                <a:ea typeface="Calibri"/>
                <a:cs typeface="Arial" panose="020B0604020202020204" pitchFamily="34" charset="0"/>
              </a:rPr>
              <a:t> зверьё, аристократия, беднота</a:t>
            </a:r>
            <a:endParaRPr lang="ru-RU" sz="2000" b="1" dirty="0">
              <a:latin typeface="Arial" panose="020B0604020202020204" pitchFamily="34" charset="0"/>
              <a:ea typeface="Calibri"/>
              <a:cs typeface="Arial" panose="020B0604020202020204" pitchFamily="34" charset="0"/>
            </a:endParaRPr>
          </a:p>
          <a:p>
            <a:pPr lvl="0">
              <a:lnSpc>
                <a:spcPct val="115000"/>
              </a:lnSpc>
              <a:spcAft>
                <a:spcPts val="1000"/>
              </a:spcAft>
            </a:pPr>
            <a:r>
              <a:rPr lang="ru-RU" sz="2000" b="1" dirty="0">
                <a:latin typeface="Arial" panose="020B0604020202020204" pitchFamily="34" charset="0"/>
                <a:ea typeface="Calibri"/>
                <a:cs typeface="Arial" panose="020B0604020202020204" pitchFamily="34" charset="0"/>
              </a:rPr>
              <a:t>3) вещественные </a:t>
            </a:r>
            <a:r>
              <a:rPr lang="ru-RU" sz="2000" i="1" dirty="0">
                <a:latin typeface="Arial" panose="020B0604020202020204" pitchFamily="34" charset="0"/>
                <a:ea typeface="Calibri"/>
                <a:cs typeface="Arial" panose="020B0604020202020204" pitchFamily="34" charset="0"/>
              </a:rPr>
              <a:t>мука, уголь, картофель</a:t>
            </a:r>
            <a:endParaRPr lang="ru-RU" sz="2000" b="1" dirty="0">
              <a:latin typeface="Arial" panose="020B0604020202020204" pitchFamily="34" charset="0"/>
              <a:ea typeface="Calibri"/>
              <a:cs typeface="Arial" panose="020B0604020202020204" pitchFamily="34" charset="0"/>
            </a:endParaRPr>
          </a:p>
          <a:p>
            <a:pPr lvl="0">
              <a:lnSpc>
                <a:spcPct val="115000"/>
              </a:lnSpc>
              <a:spcAft>
                <a:spcPts val="1000"/>
              </a:spcAft>
            </a:pPr>
            <a:r>
              <a:rPr lang="ru-RU" sz="2000" b="1" dirty="0">
                <a:latin typeface="Arial" panose="020B0604020202020204" pitchFamily="34" charset="0"/>
                <a:ea typeface="Calibri"/>
                <a:cs typeface="Arial" panose="020B0604020202020204" pitchFamily="34" charset="0"/>
              </a:rPr>
              <a:t>4) конкретные и отвлеченные  </a:t>
            </a:r>
            <a:r>
              <a:rPr lang="ru-RU" sz="2000" i="1" dirty="0">
                <a:latin typeface="Arial" panose="020B0604020202020204" pitchFamily="34" charset="0"/>
                <a:ea typeface="Calibri"/>
                <a:cs typeface="Arial" panose="020B0604020202020204" pitchFamily="34" charset="0"/>
              </a:rPr>
              <a:t>слава, смех</a:t>
            </a:r>
          </a:p>
          <a:p>
            <a:pPr marL="285750" indent="-285750">
              <a:lnSpc>
                <a:spcPct val="115000"/>
              </a:lnSpc>
              <a:spcAft>
                <a:spcPts val="1000"/>
              </a:spcAft>
              <a:buFont typeface="Wingdings" panose="05000000000000000000" pitchFamily="2" charset="2"/>
              <a:buChar char="§"/>
            </a:pPr>
            <a:r>
              <a:rPr lang="ru-RU" sz="2000" dirty="0">
                <a:latin typeface="Arial" panose="020B0604020202020204" pitchFamily="34" charset="0"/>
                <a:ea typeface="Calibri"/>
                <a:cs typeface="Arial" panose="020B0604020202020204" pitchFamily="34" charset="0"/>
              </a:rPr>
              <a:t>абстрактные существительные – это слова, называющие отвлеченные понятия</a:t>
            </a:r>
          </a:p>
          <a:p>
            <a:pPr marL="285750" lvl="0" indent="-285750">
              <a:lnSpc>
                <a:spcPct val="115000"/>
              </a:lnSpc>
              <a:spcAft>
                <a:spcPts val="1000"/>
              </a:spcAft>
              <a:buFont typeface="Wingdings" panose="05000000000000000000" pitchFamily="2" charset="2"/>
              <a:buChar char="§"/>
            </a:pPr>
            <a:r>
              <a:rPr lang="ru-RU" sz="2000" dirty="0">
                <a:latin typeface="Arial" panose="020B0604020202020204" pitchFamily="34" charset="0"/>
                <a:ea typeface="Calibri"/>
                <a:cs typeface="Arial" panose="020B0604020202020204" pitchFamily="34" charset="0"/>
              </a:rPr>
              <a:t>конкретные существительные противопоставлены не только отвлеченным существительным, но и существительным собирательным и вещественным</a:t>
            </a:r>
          </a:p>
          <a:p>
            <a:pPr lvl="0">
              <a:lnSpc>
                <a:spcPct val="115000"/>
              </a:lnSpc>
              <a:spcAft>
                <a:spcPts val="1000"/>
              </a:spcAft>
            </a:pPr>
            <a:r>
              <a:rPr lang="ru-RU" sz="2000" b="1" dirty="0">
                <a:latin typeface="Arial" panose="020B0604020202020204" pitchFamily="34" charset="0"/>
                <a:ea typeface="Calibri"/>
                <a:cs typeface="Arial" panose="020B0604020202020204" pitchFamily="34" charset="0"/>
              </a:rPr>
              <a:t>5) одушевленные и неодушевленные </a:t>
            </a:r>
            <a:r>
              <a:rPr lang="ru-RU" sz="2000" i="1" dirty="0">
                <a:latin typeface="Arial" panose="020B0604020202020204" pitchFamily="34" charset="0"/>
                <a:ea typeface="Calibri"/>
                <a:cs typeface="Arial" panose="020B0604020202020204" pitchFamily="34" charset="0"/>
              </a:rPr>
              <a:t>человек, сын</a:t>
            </a:r>
            <a:r>
              <a:rPr lang="cs-CZ" sz="2000" i="1" dirty="0">
                <a:latin typeface="Arial" panose="020B0604020202020204" pitchFamily="34" charset="0"/>
                <a:ea typeface="Calibri"/>
                <a:cs typeface="Arial" panose="020B0604020202020204" pitchFamily="34" charset="0"/>
              </a:rPr>
              <a:t> </a:t>
            </a:r>
            <a:r>
              <a:rPr lang="cs-CZ" sz="2000" dirty="0">
                <a:latin typeface="Arial" panose="020B0604020202020204" pitchFamily="34" charset="0"/>
                <a:ea typeface="Calibri"/>
                <a:cs typeface="Arial" panose="020B0604020202020204" pitchFamily="34" charset="0"/>
              </a:rPr>
              <a:t>x</a:t>
            </a:r>
            <a:r>
              <a:rPr lang="cs-CZ" sz="2000" i="1" dirty="0">
                <a:latin typeface="Arial" panose="020B0604020202020204" pitchFamily="34" charset="0"/>
                <a:ea typeface="Calibri"/>
                <a:cs typeface="Arial" panose="020B0604020202020204" pitchFamily="34" charset="0"/>
              </a:rPr>
              <a:t> </a:t>
            </a:r>
            <a:r>
              <a:rPr lang="ru-RU" sz="2000" i="1" dirty="0">
                <a:latin typeface="Arial" panose="020B0604020202020204" pitchFamily="34" charset="0"/>
                <a:ea typeface="Calibri"/>
                <a:cs typeface="Arial" panose="020B0604020202020204" pitchFamily="34" charset="0"/>
              </a:rPr>
              <a:t>стол</a:t>
            </a:r>
            <a:r>
              <a:rPr lang="cs-CZ" sz="2000" i="1" dirty="0">
                <a:latin typeface="Arial" panose="020B0604020202020204" pitchFamily="34" charset="0"/>
                <a:ea typeface="Calibri"/>
                <a:cs typeface="Arial" panose="020B0604020202020204" pitchFamily="34" charset="0"/>
              </a:rPr>
              <a:t>, </a:t>
            </a:r>
            <a:r>
              <a:rPr lang="ru-RU" sz="2000" i="1" dirty="0">
                <a:latin typeface="Arial" panose="020B0604020202020204" pitchFamily="34" charset="0"/>
                <a:ea typeface="Calibri"/>
                <a:cs typeface="Arial" panose="020B0604020202020204" pitchFamily="34" charset="0"/>
              </a:rPr>
              <a:t>поездка</a:t>
            </a:r>
            <a:endParaRPr lang="cs-CZ" sz="2000" i="1"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717671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4E8ED89-35FD-443F-A172-684EE877A1FE}"/>
              </a:ext>
            </a:extLst>
          </p:cNvPr>
          <p:cNvSpPr/>
          <p:nvPr/>
        </p:nvSpPr>
        <p:spPr>
          <a:xfrm>
            <a:off x="1748901" y="1147517"/>
            <a:ext cx="8398276" cy="4401205"/>
          </a:xfrm>
          <a:prstGeom prst="rect">
            <a:avLst/>
          </a:prstGeom>
        </p:spPr>
        <p:txBody>
          <a:bodyPr wrap="square">
            <a:spAutoFit/>
          </a:bodyPr>
          <a:lstStyle/>
          <a:p>
            <a:pPr marL="285750" lvl="0" indent="-285750" algn="just">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Так же как и в предыдущих случаях, </a:t>
            </a:r>
            <a:r>
              <a:rPr lang="ru-RU" sz="2000" b="1" dirty="0">
                <a:solidFill>
                  <a:prstClr val="black"/>
                </a:solidFill>
                <a:latin typeface="Arial" panose="020B0604020202020204" pitchFamily="34" charset="0"/>
                <a:ea typeface="Times New Roman"/>
                <a:cs typeface="Arial" panose="020B0604020202020204" pitchFamily="34" charset="0"/>
              </a:rPr>
              <a:t>в рамках </a:t>
            </a:r>
            <a:r>
              <a:rPr lang="ru-RU" sz="2000" b="1" u="sng" dirty="0">
                <a:solidFill>
                  <a:prstClr val="black"/>
                </a:solidFill>
                <a:latin typeface="Arial" panose="020B0604020202020204" pitchFamily="34" charset="0"/>
                <a:ea typeface="Times New Roman"/>
                <a:cs typeface="Arial" panose="020B0604020202020204" pitchFamily="34" charset="0"/>
              </a:rPr>
              <a:t>среднего рода</a:t>
            </a:r>
            <a:r>
              <a:rPr lang="ru-RU" sz="2000" b="1" dirty="0">
                <a:solidFill>
                  <a:prstClr val="black"/>
                </a:solidFill>
                <a:latin typeface="Arial" panose="020B0604020202020204" pitchFamily="34" charset="0"/>
                <a:ea typeface="Times New Roman"/>
                <a:cs typeface="Arial" panose="020B0604020202020204" pitchFamily="34" charset="0"/>
              </a:rPr>
              <a:t> отличительные особенности русских разновидностей склонения </a:t>
            </a:r>
            <a:r>
              <a:rPr lang="ru-RU" sz="2000" b="1" i="1" dirty="0">
                <a:solidFill>
                  <a:prstClr val="black"/>
                </a:solidFill>
                <a:latin typeface="Arial" panose="020B0604020202020204" pitchFamily="34" charset="0"/>
                <a:ea typeface="Times New Roman"/>
                <a:cs typeface="Arial" panose="020B0604020202020204" pitchFamily="34" charset="0"/>
              </a:rPr>
              <a:t>правило, поле, воскресенье, собрание</a:t>
            </a:r>
            <a:r>
              <a:rPr lang="ru-RU" sz="2000" b="1" dirty="0">
                <a:solidFill>
                  <a:prstClr val="black"/>
                </a:solidFill>
                <a:latin typeface="Arial" panose="020B0604020202020204" pitchFamily="34" charset="0"/>
                <a:ea typeface="Times New Roman"/>
                <a:cs typeface="Arial" panose="020B0604020202020204" pitchFamily="34" charset="0"/>
              </a:rPr>
              <a:t> относятся лишь к графическому плану</a:t>
            </a:r>
            <a:r>
              <a:rPr lang="ru-RU" sz="2000" dirty="0">
                <a:solidFill>
                  <a:prstClr val="black"/>
                </a:solidFill>
                <a:latin typeface="Arial" panose="020B0604020202020204" pitchFamily="34" charset="0"/>
                <a:ea typeface="Times New Roman"/>
                <a:cs typeface="Arial" panose="020B0604020202020204" pitchFamily="34" charset="0"/>
              </a:rPr>
              <a:t>. </a:t>
            </a:r>
          </a:p>
          <a:p>
            <a:pPr lvl="0" algn="just"/>
            <a:endParaRPr lang="ru-RU" sz="2000" dirty="0">
              <a:solidFill>
                <a:prstClr val="black"/>
              </a:solidFill>
              <a:latin typeface="Arial" panose="020B0604020202020204" pitchFamily="34" charset="0"/>
              <a:ea typeface="Times New Roman"/>
              <a:cs typeface="Arial" panose="020B0604020202020204" pitchFamily="34" charset="0"/>
            </a:endParaRPr>
          </a:p>
          <a:p>
            <a:pPr marL="285750" lvl="0" indent="-285750" algn="just">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В чешском же языке, напротив, </a:t>
            </a:r>
            <a:r>
              <a:rPr lang="ru-RU" sz="2000" b="1" dirty="0">
                <a:solidFill>
                  <a:prstClr val="black"/>
                </a:solidFill>
                <a:latin typeface="Arial" panose="020B0604020202020204" pitchFamily="34" charset="0"/>
                <a:ea typeface="Times New Roman"/>
                <a:cs typeface="Arial" panose="020B0604020202020204" pitchFamily="34" charset="0"/>
              </a:rPr>
              <a:t>несходство типов </a:t>
            </a:r>
            <a:r>
              <a:rPr lang="ru-RU" sz="2000" b="1" i="1" dirty="0" err="1">
                <a:solidFill>
                  <a:prstClr val="black"/>
                </a:solidFill>
                <a:latin typeface="Arial" panose="020B0604020202020204" pitchFamily="34" charset="0"/>
                <a:ea typeface="Times New Roman"/>
                <a:cs typeface="Arial" panose="020B0604020202020204" pitchFamily="34" charset="0"/>
              </a:rPr>
              <a:t>město</a:t>
            </a:r>
            <a:r>
              <a:rPr lang="ru-RU" sz="2000" b="1" dirty="0">
                <a:solidFill>
                  <a:prstClr val="black"/>
                </a:solidFill>
                <a:latin typeface="Arial" panose="020B0604020202020204" pitchFamily="34" charset="0"/>
                <a:ea typeface="Times New Roman"/>
                <a:cs typeface="Arial" panose="020B0604020202020204" pitchFamily="34" charset="0"/>
              </a:rPr>
              <a:t> x </a:t>
            </a:r>
            <a:r>
              <a:rPr lang="ru-RU" sz="2000" b="1" i="1" dirty="0" err="1">
                <a:solidFill>
                  <a:prstClr val="black"/>
                </a:solidFill>
                <a:latin typeface="Arial" panose="020B0604020202020204" pitchFamily="34" charset="0"/>
                <a:ea typeface="Times New Roman"/>
                <a:cs typeface="Arial" panose="020B0604020202020204" pitchFamily="34" charset="0"/>
              </a:rPr>
              <a:t>moře</a:t>
            </a:r>
            <a:r>
              <a:rPr lang="ru-RU" sz="2000" b="1" dirty="0">
                <a:solidFill>
                  <a:prstClr val="black"/>
                </a:solidFill>
                <a:latin typeface="Arial" panose="020B0604020202020204" pitchFamily="34" charset="0"/>
                <a:ea typeface="Times New Roman"/>
                <a:cs typeface="Arial" panose="020B0604020202020204" pitchFamily="34" charset="0"/>
              </a:rPr>
              <a:t> наблюдается во всех падежных формах с исключением </a:t>
            </a:r>
            <a:r>
              <a:rPr lang="ru-RU" sz="2000" b="1" dirty="0" err="1">
                <a:solidFill>
                  <a:prstClr val="black"/>
                </a:solidFill>
                <a:latin typeface="Arial" panose="020B0604020202020204" pitchFamily="34" charset="0"/>
                <a:ea typeface="Times New Roman"/>
                <a:cs typeface="Arial" panose="020B0604020202020204" pitchFamily="34" charset="0"/>
              </a:rPr>
              <a:t>тв.п</a:t>
            </a:r>
            <a:r>
              <a:rPr lang="ru-RU" sz="2000" b="1" dirty="0">
                <a:solidFill>
                  <a:prstClr val="black"/>
                </a:solidFill>
                <a:latin typeface="Arial" panose="020B0604020202020204" pitchFamily="34" charset="0"/>
                <a:ea typeface="Times New Roman"/>
                <a:cs typeface="Arial" panose="020B0604020202020204" pitchFamily="34" charset="0"/>
              </a:rPr>
              <a:t>.</a:t>
            </a:r>
          </a:p>
          <a:p>
            <a:pPr lvl="0" algn="just"/>
            <a:r>
              <a:rPr lang="ru-RU" sz="2000" b="1" dirty="0">
                <a:solidFill>
                  <a:prstClr val="black"/>
                </a:solidFill>
                <a:latin typeface="Arial" panose="020B0604020202020204" pitchFamily="34" charset="0"/>
                <a:ea typeface="Times New Roman"/>
                <a:cs typeface="Arial" panose="020B0604020202020204" pitchFamily="34" charset="0"/>
              </a:rPr>
              <a:t> </a:t>
            </a:r>
            <a:endParaRPr lang="de-DE" sz="2000" b="1" dirty="0">
              <a:solidFill>
                <a:prstClr val="black"/>
              </a:solidFill>
              <a:latin typeface="Arial" panose="020B0604020202020204" pitchFamily="34" charset="0"/>
              <a:ea typeface="Times New Roman"/>
              <a:cs typeface="Arial" panose="020B0604020202020204" pitchFamily="34" charset="0"/>
            </a:endParaRPr>
          </a:p>
          <a:p>
            <a:pPr marL="285750" lvl="0" indent="-285750">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Свои особенности имеет и чешский тип </a:t>
            </a:r>
            <a:r>
              <a:rPr lang="ru-RU" sz="2000" i="1" dirty="0" err="1">
                <a:solidFill>
                  <a:prstClr val="black"/>
                </a:solidFill>
                <a:latin typeface="Arial" panose="020B0604020202020204" pitchFamily="34" charset="0"/>
                <a:ea typeface="Times New Roman"/>
                <a:cs typeface="Arial" panose="020B0604020202020204" pitchFamily="34" charset="0"/>
              </a:rPr>
              <a:t>stavení</a:t>
            </a:r>
            <a:r>
              <a:rPr lang="ru-RU" sz="2000" dirty="0">
                <a:solidFill>
                  <a:prstClr val="black"/>
                </a:solidFill>
                <a:latin typeface="Arial" panose="020B0604020202020204" pitchFamily="34" charset="0"/>
                <a:ea typeface="Times New Roman"/>
                <a:cs typeface="Arial" panose="020B0604020202020204" pitchFamily="34" charset="0"/>
              </a:rPr>
              <a:t>, полностью отсутствующий в РЯ.</a:t>
            </a:r>
          </a:p>
          <a:p>
            <a:pPr lvl="0"/>
            <a:r>
              <a:rPr lang="ru-RU" sz="2000" dirty="0">
                <a:solidFill>
                  <a:prstClr val="black"/>
                </a:solidFill>
                <a:latin typeface="Arial" panose="020B0604020202020204" pitchFamily="34" charset="0"/>
                <a:ea typeface="Times New Roman"/>
                <a:cs typeface="Arial" panose="020B0604020202020204" pitchFamily="34" charset="0"/>
              </a:rPr>
              <a:t> </a:t>
            </a:r>
          </a:p>
          <a:p>
            <a:pPr marL="285750" lvl="0" indent="-285750">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Далее чешский язык располагает типом </a:t>
            </a:r>
            <a:r>
              <a:rPr lang="ru-RU" sz="2000" i="1" dirty="0" err="1">
                <a:solidFill>
                  <a:prstClr val="black"/>
                </a:solidFill>
                <a:latin typeface="Arial" panose="020B0604020202020204" pitchFamily="34" charset="0"/>
                <a:ea typeface="Times New Roman"/>
                <a:cs typeface="Arial" panose="020B0604020202020204" pitchFamily="34" charset="0"/>
              </a:rPr>
              <a:t>kuře</a:t>
            </a:r>
            <a:r>
              <a:rPr lang="ru-RU" sz="2000" dirty="0">
                <a:solidFill>
                  <a:prstClr val="black"/>
                </a:solidFill>
                <a:latin typeface="Arial" panose="020B0604020202020204" pitchFamily="34" charset="0"/>
                <a:ea typeface="Times New Roman"/>
                <a:cs typeface="Arial" panose="020B0604020202020204" pitchFamily="34" charset="0"/>
              </a:rPr>
              <a:t>, отличающимся расширением основы, которое характерно в РЯ для парадигмы типа </a:t>
            </a:r>
            <a:r>
              <a:rPr lang="ru-RU" sz="2000" i="1" dirty="0">
                <a:solidFill>
                  <a:prstClr val="black"/>
                </a:solidFill>
                <a:latin typeface="Arial" panose="020B0604020202020204" pitchFamily="34" charset="0"/>
                <a:ea typeface="Times New Roman"/>
                <a:cs typeface="Arial" panose="020B0604020202020204" pitchFamily="34" charset="0"/>
              </a:rPr>
              <a:t>время</a:t>
            </a:r>
            <a:r>
              <a:rPr lang="ru-RU" sz="2000" dirty="0">
                <a:solidFill>
                  <a:prstClr val="black"/>
                </a:solidFill>
                <a:latin typeface="Arial" panose="020B0604020202020204" pitchFamily="34" charset="0"/>
                <a:ea typeface="Times New Roman"/>
                <a:cs typeface="Arial" panose="020B0604020202020204" pitchFamily="34" charset="0"/>
              </a:rPr>
              <a:t>, включающей изолированную группу 10 слов.</a:t>
            </a:r>
          </a:p>
        </p:txBody>
      </p:sp>
    </p:spTree>
    <p:extLst>
      <p:ext uri="{BB962C8B-B14F-4D97-AF65-F5344CB8AC3E}">
        <p14:creationId xmlns:p14="http://schemas.microsoft.com/office/powerpoint/2010/main" val="1389204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C7F2B31-A896-421F-A5B4-F1C7ABD83DE1}"/>
              </a:ext>
            </a:extLst>
          </p:cNvPr>
          <p:cNvSpPr/>
          <p:nvPr/>
        </p:nvSpPr>
        <p:spPr>
          <a:xfrm>
            <a:off x="717755" y="920621"/>
            <a:ext cx="10589342" cy="5016758"/>
          </a:xfrm>
          <a:prstGeom prst="rect">
            <a:avLst/>
          </a:prstGeom>
        </p:spPr>
        <p:txBody>
          <a:bodyPr wrap="square">
            <a:spAutoFit/>
          </a:bodyPr>
          <a:lstStyle/>
          <a:p>
            <a:pPr marL="342900" lvl="0" indent="-342900">
              <a:buFont typeface="Wingdings" panose="05000000000000000000" pitchFamily="2" charset="2"/>
              <a:buChar char="Ø"/>
            </a:pPr>
            <a:r>
              <a:rPr lang="ru-RU" sz="2000" u="sng" dirty="0">
                <a:solidFill>
                  <a:prstClr val="black"/>
                </a:solidFill>
                <a:latin typeface="Arial" panose="020B0604020202020204" pitchFamily="34" charset="0"/>
                <a:cs typeface="Arial" panose="020B0604020202020204" pitchFamily="34" charset="0"/>
              </a:rPr>
              <a:t>Существительные среднего рода на -</a:t>
            </a:r>
            <a:r>
              <a:rPr lang="ru-RU" sz="2000" b="1" u="sng" dirty="0" err="1">
                <a:solidFill>
                  <a:prstClr val="black"/>
                </a:solidFill>
                <a:latin typeface="Arial" panose="020B0604020202020204" pitchFamily="34" charset="0"/>
                <a:cs typeface="Arial" panose="020B0604020202020204" pitchFamily="34" charset="0"/>
              </a:rPr>
              <a:t>ие</a:t>
            </a:r>
            <a:r>
              <a:rPr lang="ru-RU" sz="2000" u="sng" dirty="0">
                <a:solidFill>
                  <a:prstClr val="black"/>
                </a:solidFill>
                <a:latin typeface="Arial" panose="020B0604020202020204" pitchFamily="34" charset="0"/>
                <a:cs typeface="Arial" panose="020B0604020202020204" pitchFamily="34" charset="0"/>
              </a:rPr>
              <a:t> в предложном падеже единственного числа имеют окончание -</a:t>
            </a:r>
            <a:r>
              <a:rPr lang="ru-RU" sz="2000" b="1" u="sng" dirty="0">
                <a:solidFill>
                  <a:prstClr val="black"/>
                </a:solidFill>
                <a:latin typeface="Arial" panose="020B0604020202020204" pitchFamily="34" charset="0"/>
                <a:cs typeface="Arial" panose="020B0604020202020204" pitchFamily="34" charset="0"/>
              </a:rPr>
              <a:t>и</a:t>
            </a:r>
            <a:r>
              <a:rPr lang="ru-RU" sz="2000" u="sng"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a:t>
            </a:r>
            <a:r>
              <a:rPr lang="ru-RU" sz="2000" i="1" dirty="0">
                <a:solidFill>
                  <a:prstClr val="black"/>
                </a:solidFill>
                <a:latin typeface="Arial" panose="020B0604020202020204" pitchFamily="34" charset="0"/>
                <a:cs typeface="Arial" panose="020B0604020202020204" pitchFamily="34" charset="0"/>
              </a:rPr>
              <a:t>в здании, на собрании</a:t>
            </a:r>
            <a:r>
              <a:rPr lang="ru-RU" sz="2000" dirty="0">
                <a:solidFill>
                  <a:prstClr val="black"/>
                </a:solidFill>
                <a:latin typeface="Arial" panose="020B0604020202020204" pitchFamily="34" charset="0"/>
                <a:cs typeface="Arial" panose="020B0604020202020204" pitchFamily="34" charset="0"/>
              </a:rPr>
              <a:t>), </a:t>
            </a:r>
            <a:r>
              <a:rPr lang="ru-RU" sz="2000" u="sng" dirty="0">
                <a:solidFill>
                  <a:prstClr val="black"/>
                </a:solidFill>
                <a:latin typeface="Arial" panose="020B0604020202020204" pitchFamily="34" charset="0"/>
                <a:cs typeface="Arial" panose="020B0604020202020204" pitchFamily="34" charset="0"/>
              </a:rPr>
              <a:t>в родительном падеже множественного числа - окончание -</a:t>
            </a:r>
            <a:r>
              <a:rPr lang="ru-RU" sz="2000" b="1" u="sng" dirty="0">
                <a:solidFill>
                  <a:prstClr val="black"/>
                </a:solidFill>
                <a:latin typeface="Arial" panose="020B0604020202020204" pitchFamily="34" charset="0"/>
                <a:cs typeface="Arial" panose="020B0604020202020204" pitchFamily="34" charset="0"/>
              </a:rPr>
              <a:t>й</a:t>
            </a:r>
            <a:r>
              <a:rPr lang="ru-RU" sz="2000" u="sng"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a:t>
            </a:r>
            <a:r>
              <a:rPr lang="ru-RU" sz="2000" i="1" dirty="0">
                <a:solidFill>
                  <a:prstClr val="black"/>
                </a:solidFill>
                <a:latin typeface="Arial" panose="020B0604020202020204" pitchFamily="34" charset="0"/>
                <a:cs typeface="Arial" panose="020B0604020202020204" pitchFamily="34" charset="0"/>
              </a:rPr>
              <a:t>зданий, собраний</a:t>
            </a:r>
            <a:r>
              <a:rPr lang="ru-RU" sz="2000" dirty="0">
                <a:solidFill>
                  <a:prstClr val="black"/>
                </a:solidFill>
                <a:latin typeface="Arial" panose="020B0604020202020204" pitchFamily="34" charset="0"/>
                <a:cs typeface="Arial" panose="020B0604020202020204" pitchFamily="34" charset="0"/>
              </a:rPr>
              <a:t>).</a:t>
            </a:r>
          </a:p>
          <a:p>
            <a:pPr marL="342900" lvl="0" indent="-342900">
              <a:buFont typeface="Wingdings" panose="05000000000000000000" pitchFamily="2" charset="2"/>
              <a:buChar char="Ø"/>
            </a:pPr>
            <a:endParaRPr lang="ru-RU" sz="2000" dirty="0">
              <a:solidFill>
                <a:prstClr val="black"/>
              </a:solidFill>
              <a:latin typeface="Arial" panose="020B0604020202020204" pitchFamily="34" charset="0"/>
              <a:cs typeface="Arial" panose="020B0604020202020204" pitchFamily="34" charset="0"/>
            </a:endParaRPr>
          </a:p>
          <a:p>
            <a:pPr marL="342900" lvl="0" indent="-342900">
              <a:buFont typeface="Wingdings" panose="05000000000000000000" pitchFamily="2" charset="2"/>
              <a:buChar char="Ø"/>
            </a:pPr>
            <a:r>
              <a:rPr lang="ru-RU" sz="2000" dirty="0">
                <a:solidFill>
                  <a:prstClr val="black"/>
                </a:solidFill>
                <a:latin typeface="Arial" panose="020B0604020202020204" pitchFamily="34" charset="0"/>
                <a:cs typeface="Arial" panose="020B0604020202020204" pitchFamily="34" charset="0"/>
              </a:rPr>
              <a:t>Некоторые существительные среднего рода в именительном падеже множественного числа имеют не обычное окончание </a:t>
            </a:r>
            <a:r>
              <a:rPr lang="ru-RU" sz="2000" b="1" dirty="0">
                <a:solidFill>
                  <a:prstClr val="black"/>
                </a:solidFill>
                <a:latin typeface="Arial" panose="020B0604020202020204" pitchFamily="34" charset="0"/>
                <a:cs typeface="Arial" panose="020B0604020202020204" pitchFamily="34" charset="0"/>
              </a:rPr>
              <a:t>-а/-я</a:t>
            </a:r>
            <a:r>
              <a:rPr lang="ru-RU" sz="2000" dirty="0">
                <a:solidFill>
                  <a:prstClr val="black"/>
                </a:solidFill>
                <a:latin typeface="Arial" panose="020B0604020202020204" pitchFamily="34" charset="0"/>
                <a:cs typeface="Arial" panose="020B0604020202020204" pitchFamily="34" charset="0"/>
              </a:rPr>
              <a:t>, а другое: </a:t>
            </a:r>
          </a:p>
          <a:p>
            <a:pPr marL="342900" lvl="0" indent="-342900">
              <a:buFont typeface="Wingdings" panose="05000000000000000000" pitchFamily="2" charset="2"/>
              <a:buChar char="§"/>
            </a:pPr>
            <a:r>
              <a:rPr lang="ru-RU" sz="2000" i="1" dirty="0">
                <a:solidFill>
                  <a:prstClr val="black"/>
                </a:solidFill>
                <a:latin typeface="Arial" panose="020B0604020202020204" pitchFamily="34" charset="0"/>
                <a:cs typeface="Arial" panose="020B0604020202020204" pitchFamily="34" charset="0"/>
              </a:rPr>
              <a:t>дерево — дерев</a:t>
            </a:r>
            <a:r>
              <a:rPr lang="ru-RU" sz="2000" b="1" i="1" dirty="0">
                <a:solidFill>
                  <a:prstClr val="black"/>
                </a:solidFill>
                <a:latin typeface="Arial" panose="020B0604020202020204" pitchFamily="34" charset="0"/>
                <a:cs typeface="Arial" panose="020B0604020202020204" pitchFamily="34" charset="0"/>
              </a:rPr>
              <a:t>ья</a:t>
            </a:r>
            <a:r>
              <a:rPr lang="ru-RU" sz="2000" i="1" dirty="0">
                <a:solidFill>
                  <a:prstClr val="black"/>
                </a:solidFill>
                <a:latin typeface="Arial" panose="020B0604020202020204" pitchFamily="34" charset="0"/>
                <a:cs typeface="Arial" panose="020B0604020202020204" pitchFamily="34" charset="0"/>
              </a:rPr>
              <a:t>, крыло — крылья, перо - перья, звено – звенья </a:t>
            </a:r>
            <a:r>
              <a:rPr lang="ru-RU" sz="2000" dirty="0">
                <a:solidFill>
                  <a:prstClr val="black"/>
                </a:solidFill>
                <a:latin typeface="Arial" panose="020B0604020202020204" pitchFamily="34" charset="0"/>
                <a:cs typeface="Arial" panose="020B0604020202020204" pitchFamily="34" charset="0"/>
              </a:rPr>
              <a:t>(в родительном падеже множественного числа имеют окончание -</a:t>
            </a:r>
            <a:r>
              <a:rPr lang="ru-RU" sz="2000" b="1" dirty="0" err="1">
                <a:solidFill>
                  <a:prstClr val="black"/>
                </a:solidFill>
                <a:latin typeface="Arial" panose="020B0604020202020204" pitchFamily="34" charset="0"/>
                <a:cs typeface="Arial" panose="020B0604020202020204" pitchFamily="34" charset="0"/>
              </a:rPr>
              <a:t>ьев</a:t>
            </a:r>
            <a:r>
              <a:rPr lang="ru-RU" sz="2000" dirty="0">
                <a:solidFill>
                  <a:prstClr val="black"/>
                </a:solidFill>
                <a:latin typeface="Arial" panose="020B0604020202020204" pitchFamily="34" charset="0"/>
                <a:cs typeface="Arial" panose="020B0604020202020204" pitchFamily="34" charset="0"/>
              </a:rPr>
              <a:t>: </a:t>
            </a:r>
            <a:r>
              <a:rPr lang="ru-RU" sz="2000" i="1" dirty="0">
                <a:solidFill>
                  <a:prstClr val="black"/>
                </a:solidFill>
                <a:latin typeface="Arial" panose="020B0604020202020204" pitchFamily="34" charset="0"/>
                <a:cs typeface="Arial" panose="020B0604020202020204" pitchFamily="34" charset="0"/>
              </a:rPr>
              <a:t>деревьев, крыльев</a:t>
            </a:r>
            <a:r>
              <a:rPr lang="ru-RU" sz="2000" dirty="0">
                <a:solidFill>
                  <a:prstClr val="black"/>
                </a:solidFill>
                <a:latin typeface="Arial" panose="020B0604020202020204" pitchFamily="34" charset="0"/>
                <a:cs typeface="Arial" panose="020B0604020202020204" pitchFamily="34" charset="0"/>
              </a:rPr>
              <a:t>)</a:t>
            </a:r>
          </a:p>
          <a:p>
            <a:pPr marL="342900" lvl="0" indent="-342900">
              <a:buFont typeface="Wingdings" panose="05000000000000000000" pitchFamily="2" charset="2"/>
              <a:buChar char="§"/>
            </a:pPr>
            <a:r>
              <a:rPr lang="ru-RU" sz="2000" i="1" dirty="0">
                <a:solidFill>
                  <a:prstClr val="black"/>
                </a:solidFill>
                <a:latin typeface="Arial" panose="020B0604020202020204" pitchFamily="34" charset="0"/>
                <a:cs typeface="Arial" panose="020B0604020202020204" pitchFamily="34" charset="0"/>
              </a:rPr>
              <a:t>плечо — плеч</a:t>
            </a:r>
            <a:r>
              <a:rPr lang="ru-RU" sz="2000" b="1" i="1" dirty="0">
                <a:solidFill>
                  <a:prstClr val="black"/>
                </a:solidFill>
                <a:latin typeface="Arial" panose="020B0604020202020204" pitchFamily="34" charset="0"/>
                <a:cs typeface="Arial" panose="020B0604020202020204" pitchFamily="34" charset="0"/>
              </a:rPr>
              <a:t>и</a:t>
            </a:r>
            <a:r>
              <a:rPr lang="ru-RU" sz="2000" i="1" dirty="0">
                <a:solidFill>
                  <a:prstClr val="black"/>
                </a:solidFill>
                <a:latin typeface="Arial" panose="020B0604020202020204" pitchFamily="34" charset="0"/>
                <a:cs typeface="Arial" panose="020B0604020202020204" pitchFamily="34" charset="0"/>
              </a:rPr>
              <a:t>, ухо — уши, яблоко — яблоки</a:t>
            </a:r>
            <a:r>
              <a:rPr lang="ru-RU" sz="2000" dirty="0">
                <a:solidFill>
                  <a:prstClr val="black"/>
                </a:solidFill>
                <a:latin typeface="Arial" panose="020B0604020202020204" pitchFamily="34" charset="0"/>
                <a:cs typeface="Arial" panose="020B0604020202020204" pitchFamily="34" charset="0"/>
              </a:rPr>
              <a:t>.</a:t>
            </a:r>
          </a:p>
          <a:p>
            <a:pPr marL="342900" lvl="0" indent="-342900">
              <a:buFont typeface="Wingdings" panose="05000000000000000000" pitchFamily="2" charset="2"/>
              <a:buChar char="Ø"/>
            </a:pPr>
            <a:endParaRPr lang="ru-RU" sz="2000" dirty="0">
              <a:solidFill>
                <a:prstClr val="black"/>
              </a:solidFill>
              <a:latin typeface="Arial" panose="020B0604020202020204" pitchFamily="34" charset="0"/>
              <a:cs typeface="Arial" panose="020B0604020202020204" pitchFamily="34" charset="0"/>
            </a:endParaRPr>
          </a:p>
          <a:p>
            <a:pPr marL="342900" lvl="0" indent="-342900">
              <a:buFont typeface="Wingdings" panose="05000000000000000000" pitchFamily="2" charset="2"/>
              <a:buChar char="Ø"/>
            </a:pPr>
            <a:r>
              <a:rPr lang="ru-RU" sz="2000" dirty="0">
                <a:solidFill>
                  <a:prstClr val="black"/>
                </a:solidFill>
                <a:latin typeface="Arial" panose="020B0604020202020204" pitchFamily="34" charset="0"/>
                <a:cs typeface="Arial" panose="020B0604020202020204" pitchFamily="34" charset="0"/>
              </a:rPr>
              <a:t>В основах некоторых существительных среднего рода в родительном падеже множественного числа появляются гласные </a:t>
            </a:r>
            <a:r>
              <a:rPr lang="ru-RU" sz="2000" b="1" dirty="0">
                <a:solidFill>
                  <a:prstClr val="black"/>
                </a:solidFill>
                <a:latin typeface="Arial" panose="020B0604020202020204" pitchFamily="34" charset="0"/>
                <a:cs typeface="Arial" panose="020B0604020202020204" pitchFamily="34" charset="0"/>
              </a:rPr>
              <a:t>е, о</a:t>
            </a:r>
            <a:r>
              <a:rPr lang="ru-RU" sz="2000" dirty="0">
                <a:solidFill>
                  <a:prstClr val="black"/>
                </a:solidFill>
                <a:latin typeface="Arial" panose="020B0604020202020204" pitchFamily="34" charset="0"/>
                <a:cs typeface="Arial" panose="020B0604020202020204" pitchFamily="34" charset="0"/>
              </a:rPr>
              <a:t>:  ведро — вёд</a:t>
            </a:r>
            <a:r>
              <a:rPr lang="ru-RU" sz="2000" b="1" dirty="0">
                <a:solidFill>
                  <a:prstClr val="black"/>
                </a:solidFill>
                <a:latin typeface="Arial" panose="020B0604020202020204" pitchFamily="34" charset="0"/>
                <a:cs typeface="Arial" panose="020B0604020202020204" pitchFamily="34" charset="0"/>
              </a:rPr>
              <a:t>е</a:t>
            </a:r>
            <a:r>
              <a:rPr lang="ru-RU" sz="2000" dirty="0">
                <a:solidFill>
                  <a:prstClr val="black"/>
                </a:solidFill>
                <a:latin typeface="Arial" panose="020B0604020202020204" pitchFamily="34" charset="0"/>
                <a:cs typeface="Arial" panose="020B0604020202020204" pitchFamily="34" charset="0"/>
              </a:rPr>
              <a:t>р, окно — ок</a:t>
            </a:r>
            <a:r>
              <a:rPr lang="ru-RU" sz="2000" b="1" dirty="0">
                <a:solidFill>
                  <a:prstClr val="black"/>
                </a:solidFill>
                <a:latin typeface="Arial" panose="020B0604020202020204" pitchFamily="34" charset="0"/>
                <a:cs typeface="Arial" panose="020B0604020202020204" pitchFamily="34" charset="0"/>
              </a:rPr>
              <a:t>о</a:t>
            </a:r>
            <a:r>
              <a:rPr lang="ru-RU" sz="2000" dirty="0">
                <a:solidFill>
                  <a:prstClr val="black"/>
                </a:solidFill>
                <a:latin typeface="Arial" panose="020B0604020202020204" pitchFamily="34" charset="0"/>
                <a:cs typeface="Arial" panose="020B0604020202020204" pitchFamily="34" charset="0"/>
              </a:rPr>
              <a:t>н.</a:t>
            </a:r>
          </a:p>
          <a:p>
            <a:pPr marL="342900" lvl="0" indent="-342900">
              <a:buFont typeface="Wingdings" panose="05000000000000000000" pitchFamily="2" charset="2"/>
              <a:buChar char="Ø"/>
            </a:pPr>
            <a:endParaRPr lang="ru-RU" sz="2000" dirty="0">
              <a:solidFill>
                <a:prstClr val="black"/>
              </a:solidFill>
              <a:latin typeface="Arial" panose="020B0604020202020204" pitchFamily="34" charset="0"/>
              <a:cs typeface="Arial" panose="020B0604020202020204" pitchFamily="34" charset="0"/>
            </a:endParaRPr>
          </a:p>
          <a:p>
            <a:pPr marL="342900" lvl="0" indent="-342900">
              <a:buFont typeface="Wingdings" panose="05000000000000000000" pitchFamily="2" charset="2"/>
              <a:buChar char="Ø"/>
            </a:pPr>
            <a:r>
              <a:rPr lang="ru-RU" sz="2000" dirty="0">
                <a:solidFill>
                  <a:prstClr val="black"/>
                </a:solidFill>
                <a:latin typeface="Arial" panose="020B0604020202020204" pitchFamily="34" charset="0"/>
                <a:cs typeface="Arial" panose="020B0604020202020204" pitchFamily="34" charset="0"/>
              </a:rPr>
              <a:t>В русском языке не склоняются некоторые заимствованные слова, в том числе собственные имена (например: кофе, кафе, резюме, такси, жюри, интервью, меню, Баку, </a:t>
            </a:r>
            <a:r>
              <a:rPr lang="ru-RU" sz="2000" dirty="0" err="1">
                <a:solidFill>
                  <a:prstClr val="black"/>
                </a:solidFill>
                <a:latin typeface="Arial" panose="020B0604020202020204" pitchFamily="34" charset="0"/>
                <a:cs typeface="Arial" panose="020B0604020202020204" pitchFamily="34" charset="0"/>
              </a:rPr>
              <a:t>Óсло</a:t>
            </a:r>
            <a:r>
              <a:rPr lang="ru-RU" sz="2000" dirty="0">
                <a:solidFill>
                  <a:prstClr val="black"/>
                </a:solidFill>
                <a:latin typeface="Arial" panose="020B0604020202020204" pitchFamily="34" charset="0"/>
                <a:cs typeface="Arial" panose="020B0604020202020204" pitchFamily="34" charset="0"/>
              </a:rPr>
              <a:t>), и большинство буквенных сокращений (СССР, ООН).</a:t>
            </a:r>
            <a:endParaRPr lang="de-DE" sz="2000" dirty="0">
              <a:solidFill>
                <a:prstClr val="black"/>
              </a:solidFill>
            </a:endParaRPr>
          </a:p>
        </p:txBody>
      </p:sp>
    </p:spTree>
    <p:extLst>
      <p:ext uri="{BB962C8B-B14F-4D97-AF65-F5344CB8AC3E}">
        <p14:creationId xmlns:p14="http://schemas.microsoft.com/office/powerpoint/2010/main" val="3128644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313CFB9C-DE6F-46E8-A149-3C0C4D8371E5}"/>
              </a:ext>
            </a:extLst>
          </p:cNvPr>
          <p:cNvGraphicFramePr>
            <a:graphicFrameLocks noGrp="1"/>
          </p:cNvGraphicFramePr>
          <p:nvPr>
            <p:extLst>
              <p:ext uri="{D42A27DB-BD31-4B8C-83A1-F6EECF244321}">
                <p14:modId xmlns:p14="http://schemas.microsoft.com/office/powerpoint/2010/main" val="2920304853"/>
              </p:ext>
            </p:extLst>
          </p:nvPr>
        </p:nvGraphicFramePr>
        <p:xfrm>
          <a:off x="2006355" y="1491448"/>
          <a:ext cx="7830105" cy="4225770"/>
        </p:xfrm>
        <a:graphic>
          <a:graphicData uri="http://schemas.openxmlformats.org/drawingml/2006/table">
            <a:tbl>
              <a:tblPr firstRow="1" firstCol="1" lastRow="1" lastCol="1" bandRow="1" bandCol="1"/>
              <a:tblGrid>
                <a:gridCol w="1415740">
                  <a:extLst>
                    <a:ext uri="{9D8B030D-6E8A-4147-A177-3AD203B41FA5}">
                      <a16:colId xmlns:a16="http://schemas.microsoft.com/office/drawing/2014/main" val="20000"/>
                    </a:ext>
                  </a:extLst>
                </a:gridCol>
                <a:gridCol w="1264052">
                  <a:extLst>
                    <a:ext uri="{9D8B030D-6E8A-4147-A177-3AD203B41FA5}">
                      <a16:colId xmlns:a16="http://schemas.microsoft.com/office/drawing/2014/main" val="20001"/>
                    </a:ext>
                  </a:extLst>
                </a:gridCol>
                <a:gridCol w="1293547">
                  <a:extLst>
                    <a:ext uri="{9D8B030D-6E8A-4147-A177-3AD203B41FA5}">
                      <a16:colId xmlns:a16="http://schemas.microsoft.com/office/drawing/2014/main" val="20002"/>
                    </a:ext>
                  </a:extLst>
                </a:gridCol>
                <a:gridCol w="1005623">
                  <a:extLst>
                    <a:ext uri="{9D8B030D-6E8A-4147-A177-3AD203B41FA5}">
                      <a16:colId xmlns:a16="http://schemas.microsoft.com/office/drawing/2014/main" val="20003"/>
                    </a:ext>
                  </a:extLst>
                </a:gridCol>
                <a:gridCol w="1492987">
                  <a:extLst>
                    <a:ext uri="{9D8B030D-6E8A-4147-A177-3AD203B41FA5}">
                      <a16:colId xmlns:a16="http://schemas.microsoft.com/office/drawing/2014/main" val="20004"/>
                    </a:ext>
                  </a:extLst>
                </a:gridCol>
                <a:gridCol w="1358156">
                  <a:extLst>
                    <a:ext uri="{9D8B030D-6E8A-4147-A177-3AD203B41FA5}">
                      <a16:colId xmlns:a16="http://schemas.microsoft.com/office/drawing/2014/main" val="20005"/>
                    </a:ext>
                  </a:extLst>
                </a:gridCol>
              </a:tblGrid>
              <a:tr h="704295">
                <a:tc>
                  <a:txBody>
                    <a:bodyPr/>
                    <a:lstStyle/>
                    <a:p>
                      <a:pPr algn="just">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Им.п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школ</a:t>
                      </a:r>
                      <a:r>
                        <a:rPr lang="ru-RU" sz="2000" b="1" dirty="0">
                          <a:effectLst/>
                          <a:latin typeface="Arial" panose="020B0604020202020204" pitchFamily="34" charset="0"/>
                          <a:ea typeface="Times New Roman"/>
                          <a:cs typeface="Arial" panose="020B0604020202020204" pitchFamily="34" charset="0"/>
                        </a:rPr>
                        <a:t>а</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яблон</a:t>
                      </a:r>
                      <a:r>
                        <a:rPr lang="ru-RU" sz="2000" b="1" dirty="0">
                          <a:effectLst/>
                          <a:latin typeface="Arial" panose="020B0604020202020204" pitchFamily="34" charset="0"/>
                          <a:ea typeface="Times New Roman"/>
                          <a:cs typeface="Arial" panose="020B0604020202020204" pitchFamily="34" charset="0"/>
                        </a:rPr>
                        <a:t>я</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ари</a:t>
                      </a:r>
                      <a:r>
                        <a:rPr lang="ru-RU" sz="2000" b="1">
                          <a:effectLst/>
                          <a:latin typeface="Arial" panose="020B0604020202020204" pitchFamily="34" charset="0"/>
                          <a:ea typeface="Times New Roman"/>
                          <a:cs typeface="Arial" panose="020B0604020202020204" pitchFamily="34" charset="0"/>
                        </a:rPr>
                        <a:t>я</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тетрадь</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мать</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4295">
                <a:tc>
                  <a:txBody>
                    <a:bodyPr/>
                    <a:lstStyle/>
                    <a:p>
                      <a:pPr algn="just">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Род.п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школ</a:t>
                      </a:r>
                      <a:r>
                        <a:rPr lang="ru-RU" sz="2000" b="1" dirty="0">
                          <a:effectLst/>
                          <a:latin typeface="Arial" panose="020B0604020202020204" pitchFamily="34" charset="0"/>
                          <a:ea typeface="Times New Roman"/>
                          <a:cs typeface="Arial" panose="020B0604020202020204" pitchFamily="34" charset="0"/>
                        </a:rPr>
                        <a:t>ы</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яблон</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ари</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тетрад</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матер</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4295">
                <a:tc>
                  <a:txBody>
                    <a:bodyPr/>
                    <a:lstStyle/>
                    <a:p>
                      <a:pPr algn="just">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Дат.п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школ</a:t>
                      </a:r>
                      <a:r>
                        <a:rPr lang="ru-RU" sz="2000" b="1" dirty="0">
                          <a:effectLst/>
                          <a:latin typeface="Arial" panose="020B0604020202020204" pitchFamily="34" charset="0"/>
                          <a:ea typeface="Times New Roman"/>
                          <a:cs typeface="Arial" panose="020B0604020202020204" pitchFamily="34" charset="0"/>
                        </a:rPr>
                        <a:t>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яблон</a:t>
                      </a:r>
                      <a:r>
                        <a:rPr lang="ru-RU" sz="2000" b="1" dirty="0">
                          <a:effectLst/>
                          <a:latin typeface="Arial" panose="020B0604020202020204" pitchFamily="34" charset="0"/>
                          <a:ea typeface="Times New Roman"/>
                          <a:cs typeface="Arial" panose="020B0604020202020204" pitchFamily="34" charset="0"/>
                        </a:rPr>
                        <a:t>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ари</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тетрад</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матер</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04295">
                <a:tc>
                  <a:txBody>
                    <a:bodyPr/>
                    <a:lstStyle/>
                    <a:p>
                      <a:pPr algn="just">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Вин.п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школ</a:t>
                      </a:r>
                      <a:r>
                        <a:rPr lang="ru-RU" sz="2000" b="1">
                          <a:effectLst/>
                          <a:latin typeface="Arial" panose="020B0604020202020204" pitchFamily="34" charset="0"/>
                          <a:ea typeface="Times New Roman"/>
                          <a:cs typeface="Arial" panose="020B0604020202020204" pitchFamily="34" charset="0"/>
                        </a:rPr>
                        <a:t>у</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яблон</a:t>
                      </a:r>
                      <a:r>
                        <a:rPr lang="ru-RU" sz="2000" b="1">
                          <a:effectLst/>
                          <a:latin typeface="Arial" panose="020B0604020202020204" pitchFamily="34" charset="0"/>
                          <a:ea typeface="Times New Roman"/>
                          <a:cs typeface="Arial" panose="020B0604020202020204" pitchFamily="34" charset="0"/>
                        </a:rPr>
                        <a:t>ю</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ари</a:t>
                      </a:r>
                      <a:r>
                        <a:rPr lang="ru-RU" sz="2000" b="1">
                          <a:effectLst/>
                          <a:latin typeface="Arial" panose="020B0604020202020204" pitchFamily="34" charset="0"/>
                          <a:ea typeface="Times New Roman"/>
                          <a:cs typeface="Arial" panose="020B0604020202020204" pitchFamily="34" charset="0"/>
                        </a:rPr>
                        <a:t>ю</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тетрадь</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мать</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04295">
                <a:tc>
                  <a:txBody>
                    <a:bodyPr/>
                    <a:lstStyle/>
                    <a:p>
                      <a:pPr algn="just">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Тв.п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школ</a:t>
                      </a:r>
                      <a:r>
                        <a:rPr lang="ru-RU" sz="2000" b="1">
                          <a:effectLst/>
                          <a:latin typeface="Arial" panose="020B0604020202020204" pitchFamily="34" charset="0"/>
                          <a:ea typeface="Times New Roman"/>
                          <a:cs typeface="Arial" panose="020B0604020202020204" pitchFamily="34" charset="0"/>
                        </a:rPr>
                        <a:t>ой</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яблон</a:t>
                      </a:r>
                      <a:r>
                        <a:rPr lang="ru-RU" sz="2000" b="1" dirty="0">
                          <a:effectLst/>
                          <a:latin typeface="Arial" panose="020B0604020202020204" pitchFamily="34" charset="0"/>
                          <a:ea typeface="Times New Roman"/>
                          <a:cs typeface="Arial" panose="020B0604020202020204" pitchFamily="34" charset="0"/>
                        </a:rPr>
                        <a:t>ей</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ари</a:t>
                      </a:r>
                      <a:r>
                        <a:rPr lang="ru-RU" sz="2000" b="1" dirty="0">
                          <a:effectLst/>
                          <a:latin typeface="Arial" panose="020B0604020202020204" pitchFamily="34" charset="0"/>
                          <a:ea typeface="Times New Roman"/>
                          <a:cs typeface="Arial" panose="020B0604020202020204" pitchFamily="34" charset="0"/>
                        </a:rPr>
                        <a:t>ей</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тетрад</a:t>
                      </a:r>
                      <a:r>
                        <a:rPr lang="ru-RU" sz="2000" b="1" dirty="0">
                          <a:effectLst/>
                          <a:latin typeface="Arial" panose="020B0604020202020204" pitchFamily="34" charset="0"/>
                          <a:ea typeface="Times New Roman"/>
                          <a:cs typeface="Arial" panose="020B0604020202020204" pitchFamily="34" charset="0"/>
                        </a:rPr>
                        <a:t>ью</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матер</a:t>
                      </a:r>
                      <a:r>
                        <a:rPr lang="ru-RU" sz="2000" b="1" dirty="0">
                          <a:effectLst/>
                          <a:latin typeface="Arial" panose="020B0604020202020204" pitchFamily="34" charset="0"/>
                          <a:ea typeface="Times New Roman"/>
                          <a:cs typeface="Arial" panose="020B0604020202020204" pitchFamily="34" charset="0"/>
                        </a:rPr>
                        <a:t>ью</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04295">
                <a:tc>
                  <a:txBody>
                    <a:bodyPr/>
                    <a:lstStyle/>
                    <a:p>
                      <a:pPr algn="just">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Предл.п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школ</a:t>
                      </a:r>
                      <a:r>
                        <a:rPr lang="ru-RU" sz="2000" b="1" dirty="0">
                          <a:effectLst/>
                          <a:latin typeface="Arial" panose="020B0604020202020204" pitchFamily="34" charset="0"/>
                          <a:ea typeface="Times New Roman"/>
                          <a:cs typeface="Arial" panose="020B0604020202020204" pitchFamily="34" charset="0"/>
                        </a:rPr>
                        <a:t>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яблон</a:t>
                      </a:r>
                      <a:r>
                        <a:rPr lang="ru-RU" sz="2000" b="1" dirty="0">
                          <a:effectLst/>
                          <a:latin typeface="Arial" panose="020B0604020202020204" pitchFamily="34" charset="0"/>
                          <a:ea typeface="Times New Roman"/>
                          <a:cs typeface="Arial" panose="020B0604020202020204" pitchFamily="34" charset="0"/>
                        </a:rPr>
                        <a:t>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ари</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тетрад</a:t>
                      </a:r>
                      <a:r>
                        <a:rPr lang="ru-RU" sz="2000" b="1">
                          <a:effectLst/>
                          <a:latin typeface="Arial" panose="020B0604020202020204" pitchFamily="34" charset="0"/>
                          <a:ea typeface="Times New Roman"/>
                          <a:cs typeface="Arial" panose="020B0604020202020204" pitchFamily="34" charset="0"/>
                        </a:rPr>
                        <a:t>и</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матер</a:t>
                      </a:r>
                      <a:r>
                        <a:rPr lang="ru-RU" sz="2000" b="1" dirty="0">
                          <a:effectLst/>
                          <a:latin typeface="Arial" panose="020B0604020202020204" pitchFamily="34" charset="0"/>
                          <a:ea typeface="Times New Roman"/>
                          <a:cs typeface="Arial" panose="020B0604020202020204" pitchFamily="34" charset="0"/>
                        </a:rPr>
                        <a:t>и</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Obdélník 2">
            <a:extLst>
              <a:ext uri="{FF2B5EF4-FFF2-40B4-BE49-F238E27FC236}">
                <a16:creationId xmlns:a16="http://schemas.microsoft.com/office/drawing/2014/main" id="{593645B0-CD9A-4276-9BCC-100B61F05A6A}"/>
              </a:ext>
            </a:extLst>
          </p:cNvPr>
          <p:cNvSpPr/>
          <p:nvPr/>
        </p:nvSpPr>
        <p:spPr>
          <a:xfrm>
            <a:off x="3376343" y="581033"/>
            <a:ext cx="5066452" cy="369332"/>
          </a:xfrm>
          <a:prstGeom prst="rect">
            <a:avLst/>
          </a:prstGeom>
        </p:spPr>
        <p:txBody>
          <a:bodyPr wrap="none">
            <a:spAutoFit/>
          </a:bodyPr>
          <a:lstStyle/>
          <a:p>
            <a:pPr algn="ctr">
              <a:spcAft>
                <a:spcPts val="0"/>
              </a:spcAft>
            </a:pPr>
            <a:r>
              <a:rPr lang="ru-RU" b="1" u="sng" dirty="0">
                <a:solidFill>
                  <a:srgbClr val="00B050"/>
                </a:solidFill>
                <a:latin typeface="Times New Roman"/>
                <a:ea typeface="Times New Roman"/>
              </a:rPr>
              <a:t>ЖЕНСКИЙ РОД - ЕДИНСТВЕННОЕ ЧИСЛО</a:t>
            </a:r>
            <a:endParaRPr lang="de-DE" dirty="0">
              <a:solidFill>
                <a:srgbClr val="00B050"/>
              </a:solidFill>
              <a:latin typeface="Times New Roman"/>
              <a:ea typeface="Times New Roman"/>
            </a:endParaRPr>
          </a:p>
        </p:txBody>
      </p:sp>
    </p:spTree>
    <p:extLst>
      <p:ext uri="{BB962C8B-B14F-4D97-AF65-F5344CB8AC3E}">
        <p14:creationId xmlns:p14="http://schemas.microsoft.com/office/powerpoint/2010/main" val="2189863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7D65B44-0B0B-4E91-BEDE-78E9AB82513B}"/>
              </a:ext>
            </a:extLst>
          </p:cNvPr>
          <p:cNvSpPr/>
          <p:nvPr/>
        </p:nvSpPr>
        <p:spPr>
          <a:xfrm>
            <a:off x="887767" y="1305342"/>
            <a:ext cx="9898602" cy="3785652"/>
          </a:xfrm>
          <a:prstGeom prst="rect">
            <a:avLst/>
          </a:prstGeom>
        </p:spPr>
        <p:txBody>
          <a:bodyPr wrap="square">
            <a:spAutoFit/>
          </a:bodyPr>
          <a:lstStyle/>
          <a:p>
            <a:pPr marL="342900" indent="-342900" algn="just">
              <a:spcAft>
                <a:spcPts val="0"/>
              </a:spcAft>
              <a:buFont typeface="Wingdings" panose="05000000000000000000" pitchFamily="2" charset="2"/>
              <a:buChar char="Ø"/>
            </a:pPr>
            <a:r>
              <a:rPr lang="ru-RU" sz="2000" b="1" dirty="0">
                <a:latin typeface="Arial" panose="020B0604020202020204" pitchFamily="34" charset="0"/>
                <a:ea typeface="Times New Roman"/>
                <a:cs typeface="Arial" panose="020B0604020202020204" pitchFamily="34" charset="0"/>
              </a:rPr>
              <a:t>Последовательные различия во всех падежных окончаниях между мягким и твердым типом характеризуют чешский язык и в рамках </a:t>
            </a:r>
            <a:r>
              <a:rPr lang="ru-RU" sz="2000" b="1" u="sng" dirty="0">
                <a:latin typeface="Arial" panose="020B0604020202020204" pitchFamily="34" charset="0"/>
                <a:ea typeface="Times New Roman"/>
                <a:cs typeface="Arial" panose="020B0604020202020204" pitchFamily="34" charset="0"/>
              </a:rPr>
              <a:t>женского рода</a:t>
            </a:r>
            <a:r>
              <a:rPr lang="ru-RU" sz="2000" b="1" dirty="0">
                <a:latin typeface="Arial" panose="020B0604020202020204" pitchFamily="34" charset="0"/>
                <a:ea typeface="Times New Roman"/>
                <a:cs typeface="Arial" panose="020B0604020202020204" pitchFamily="34" charset="0"/>
              </a:rPr>
              <a:t>.</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В то время как в РЯ речь идет опять лишь о графической несхожести</a:t>
            </a:r>
            <a:r>
              <a:rPr lang="ru-RU" sz="2000" dirty="0">
                <a:latin typeface="Arial" panose="020B0604020202020204" pitchFamily="34" charset="0"/>
                <a:ea typeface="Times New Roman"/>
                <a:cs typeface="Arial" panose="020B0604020202020204" pitchFamily="34" charset="0"/>
              </a:rPr>
              <a:t> (и в случае </a:t>
            </a:r>
            <a:r>
              <a:rPr lang="ru-RU" sz="2000" b="1" dirty="0">
                <a:latin typeface="Arial" panose="020B0604020202020204" pitchFamily="34" charset="0"/>
                <a:ea typeface="Times New Roman"/>
                <a:cs typeface="Arial" panose="020B0604020202020204" pitchFamily="34" charset="0"/>
              </a:rPr>
              <a:t>–ой</a:t>
            </a:r>
            <a:r>
              <a:rPr lang="ru-RU" sz="2000" dirty="0">
                <a:latin typeface="Arial" panose="020B0604020202020204" pitchFamily="34" charset="0"/>
                <a:ea typeface="Times New Roman"/>
                <a:cs typeface="Arial" panose="020B0604020202020204" pitchFamily="34" charset="0"/>
              </a:rPr>
              <a:t> х </a:t>
            </a:r>
            <a:r>
              <a:rPr lang="ru-RU" sz="2000" b="1" dirty="0">
                <a:latin typeface="Arial" panose="020B0604020202020204" pitchFamily="34" charset="0"/>
                <a:ea typeface="Times New Roman"/>
                <a:cs typeface="Arial" panose="020B0604020202020204" pitchFamily="34" charset="0"/>
              </a:rPr>
              <a:t>–ей</a:t>
            </a:r>
            <a:r>
              <a:rPr lang="ru-RU" sz="2000" dirty="0">
                <a:latin typeface="Arial" panose="020B0604020202020204" pitchFamily="34" charset="0"/>
                <a:ea typeface="Times New Roman"/>
                <a:cs typeface="Arial" panose="020B0604020202020204" pitchFamily="34" charset="0"/>
              </a:rPr>
              <a:t> в </a:t>
            </a:r>
            <a:r>
              <a:rPr lang="ru-RU" sz="2000" dirty="0" err="1">
                <a:latin typeface="Arial" panose="020B0604020202020204" pitchFamily="34" charset="0"/>
                <a:ea typeface="Times New Roman"/>
                <a:cs typeface="Arial" panose="020B0604020202020204" pitchFamily="34" charset="0"/>
              </a:rPr>
              <a:t>тв.п</a:t>
            </a:r>
            <a:r>
              <a:rPr lang="ru-RU" sz="2000" dirty="0">
                <a:latin typeface="Arial" panose="020B0604020202020204" pitchFamily="34" charset="0"/>
                <a:ea typeface="Times New Roman"/>
                <a:cs typeface="Arial" panose="020B0604020202020204" pitchFamily="34" charset="0"/>
              </a:rPr>
              <a:t>.). </a:t>
            </a:r>
          </a:p>
          <a:p>
            <a:pPr marL="342900" indent="-342900" algn="just">
              <a:spcAft>
                <a:spcPts val="0"/>
              </a:spcAft>
              <a:buFont typeface="Wingdings" panose="05000000000000000000" pitchFamily="2" charset="2"/>
              <a:buChar char="Ø"/>
            </a:pPr>
            <a:endParaRPr lang="de-DE" sz="2000" dirty="0">
              <a:latin typeface="Arial" panose="020B0604020202020204" pitchFamily="34" charset="0"/>
              <a:ea typeface="Times New Roman"/>
              <a:cs typeface="Arial" panose="020B0604020202020204" pitchFamily="34" charset="0"/>
            </a:endParaRPr>
          </a:p>
          <a:p>
            <a:pPr marL="342900" indent="-342900" algn="just">
              <a:spcAft>
                <a:spcPts val="0"/>
              </a:spcAft>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В обоих языках имеется самостоятельный тип </a:t>
            </a:r>
            <a:r>
              <a:rPr lang="ru-RU" sz="2000" i="1" dirty="0" err="1">
                <a:latin typeface="Arial" panose="020B0604020202020204" pitchFamily="34" charset="0"/>
                <a:ea typeface="Times New Roman"/>
                <a:cs typeface="Arial" panose="020B0604020202020204" pitchFamily="34" charset="0"/>
              </a:rPr>
              <a:t>kost</a:t>
            </a:r>
            <a:r>
              <a:rPr lang="ru-RU" sz="2000" dirty="0">
                <a:latin typeface="Arial" panose="020B0604020202020204" pitchFamily="34" charset="0"/>
                <a:ea typeface="Times New Roman"/>
                <a:cs typeface="Arial" panose="020B0604020202020204" pitchFamily="34" charset="0"/>
              </a:rPr>
              <a:t> с нулевым окончанием в им. и вин. падежах и сходством во всех падежных окончаниях кроме </a:t>
            </a:r>
            <a:r>
              <a:rPr lang="ru-RU" sz="2000" dirty="0" err="1">
                <a:latin typeface="Arial" panose="020B0604020202020204" pitchFamily="34" charset="0"/>
                <a:ea typeface="Times New Roman"/>
                <a:cs typeface="Arial" panose="020B0604020202020204" pitchFamily="34" charset="0"/>
              </a:rPr>
              <a:t>тв.п</a:t>
            </a:r>
            <a:r>
              <a:rPr lang="ru-RU" sz="2000" dirty="0">
                <a:latin typeface="Arial" panose="020B0604020202020204" pitchFamily="34" charset="0"/>
                <a:ea typeface="Times New Roman"/>
                <a:cs typeface="Arial" panose="020B0604020202020204" pitchFamily="34" charset="0"/>
              </a:rPr>
              <a:t>. К этому же типу примыкает склонение русского </a:t>
            </a:r>
            <a:r>
              <a:rPr lang="ru-RU" sz="2000" i="1" dirty="0">
                <a:latin typeface="Arial" panose="020B0604020202020204" pitchFamily="34" charset="0"/>
                <a:ea typeface="Times New Roman"/>
                <a:cs typeface="Arial" panose="020B0604020202020204" pitchFamily="34" charset="0"/>
              </a:rPr>
              <a:t>мать</a:t>
            </a:r>
            <a:r>
              <a:rPr lang="ru-RU" sz="2000" dirty="0">
                <a:latin typeface="Arial" panose="020B0604020202020204" pitchFamily="34" charset="0"/>
                <a:ea typeface="Times New Roman"/>
                <a:cs typeface="Arial" panose="020B0604020202020204" pitchFamily="34" charset="0"/>
              </a:rPr>
              <a:t> (с расширением основы). </a:t>
            </a:r>
          </a:p>
          <a:p>
            <a:pPr algn="just">
              <a:spcAft>
                <a:spcPts val="0"/>
              </a:spcAft>
            </a:pPr>
            <a:endParaRPr lang="cs-CZ" sz="2000" dirty="0">
              <a:latin typeface="Arial" panose="020B0604020202020204" pitchFamily="34" charset="0"/>
              <a:ea typeface="Times New Roman"/>
              <a:cs typeface="Arial" panose="020B0604020202020204" pitchFamily="34" charset="0"/>
            </a:endParaRPr>
          </a:p>
          <a:p>
            <a:pPr marL="342900" indent="-342900" algn="just">
              <a:spcAft>
                <a:spcPts val="0"/>
              </a:spcAft>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В ЧЯ имеется кроме того, отсутствующий в РЯ, тип </a:t>
            </a:r>
            <a:r>
              <a:rPr lang="ru-RU" sz="2000" i="1" dirty="0" err="1">
                <a:latin typeface="Arial" panose="020B0604020202020204" pitchFamily="34" charset="0"/>
                <a:ea typeface="Times New Roman"/>
                <a:cs typeface="Arial" panose="020B0604020202020204" pitchFamily="34" charset="0"/>
              </a:rPr>
              <a:t>píseň</a:t>
            </a:r>
            <a:r>
              <a:rPr lang="ru-RU" sz="2000" dirty="0">
                <a:latin typeface="Arial" panose="020B0604020202020204" pitchFamily="34" charset="0"/>
                <a:ea typeface="Times New Roman"/>
                <a:cs typeface="Arial" panose="020B0604020202020204" pitchFamily="34" charset="0"/>
              </a:rPr>
              <a:t>, отличительной особенностью которого по сравнению с типом </a:t>
            </a:r>
            <a:r>
              <a:rPr lang="ru-RU" sz="2000" i="1" dirty="0" err="1">
                <a:latin typeface="Arial" panose="020B0604020202020204" pitchFamily="34" charset="0"/>
                <a:ea typeface="Times New Roman"/>
                <a:cs typeface="Arial" panose="020B0604020202020204" pitchFamily="34" charset="0"/>
              </a:rPr>
              <a:t>růže</a:t>
            </a:r>
            <a:r>
              <a:rPr lang="ru-RU" sz="2000" dirty="0">
                <a:latin typeface="Arial" panose="020B0604020202020204" pitchFamily="34" charset="0"/>
                <a:ea typeface="Times New Roman"/>
                <a:cs typeface="Arial" panose="020B0604020202020204" pitchFamily="34" charset="0"/>
              </a:rPr>
              <a:t> являются формы им. и вин. падежей (т.е. тип </a:t>
            </a:r>
            <a:r>
              <a:rPr lang="ru-RU" sz="2000" i="1" dirty="0" err="1">
                <a:latin typeface="Arial" panose="020B0604020202020204" pitchFamily="34" charset="0"/>
                <a:ea typeface="Times New Roman"/>
                <a:cs typeface="Arial" panose="020B0604020202020204" pitchFamily="34" charset="0"/>
              </a:rPr>
              <a:t>píseň</a:t>
            </a:r>
            <a:r>
              <a:rPr lang="ru-RU" sz="2000" i="1"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комбинирует особенности склонения типов</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kost</a:t>
            </a:r>
            <a:r>
              <a:rPr lang="ru-RU" sz="2000" i="1"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и </a:t>
            </a:r>
            <a:r>
              <a:rPr lang="ru-RU" sz="2000" i="1" dirty="0" err="1">
                <a:latin typeface="Arial" panose="020B0604020202020204" pitchFamily="34" charset="0"/>
                <a:ea typeface="Times New Roman"/>
                <a:cs typeface="Arial" panose="020B0604020202020204" pitchFamily="34" charset="0"/>
              </a:rPr>
              <a:t>růže</a:t>
            </a:r>
            <a:r>
              <a:rPr lang="ru-RU" sz="2000" dirty="0">
                <a:latin typeface="Arial" panose="020B0604020202020204" pitchFamily="34" charset="0"/>
                <a:ea typeface="Times New Roman"/>
                <a:cs typeface="Arial" panose="020B0604020202020204" pitchFamily="34" charset="0"/>
              </a:rPr>
              <a:t>)</a:t>
            </a:r>
            <a:r>
              <a:rPr lang="ru-RU" sz="2000" i="1" dirty="0">
                <a:latin typeface="Arial" panose="020B0604020202020204" pitchFamily="34" charset="0"/>
                <a:ea typeface="Times New Roman"/>
                <a:cs typeface="Arial" panose="020B0604020202020204" pitchFamily="34" charset="0"/>
              </a:rPr>
              <a:t>.</a:t>
            </a: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633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5DF3BE64-427E-4069-AEEF-C86BD5F52560}"/>
              </a:ext>
            </a:extLst>
          </p:cNvPr>
          <p:cNvSpPr/>
          <p:nvPr/>
        </p:nvSpPr>
        <p:spPr>
          <a:xfrm>
            <a:off x="1546194" y="861458"/>
            <a:ext cx="9099612" cy="4708981"/>
          </a:xfrm>
          <a:prstGeom prst="rect">
            <a:avLst/>
          </a:prstGeom>
        </p:spPr>
        <p:txBody>
          <a:bodyPr wrap="square">
            <a:spAutoFit/>
          </a:bodyPr>
          <a:lstStyle/>
          <a:p>
            <a:pPr marL="342900" indent="-342900">
              <a:buFont typeface="Wingdings" panose="05000000000000000000" pitchFamily="2" charset="2"/>
              <a:buChar char="Ø"/>
            </a:pPr>
            <a:r>
              <a:rPr lang="ru-RU" sz="2000" u="sng" dirty="0">
                <a:latin typeface="Arial" panose="020B0604020202020204" pitchFamily="34" charset="0"/>
                <a:cs typeface="Arial" panose="020B0604020202020204" pitchFamily="34" charset="0"/>
              </a:rPr>
              <a:t>У существительных на </a:t>
            </a:r>
            <a:r>
              <a:rPr lang="ru-RU" sz="2000" b="1" u="sng" dirty="0" err="1">
                <a:latin typeface="Arial" panose="020B0604020202020204" pitchFamily="34" charset="0"/>
                <a:cs typeface="Arial" panose="020B0604020202020204" pitchFamily="34" charset="0"/>
              </a:rPr>
              <a:t>жа</a:t>
            </a:r>
            <a:r>
              <a:rPr lang="ru-RU" sz="2000" b="1" u="sng" dirty="0">
                <a:latin typeface="Arial" panose="020B0604020202020204" pitchFamily="34" charset="0"/>
                <a:cs typeface="Arial" panose="020B0604020202020204" pitchFamily="34" charset="0"/>
              </a:rPr>
              <a:t>, </a:t>
            </a:r>
            <a:r>
              <a:rPr lang="ru-RU" sz="2000" b="1" u="sng" dirty="0" err="1">
                <a:latin typeface="Arial" panose="020B0604020202020204" pitchFamily="34" charset="0"/>
                <a:cs typeface="Arial" panose="020B0604020202020204" pitchFamily="34" charset="0"/>
              </a:rPr>
              <a:t>ша</a:t>
            </a:r>
            <a:r>
              <a:rPr lang="ru-RU" sz="2000" b="1" u="sng" dirty="0">
                <a:latin typeface="Arial" panose="020B0604020202020204" pitchFamily="34" charset="0"/>
                <a:cs typeface="Arial" panose="020B0604020202020204" pitchFamily="34" charset="0"/>
              </a:rPr>
              <a:t>, </a:t>
            </a:r>
            <a:r>
              <a:rPr lang="ru-RU" sz="2000" b="1" u="sng" dirty="0" err="1">
                <a:latin typeface="Arial" panose="020B0604020202020204" pitchFamily="34" charset="0"/>
                <a:cs typeface="Arial" panose="020B0604020202020204" pitchFamily="34" charset="0"/>
              </a:rPr>
              <a:t>ча</a:t>
            </a:r>
            <a:r>
              <a:rPr lang="ru-RU" sz="2000" b="1" u="sng" dirty="0">
                <a:latin typeface="Arial" panose="020B0604020202020204" pitchFamily="34" charset="0"/>
                <a:cs typeface="Arial" panose="020B0604020202020204" pitchFamily="34" charset="0"/>
              </a:rPr>
              <a:t>, ща, </a:t>
            </a:r>
            <a:r>
              <a:rPr lang="ru-RU" sz="2000" b="1" u="sng" dirty="0" err="1">
                <a:latin typeface="Arial" panose="020B0604020202020204" pitchFamily="34" charset="0"/>
                <a:cs typeface="Arial" panose="020B0604020202020204" pitchFamily="34" charset="0"/>
              </a:rPr>
              <a:t>ца</a:t>
            </a:r>
            <a:r>
              <a:rPr lang="ru-RU" sz="2000" b="1" u="sng"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в творительном падеже под ударением окончание -</a:t>
            </a:r>
            <a:r>
              <a:rPr lang="ru-RU" sz="2000" b="1" u="sng" dirty="0">
                <a:latin typeface="Arial" panose="020B0604020202020204" pitchFamily="34" charset="0"/>
                <a:cs typeface="Arial" panose="020B0604020202020204" pitchFamily="34" charset="0"/>
              </a:rPr>
              <a:t>ой</a:t>
            </a:r>
            <a:r>
              <a:rPr lang="ru-RU" sz="2000" u="sng"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межой, душой, свечой, овцой</a:t>
            </a:r>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без ударения -</a:t>
            </a:r>
            <a:r>
              <a:rPr lang="ru-RU" sz="2000" b="1" u="sng" dirty="0">
                <a:latin typeface="Arial" panose="020B0604020202020204" pitchFamily="34" charset="0"/>
                <a:cs typeface="Arial" panose="020B0604020202020204" pitchFamily="34" charset="0"/>
              </a:rPr>
              <a:t>ей</a:t>
            </a:r>
            <a:r>
              <a:rPr lang="ru-RU" sz="2000" u="sng"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кожей, юношей, крышей, улицей</a:t>
            </a:r>
            <a:r>
              <a:rPr lang="ru-RU" sz="2000"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ru-RU" sz="2000" u="sng" dirty="0">
                <a:latin typeface="Arial" panose="020B0604020202020204" pitchFamily="34" charset="0"/>
                <a:cs typeface="Arial" panose="020B0604020202020204" pitchFamily="34" charset="0"/>
              </a:rPr>
              <a:t>В основах некоторых существительных женского рода в родительном падеже множественного числа появляются гласные </a:t>
            </a:r>
            <a:r>
              <a:rPr lang="ru-RU" sz="2000" b="1" u="sng" dirty="0">
                <a:latin typeface="Arial" panose="020B0604020202020204" pitchFamily="34" charset="0"/>
                <a:cs typeface="Arial" panose="020B0604020202020204" pitchFamily="34" charset="0"/>
              </a:rPr>
              <a:t>е, о</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девочка — девочек, сказка — сказок</a:t>
            </a:r>
            <a:r>
              <a:rPr lang="ru-RU" sz="2000" dirty="0">
                <a:latin typeface="Arial" panose="020B0604020202020204" pitchFamily="34" charset="0"/>
                <a:cs typeface="Arial" panose="020B0604020202020204" pitchFamily="34" charset="0"/>
              </a:rPr>
              <a:t>. Внимание! </a:t>
            </a:r>
            <a:r>
              <a:rPr lang="ru-RU" sz="2000" u="sng" dirty="0">
                <a:latin typeface="Arial" panose="020B0604020202020204" pitchFamily="34" charset="0"/>
                <a:cs typeface="Arial" panose="020B0604020202020204" pitchFamily="34" charset="0"/>
              </a:rPr>
              <a:t>Иногда чередования не происходит</a:t>
            </a:r>
            <a:r>
              <a:rPr lang="ru-RU" sz="2000" dirty="0">
                <a:latin typeface="Arial" panose="020B0604020202020204" pitchFamily="34" charset="0"/>
                <a:cs typeface="Arial" panose="020B0604020202020204" pitchFamily="34" charset="0"/>
              </a:rPr>
              <a:t>, например: </a:t>
            </a:r>
            <a:r>
              <a:rPr lang="ru-RU" sz="2000" i="1" dirty="0">
                <a:latin typeface="Arial" panose="020B0604020202020204" pitchFamily="34" charset="0"/>
                <a:cs typeface="Arial" panose="020B0604020202020204" pitchFamily="34" charset="0"/>
              </a:rPr>
              <a:t>игра – игр, искра – искр, цифра -цифр</a:t>
            </a:r>
            <a:r>
              <a:rPr lang="ru-RU" sz="20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ru-RU" sz="2000" u="sng" dirty="0">
                <a:latin typeface="Arial" panose="020B0604020202020204" pitchFamily="34" charset="0"/>
                <a:cs typeface="Arial" panose="020B0604020202020204" pitchFamily="34" charset="0"/>
              </a:rPr>
              <a:t>У существительных на -</a:t>
            </a:r>
            <a:r>
              <a:rPr lang="ru-RU" sz="2000" b="1" u="sng" dirty="0" err="1">
                <a:latin typeface="Arial" panose="020B0604020202020204" pitchFamily="34" charset="0"/>
                <a:cs typeface="Arial" panose="020B0604020202020204" pitchFamily="34" charset="0"/>
              </a:rPr>
              <a:t>ня</a:t>
            </a:r>
            <a:r>
              <a:rPr lang="ru-RU" sz="2000" u="sng" dirty="0">
                <a:latin typeface="Arial" panose="020B0604020202020204" pitchFamily="34" charset="0"/>
                <a:cs typeface="Arial" panose="020B0604020202020204" pitchFamily="34" charset="0"/>
              </a:rPr>
              <a:t> типа </a:t>
            </a:r>
            <a:r>
              <a:rPr lang="ru-RU" sz="2000" i="1" u="sng" dirty="0">
                <a:latin typeface="Arial" panose="020B0604020202020204" pitchFamily="34" charset="0"/>
                <a:cs typeface="Arial" panose="020B0604020202020204" pitchFamily="34" charset="0"/>
              </a:rPr>
              <a:t>башня, песня, вишня, спальня </a:t>
            </a:r>
            <a:r>
              <a:rPr lang="ru-RU" sz="2000" u="sng" dirty="0">
                <a:latin typeface="Arial" panose="020B0604020202020204" pitchFamily="34" charset="0"/>
                <a:cs typeface="Arial" panose="020B0604020202020204" pitchFamily="34" charset="0"/>
              </a:rPr>
              <a:t>в родительном падеже множественного числа нет </a:t>
            </a:r>
            <a:r>
              <a:rPr lang="ru-RU" sz="2000" b="1" u="sng" dirty="0">
                <a:latin typeface="Arial" panose="020B0604020202020204" pitchFamily="34" charset="0"/>
                <a:cs typeface="Arial" panose="020B0604020202020204" pitchFamily="34" charset="0"/>
              </a:rPr>
              <a:t>Ь</a:t>
            </a:r>
            <a:r>
              <a:rPr lang="ru-RU" sz="2000" dirty="0">
                <a:latin typeface="Arial" panose="020B0604020202020204" pitchFamily="34" charset="0"/>
                <a:cs typeface="Arial" panose="020B0604020202020204" pitchFamily="34" charset="0"/>
              </a:rPr>
              <a:t>. Например: </a:t>
            </a:r>
            <a:r>
              <a:rPr lang="ru-RU" sz="2000" i="1" dirty="0">
                <a:latin typeface="Arial" panose="020B0604020202020204" pitchFamily="34" charset="0"/>
                <a:cs typeface="Arial" panose="020B0604020202020204" pitchFamily="34" charset="0"/>
              </a:rPr>
              <a:t>башен, песен, спален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исключение: кухонь, деревень</a:t>
            </a:r>
            <a:r>
              <a:rPr lang="ru-RU" sz="20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ru-RU" sz="2000" dirty="0">
                <a:latin typeface="Arial" panose="020B0604020202020204" pitchFamily="34" charset="0"/>
                <a:cs typeface="Arial" panose="020B0604020202020204" pitchFamily="34" charset="0"/>
              </a:rPr>
              <a:t>Некоторые существительные </a:t>
            </a:r>
            <a:r>
              <a:rPr lang="ru-RU" sz="2000" u="sng" dirty="0">
                <a:latin typeface="Arial" panose="020B0604020202020204" pitchFamily="34" charset="0"/>
                <a:cs typeface="Arial" panose="020B0604020202020204" pitchFamily="34" charset="0"/>
              </a:rPr>
              <a:t>в родительном падеже множественного числа имеют окончание -</a:t>
            </a:r>
            <a:r>
              <a:rPr lang="ru-RU" sz="2000" b="1" u="sng" dirty="0">
                <a:latin typeface="Arial" panose="020B0604020202020204" pitchFamily="34" charset="0"/>
                <a:cs typeface="Arial" panose="020B0604020202020204" pitchFamily="34" charset="0"/>
              </a:rPr>
              <a:t>ей</a:t>
            </a:r>
            <a:r>
              <a:rPr lang="ru-RU" sz="2000" dirty="0">
                <a:latin typeface="Arial" panose="020B0604020202020204" pitchFamily="34" charset="0"/>
                <a:cs typeface="Arial" panose="020B0604020202020204" pitchFamily="34" charset="0"/>
              </a:rPr>
              <a:t>. Например: </a:t>
            </a:r>
            <a:r>
              <a:rPr lang="ru-RU" sz="2000" i="1" dirty="0">
                <a:latin typeface="Arial" panose="020B0604020202020204" pitchFamily="34" charset="0"/>
                <a:cs typeface="Arial" panose="020B0604020202020204" pitchFamily="34" charset="0"/>
              </a:rPr>
              <a:t>дядей, тетей, юношей</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1016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2B7817A-3780-438A-B50D-9A220E24A20A}"/>
              </a:ext>
            </a:extLst>
          </p:cNvPr>
          <p:cNvSpPr/>
          <p:nvPr/>
        </p:nvSpPr>
        <p:spPr>
          <a:xfrm>
            <a:off x="1657165" y="1199091"/>
            <a:ext cx="8877670" cy="4082143"/>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Ø"/>
            </a:pPr>
            <a:r>
              <a:rPr lang="ru-RU" sz="2000" dirty="0">
                <a:latin typeface="Arial" panose="020B0604020202020204" pitchFamily="34" charset="0"/>
                <a:ea typeface="Calibri" panose="020F0502020204030204" pitchFamily="34" charset="0"/>
                <a:cs typeface="Arial" panose="020B0604020202020204" pitchFamily="34" charset="0"/>
              </a:rPr>
              <a:t>У некоторых существительных в </a:t>
            </a:r>
            <a:r>
              <a:rPr lang="ru-RU" sz="2000" dirty="0" err="1">
                <a:latin typeface="Arial" panose="020B0604020202020204" pitchFamily="34" charset="0"/>
                <a:ea typeface="Calibri" panose="020F0502020204030204" pitchFamily="34" charset="0"/>
                <a:cs typeface="Arial" panose="020B0604020202020204" pitchFamily="34" charset="0"/>
              </a:rPr>
              <a:t>твор.п</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dirty="0" err="1">
                <a:latin typeface="Arial" panose="020B0604020202020204" pitchFamily="34" charset="0"/>
                <a:ea typeface="Calibri" panose="020F0502020204030204" pitchFamily="34" charset="0"/>
                <a:cs typeface="Arial" panose="020B0604020202020204" pitchFamily="34" charset="0"/>
              </a:rPr>
              <a:t>ед.ч</a:t>
            </a:r>
            <a:r>
              <a:rPr lang="ru-RU" sz="2000" dirty="0">
                <a:latin typeface="Arial" panose="020B0604020202020204" pitchFamily="34" charset="0"/>
                <a:ea typeface="Calibri" panose="020F0502020204030204" pitchFamily="34" charset="0"/>
                <a:cs typeface="Arial" panose="020B0604020202020204" pitchFamily="34" charset="0"/>
              </a:rPr>
              <a:t>. и в </a:t>
            </a:r>
            <a:r>
              <a:rPr lang="ru-RU" sz="2000" dirty="0" err="1">
                <a:latin typeface="Arial" panose="020B0604020202020204" pitchFamily="34" charset="0"/>
                <a:ea typeface="Calibri" panose="020F0502020204030204" pitchFamily="34" charset="0"/>
                <a:cs typeface="Arial" panose="020B0604020202020204" pitchFamily="34" charset="0"/>
              </a:rPr>
              <a:t>им.п</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dirty="0" err="1">
                <a:latin typeface="Arial" panose="020B0604020202020204" pitchFamily="34" charset="0"/>
                <a:ea typeface="Calibri" panose="020F0502020204030204" pitchFamily="34" charset="0"/>
                <a:cs typeface="Arial" panose="020B0604020202020204" pitchFamily="34" charset="0"/>
              </a:rPr>
              <a:t>ед.ч</a:t>
            </a:r>
            <a:r>
              <a:rPr lang="ru-RU" sz="2000" dirty="0">
                <a:latin typeface="Arial" panose="020B0604020202020204" pitchFamily="34" charset="0"/>
                <a:ea typeface="Calibri" panose="020F0502020204030204" pitchFamily="34" charset="0"/>
                <a:cs typeface="Arial" panose="020B0604020202020204" pitchFamily="34" charset="0"/>
              </a:rPr>
              <a:t>. имеется </a:t>
            </a:r>
            <a:r>
              <a:rPr lang="ru-RU" sz="2000" b="1" u="sng" dirty="0">
                <a:latin typeface="Arial" panose="020B0604020202020204" pitchFamily="34" charset="0"/>
                <a:ea typeface="Calibri" panose="020F0502020204030204" pitchFamily="34" charset="0"/>
                <a:cs typeface="Arial" panose="020B0604020202020204" pitchFamily="34" charset="0"/>
              </a:rPr>
              <a:t>беглый гласный </a:t>
            </a:r>
            <a:r>
              <a:rPr lang="ru-RU" sz="2000" b="1" i="1" u="sng" dirty="0">
                <a:latin typeface="Arial" panose="020B0604020202020204" pitchFamily="34" charset="0"/>
                <a:ea typeface="Calibri" panose="020F0502020204030204" pitchFamily="34" charset="0"/>
                <a:cs typeface="Arial" panose="020B0604020202020204" pitchFamily="34" charset="0"/>
              </a:rPr>
              <a:t>о</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i="1" dirty="0">
                <a:latin typeface="Arial" panose="020B0604020202020204" pitchFamily="34" charset="0"/>
                <a:ea typeface="Calibri" panose="020F0502020204030204" pitchFamily="34" charset="0"/>
                <a:cs typeface="Arial" panose="020B0604020202020204" pitchFamily="34" charset="0"/>
              </a:rPr>
              <a:t>любовь – любви – любовью, ложь – лжи – ложью, рожь – ржи – рожью, вошь – вши – вошью</a:t>
            </a:r>
            <a:r>
              <a:rPr lang="ru-RU" sz="2000" dirty="0">
                <a:latin typeface="Arial" panose="020B0604020202020204" pitchFamily="34" charset="0"/>
                <a:ea typeface="Calibri" panose="020F0502020204030204" pitchFamily="34" charset="0"/>
                <a:cs typeface="Arial" panose="020B0604020202020204" pitchFamily="34" charset="0"/>
              </a:rPr>
              <a:t>), однако, беглый гласный имеется </a:t>
            </a:r>
            <a:r>
              <a:rPr lang="ru-RU" sz="2000" b="1" dirty="0">
                <a:latin typeface="Arial" panose="020B0604020202020204" pitchFamily="34" charset="0"/>
                <a:ea typeface="Calibri" panose="020F0502020204030204" pitchFamily="34" charset="0"/>
                <a:cs typeface="Arial" panose="020B0604020202020204" pitchFamily="34" charset="0"/>
              </a:rPr>
              <a:t>во всех формах у слов</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i="1" dirty="0">
                <a:latin typeface="Arial" panose="020B0604020202020204" pitchFamily="34" charset="0"/>
                <a:ea typeface="Calibri" panose="020F0502020204030204" pitchFamily="34" charset="0"/>
                <a:cs typeface="Arial" panose="020B0604020202020204" pitchFamily="34" charset="0"/>
              </a:rPr>
              <a:t>морковь, бровь, кровь, свекровь, Любовь</a:t>
            </a:r>
            <a:r>
              <a:rPr lang="ru-RU" sz="2000" dirty="0">
                <a:latin typeface="Arial" panose="020B0604020202020204" pitchFamily="34" charset="0"/>
                <a:ea typeface="Calibri" panose="020F0502020204030204" pitchFamily="34" charset="0"/>
                <a:cs typeface="Arial" panose="020B0604020202020204" pitchFamily="34" charset="0"/>
              </a:rPr>
              <a:t> (свекровь – свекрови – свекровью).</a:t>
            </a:r>
          </a:p>
          <a:p>
            <a:pPr marL="342900" indent="-342900" algn="just">
              <a:lnSpc>
                <a:spcPct val="107000"/>
              </a:lnSpc>
              <a:spcAft>
                <a:spcPts val="800"/>
              </a:spcAft>
              <a:buFont typeface="Wingdings" panose="05000000000000000000" pitchFamily="2" charset="2"/>
              <a:buChar char="Ø"/>
            </a:pPr>
            <a:endParaRPr lang="ru-RU"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Wingdings" panose="05000000000000000000" pitchFamily="2" charset="2"/>
              <a:buChar char="Ø"/>
            </a:pPr>
            <a:r>
              <a:rPr lang="ru-RU" sz="2000" dirty="0">
                <a:latin typeface="Arial" panose="020B0604020202020204" pitchFamily="34" charset="0"/>
                <a:ea typeface="Calibri" panose="020F0502020204030204" pitchFamily="34" charset="0"/>
                <a:cs typeface="Arial" panose="020B0604020202020204" pitchFamily="34" charset="0"/>
              </a:rPr>
              <a:t>Существительные </a:t>
            </a:r>
            <a:r>
              <a:rPr lang="ru-RU" sz="2000" b="1" i="1" dirty="0">
                <a:latin typeface="Arial" panose="020B0604020202020204" pitchFamily="34" charset="0"/>
                <a:ea typeface="Calibri" panose="020F0502020204030204" pitchFamily="34" charset="0"/>
                <a:cs typeface="Arial" panose="020B0604020202020204" pitchFamily="34" charset="0"/>
              </a:rPr>
              <a:t>люди, дети</a:t>
            </a:r>
            <a:r>
              <a:rPr lang="ru-RU" sz="2000" b="1" dirty="0">
                <a:latin typeface="Arial" panose="020B0604020202020204" pitchFamily="34" charset="0"/>
                <a:ea typeface="Calibri" panose="020F0502020204030204" pitchFamily="34" charset="0"/>
                <a:cs typeface="Arial" panose="020B0604020202020204" pitchFamily="34" charset="0"/>
              </a:rPr>
              <a:t> </a:t>
            </a:r>
            <a:r>
              <a:rPr lang="ru-RU" sz="2000" dirty="0">
                <a:latin typeface="Arial" panose="020B0604020202020204" pitchFamily="34" charset="0"/>
                <a:ea typeface="Calibri" panose="020F0502020204030204" pitchFamily="34" charset="0"/>
                <a:cs typeface="Arial" panose="020B0604020202020204" pitchFamily="34" charset="0"/>
              </a:rPr>
              <a:t>относятся к третьему склонению, в </a:t>
            </a:r>
            <a:r>
              <a:rPr lang="ru-RU" sz="2000" dirty="0" err="1">
                <a:latin typeface="Arial" panose="020B0604020202020204" pitchFamily="34" charset="0"/>
                <a:ea typeface="Calibri" panose="020F0502020204030204" pitchFamily="34" charset="0"/>
                <a:cs typeface="Arial" panose="020B0604020202020204" pitchFamily="34" charset="0"/>
              </a:rPr>
              <a:t>твор.п</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dirty="0" err="1">
                <a:latin typeface="Arial" panose="020B0604020202020204" pitchFamily="34" charset="0"/>
                <a:ea typeface="Calibri" panose="020F0502020204030204" pitchFamily="34" charset="0"/>
                <a:cs typeface="Arial" panose="020B0604020202020204" pitchFamily="34" charset="0"/>
              </a:rPr>
              <a:t>мн.ч</a:t>
            </a:r>
            <a:r>
              <a:rPr lang="ru-RU" sz="2000" dirty="0">
                <a:latin typeface="Arial" panose="020B0604020202020204" pitchFamily="34" charset="0"/>
                <a:ea typeface="Calibri" panose="020F0502020204030204" pitchFamily="34" charset="0"/>
                <a:cs typeface="Arial" panose="020B0604020202020204" pitchFamily="34" charset="0"/>
              </a:rPr>
              <a:t>. имеют форму </a:t>
            </a:r>
            <a:r>
              <a:rPr lang="ru-RU" sz="2000" i="1" dirty="0">
                <a:latin typeface="Arial" panose="020B0604020202020204" pitchFamily="34" charset="0"/>
                <a:ea typeface="Calibri" panose="020F0502020204030204" pitchFamily="34" charset="0"/>
                <a:cs typeface="Arial" panose="020B0604020202020204" pitchFamily="34" charset="0"/>
              </a:rPr>
              <a:t>людьми, детьми</a:t>
            </a:r>
            <a:r>
              <a:rPr lang="ru-RU" sz="2000" dirty="0">
                <a:latin typeface="Arial" panose="020B0604020202020204" pitchFamily="34" charset="0"/>
                <a:ea typeface="Calibri" panose="020F0502020204030204" pitchFamily="34" charset="0"/>
                <a:cs typeface="Arial" panose="020B0604020202020204" pitchFamily="34" charset="0"/>
              </a:rPr>
              <a:t>, также напр. </a:t>
            </a:r>
            <a:r>
              <a:rPr lang="ru-RU" sz="2000" i="1" dirty="0">
                <a:latin typeface="Arial" panose="020B0604020202020204" pitchFamily="34" charset="0"/>
                <a:ea typeface="Calibri" panose="020F0502020204030204" pitchFamily="34" charset="0"/>
                <a:cs typeface="Arial" panose="020B0604020202020204" pitchFamily="34" charset="0"/>
              </a:rPr>
              <a:t>лошадьми</a:t>
            </a:r>
            <a:r>
              <a:rPr lang="ru-RU" sz="2000" dirty="0">
                <a:latin typeface="Arial" panose="020B0604020202020204" pitchFamily="34" charset="0"/>
                <a:ea typeface="Calibri" panose="020F0502020204030204" pitchFamily="34" charset="0"/>
                <a:cs typeface="Arial" panose="020B0604020202020204" pitchFamily="34" charset="0"/>
              </a:rPr>
              <a:t>. </a:t>
            </a:r>
          </a:p>
          <a:p>
            <a:pPr marL="342900" indent="-342900" algn="just">
              <a:lnSpc>
                <a:spcPct val="107000"/>
              </a:lnSpc>
              <a:spcAft>
                <a:spcPts val="800"/>
              </a:spcAft>
              <a:buFont typeface="Wingdings" panose="05000000000000000000" pitchFamily="2" charset="2"/>
              <a:buChar char="Ø"/>
            </a:pP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ru-RU" sz="2000" dirty="0">
                <a:latin typeface="Arial" panose="020B0604020202020204" pitchFamily="34" charset="0"/>
                <a:ea typeface="Calibri" panose="020F0502020204030204" pitchFamily="34" charset="0"/>
                <a:cs typeface="Arial" panose="020B0604020202020204" pitchFamily="34" charset="0"/>
              </a:rPr>
              <a:t>К непродуктивному склонению относятся два слова (</a:t>
            </a:r>
            <a:r>
              <a:rPr lang="ru-RU" sz="2000" b="1" i="1" dirty="0">
                <a:latin typeface="Arial" panose="020B0604020202020204" pitchFamily="34" charset="0"/>
                <a:ea typeface="Calibri" panose="020F0502020204030204" pitchFamily="34" charset="0"/>
                <a:cs typeface="Arial" panose="020B0604020202020204" pitchFamily="34" charset="0"/>
              </a:rPr>
              <a:t>мать, дочь</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b="1" dirty="0">
                <a:latin typeface="Arial" panose="020B0604020202020204" pitchFamily="34" charset="0"/>
                <a:ea typeface="Calibri" panose="020F0502020204030204" pitchFamily="34" charset="0"/>
                <a:cs typeface="Arial" panose="020B0604020202020204" pitchFamily="34" charset="0"/>
              </a:rPr>
              <a:t>с расширением основы </a:t>
            </a:r>
            <a:r>
              <a:rPr lang="ru-RU" sz="2000" dirty="0">
                <a:latin typeface="Arial" panose="020B0604020202020204" pitchFamily="34" charset="0"/>
                <a:ea typeface="Calibri" panose="020F0502020204030204" pitchFamily="34" charset="0"/>
                <a:cs typeface="Arial" panose="020B0604020202020204" pitchFamily="34" charset="0"/>
              </a:rPr>
              <a:t>(</a:t>
            </a:r>
            <a:r>
              <a:rPr lang="ru-RU" sz="2000" i="1" dirty="0">
                <a:latin typeface="Arial" panose="020B0604020202020204" pitchFamily="34" charset="0"/>
                <a:ea typeface="Calibri" panose="020F0502020204030204" pitchFamily="34" charset="0"/>
                <a:cs typeface="Arial" panose="020B0604020202020204" pitchFamily="34" charset="0"/>
              </a:rPr>
              <a:t>мать – матери – матери</a:t>
            </a:r>
            <a:r>
              <a:rPr lang="ru-RU" sz="2000" dirty="0">
                <a:latin typeface="Arial" panose="020B0604020202020204" pitchFamily="34" charset="0"/>
                <a:ea typeface="Calibri" panose="020F050202020403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3106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66B5F12-2DFB-44FB-B7D6-84C572B7126C}"/>
              </a:ext>
            </a:extLst>
          </p:cNvPr>
          <p:cNvSpPr/>
          <p:nvPr/>
        </p:nvSpPr>
        <p:spPr>
          <a:xfrm>
            <a:off x="390617" y="368844"/>
            <a:ext cx="11407806" cy="3785652"/>
          </a:xfrm>
          <a:prstGeom prst="rect">
            <a:avLst/>
          </a:prstGeom>
        </p:spPr>
        <p:txBody>
          <a:bodyPr wrap="square">
            <a:spAutoFit/>
          </a:bodyPr>
          <a:lstStyle/>
          <a:p>
            <a:pPr algn="ctr">
              <a:spcAft>
                <a:spcPts val="0"/>
              </a:spcAft>
            </a:pPr>
            <a:r>
              <a:rPr lang="ru-RU" sz="2000" b="1" u="sng" dirty="0">
                <a:solidFill>
                  <a:srgbClr val="00B050"/>
                </a:solidFill>
                <a:latin typeface="Arial" panose="020B0604020202020204" pitchFamily="34" charset="0"/>
                <a:ea typeface="Times New Roman"/>
                <a:cs typeface="Arial" panose="020B0604020202020204" pitchFamily="34" charset="0"/>
              </a:rPr>
              <a:t>МНОЖЕСТВЕННОЕ ЧИСЛО</a:t>
            </a:r>
            <a:endParaRPr lang="de-DE" sz="2000" dirty="0">
              <a:solidFill>
                <a:srgbClr val="00B050"/>
              </a:solidFill>
              <a:latin typeface="Arial" panose="020B0604020202020204" pitchFamily="34" charset="0"/>
              <a:ea typeface="Times New Roman"/>
              <a:cs typeface="Arial" panose="020B0604020202020204" pitchFamily="34" charset="0"/>
            </a:endParaRPr>
          </a:p>
          <a:p>
            <a:pPr algn="just">
              <a:spcAft>
                <a:spcPts val="0"/>
              </a:spcAft>
            </a:pPr>
            <a:r>
              <a:rPr lang="ru-RU" sz="2000" b="1" dirty="0">
                <a:latin typeface="Arial" panose="020B0604020202020204" pitchFamily="34" charset="0"/>
                <a:ea typeface="Times New Roman"/>
                <a:cs typeface="Arial" panose="020B0604020202020204" pitchFamily="34" charset="0"/>
              </a:rPr>
              <a:t> </a:t>
            </a:r>
            <a:endParaRPr lang="de-DE" sz="2000" dirty="0">
              <a:latin typeface="Arial" panose="020B0604020202020204" pitchFamily="34" charset="0"/>
              <a:ea typeface="Times New Roman"/>
              <a:cs typeface="Arial" panose="020B0604020202020204" pitchFamily="34" charset="0"/>
            </a:endParaRPr>
          </a:p>
          <a:p>
            <a:pPr indent="449580" algn="just">
              <a:spcAft>
                <a:spcPts val="0"/>
              </a:spcAft>
            </a:pPr>
            <a:r>
              <a:rPr lang="ru-RU" sz="2000" dirty="0">
                <a:latin typeface="Arial" panose="020B0604020202020204" pitchFamily="34" charset="0"/>
                <a:ea typeface="Times New Roman"/>
                <a:cs typeface="Arial" panose="020B0604020202020204" pitchFamily="34" charset="0"/>
              </a:rPr>
              <a:t>В результате </a:t>
            </a:r>
            <a:r>
              <a:rPr lang="ru-RU" sz="2000" b="1" u="sng" dirty="0">
                <a:latin typeface="Arial" panose="020B0604020202020204" pitchFamily="34" charset="0"/>
                <a:ea typeface="Times New Roman"/>
                <a:cs typeface="Arial" panose="020B0604020202020204" pitchFamily="34" charset="0"/>
              </a:rPr>
              <a:t>стирания родового принципа во множественном числе</a:t>
            </a:r>
            <a:r>
              <a:rPr lang="ru-RU" sz="2000" b="1" dirty="0">
                <a:latin typeface="Arial" panose="020B0604020202020204" pitchFamily="34" charset="0"/>
                <a:ea typeface="Times New Roman"/>
                <a:cs typeface="Arial" panose="020B0604020202020204" pitchFamily="34" charset="0"/>
              </a:rPr>
              <a:t>, в РЯ произошла унификация парадигм в пользу 2 склонения</a:t>
            </a:r>
            <a:r>
              <a:rPr lang="ru-RU" sz="2000" dirty="0">
                <a:latin typeface="Arial" panose="020B0604020202020204" pitchFamily="34" charset="0"/>
                <a:ea typeface="Times New Roman"/>
                <a:cs typeface="Arial" panose="020B0604020202020204" pitchFamily="34" charset="0"/>
              </a:rPr>
              <a:t> – три падежные формы совпадают во всех типах склонения.</a:t>
            </a:r>
          </a:p>
          <a:p>
            <a:pPr indent="449580" algn="just">
              <a:spcAft>
                <a:spcPts val="0"/>
              </a:spcAft>
            </a:pPr>
            <a:endParaRPr lang="ru-RU" sz="2000" dirty="0">
              <a:latin typeface="Arial" panose="020B0604020202020204" pitchFamily="34" charset="0"/>
              <a:ea typeface="Times New Roman"/>
              <a:cs typeface="Arial" panose="020B0604020202020204" pitchFamily="34" charset="0"/>
            </a:endParaRPr>
          </a:p>
          <a:p>
            <a:pPr marL="285750" indent="-285750" algn="just">
              <a:spcAft>
                <a:spcPts val="0"/>
              </a:spcAf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Таким образом, </a:t>
            </a:r>
            <a:r>
              <a:rPr lang="ru-RU" sz="2000" b="1" dirty="0">
                <a:latin typeface="Arial" panose="020B0604020202020204" pitchFamily="34" charset="0"/>
                <a:ea typeface="Times New Roman"/>
                <a:cs typeface="Arial" panose="020B0604020202020204" pitchFamily="34" charset="0"/>
              </a:rPr>
              <a:t>связь между парадигмами ед. и </a:t>
            </a:r>
            <a:r>
              <a:rPr lang="ru-RU" sz="2000" b="1" dirty="0" err="1">
                <a:latin typeface="Arial" panose="020B0604020202020204" pitchFamily="34" charset="0"/>
                <a:ea typeface="Times New Roman"/>
                <a:cs typeface="Arial" panose="020B0604020202020204" pitchFamily="34" charset="0"/>
              </a:rPr>
              <a:t>мн.ч</a:t>
            </a:r>
            <a:r>
              <a:rPr lang="ru-RU" sz="2000" b="1" dirty="0">
                <a:latin typeface="Arial" panose="020B0604020202020204" pitchFamily="34" charset="0"/>
                <a:ea typeface="Times New Roman"/>
                <a:cs typeface="Arial" panose="020B0604020202020204" pitchFamily="34" charset="0"/>
              </a:rPr>
              <a:t>. в русском языке нарушается</a:t>
            </a:r>
            <a:r>
              <a:rPr lang="ru-RU" sz="2000" dirty="0">
                <a:latin typeface="Arial" panose="020B0604020202020204" pitchFamily="34" charset="0"/>
                <a:ea typeface="Times New Roman"/>
                <a:cs typeface="Arial" panose="020B0604020202020204" pitchFamily="34" charset="0"/>
              </a:rPr>
              <a:t>, хотя и не утрачивается полностью. </a:t>
            </a:r>
          </a:p>
          <a:p>
            <a:pPr marL="285750" indent="-285750" algn="just">
              <a:spcAft>
                <a:spcPts val="0"/>
              </a:spcAft>
              <a:buFont typeface="Wingdings" panose="05000000000000000000" pitchFamily="2" charset="2"/>
              <a:buChar char="§"/>
            </a:pPr>
            <a:endParaRPr lang="ru-RU" sz="2000" dirty="0">
              <a:latin typeface="Arial" panose="020B0604020202020204" pitchFamily="34" charset="0"/>
              <a:ea typeface="Times New Roman"/>
              <a:cs typeface="Arial" panose="020B0604020202020204" pitchFamily="34" charset="0"/>
            </a:endParaRPr>
          </a:p>
          <a:p>
            <a:pPr marL="285750" indent="-285750" algn="just">
              <a:spcAft>
                <a:spcPts val="0"/>
              </a:spcAf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В противоположность </a:t>
            </a:r>
            <a:r>
              <a:rPr lang="ru-RU" sz="2000" b="1" dirty="0">
                <a:latin typeface="Arial" panose="020B0604020202020204" pitchFamily="34" charset="0"/>
                <a:ea typeface="Times New Roman"/>
                <a:cs typeface="Arial" panose="020B0604020202020204" pitchFamily="34" charset="0"/>
              </a:rPr>
              <a:t>тенденциям РЯ к </a:t>
            </a:r>
            <a:r>
              <a:rPr lang="ru-RU" sz="2000" b="1" dirty="0" err="1">
                <a:latin typeface="Arial" panose="020B0604020202020204" pitchFamily="34" charset="0"/>
                <a:ea typeface="Times New Roman"/>
                <a:cs typeface="Arial" panose="020B0604020202020204" pitchFamily="34" charset="0"/>
              </a:rPr>
              <a:t>аналитизму</a:t>
            </a:r>
            <a:r>
              <a:rPr lang="ru-RU" sz="2000" b="1" dirty="0">
                <a:latin typeface="Arial" panose="020B0604020202020204" pitchFamily="34" charset="0"/>
                <a:ea typeface="Times New Roman"/>
                <a:cs typeface="Arial" panose="020B0604020202020204" pitchFamily="34" charset="0"/>
              </a:rPr>
              <a:t>, ЧЯ тяготеет к </a:t>
            </a:r>
            <a:r>
              <a:rPr lang="ru-RU" sz="2000" b="1" dirty="0" err="1">
                <a:latin typeface="Arial" panose="020B0604020202020204" pitchFamily="34" charset="0"/>
                <a:ea typeface="Times New Roman"/>
                <a:cs typeface="Arial" panose="020B0604020202020204" pitchFamily="34" charset="0"/>
              </a:rPr>
              <a:t>флексивности</a:t>
            </a:r>
            <a:r>
              <a:rPr lang="ru-RU" sz="2000" b="1" dirty="0">
                <a:latin typeface="Arial" panose="020B0604020202020204" pitchFamily="34" charset="0"/>
                <a:ea typeface="Times New Roman"/>
                <a:cs typeface="Arial" panose="020B0604020202020204" pitchFamily="34" charset="0"/>
              </a:rPr>
              <a:t>, что проявляется в большем многообразии репертуара окончаний</a:t>
            </a:r>
            <a:r>
              <a:rPr lang="ru-RU" sz="2000" dirty="0">
                <a:latin typeface="Arial" panose="020B0604020202020204" pitchFamily="34" charset="0"/>
                <a:ea typeface="Times New Roman"/>
                <a:cs typeface="Arial" panose="020B0604020202020204" pitchFamily="34" charset="0"/>
              </a:rPr>
              <a:t> (12 чешских окончаний соответствуют 3 русским), а также </a:t>
            </a:r>
            <a:r>
              <a:rPr lang="ru-RU" sz="2000" b="1" dirty="0">
                <a:latin typeface="Arial" panose="020B0604020202020204" pitchFamily="34" charset="0"/>
                <a:ea typeface="Times New Roman"/>
                <a:cs typeface="Arial" panose="020B0604020202020204" pitchFamily="34" charset="0"/>
              </a:rPr>
              <a:t>в более тесной связи парадигм ед. и </a:t>
            </a:r>
            <a:r>
              <a:rPr lang="ru-RU" sz="2000" b="1" dirty="0" err="1">
                <a:latin typeface="Arial" panose="020B0604020202020204" pitchFamily="34" charset="0"/>
                <a:ea typeface="Times New Roman"/>
                <a:cs typeface="Arial" panose="020B0604020202020204" pitchFamily="34" charset="0"/>
              </a:rPr>
              <a:t>мн.ч</a:t>
            </a:r>
            <a:r>
              <a:rPr lang="ru-RU" sz="2000" b="1" dirty="0">
                <a:latin typeface="Arial" panose="020B0604020202020204" pitchFamily="34" charset="0"/>
                <a:ea typeface="Times New Roman"/>
                <a:cs typeface="Arial" panose="020B0604020202020204" pitchFamily="34" charset="0"/>
              </a:rPr>
              <a:t>.</a:t>
            </a:r>
            <a:endParaRPr lang="ru-RU" dirty="0">
              <a:latin typeface="Times New Roman"/>
              <a:ea typeface="Times New Roman"/>
            </a:endParaRPr>
          </a:p>
        </p:txBody>
      </p:sp>
      <p:graphicFrame>
        <p:nvGraphicFramePr>
          <p:cNvPr id="3" name="Tabulka 2">
            <a:extLst>
              <a:ext uri="{FF2B5EF4-FFF2-40B4-BE49-F238E27FC236}">
                <a16:creationId xmlns:a16="http://schemas.microsoft.com/office/drawing/2014/main" id="{FD9E61E3-7714-41D5-8DBE-5A600D2C3B8F}"/>
              </a:ext>
            </a:extLst>
          </p:cNvPr>
          <p:cNvGraphicFramePr>
            <a:graphicFrameLocks noGrp="1"/>
          </p:cNvGraphicFramePr>
          <p:nvPr>
            <p:extLst>
              <p:ext uri="{D42A27DB-BD31-4B8C-83A1-F6EECF244321}">
                <p14:modId xmlns:p14="http://schemas.microsoft.com/office/powerpoint/2010/main" val="4252949965"/>
              </p:ext>
            </p:extLst>
          </p:nvPr>
        </p:nvGraphicFramePr>
        <p:xfrm>
          <a:off x="2911876" y="4303941"/>
          <a:ext cx="5646198" cy="1836355"/>
        </p:xfrm>
        <a:graphic>
          <a:graphicData uri="http://schemas.openxmlformats.org/drawingml/2006/table">
            <a:tbl>
              <a:tblPr firstRow="1" firstCol="1" lastRow="1" lastCol="1" bandRow="1" bandCol="1"/>
              <a:tblGrid>
                <a:gridCol w="1400938">
                  <a:extLst>
                    <a:ext uri="{9D8B030D-6E8A-4147-A177-3AD203B41FA5}">
                      <a16:colId xmlns:a16="http://schemas.microsoft.com/office/drawing/2014/main" val="20000"/>
                    </a:ext>
                  </a:extLst>
                </a:gridCol>
                <a:gridCol w="1485841">
                  <a:extLst>
                    <a:ext uri="{9D8B030D-6E8A-4147-A177-3AD203B41FA5}">
                      <a16:colId xmlns:a16="http://schemas.microsoft.com/office/drawing/2014/main" val="20001"/>
                    </a:ext>
                  </a:extLst>
                </a:gridCol>
                <a:gridCol w="2759419">
                  <a:extLst>
                    <a:ext uri="{9D8B030D-6E8A-4147-A177-3AD203B41FA5}">
                      <a16:colId xmlns:a16="http://schemas.microsoft.com/office/drawing/2014/main" val="20002"/>
                    </a:ext>
                  </a:extLst>
                </a:gridCol>
              </a:tblGrid>
              <a:tr h="554265">
                <a:tc>
                  <a:txBody>
                    <a:bodyPr/>
                    <a:lstStyle/>
                    <a:p>
                      <a:pPr algn="just">
                        <a:lnSpc>
                          <a:spcPct val="107000"/>
                        </a:lnSpc>
                        <a:spcAft>
                          <a:spcPts val="0"/>
                        </a:spcAft>
                      </a:pPr>
                      <a:r>
                        <a:rPr lang="ru-RU" sz="2000" dirty="0" err="1">
                          <a:effectLst/>
                          <a:latin typeface="Arial" panose="020B0604020202020204" pitchFamily="34" charset="0"/>
                          <a:ea typeface="Times New Roman"/>
                          <a:cs typeface="Arial" panose="020B0604020202020204" pitchFamily="34" charset="0"/>
                        </a:rPr>
                        <a:t>Дат.п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a:t>
                      </a:r>
                      <a:r>
                        <a:rPr lang="ru-RU" sz="2000" b="1" dirty="0" err="1">
                          <a:effectLst/>
                          <a:latin typeface="Arial" panose="020B0604020202020204" pitchFamily="34" charset="0"/>
                          <a:ea typeface="Times New Roman"/>
                          <a:cs typeface="Arial" panose="020B0604020202020204" pitchFamily="34" charset="0"/>
                        </a:rPr>
                        <a:t>ам</a:t>
                      </a:r>
                      <a:r>
                        <a:rPr lang="ru-RU" sz="2000" b="1" dirty="0">
                          <a:effectLst/>
                          <a:latin typeface="Arial" panose="020B0604020202020204" pitchFamily="34" charset="0"/>
                          <a:ea typeface="Times New Roman"/>
                          <a:cs typeface="Arial" panose="020B0604020202020204" pitchFamily="34" charset="0"/>
                        </a:rPr>
                        <a:t>/-ям</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b="1">
                          <a:effectLst/>
                          <a:latin typeface="Arial" panose="020B0604020202020204" pitchFamily="34" charset="0"/>
                          <a:ea typeface="Times New Roman"/>
                          <a:cs typeface="Arial" panose="020B0604020202020204" pitchFamily="34" charset="0"/>
                        </a:rPr>
                        <a:t>-ům, -ám, -ím, -em</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27825">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Тв.п.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a:t>
                      </a:r>
                      <a:r>
                        <a:rPr lang="ru-RU" sz="2000" b="1" dirty="0" err="1">
                          <a:effectLst/>
                          <a:latin typeface="Arial" panose="020B0604020202020204" pitchFamily="34" charset="0"/>
                          <a:ea typeface="Times New Roman"/>
                          <a:cs typeface="Arial" panose="020B0604020202020204" pitchFamily="34" charset="0"/>
                        </a:rPr>
                        <a:t>ами</a:t>
                      </a:r>
                      <a:r>
                        <a:rPr lang="ru-RU" sz="2000" b="1" dirty="0">
                          <a:effectLst/>
                          <a:latin typeface="Arial" panose="020B0604020202020204" pitchFamily="34" charset="0"/>
                          <a:ea typeface="Times New Roman"/>
                          <a:cs typeface="Arial" panose="020B0604020202020204" pitchFamily="34" charset="0"/>
                        </a:rPr>
                        <a:t>/-</a:t>
                      </a:r>
                      <a:r>
                        <a:rPr lang="ru-RU" sz="2000" b="1" dirty="0" err="1">
                          <a:effectLst/>
                          <a:latin typeface="Arial" panose="020B0604020202020204" pitchFamily="34" charset="0"/>
                          <a:ea typeface="Times New Roman"/>
                          <a:cs typeface="Arial" panose="020B0604020202020204" pitchFamily="34" charset="0"/>
                        </a:rPr>
                        <a:t>ями</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-y/i, -</a:t>
                      </a:r>
                      <a:r>
                        <a:rPr lang="cs-CZ" sz="2000" b="1" dirty="0" err="1">
                          <a:effectLst/>
                          <a:latin typeface="Arial" panose="020B0604020202020204" pitchFamily="34" charset="0"/>
                          <a:ea typeface="Times New Roman"/>
                          <a:cs typeface="Arial" panose="020B0604020202020204" pitchFamily="34" charset="0"/>
                        </a:rPr>
                        <a:t>ami</a:t>
                      </a:r>
                      <a:r>
                        <a:rPr lang="cs-CZ" sz="2000" b="1" dirty="0">
                          <a:effectLst/>
                          <a:latin typeface="Arial" panose="020B0604020202020204" pitchFamily="34" charset="0"/>
                          <a:ea typeface="Times New Roman"/>
                          <a:cs typeface="Arial" panose="020B0604020202020204" pitchFamily="34" charset="0"/>
                        </a:rPr>
                        <a:t>, -</a:t>
                      </a:r>
                      <a:r>
                        <a:rPr lang="cs-CZ" sz="2000" b="1" dirty="0" err="1">
                          <a:effectLst/>
                          <a:latin typeface="Arial" panose="020B0604020202020204" pitchFamily="34" charset="0"/>
                          <a:ea typeface="Times New Roman"/>
                          <a:cs typeface="Arial" panose="020B0604020202020204" pitchFamily="34" charset="0"/>
                        </a:rPr>
                        <a:t>emi</a:t>
                      </a:r>
                      <a:r>
                        <a:rPr lang="cs-CZ" sz="2000" b="1" dirty="0">
                          <a:effectLst/>
                          <a:latin typeface="Arial" panose="020B0604020202020204" pitchFamily="34" charset="0"/>
                          <a:ea typeface="Times New Roman"/>
                          <a:cs typeface="Arial" panose="020B0604020202020204" pitchFamily="34" charset="0"/>
                        </a:rPr>
                        <a:t>, -mi, -</a:t>
                      </a:r>
                      <a:r>
                        <a:rPr lang="cs-CZ" sz="2000" b="1" dirty="0" err="1">
                          <a:effectLst/>
                          <a:latin typeface="Arial" panose="020B0604020202020204" pitchFamily="34" charset="0"/>
                          <a:ea typeface="Times New Roman"/>
                          <a:cs typeface="Arial" panose="020B0604020202020204" pitchFamily="34" charset="0"/>
                        </a:rPr>
                        <a:t>ími</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4265">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Предл.п.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-ах/-ях</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-ech, </a:t>
                      </a:r>
                      <a:r>
                        <a:rPr lang="cs-CZ" sz="2000" b="1" dirty="0" err="1">
                          <a:effectLst/>
                          <a:latin typeface="Arial" panose="020B0604020202020204" pitchFamily="34" charset="0"/>
                          <a:ea typeface="Times New Roman"/>
                          <a:cs typeface="Arial" panose="020B0604020202020204" pitchFamily="34" charset="0"/>
                        </a:rPr>
                        <a:t>ích</a:t>
                      </a:r>
                      <a:r>
                        <a:rPr lang="cs-CZ" sz="2000" b="1" dirty="0">
                          <a:effectLst/>
                          <a:latin typeface="Arial" panose="020B0604020202020204" pitchFamily="34" charset="0"/>
                          <a:ea typeface="Times New Roman"/>
                          <a:cs typeface="Arial" panose="020B0604020202020204" pitchFamily="34" charset="0"/>
                        </a:rPr>
                        <a:t>, -</a:t>
                      </a:r>
                      <a:r>
                        <a:rPr lang="cs-CZ" sz="2000" b="1" dirty="0" err="1">
                          <a:effectLst/>
                          <a:latin typeface="Arial" panose="020B0604020202020204" pitchFamily="34" charset="0"/>
                          <a:ea typeface="Times New Roman"/>
                          <a:cs typeface="Arial" panose="020B0604020202020204" pitchFamily="34" charset="0"/>
                        </a:rPr>
                        <a:t>ách</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61917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73F222E-73FE-4490-9311-3A8AA5054744}"/>
              </a:ext>
            </a:extLst>
          </p:cNvPr>
          <p:cNvSpPr/>
          <p:nvPr/>
        </p:nvSpPr>
        <p:spPr>
          <a:xfrm>
            <a:off x="949911" y="719494"/>
            <a:ext cx="10342485" cy="1323439"/>
          </a:xfrm>
          <a:prstGeom prst="rect">
            <a:avLst/>
          </a:prstGeom>
        </p:spPr>
        <p:txBody>
          <a:bodyPr wrap="square">
            <a:spAutoFit/>
          </a:bodyPr>
          <a:lstStyle/>
          <a:p>
            <a:r>
              <a:rPr lang="ru-RU" sz="2000" dirty="0">
                <a:latin typeface="Arial" panose="020B0604020202020204" pitchFamily="34" charset="0"/>
                <a:ea typeface="Times New Roman"/>
                <a:cs typeface="Arial" panose="020B0604020202020204" pitchFamily="34" charset="0"/>
              </a:rPr>
              <a:t>Несколько </a:t>
            </a:r>
            <a:r>
              <a:rPr lang="ru-RU" sz="2000" b="1" dirty="0">
                <a:latin typeface="Arial" panose="020B0604020202020204" pitchFamily="34" charset="0"/>
                <a:ea typeface="Times New Roman"/>
                <a:cs typeface="Arial" panose="020B0604020202020204" pitchFamily="34" charset="0"/>
              </a:rPr>
              <a:t>иная ситуация сложилась в родительном падеже</a:t>
            </a:r>
            <a:r>
              <a:rPr lang="ru-RU" sz="2000" dirty="0">
                <a:latin typeface="Arial" panose="020B0604020202020204" pitchFamily="34" charset="0"/>
                <a:ea typeface="Times New Roman"/>
                <a:cs typeface="Arial" panose="020B0604020202020204" pitchFamily="34" charset="0"/>
              </a:rPr>
              <a:t>, здесь напротив б</a:t>
            </a:r>
            <a:r>
              <a:rPr lang="ru-RU" sz="2000" u="sng" dirty="0">
                <a:latin typeface="Arial" panose="020B0604020202020204" pitchFamily="34" charset="0"/>
                <a:ea typeface="Times New Roman"/>
                <a:cs typeface="Arial" panose="020B0604020202020204" pitchFamily="34" charset="0"/>
              </a:rPr>
              <a:t>о</a:t>
            </a:r>
            <a:r>
              <a:rPr lang="ru-RU" sz="2000" dirty="0">
                <a:latin typeface="Arial" panose="020B0604020202020204" pitchFamily="34" charset="0"/>
                <a:ea typeface="Times New Roman"/>
                <a:cs typeface="Arial" panose="020B0604020202020204" pitchFamily="34" charset="0"/>
              </a:rPr>
              <a:t>льшая унификация флексий наблюдается в ЧЯ Хотя с фонологической точки зрения можно говорить о трех видах окончаний в каждом языке: </a:t>
            </a:r>
            <a:r>
              <a:rPr lang="ru-RU" sz="2000" b="1" dirty="0">
                <a:latin typeface="Arial" panose="020B0604020202020204" pitchFamily="34" charset="0"/>
                <a:ea typeface="Times New Roman"/>
                <a:cs typeface="Arial" panose="020B0604020202020204" pitchFamily="34" charset="0"/>
              </a:rPr>
              <a:t>–</a:t>
            </a:r>
            <a:r>
              <a:rPr lang="ru-RU" sz="2000" b="1" dirty="0" err="1">
                <a:latin typeface="Arial" panose="020B0604020202020204" pitchFamily="34" charset="0"/>
                <a:ea typeface="Times New Roman"/>
                <a:cs typeface="Arial" panose="020B0604020202020204" pitchFamily="34" charset="0"/>
              </a:rPr>
              <a:t>ов</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-ей</a:t>
            </a:r>
            <a:r>
              <a:rPr lang="ru-RU" sz="2000" dirty="0">
                <a:latin typeface="Arial" panose="020B0604020202020204" pitchFamily="34" charset="0"/>
                <a:ea typeface="Times New Roman"/>
                <a:cs typeface="Arial" panose="020B0604020202020204" pitchFamily="34" charset="0"/>
              </a:rPr>
              <a:t> и нулевом в РЯ и </a:t>
            </a:r>
            <a:r>
              <a:rPr lang="ru-RU" sz="2000" b="1" dirty="0">
                <a:latin typeface="Arial" panose="020B0604020202020204" pitchFamily="34" charset="0"/>
                <a:ea typeface="Times New Roman"/>
                <a:cs typeface="Arial" panose="020B0604020202020204" pitchFamily="34" charset="0"/>
              </a:rPr>
              <a:t>–ů</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-í</a:t>
            </a:r>
            <a:r>
              <a:rPr lang="ru-RU" sz="2000" dirty="0">
                <a:latin typeface="Arial" panose="020B0604020202020204" pitchFamily="34" charset="0"/>
                <a:ea typeface="Times New Roman"/>
                <a:cs typeface="Arial" panose="020B0604020202020204" pitchFamily="34" charset="0"/>
              </a:rPr>
              <a:t> и нулевом в ЧЯ </a:t>
            </a:r>
          </a:p>
        </p:txBody>
      </p:sp>
      <p:graphicFrame>
        <p:nvGraphicFramePr>
          <p:cNvPr id="3" name="Tabulka 2">
            <a:extLst>
              <a:ext uri="{FF2B5EF4-FFF2-40B4-BE49-F238E27FC236}">
                <a16:creationId xmlns:a16="http://schemas.microsoft.com/office/drawing/2014/main" id="{DA3212DD-4F17-4C00-90ED-E514DFBB4C88}"/>
              </a:ext>
            </a:extLst>
          </p:cNvPr>
          <p:cNvGraphicFramePr>
            <a:graphicFrameLocks noGrp="1"/>
          </p:cNvGraphicFramePr>
          <p:nvPr>
            <p:extLst>
              <p:ext uri="{D42A27DB-BD31-4B8C-83A1-F6EECF244321}">
                <p14:modId xmlns:p14="http://schemas.microsoft.com/office/powerpoint/2010/main" val="3755611320"/>
              </p:ext>
            </p:extLst>
          </p:nvPr>
        </p:nvGraphicFramePr>
        <p:xfrm>
          <a:off x="2032986" y="2473644"/>
          <a:ext cx="7812349" cy="2864169"/>
        </p:xfrm>
        <a:graphic>
          <a:graphicData uri="http://schemas.openxmlformats.org/drawingml/2006/table">
            <a:tbl>
              <a:tblPr firstRow="1" firstCol="1" lastRow="1" lastCol="1" bandRow="1" bandCol="1"/>
              <a:tblGrid>
                <a:gridCol w="3909623">
                  <a:extLst>
                    <a:ext uri="{9D8B030D-6E8A-4147-A177-3AD203B41FA5}">
                      <a16:colId xmlns:a16="http://schemas.microsoft.com/office/drawing/2014/main" val="20000"/>
                    </a:ext>
                  </a:extLst>
                </a:gridCol>
                <a:gridCol w="3902726">
                  <a:extLst>
                    <a:ext uri="{9D8B030D-6E8A-4147-A177-3AD203B41FA5}">
                      <a16:colId xmlns:a16="http://schemas.microsoft.com/office/drawing/2014/main" val="20001"/>
                    </a:ext>
                  </a:extLst>
                </a:gridCol>
              </a:tblGrid>
              <a:tr h="432048">
                <a:tc>
                  <a:txBody>
                    <a:body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а</a:t>
                      </a:r>
                      <a:r>
                        <a:rPr lang="cs-CZ" sz="2000" dirty="0" err="1">
                          <a:effectLst/>
                          <a:latin typeface="Arial" panose="020B0604020202020204" pitchFamily="34" charset="0"/>
                          <a:ea typeface="Times New Roman"/>
                          <a:cs typeface="Arial" panose="020B0604020202020204" pitchFamily="34" charset="0"/>
                        </a:rPr>
                        <a:t>ктер</a:t>
                      </a:r>
                      <a:r>
                        <a:rPr lang="cs-CZ" sz="2000" b="1" dirty="0" err="1">
                          <a:effectLst/>
                          <a:latin typeface="Arial" panose="020B0604020202020204" pitchFamily="34" charset="0"/>
                          <a:ea typeface="Times New Roman"/>
                          <a:cs typeface="Arial" panose="020B0604020202020204" pitchFamily="34" charset="0"/>
                        </a:rPr>
                        <a:t>ов</a:t>
                      </a:r>
                      <a:r>
                        <a:rPr lang="cs-CZ" sz="2000" dirty="0">
                          <a:effectLst/>
                          <a:latin typeface="Arial" panose="020B0604020202020204" pitchFamily="34" charset="0"/>
                          <a:ea typeface="Times New Roman"/>
                          <a:cs typeface="Arial" panose="020B0604020202020204" pitchFamily="34" charset="0"/>
                        </a:rPr>
                        <a:t>,</a:t>
                      </a:r>
                      <a:r>
                        <a:rPr lang="ru-RU" sz="2000" dirty="0">
                          <a:effectLst/>
                          <a:latin typeface="Arial" panose="020B0604020202020204" pitchFamily="34" charset="0"/>
                          <a:ea typeface="Times New Roman"/>
                          <a:cs typeface="Arial" panose="020B0604020202020204" pitchFamily="34" charset="0"/>
                        </a:rPr>
                        <a:t> сосед</a:t>
                      </a:r>
                      <a:r>
                        <a:rPr lang="ru-RU" sz="2000" b="1" dirty="0">
                          <a:effectLst/>
                          <a:latin typeface="Arial" panose="020B0604020202020204" pitchFamily="34" charset="0"/>
                          <a:ea typeface="Times New Roman"/>
                          <a:cs typeface="Arial" panose="020B0604020202020204" pitchFamily="34" charset="0"/>
                        </a:rPr>
                        <a:t>ей</a:t>
                      </a:r>
                      <a:r>
                        <a:rPr lang="ru-RU" sz="2000" dirty="0">
                          <a:effectLst/>
                          <a:latin typeface="Arial" panose="020B0604020202020204" pitchFamily="34" charset="0"/>
                          <a:ea typeface="Times New Roman"/>
                          <a:cs typeface="Arial" panose="020B0604020202020204" pitchFamily="34" charset="0"/>
                        </a:rPr>
                        <a:t>, друзей, граждан, старост, дяд</a:t>
                      </a:r>
                      <a:r>
                        <a:rPr lang="ru-RU" sz="2000" b="1" dirty="0">
                          <a:effectLst/>
                          <a:latin typeface="Arial" panose="020B0604020202020204" pitchFamily="34" charset="0"/>
                          <a:ea typeface="Times New Roman"/>
                          <a:cs typeface="Arial" panose="020B0604020202020204" pitchFamily="34" charset="0"/>
                        </a:rPr>
                        <a:t>ей</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завод</a:t>
                      </a:r>
                      <a:r>
                        <a:rPr lang="ru-RU" sz="2000" b="1" dirty="0">
                          <a:effectLst/>
                          <a:latin typeface="Arial" panose="020B0604020202020204" pitchFamily="34" charset="0"/>
                          <a:ea typeface="Times New Roman"/>
                          <a:cs typeface="Arial" panose="020B0604020202020204" pitchFamily="34" charset="0"/>
                        </a:rPr>
                        <a:t>ов</a:t>
                      </a:r>
                      <a:r>
                        <a:rPr lang="ru-RU" sz="2000" dirty="0">
                          <a:effectLst/>
                          <a:latin typeface="Arial" panose="020B0604020202020204" pitchFamily="34" charset="0"/>
                          <a:ea typeface="Times New Roman"/>
                          <a:cs typeface="Arial" panose="020B0604020202020204" pitchFamily="34" charset="0"/>
                        </a:rPr>
                        <a:t>, грамм, автомобил</a:t>
                      </a:r>
                      <a:r>
                        <a:rPr lang="ru-RU" sz="2000" b="1" dirty="0">
                          <a:effectLst/>
                          <a:latin typeface="Arial" panose="020B0604020202020204" pitchFamily="34" charset="0"/>
                          <a:ea typeface="Times New Roman"/>
                          <a:cs typeface="Arial" panose="020B0604020202020204" pitchFamily="34" charset="0"/>
                        </a:rPr>
                        <a:t>ей</a:t>
                      </a:r>
                      <a:r>
                        <a:rPr lang="ru-RU" sz="2000" dirty="0">
                          <a:effectLst/>
                          <a:latin typeface="Arial" panose="020B0604020202020204" pitchFamily="34" charset="0"/>
                          <a:ea typeface="Times New Roman"/>
                          <a:cs typeface="Arial" panose="020B0604020202020204" pitchFamily="34" charset="0"/>
                        </a:rPr>
                        <a:t>, санатори</a:t>
                      </a:r>
                      <a:r>
                        <a:rPr lang="ru-RU" sz="2000" b="1" dirty="0">
                          <a:effectLst/>
                          <a:latin typeface="Arial" panose="020B0604020202020204" pitchFamily="34" charset="0"/>
                          <a:ea typeface="Times New Roman"/>
                          <a:cs typeface="Arial" panose="020B0604020202020204" pitchFamily="34" charset="0"/>
                        </a:rPr>
                        <a:t>ев</a:t>
                      </a:r>
                      <a:r>
                        <a:rPr lang="ru-RU" sz="2000" dirty="0">
                          <a:effectLst/>
                          <a:latin typeface="Arial" panose="020B0604020202020204" pitchFamily="34" charset="0"/>
                          <a:ea typeface="Times New Roman"/>
                          <a:cs typeface="Arial" panose="020B0604020202020204" pitchFamily="34" charset="0"/>
                        </a:rPr>
                        <a:t>, домишек</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pán</a:t>
                      </a:r>
                      <a:r>
                        <a:rPr lang="cs-CZ" sz="2000" b="1" dirty="0">
                          <a:effectLst/>
                          <a:latin typeface="Arial" panose="020B0604020202020204" pitchFamily="34" charset="0"/>
                          <a:ea typeface="Times New Roman"/>
                          <a:cs typeface="Arial" panose="020B0604020202020204" pitchFamily="34" charset="0"/>
                        </a:rPr>
                        <a:t>ů</a:t>
                      </a:r>
                      <a:r>
                        <a:rPr lang="cs-CZ" sz="2000" dirty="0">
                          <a:effectLst/>
                          <a:latin typeface="Arial" panose="020B0604020202020204" pitchFamily="34" charset="0"/>
                          <a:ea typeface="Times New Roman"/>
                          <a:cs typeface="Arial" panose="020B0604020202020204" pitchFamily="34" charset="0"/>
                        </a:rPr>
                        <a:t>, muž</a:t>
                      </a:r>
                      <a:r>
                        <a:rPr lang="cs-CZ" sz="2000" b="1" dirty="0">
                          <a:effectLst/>
                          <a:latin typeface="Arial" panose="020B0604020202020204" pitchFamily="34" charset="0"/>
                          <a:ea typeface="Times New Roman"/>
                          <a:cs typeface="Arial" panose="020B0604020202020204" pitchFamily="34" charset="0"/>
                        </a:rPr>
                        <a:t>ů</a:t>
                      </a:r>
                      <a:r>
                        <a:rPr lang="cs-CZ" sz="2000" dirty="0">
                          <a:effectLst/>
                          <a:latin typeface="Arial" panose="020B0604020202020204" pitchFamily="34" charset="0"/>
                          <a:ea typeface="Times New Roman"/>
                          <a:cs typeface="Arial" panose="020B0604020202020204" pitchFamily="34" charset="0"/>
                        </a:rPr>
                        <a:t>, obyvatel, předsed</a:t>
                      </a:r>
                      <a:r>
                        <a:rPr lang="cs-CZ" sz="2000" b="1" dirty="0">
                          <a:effectLst/>
                          <a:latin typeface="Arial" panose="020B0604020202020204" pitchFamily="34" charset="0"/>
                          <a:ea typeface="Times New Roman"/>
                          <a:cs typeface="Arial" panose="020B0604020202020204" pitchFamily="34" charset="0"/>
                        </a:rPr>
                        <a:t>ů</a:t>
                      </a:r>
                      <a:r>
                        <a:rPr lang="cs-CZ" sz="2000" dirty="0">
                          <a:effectLst/>
                          <a:latin typeface="Arial" panose="020B0604020202020204" pitchFamily="34" charset="0"/>
                          <a:ea typeface="Times New Roman"/>
                          <a:cs typeface="Arial" panose="020B0604020202020204" pitchFamily="34" charset="0"/>
                        </a:rPr>
                        <a:t>, soudc</a:t>
                      </a:r>
                      <a:r>
                        <a:rPr lang="cs-CZ" sz="2000" b="1" dirty="0">
                          <a:effectLst/>
                          <a:latin typeface="Arial" panose="020B0604020202020204" pitchFamily="34" charset="0"/>
                          <a:ea typeface="Times New Roman"/>
                          <a:cs typeface="Arial" panose="020B0604020202020204" pitchFamily="34" charset="0"/>
                        </a:rPr>
                        <a:t>ů</a:t>
                      </a:r>
                      <a:endParaRPr lang="de-DE" sz="2000"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hrad</a:t>
                      </a:r>
                      <a:r>
                        <a:rPr lang="cs-CZ" sz="2000" b="1" dirty="0">
                          <a:effectLst/>
                          <a:latin typeface="Arial" panose="020B0604020202020204" pitchFamily="34" charset="0"/>
                          <a:ea typeface="Times New Roman"/>
                          <a:cs typeface="Arial" panose="020B0604020202020204" pitchFamily="34" charset="0"/>
                        </a:rPr>
                        <a:t>ů</a:t>
                      </a:r>
                      <a:r>
                        <a:rPr lang="cs-CZ" sz="2000" dirty="0">
                          <a:effectLst/>
                          <a:latin typeface="Arial" panose="020B0604020202020204" pitchFamily="34" charset="0"/>
                          <a:ea typeface="Times New Roman"/>
                          <a:cs typeface="Arial" panose="020B0604020202020204" pitchFamily="34" charset="0"/>
                        </a:rPr>
                        <a:t>, stroj</a:t>
                      </a:r>
                      <a:r>
                        <a:rPr lang="cs-CZ" sz="2000" b="1" dirty="0">
                          <a:effectLst/>
                          <a:latin typeface="Arial" panose="020B0604020202020204" pitchFamily="34" charset="0"/>
                          <a:ea typeface="Times New Roman"/>
                          <a:cs typeface="Arial" panose="020B0604020202020204" pitchFamily="34" charset="0"/>
                        </a:rPr>
                        <a:t>ů</a:t>
                      </a:r>
                      <a:r>
                        <a:rPr lang="cs-CZ" sz="2000" dirty="0">
                          <a:effectLst/>
                          <a:latin typeface="Arial" panose="020B0604020202020204" pitchFamily="34" charset="0"/>
                          <a:ea typeface="Times New Roman"/>
                          <a:cs typeface="Arial" panose="020B0604020202020204" pitchFamily="34" charset="0"/>
                        </a:rPr>
                        <a:t>, dn</a:t>
                      </a:r>
                      <a:r>
                        <a:rPr lang="cs-CZ" sz="2000" b="1" dirty="0">
                          <a:effectLst/>
                          <a:latin typeface="Arial" panose="020B0604020202020204" pitchFamily="34" charset="0"/>
                          <a:ea typeface="Times New Roman"/>
                          <a:cs typeface="Arial" panose="020B0604020202020204" pitchFamily="34" charset="0"/>
                        </a:rPr>
                        <a:t>ů</a:t>
                      </a:r>
                      <a:r>
                        <a:rPr lang="cs-CZ" sz="2000" dirty="0">
                          <a:effectLst/>
                          <a:latin typeface="Arial" panose="020B0604020202020204" pitchFamily="34" charset="0"/>
                          <a:ea typeface="Times New Roman"/>
                          <a:cs typeface="Arial" panose="020B0604020202020204" pitchFamily="34" charset="0"/>
                        </a:rPr>
                        <a:t>/</a:t>
                      </a:r>
                      <a:r>
                        <a:rPr lang="cs-CZ" sz="2000" b="1" dirty="0">
                          <a:effectLst/>
                          <a:latin typeface="Arial" panose="020B0604020202020204" pitchFamily="34" charset="0"/>
                          <a:ea typeface="Times New Roman"/>
                          <a:cs typeface="Arial" panose="020B0604020202020204" pitchFamily="34" charset="0"/>
                        </a:rPr>
                        <a:t>í</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4016">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школ, яблонь, арий, тетрад</a:t>
                      </a:r>
                      <a:r>
                        <a:rPr lang="ru-RU" sz="2000" b="1">
                          <a:effectLst/>
                          <a:latin typeface="Arial" panose="020B0604020202020204" pitchFamily="34" charset="0"/>
                          <a:ea typeface="Times New Roman"/>
                          <a:cs typeface="Arial" panose="020B0604020202020204" pitchFamily="34" charset="0"/>
                        </a:rPr>
                        <a:t>ей</a:t>
                      </a:r>
                      <a:r>
                        <a:rPr lang="ru-RU" sz="2000">
                          <a:effectLst/>
                          <a:latin typeface="Arial" panose="020B0604020202020204" pitchFamily="34" charset="0"/>
                          <a:ea typeface="Times New Roman"/>
                          <a:cs typeface="Arial" panose="020B0604020202020204" pitchFamily="34" charset="0"/>
                        </a:rPr>
                        <a:t>, матер</a:t>
                      </a:r>
                      <a:r>
                        <a:rPr lang="ru-RU" sz="2000" b="1">
                          <a:effectLst/>
                          <a:latin typeface="Arial" panose="020B0604020202020204" pitchFamily="34" charset="0"/>
                          <a:ea typeface="Times New Roman"/>
                          <a:cs typeface="Arial" panose="020B0604020202020204" pitchFamily="34" charset="0"/>
                        </a:rPr>
                        <a:t>ей</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a:effectLst/>
                          <a:latin typeface="Arial" panose="020B0604020202020204" pitchFamily="34" charset="0"/>
                          <a:ea typeface="Times New Roman"/>
                          <a:cs typeface="Arial" panose="020B0604020202020204" pitchFamily="34" charset="0"/>
                        </a:rPr>
                        <a:t>žen, růž</a:t>
                      </a:r>
                      <a:r>
                        <a:rPr lang="cs-CZ" sz="2000" b="1">
                          <a:effectLst/>
                          <a:latin typeface="Arial" panose="020B0604020202020204" pitchFamily="34" charset="0"/>
                          <a:ea typeface="Times New Roman"/>
                          <a:cs typeface="Arial" panose="020B0604020202020204" pitchFamily="34" charset="0"/>
                        </a:rPr>
                        <a:t>í</a:t>
                      </a:r>
                      <a:r>
                        <a:rPr lang="cs-CZ" sz="2000">
                          <a:effectLst/>
                          <a:latin typeface="Arial" panose="020B0604020202020204" pitchFamily="34" charset="0"/>
                          <a:ea typeface="Times New Roman"/>
                          <a:cs typeface="Arial" panose="020B0604020202020204" pitchFamily="34" charset="0"/>
                        </a:rPr>
                        <a:t>, písn</a:t>
                      </a:r>
                      <a:r>
                        <a:rPr lang="cs-CZ" sz="2000" b="1">
                          <a:effectLst/>
                          <a:latin typeface="Arial" panose="020B0604020202020204" pitchFamily="34" charset="0"/>
                          <a:ea typeface="Times New Roman"/>
                          <a:cs typeface="Arial" panose="020B0604020202020204" pitchFamily="34" charset="0"/>
                        </a:rPr>
                        <a:t>í</a:t>
                      </a:r>
                      <a:r>
                        <a:rPr lang="cs-CZ" sz="2000">
                          <a:effectLst/>
                          <a:latin typeface="Arial" panose="020B0604020202020204" pitchFamily="34" charset="0"/>
                          <a:ea typeface="Times New Roman"/>
                          <a:cs typeface="Arial" panose="020B0604020202020204" pitchFamily="34" charset="0"/>
                        </a:rPr>
                        <a:t>, kost</a:t>
                      </a:r>
                      <a:r>
                        <a:rPr lang="cs-CZ" sz="2000" b="1">
                          <a:effectLst/>
                          <a:latin typeface="Arial" panose="020B0604020202020204" pitchFamily="34" charset="0"/>
                          <a:ea typeface="Times New Roman"/>
                          <a:cs typeface="Arial" panose="020B0604020202020204" pitchFamily="34" charset="0"/>
                        </a:rPr>
                        <a:t>í</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32">
                <a:tc>
                  <a:txBody>
                    <a:bodyPr/>
                    <a:lstStyle/>
                    <a:p>
                      <a:pPr algn="just">
                        <a:lnSpc>
                          <a:spcPct val="107000"/>
                        </a:lnSpc>
                        <a:spcAft>
                          <a:spcPts val="0"/>
                        </a:spcAft>
                      </a:pPr>
                      <a:r>
                        <a:rPr lang="ru-RU" sz="2000">
                          <a:effectLst/>
                          <a:latin typeface="Arial" panose="020B0604020202020204" pitchFamily="34" charset="0"/>
                          <a:ea typeface="Times New Roman"/>
                          <a:cs typeface="Arial" panose="020B0604020202020204" pitchFamily="34" charset="0"/>
                        </a:rPr>
                        <a:t>лиц, окон, окошек, облак</a:t>
                      </a:r>
                      <a:r>
                        <a:rPr lang="ru-RU" sz="2000" b="1">
                          <a:effectLst/>
                          <a:latin typeface="Arial" panose="020B0604020202020204" pitchFamily="34" charset="0"/>
                          <a:ea typeface="Times New Roman"/>
                          <a:cs typeface="Arial" panose="020B0604020202020204" pitchFamily="34" charset="0"/>
                        </a:rPr>
                        <a:t>ов</a:t>
                      </a:r>
                      <a:r>
                        <a:rPr lang="ru-RU" sz="2000">
                          <a:effectLst/>
                          <a:latin typeface="Arial" panose="020B0604020202020204" pitchFamily="34" charset="0"/>
                          <a:ea typeface="Times New Roman"/>
                          <a:cs typeface="Arial" panose="020B0604020202020204" pitchFamily="34" charset="0"/>
                        </a:rPr>
                        <a:t>, пол</a:t>
                      </a:r>
                      <a:r>
                        <a:rPr lang="ru-RU" sz="2000" b="1">
                          <a:effectLst/>
                          <a:latin typeface="Arial" panose="020B0604020202020204" pitchFamily="34" charset="0"/>
                          <a:ea typeface="Times New Roman"/>
                          <a:cs typeface="Arial" panose="020B0604020202020204" pitchFamily="34" charset="0"/>
                        </a:rPr>
                        <a:t>ей</a:t>
                      </a:r>
                      <a:r>
                        <a:rPr lang="ru-RU" sz="2000">
                          <a:effectLst/>
                          <a:latin typeface="Arial" panose="020B0604020202020204" pitchFamily="34" charset="0"/>
                          <a:ea typeface="Times New Roman"/>
                          <a:cs typeface="Arial" panose="020B0604020202020204" pitchFamily="34" charset="0"/>
                        </a:rPr>
                        <a:t>, воскресен</a:t>
                      </a:r>
                      <a:r>
                        <a:rPr lang="ru-RU" sz="2000" b="1">
                          <a:effectLst/>
                          <a:latin typeface="Arial" panose="020B0604020202020204" pitchFamily="34" charset="0"/>
                          <a:ea typeface="Times New Roman"/>
                          <a:cs typeface="Arial" panose="020B0604020202020204" pitchFamily="34" charset="0"/>
                        </a:rPr>
                        <a:t>ий</a:t>
                      </a:r>
                      <a:r>
                        <a:rPr lang="ru-RU" sz="2000">
                          <a:effectLst/>
                          <a:latin typeface="Arial" panose="020B0604020202020204" pitchFamily="34" charset="0"/>
                          <a:ea typeface="Times New Roman"/>
                          <a:cs typeface="Arial" panose="020B0604020202020204" pitchFamily="34" charset="0"/>
                        </a:rPr>
                        <a:t>, плать</a:t>
                      </a:r>
                      <a:r>
                        <a:rPr lang="ru-RU" sz="2000" b="1">
                          <a:effectLst/>
                          <a:latin typeface="Arial" panose="020B0604020202020204" pitchFamily="34" charset="0"/>
                          <a:ea typeface="Times New Roman"/>
                          <a:cs typeface="Arial" panose="020B0604020202020204" pitchFamily="34" charset="0"/>
                        </a:rPr>
                        <a:t>ев</a:t>
                      </a:r>
                      <a:r>
                        <a:rPr lang="ru-RU" sz="2000">
                          <a:effectLst/>
                          <a:latin typeface="Arial" panose="020B0604020202020204" pitchFamily="34" charset="0"/>
                          <a:ea typeface="Times New Roman"/>
                          <a:cs typeface="Arial" panose="020B0604020202020204" pitchFamily="34" charset="0"/>
                        </a:rPr>
                        <a:t>, здан</a:t>
                      </a:r>
                      <a:r>
                        <a:rPr lang="ru-RU" sz="2000" b="1">
                          <a:effectLst/>
                          <a:latin typeface="Arial" panose="020B0604020202020204" pitchFamily="34" charset="0"/>
                          <a:ea typeface="Times New Roman"/>
                          <a:cs typeface="Arial" panose="020B0604020202020204" pitchFamily="34" charset="0"/>
                        </a:rPr>
                        <a:t>ий</a:t>
                      </a:r>
                      <a:r>
                        <a:rPr lang="ru-RU" sz="2000">
                          <a:effectLst/>
                          <a:latin typeface="Arial" panose="020B0604020202020204" pitchFamily="34" charset="0"/>
                          <a:ea typeface="Times New Roman"/>
                          <a:cs typeface="Arial" panose="020B0604020202020204" pitchFamily="34" charset="0"/>
                        </a:rPr>
                        <a:t>, времен, телят</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měst, moř</a:t>
                      </a:r>
                      <a:r>
                        <a:rPr lang="cs-CZ" sz="2000" b="1" dirty="0">
                          <a:effectLst/>
                          <a:latin typeface="Arial" panose="020B0604020202020204" pitchFamily="34" charset="0"/>
                          <a:ea typeface="Times New Roman"/>
                          <a:cs typeface="Arial" panose="020B0604020202020204" pitchFamily="34" charset="0"/>
                        </a:rPr>
                        <a:t>í</a:t>
                      </a:r>
                      <a:r>
                        <a:rPr lang="cs-CZ" sz="2000" dirty="0">
                          <a:effectLst/>
                          <a:latin typeface="Arial" panose="020B0604020202020204" pitchFamily="34" charset="0"/>
                          <a:ea typeface="Times New Roman"/>
                          <a:cs typeface="Arial" panose="020B0604020202020204" pitchFamily="34" charset="0"/>
                        </a:rPr>
                        <a:t>, kuřat, staven</a:t>
                      </a:r>
                      <a:r>
                        <a:rPr lang="cs-CZ" sz="2000" b="1" dirty="0">
                          <a:effectLst/>
                          <a:latin typeface="Arial" panose="020B0604020202020204" pitchFamily="34" charset="0"/>
                          <a:ea typeface="Times New Roman"/>
                          <a:cs typeface="Arial" panose="020B0604020202020204" pitchFamily="34" charset="0"/>
                        </a:rPr>
                        <a:t>í</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65530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089A6CE-5090-4A17-B72C-DD08C505235B}"/>
              </a:ext>
            </a:extLst>
          </p:cNvPr>
          <p:cNvSpPr/>
          <p:nvPr/>
        </p:nvSpPr>
        <p:spPr>
          <a:xfrm>
            <a:off x="1572827" y="1435004"/>
            <a:ext cx="9046345" cy="3231654"/>
          </a:xfrm>
          <a:prstGeom prst="rect">
            <a:avLst/>
          </a:prstGeom>
        </p:spPr>
        <p:txBody>
          <a:bodyPr wrap="square">
            <a:spAutoFit/>
          </a:bodyPr>
          <a:lstStyle/>
          <a:p>
            <a:pPr indent="449580" algn="ctr">
              <a:spcAft>
                <a:spcPts val="0"/>
              </a:spcAft>
            </a:pPr>
            <a:r>
              <a:rPr lang="ru-RU" sz="2400" b="1" dirty="0">
                <a:solidFill>
                  <a:srgbClr val="00B050"/>
                </a:solidFill>
                <a:latin typeface="Arial" panose="020B0604020202020204" pitchFamily="34" charset="0"/>
                <a:ea typeface="Times New Roman"/>
                <a:cs typeface="Arial" panose="020B0604020202020204" pitchFamily="34" charset="0"/>
              </a:rPr>
              <a:t>Беглые гласные</a:t>
            </a:r>
          </a:p>
          <a:p>
            <a:pPr indent="449580" algn="ctr">
              <a:spcAft>
                <a:spcPts val="0"/>
              </a:spcAft>
            </a:pPr>
            <a:endParaRPr lang="ru-RU" sz="2000" b="1" dirty="0">
              <a:latin typeface="Arial" panose="020B0604020202020204" pitchFamily="34" charset="0"/>
              <a:ea typeface="Times New Roman"/>
              <a:cs typeface="Arial" panose="020B0604020202020204" pitchFamily="34" charset="0"/>
            </a:endParaRPr>
          </a:p>
          <a:p>
            <a:pPr indent="449580">
              <a:spcAft>
                <a:spcPts val="0"/>
              </a:spcAft>
            </a:pPr>
            <a:r>
              <a:rPr lang="ru-RU" sz="2000" dirty="0">
                <a:latin typeface="Arial" panose="020B0604020202020204" pitchFamily="34" charset="0"/>
                <a:ea typeface="Times New Roman"/>
                <a:cs typeface="Arial" panose="020B0604020202020204" pitchFamily="34" charset="0"/>
              </a:rPr>
              <a:t>В </a:t>
            </a:r>
            <a:r>
              <a:rPr lang="ru-RU" sz="2000" b="1" dirty="0">
                <a:latin typeface="Arial" panose="020B0604020202020204" pitchFamily="34" charset="0"/>
                <a:ea typeface="Times New Roman"/>
                <a:cs typeface="Arial" panose="020B0604020202020204" pitchFamily="34" charset="0"/>
              </a:rPr>
              <a:t>обоих языках присутствуют </a:t>
            </a:r>
            <a:r>
              <a:rPr lang="ru-RU" sz="2000" b="1" u="sng" dirty="0">
                <a:latin typeface="Arial" panose="020B0604020202020204" pitchFamily="34" charset="0"/>
                <a:ea typeface="Times New Roman"/>
                <a:cs typeface="Arial" panose="020B0604020202020204" pitchFamily="34" charset="0"/>
              </a:rPr>
              <a:t>альтернации</a:t>
            </a:r>
            <a:r>
              <a:rPr lang="ru-RU" sz="2000" b="1" dirty="0">
                <a:latin typeface="Arial" panose="020B0604020202020204" pitchFamily="34" charset="0"/>
                <a:ea typeface="Times New Roman"/>
                <a:cs typeface="Arial" panose="020B0604020202020204" pitchFamily="34" charset="0"/>
              </a:rPr>
              <a:t> типа</a:t>
            </a:r>
            <a:r>
              <a:rPr lang="ru-RU" sz="2000" dirty="0">
                <a:latin typeface="Arial" panose="020B0604020202020204" pitchFamily="34" charset="0"/>
                <a:ea typeface="Times New Roman"/>
                <a:cs typeface="Arial" panose="020B0604020202020204" pitchFamily="34" charset="0"/>
              </a:rPr>
              <a:t>: </a:t>
            </a:r>
            <a:r>
              <a:rPr lang="ru-RU" sz="2000" i="1" dirty="0">
                <a:latin typeface="Arial" panose="020B0604020202020204" pitchFamily="34" charset="0"/>
                <a:ea typeface="Times New Roman"/>
                <a:cs typeface="Arial" panose="020B0604020202020204" pitchFamily="34" charset="0"/>
              </a:rPr>
              <a:t>окно</a:t>
            </a:r>
            <a:r>
              <a:rPr lang="ru-RU" sz="2000" dirty="0">
                <a:latin typeface="Arial" panose="020B0604020202020204" pitchFamily="34" charset="0"/>
                <a:ea typeface="Times New Roman"/>
                <a:cs typeface="Arial" panose="020B0604020202020204" pitchFamily="34" charset="0"/>
              </a:rPr>
              <a:t> х </a:t>
            </a:r>
            <a:r>
              <a:rPr lang="ru-RU" sz="2000" i="1" dirty="0">
                <a:latin typeface="Arial" panose="020B0604020202020204" pitchFamily="34" charset="0"/>
                <a:ea typeface="Times New Roman"/>
                <a:cs typeface="Arial" panose="020B0604020202020204" pitchFamily="34" charset="0"/>
              </a:rPr>
              <a:t>ок</a:t>
            </a:r>
            <a:r>
              <a:rPr lang="ru-RU" sz="2000" b="1" i="1" dirty="0">
                <a:latin typeface="Arial" panose="020B0604020202020204" pitchFamily="34" charset="0"/>
                <a:ea typeface="Times New Roman"/>
                <a:cs typeface="Arial" panose="020B0604020202020204" pitchFamily="34" charset="0"/>
              </a:rPr>
              <a:t>о</a:t>
            </a:r>
            <a:r>
              <a:rPr lang="ru-RU" sz="2000" i="1" dirty="0">
                <a:latin typeface="Arial" panose="020B0604020202020204" pitchFamily="34" charset="0"/>
                <a:ea typeface="Times New Roman"/>
                <a:cs typeface="Arial" panose="020B0604020202020204" pitchFamily="34" charset="0"/>
              </a:rPr>
              <a:t>н</a:t>
            </a:r>
            <a:r>
              <a:rPr lang="ru-RU" sz="2000" dirty="0">
                <a:latin typeface="Arial" panose="020B0604020202020204" pitchFamily="34" charset="0"/>
                <a:ea typeface="Times New Roman"/>
                <a:cs typeface="Arial" panose="020B0604020202020204" pitchFamily="34" charset="0"/>
              </a:rPr>
              <a:t> / </a:t>
            </a:r>
            <a:r>
              <a:rPr lang="cs-CZ" sz="2000" i="1" dirty="0">
                <a:latin typeface="Arial" panose="020B0604020202020204" pitchFamily="34" charset="0"/>
                <a:ea typeface="Times New Roman"/>
                <a:cs typeface="Arial" panose="020B0604020202020204" pitchFamily="34" charset="0"/>
              </a:rPr>
              <a:t>okno</a:t>
            </a:r>
            <a:r>
              <a:rPr lang="cs-CZ" sz="2000" dirty="0">
                <a:latin typeface="Arial" panose="020B0604020202020204" pitchFamily="34" charset="0"/>
                <a:ea typeface="Times New Roman"/>
                <a:cs typeface="Arial" panose="020B0604020202020204" pitchFamily="34" charset="0"/>
              </a:rPr>
              <a:t> х </a:t>
            </a:r>
            <a:r>
              <a:rPr lang="cs-CZ" sz="2000" i="1" dirty="0">
                <a:latin typeface="Arial" panose="020B0604020202020204" pitchFamily="34" charset="0"/>
                <a:ea typeface="Times New Roman"/>
                <a:cs typeface="Arial" panose="020B0604020202020204" pitchFamily="34" charset="0"/>
              </a:rPr>
              <a:t>ok</a:t>
            </a:r>
            <a:r>
              <a:rPr lang="cs-CZ" sz="2000" b="1" i="1" dirty="0">
                <a:latin typeface="Arial" panose="020B0604020202020204" pitchFamily="34" charset="0"/>
                <a:ea typeface="Times New Roman"/>
                <a:cs typeface="Arial" panose="020B0604020202020204" pitchFamily="34" charset="0"/>
              </a:rPr>
              <a:t>e</a:t>
            </a:r>
            <a:r>
              <a:rPr lang="cs-CZ" sz="2000" i="1" dirty="0">
                <a:latin typeface="Arial" panose="020B0604020202020204" pitchFamily="34" charset="0"/>
                <a:ea typeface="Times New Roman"/>
                <a:cs typeface="Arial" panose="020B0604020202020204" pitchFamily="34" charset="0"/>
              </a:rPr>
              <a:t>n</a:t>
            </a:r>
            <a:r>
              <a:rPr lang="ru-RU" sz="2000" dirty="0">
                <a:latin typeface="Arial" panose="020B0604020202020204" pitchFamily="34" charset="0"/>
                <a:ea typeface="Times New Roman"/>
                <a:cs typeface="Arial" panose="020B0604020202020204" pitchFamily="34" charset="0"/>
              </a:rPr>
              <a:t>, </a:t>
            </a:r>
            <a:r>
              <a:rPr lang="ru-RU" sz="2000" i="1" dirty="0">
                <a:latin typeface="Arial" panose="020B0604020202020204" pitchFamily="34" charset="0"/>
                <a:ea typeface="Times New Roman"/>
                <a:cs typeface="Arial" panose="020B0604020202020204" pitchFamily="34" charset="0"/>
              </a:rPr>
              <a:t>д</a:t>
            </a:r>
            <a:r>
              <a:rPr lang="ru-RU" sz="2000" b="1" i="1" dirty="0">
                <a:latin typeface="Arial" panose="020B0604020202020204" pitchFamily="34" charset="0"/>
                <a:ea typeface="Times New Roman"/>
                <a:cs typeface="Arial" panose="020B0604020202020204" pitchFamily="34" charset="0"/>
              </a:rPr>
              <a:t>е</a:t>
            </a:r>
            <a:r>
              <a:rPr lang="ru-RU" sz="2000" i="1" dirty="0">
                <a:latin typeface="Arial" panose="020B0604020202020204" pitchFamily="34" charset="0"/>
                <a:ea typeface="Times New Roman"/>
                <a:cs typeface="Arial" panose="020B0604020202020204" pitchFamily="34" charset="0"/>
              </a:rPr>
              <a:t>нь</a:t>
            </a:r>
            <a:r>
              <a:rPr lang="ru-RU" sz="2000" dirty="0">
                <a:latin typeface="Arial" panose="020B0604020202020204" pitchFamily="34" charset="0"/>
                <a:ea typeface="Times New Roman"/>
                <a:cs typeface="Arial" panose="020B0604020202020204" pitchFamily="34" charset="0"/>
              </a:rPr>
              <a:t> х </a:t>
            </a:r>
            <a:r>
              <a:rPr lang="ru-RU" sz="2000" i="1" dirty="0">
                <a:latin typeface="Arial" panose="020B0604020202020204" pitchFamily="34" charset="0"/>
                <a:ea typeface="Times New Roman"/>
                <a:cs typeface="Arial" panose="020B0604020202020204" pitchFamily="34" charset="0"/>
              </a:rPr>
              <a:t>дней</a:t>
            </a:r>
            <a:r>
              <a:rPr lang="ru-RU" sz="2000" dirty="0">
                <a:latin typeface="Arial" panose="020B0604020202020204" pitchFamily="34" charset="0"/>
                <a:ea typeface="Times New Roman"/>
                <a:cs typeface="Arial" panose="020B0604020202020204" pitchFamily="34" charset="0"/>
              </a:rPr>
              <a:t>, </a:t>
            </a:r>
            <a:r>
              <a:rPr lang="cs-CZ" sz="2000" i="1" dirty="0">
                <a:latin typeface="Arial" panose="020B0604020202020204" pitchFamily="34" charset="0"/>
                <a:ea typeface="Times New Roman"/>
                <a:cs typeface="Arial" panose="020B0604020202020204" pitchFamily="34" charset="0"/>
              </a:rPr>
              <a:t>d</a:t>
            </a:r>
            <a:r>
              <a:rPr lang="cs-CZ" sz="2000" b="1" i="1" dirty="0">
                <a:latin typeface="Arial" panose="020B0604020202020204" pitchFamily="34" charset="0"/>
                <a:ea typeface="Times New Roman"/>
                <a:cs typeface="Arial" panose="020B0604020202020204" pitchFamily="34" charset="0"/>
              </a:rPr>
              <a:t>e</a:t>
            </a:r>
            <a:r>
              <a:rPr lang="cs-CZ" sz="2000" i="1" dirty="0">
                <a:latin typeface="Arial" panose="020B0604020202020204" pitchFamily="34" charset="0"/>
                <a:ea typeface="Times New Roman"/>
                <a:cs typeface="Arial" panose="020B0604020202020204" pitchFamily="34" charset="0"/>
              </a:rPr>
              <a:t>n</a:t>
            </a:r>
            <a:r>
              <a:rPr lang="cs-CZ" sz="2000" dirty="0">
                <a:latin typeface="Arial" panose="020B0604020202020204" pitchFamily="34" charset="0"/>
                <a:ea typeface="Times New Roman"/>
                <a:cs typeface="Arial" panose="020B0604020202020204" pitchFamily="34" charset="0"/>
              </a:rPr>
              <a:t> х </a:t>
            </a:r>
            <a:r>
              <a:rPr lang="cs-CZ" sz="2000" i="1" dirty="0">
                <a:latin typeface="Arial" panose="020B0604020202020204" pitchFamily="34" charset="0"/>
                <a:ea typeface="Times New Roman"/>
                <a:cs typeface="Arial" panose="020B0604020202020204" pitchFamily="34" charset="0"/>
              </a:rPr>
              <a:t>dnů</a:t>
            </a:r>
            <a:r>
              <a:rPr lang="ru-RU" sz="2000" dirty="0">
                <a:latin typeface="Arial" panose="020B0604020202020204" pitchFamily="34" charset="0"/>
                <a:ea typeface="Times New Roman"/>
                <a:cs typeface="Arial" panose="020B0604020202020204" pitchFamily="34" charset="0"/>
              </a:rPr>
              <a:t>. </a:t>
            </a:r>
          </a:p>
          <a:p>
            <a:pPr indent="449580">
              <a:spcAft>
                <a:spcPts val="0"/>
              </a:spcAft>
            </a:pPr>
            <a:endParaRPr lang="de-DE" sz="2000"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Однако, в их рамках существуют многочисленные отличия: </a:t>
            </a:r>
          </a:p>
          <a:p>
            <a:r>
              <a:rPr lang="ru-RU" sz="2000" i="1" dirty="0">
                <a:latin typeface="Arial" panose="020B0604020202020204" pitchFamily="34" charset="0"/>
                <a:ea typeface="Times New Roman"/>
                <a:cs typeface="Arial" panose="020B0604020202020204" pitchFamily="34" charset="0"/>
              </a:rPr>
              <a:t>искра</a:t>
            </a:r>
            <a:r>
              <a:rPr lang="ru-RU" sz="2000" dirty="0">
                <a:latin typeface="Arial" panose="020B0604020202020204" pitchFamily="34" charset="0"/>
                <a:ea typeface="Times New Roman"/>
                <a:cs typeface="Arial" panose="020B0604020202020204" pitchFamily="34" charset="0"/>
              </a:rPr>
              <a:t> х </a:t>
            </a:r>
            <a:r>
              <a:rPr lang="ru-RU" sz="2000" i="1" dirty="0">
                <a:latin typeface="Arial" panose="020B0604020202020204" pitchFamily="34" charset="0"/>
                <a:ea typeface="Times New Roman"/>
                <a:cs typeface="Arial" panose="020B0604020202020204" pitchFamily="34" charset="0"/>
              </a:rPr>
              <a:t>искр</a:t>
            </a:r>
            <a:r>
              <a:rPr lang="ru-RU" sz="2000" dirty="0">
                <a:latin typeface="Arial" panose="020B0604020202020204" pitchFamily="34" charset="0"/>
                <a:ea typeface="Times New Roman"/>
                <a:cs typeface="Arial" panose="020B0604020202020204" pitchFamily="34" charset="0"/>
              </a:rPr>
              <a:t> / </a:t>
            </a:r>
            <a:r>
              <a:rPr lang="cs-CZ" sz="2000" i="1" dirty="0">
                <a:latin typeface="Arial" panose="020B0604020202020204" pitchFamily="34" charset="0"/>
                <a:ea typeface="Times New Roman"/>
                <a:cs typeface="Arial" panose="020B0604020202020204" pitchFamily="34" charset="0"/>
              </a:rPr>
              <a:t>jiskra</a:t>
            </a:r>
            <a:r>
              <a:rPr lang="cs-CZ" sz="2000" dirty="0">
                <a:latin typeface="Arial" panose="020B0604020202020204" pitchFamily="34" charset="0"/>
                <a:ea typeface="Times New Roman"/>
                <a:cs typeface="Arial" panose="020B0604020202020204" pitchFamily="34" charset="0"/>
              </a:rPr>
              <a:t> х </a:t>
            </a:r>
            <a:r>
              <a:rPr lang="cs-CZ" sz="2000" i="1" dirty="0">
                <a:latin typeface="Arial" panose="020B0604020202020204" pitchFamily="34" charset="0"/>
                <a:ea typeface="Times New Roman"/>
                <a:cs typeface="Arial" panose="020B0604020202020204" pitchFamily="34" charset="0"/>
              </a:rPr>
              <a:t>jisk</a:t>
            </a:r>
            <a:r>
              <a:rPr lang="cs-CZ" sz="2000" b="1" i="1" dirty="0">
                <a:latin typeface="Arial" panose="020B0604020202020204" pitchFamily="34" charset="0"/>
                <a:ea typeface="Times New Roman"/>
                <a:cs typeface="Arial" panose="020B0604020202020204" pitchFamily="34" charset="0"/>
              </a:rPr>
              <a:t>e</a:t>
            </a:r>
            <a:r>
              <a:rPr lang="cs-CZ" sz="2000" i="1" dirty="0">
                <a:latin typeface="Arial" panose="020B0604020202020204" pitchFamily="34" charset="0"/>
                <a:ea typeface="Times New Roman"/>
                <a:cs typeface="Arial" panose="020B0604020202020204" pitchFamily="34" charset="0"/>
              </a:rPr>
              <a:t>r</a:t>
            </a:r>
            <a:r>
              <a:rPr lang="ru-RU" sz="2000" dirty="0">
                <a:latin typeface="Arial" panose="020B0604020202020204" pitchFamily="34" charset="0"/>
                <a:ea typeface="Times New Roman"/>
                <a:cs typeface="Arial" panose="020B0604020202020204" pitchFamily="34" charset="0"/>
              </a:rPr>
              <a:t>, </a:t>
            </a:r>
            <a:r>
              <a:rPr lang="ru-RU" sz="2000" i="1" dirty="0">
                <a:latin typeface="Arial" panose="020B0604020202020204" pitchFamily="34" charset="0"/>
                <a:ea typeface="Times New Roman"/>
                <a:cs typeface="Arial" panose="020B0604020202020204" pitchFamily="34" charset="0"/>
              </a:rPr>
              <a:t>кам</a:t>
            </a:r>
            <a:r>
              <a:rPr lang="ru-RU" sz="2000" b="1" i="1" dirty="0">
                <a:latin typeface="Arial" panose="020B0604020202020204" pitchFamily="34" charset="0"/>
                <a:ea typeface="Times New Roman"/>
                <a:cs typeface="Arial" panose="020B0604020202020204" pitchFamily="34" charset="0"/>
              </a:rPr>
              <a:t>е</a:t>
            </a:r>
            <a:r>
              <a:rPr lang="ru-RU" sz="2000" i="1" dirty="0">
                <a:latin typeface="Arial" panose="020B0604020202020204" pitchFamily="34" charset="0"/>
                <a:ea typeface="Times New Roman"/>
                <a:cs typeface="Arial" panose="020B0604020202020204" pitchFamily="34" charset="0"/>
              </a:rPr>
              <a:t>нь</a:t>
            </a:r>
            <a:r>
              <a:rPr lang="ru-RU" sz="2000" dirty="0">
                <a:latin typeface="Arial" panose="020B0604020202020204" pitchFamily="34" charset="0"/>
                <a:ea typeface="Times New Roman"/>
                <a:cs typeface="Arial" panose="020B0604020202020204" pitchFamily="34" charset="0"/>
              </a:rPr>
              <a:t> х </a:t>
            </a:r>
            <a:r>
              <a:rPr lang="ru-RU" sz="2000" i="1" dirty="0">
                <a:latin typeface="Arial" panose="020B0604020202020204" pitchFamily="34" charset="0"/>
                <a:ea typeface="Times New Roman"/>
                <a:cs typeface="Arial" panose="020B0604020202020204" pitchFamily="34" charset="0"/>
              </a:rPr>
              <a:t>камней</a:t>
            </a:r>
            <a:r>
              <a:rPr lang="ru-RU" sz="2000" dirty="0">
                <a:latin typeface="Arial" panose="020B0604020202020204" pitchFamily="34" charset="0"/>
                <a:ea typeface="Times New Roman"/>
                <a:cs typeface="Arial" panose="020B0604020202020204" pitchFamily="34" charset="0"/>
              </a:rPr>
              <a:t> / </a:t>
            </a:r>
            <a:r>
              <a:rPr lang="cs-CZ" sz="2000" i="1" dirty="0">
                <a:latin typeface="Arial" panose="020B0604020202020204" pitchFamily="34" charset="0"/>
                <a:ea typeface="Times New Roman"/>
                <a:cs typeface="Arial" panose="020B0604020202020204" pitchFamily="34" charset="0"/>
              </a:rPr>
              <a:t>kamen</a:t>
            </a:r>
            <a:r>
              <a:rPr lang="cs-CZ" sz="2000" dirty="0">
                <a:latin typeface="Arial" panose="020B0604020202020204" pitchFamily="34" charset="0"/>
                <a:ea typeface="Times New Roman"/>
                <a:cs typeface="Arial" panose="020B0604020202020204" pitchFamily="34" charset="0"/>
              </a:rPr>
              <a:t> х </a:t>
            </a:r>
            <a:r>
              <a:rPr lang="cs-CZ" sz="2000" i="1" dirty="0">
                <a:latin typeface="Arial" panose="020B0604020202020204" pitchFamily="34" charset="0"/>
                <a:ea typeface="Times New Roman"/>
                <a:cs typeface="Arial" panose="020B0604020202020204" pitchFamily="34" charset="0"/>
              </a:rPr>
              <a:t>kamenů</a:t>
            </a:r>
            <a:r>
              <a:rPr lang="ru-RU" sz="2000" dirty="0">
                <a:latin typeface="Arial" panose="020B0604020202020204" pitchFamily="34" charset="0"/>
                <a:ea typeface="Times New Roman"/>
                <a:cs typeface="Arial" panose="020B0604020202020204" pitchFamily="34" charset="0"/>
              </a:rPr>
              <a:t>. </a:t>
            </a:r>
          </a:p>
          <a:p>
            <a:endParaRPr lang="ru-RU" sz="2000"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Далее в ЧЯ, в отличие от РЯ, происходит изменение качества гласных при чередовании типа </a:t>
            </a:r>
            <a:r>
              <a:rPr lang="cs-CZ" sz="2000" i="1" dirty="0">
                <a:latin typeface="Arial" panose="020B0604020202020204" pitchFamily="34" charset="0"/>
                <a:ea typeface="Times New Roman"/>
                <a:cs typeface="Arial" panose="020B0604020202020204" pitchFamily="34" charset="0"/>
              </a:rPr>
              <a:t>houba</a:t>
            </a:r>
            <a:r>
              <a:rPr lang="cs-CZ" sz="2000" dirty="0">
                <a:latin typeface="Arial" panose="020B0604020202020204" pitchFamily="34" charset="0"/>
                <a:ea typeface="Times New Roman"/>
                <a:cs typeface="Arial" panose="020B0604020202020204" pitchFamily="34" charset="0"/>
              </a:rPr>
              <a:t> х </a:t>
            </a:r>
            <a:r>
              <a:rPr lang="cs-CZ" sz="2000" i="1" dirty="0">
                <a:latin typeface="Arial" panose="020B0604020202020204" pitchFamily="34" charset="0"/>
                <a:ea typeface="Times New Roman"/>
                <a:cs typeface="Arial" panose="020B0604020202020204" pitchFamily="34" charset="0"/>
              </a:rPr>
              <a:t>hub</a:t>
            </a:r>
            <a:r>
              <a:rPr lang="cs-CZ" sz="2000" dirty="0">
                <a:latin typeface="Arial" panose="020B0604020202020204" pitchFamily="34" charset="0"/>
                <a:ea typeface="Times New Roman"/>
                <a:cs typeface="Arial" panose="020B0604020202020204" pitchFamily="34" charset="0"/>
              </a:rPr>
              <a:t>, </a:t>
            </a:r>
            <a:r>
              <a:rPr lang="cs-CZ" sz="2000" i="1" dirty="0">
                <a:latin typeface="Arial" panose="020B0604020202020204" pitchFamily="34" charset="0"/>
                <a:ea typeface="Times New Roman"/>
                <a:cs typeface="Arial" panose="020B0604020202020204" pitchFamily="34" charset="0"/>
              </a:rPr>
              <a:t>bída</a:t>
            </a:r>
            <a:r>
              <a:rPr lang="cs-CZ" sz="2000" dirty="0">
                <a:latin typeface="Arial" panose="020B0604020202020204" pitchFamily="34" charset="0"/>
                <a:ea typeface="Times New Roman"/>
                <a:cs typeface="Arial" panose="020B0604020202020204" pitchFamily="34" charset="0"/>
              </a:rPr>
              <a:t> х </a:t>
            </a:r>
            <a:r>
              <a:rPr lang="cs-CZ" sz="2000" i="1" dirty="0">
                <a:latin typeface="Arial" panose="020B0604020202020204" pitchFamily="34" charset="0"/>
                <a:ea typeface="Times New Roman"/>
                <a:cs typeface="Arial" panose="020B0604020202020204" pitchFamily="34" charset="0"/>
              </a:rPr>
              <a:t>běd</a:t>
            </a:r>
            <a:r>
              <a:rPr lang="cs-CZ" sz="2000" dirty="0">
                <a:latin typeface="Arial" panose="020B0604020202020204" pitchFamily="34" charset="0"/>
                <a:ea typeface="Times New Roman"/>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079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03C4A45-22A7-4547-9274-D001165ADB34}"/>
              </a:ext>
            </a:extLst>
          </p:cNvPr>
          <p:cNvSpPr/>
          <p:nvPr/>
        </p:nvSpPr>
        <p:spPr>
          <a:xfrm>
            <a:off x="711168" y="439773"/>
            <a:ext cx="10928411" cy="3816429"/>
          </a:xfrm>
          <a:prstGeom prst="rect">
            <a:avLst/>
          </a:prstGeom>
        </p:spPr>
        <p:txBody>
          <a:bodyPr wrap="square">
            <a:spAutoFit/>
          </a:bodyPr>
          <a:lstStyle/>
          <a:p>
            <a:pPr indent="449580" algn="ctr">
              <a:spcAft>
                <a:spcPts val="0"/>
              </a:spcAft>
            </a:pPr>
            <a:r>
              <a:rPr lang="ru-RU" sz="2200" b="1" dirty="0">
                <a:solidFill>
                  <a:srgbClr val="00B050"/>
                </a:solidFill>
                <a:latin typeface="Arial" panose="020B0604020202020204" pitchFamily="34" charset="0"/>
                <a:ea typeface="Times New Roman"/>
                <a:cs typeface="Arial" panose="020B0604020202020204" pitchFamily="34" charset="0"/>
              </a:rPr>
              <a:t>Отличия в области одушевленности</a:t>
            </a:r>
          </a:p>
          <a:p>
            <a:pPr indent="449580" algn="just">
              <a:spcAft>
                <a:spcPts val="0"/>
              </a:spcAft>
            </a:pPr>
            <a:r>
              <a:rPr lang="ru-RU" sz="2000" b="1" dirty="0">
                <a:latin typeface="Arial" panose="020B0604020202020204" pitchFamily="34" charset="0"/>
                <a:ea typeface="Times New Roman"/>
                <a:cs typeface="Arial" panose="020B0604020202020204" pitchFamily="34" charset="0"/>
              </a:rPr>
              <a:t> </a:t>
            </a:r>
            <a:endParaRPr lang="de-DE" sz="2000" b="1"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r>
              <a:rPr lang="ru-RU" sz="2000" b="1" u="sng" dirty="0">
                <a:latin typeface="Arial" panose="020B0604020202020204" pitchFamily="34" charset="0"/>
                <a:ea typeface="Times New Roman"/>
                <a:cs typeface="Arial" panose="020B0604020202020204" pitchFamily="34" charset="0"/>
              </a:rPr>
              <a:t>В РЯ в эту категорию входят существительные, независимо от их грамматического рода. В ЧЯ только существительные мужского рода.</a:t>
            </a:r>
          </a:p>
          <a:p>
            <a:endParaRPr lang="ru-RU" sz="2000" b="1" u="sng"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r>
              <a:rPr lang="ru-RU" sz="2000" b="1" u="sng" dirty="0">
                <a:latin typeface="Arial" panose="020B0604020202020204" pitchFamily="34" charset="0"/>
                <a:ea typeface="Times New Roman"/>
                <a:cs typeface="Arial" panose="020B0604020202020204" pitchFamily="34" charset="0"/>
              </a:rPr>
              <a:t>В РЯ категория одушевленности проявляется только в винительном падеже, в то время как в ЧЯ одушевленные существительные имеют собственные парадигмы.</a:t>
            </a:r>
          </a:p>
          <a:p>
            <a:endParaRPr lang="ru-RU" sz="2000" b="1" u="sng"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r>
              <a:rPr lang="ru-RU" sz="2000" b="1" u="sng" dirty="0">
                <a:latin typeface="Arial" panose="020B0604020202020204" pitchFamily="34" charset="0"/>
                <a:ea typeface="Times New Roman"/>
                <a:cs typeface="Arial" panose="020B0604020202020204" pitchFamily="34" charset="0"/>
              </a:rPr>
              <a:t>В РЯ категория одушевленности проявляется посредством совпадения форм (синкретизм) </a:t>
            </a:r>
            <a:r>
              <a:rPr lang="ru-RU" sz="2000" b="1" u="sng" dirty="0" err="1">
                <a:latin typeface="Arial" panose="020B0604020202020204" pitchFamily="34" charset="0"/>
                <a:ea typeface="Times New Roman"/>
                <a:cs typeface="Arial" panose="020B0604020202020204" pitchFamily="34" charset="0"/>
              </a:rPr>
              <a:t>род.п</a:t>
            </a:r>
            <a:r>
              <a:rPr lang="ru-RU" sz="2000" b="1" u="sng" dirty="0">
                <a:latin typeface="Arial" panose="020B0604020202020204" pitchFamily="34" charset="0"/>
                <a:ea typeface="Times New Roman"/>
                <a:cs typeface="Arial" panose="020B0604020202020204" pitchFamily="34" charset="0"/>
              </a:rPr>
              <a:t>. и </a:t>
            </a:r>
            <a:r>
              <a:rPr lang="ru-RU" sz="2000" b="1" u="sng" dirty="0" err="1">
                <a:latin typeface="Arial" panose="020B0604020202020204" pitchFamily="34" charset="0"/>
                <a:ea typeface="Times New Roman"/>
                <a:cs typeface="Arial" panose="020B0604020202020204" pitchFamily="34" charset="0"/>
              </a:rPr>
              <a:t>вин.п</a:t>
            </a:r>
            <a:r>
              <a:rPr lang="ru-RU" sz="2000" b="1" u="sng" dirty="0">
                <a:latin typeface="Arial" panose="020B0604020202020204" pitchFamily="34" charset="0"/>
                <a:ea typeface="Times New Roman"/>
                <a:cs typeface="Arial" panose="020B0604020202020204" pitchFamily="34" charset="0"/>
              </a:rPr>
              <a:t>. для всех одушевленных существительных во множественном числе и для одушевленных мужского рода в единственном.</a:t>
            </a:r>
          </a:p>
        </p:txBody>
      </p:sp>
      <p:graphicFrame>
        <p:nvGraphicFramePr>
          <p:cNvPr id="3" name="Tabulka 2">
            <a:extLst>
              <a:ext uri="{FF2B5EF4-FFF2-40B4-BE49-F238E27FC236}">
                <a16:creationId xmlns:a16="http://schemas.microsoft.com/office/drawing/2014/main" id="{2F492F85-02FA-4D04-8D7E-61A07567264A}"/>
              </a:ext>
            </a:extLst>
          </p:cNvPr>
          <p:cNvGraphicFramePr>
            <a:graphicFrameLocks noGrp="1"/>
          </p:cNvGraphicFramePr>
          <p:nvPr>
            <p:extLst>
              <p:ext uri="{D42A27DB-BD31-4B8C-83A1-F6EECF244321}">
                <p14:modId xmlns:p14="http://schemas.microsoft.com/office/powerpoint/2010/main" val="1803988742"/>
              </p:ext>
            </p:extLst>
          </p:nvPr>
        </p:nvGraphicFramePr>
        <p:xfrm>
          <a:off x="1100830" y="4376691"/>
          <a:ext cx="9774312" cy="1908698"/>
        </p:xfrm>
        <a:graphic>
          <a:graphicData uri="http://schemas.openxmlformats.org/drawingml/2006/table">
            <a:tbl>
              <a:tblPr firstRow="1" firstCol="1" lastRow="1" lastCol="1" bandRow="1" bandCol="1"/>
              <a:tblGrid>
                <a:gridCol w="2443578">
                  <a:extLst>
                    <a:ext uri="{9D8B030D-6E8A-4147-A177-3AD203B41FA5}">
                      <a16:colId xmlns:a16="http://schemas.microsoft.com/office/drawing/2014/main" val="20000"/>
                    </a:ext>
                  </a:extLst>
                </a:gridCol>
                <a:gridCol w="2443578">
                  <a:extLst>
                    <a:ext uri="{9D8B030D-6E8A-4147-A177-3AD203B41FA5}">
                      <a16:colId xmlns:a16="http://schemas.microsoft.com/office/drawing/2014/main" val="20001"/>
                    </a:ext>
                  </a:extLst>
                </a:gridCol>
                <a:gridCol w="2443578">
                  <a:extLst>
                    <a:ext uri="{9D8B030D-6E8A-4147-A177-3AD203B41FA5}">
                      <a16:colId xmlns:a16="http://schemas.microsoft.com/office/drawing/2014/main" val="20002"/>
                    </a:ext>
                  </a:extLst>
                </a:gridCol>
                <a:gridCol w="2443578">
                  <a:extLst>
                    <a:ext uri="{9D8B030D-6E8A-4147-A177-3AD203B41FA5}">
                      <a16:colId xmlns:a16="http://schemas.microsoft.com/office/drawing/2014/main" val="20003"/>
                    </a:ext>
                  </a:extLst>
                </a:gridCol>
              </a:tblGrid>
              <a:tr h="954349">
                <a:tc>
                  <a:txBody>
                    <a:bodyPr/>
                    <a:lstStyle/>
                    <a:p>
                      <a:pPr algn="l">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без брата, пса</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без братьев, псов</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a:effectLst/>
                          <a:latin typeface="Arial" panose="020B0604020202020204" pitchFamily="34" charset="0"/>
                          <a:ea typeface="Times New Roman"/>
                          <a:cs typeface="Arial" panose="020B0604020202020204" pitchFamily="34" charset="0"/>
                        </a:rPr>
                        <a:t>видел брата, пса</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a:effectLst/>
                          <a:latin typeface="Arial" panose="020B0604020202020204" pitchFamily="34" charset="0"/>
                          <a:ea typeface="Times New Roman"/>
                          <a:cs typeface="Arial" panose="020B0604020202020204" pitchFamily="34" charset="0"/>
                        </a:rPr>
                        <a:t>видел братьев, псов</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54349">
                <a:tc>
                  <a:txBody>
                    <a:bodyPr/>
                    <a:lstStyle/>
                    <a:p>
                      <a:pPr algn="l">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у сестры, мыши</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у сестер, мышей</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видел сестру, мышь</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видел </a:t>
                      </a:r>
                      <a:r>
                        <a:rPr lang="ru-RU" sz="2000" b="1" dirty="0">
                          <a:effectLst/>
                          <a:latin typeface="Arial" panose="020B0604020202020204" pitchFamily="34" charset="0"/>
                          <a:ea typeface="Times New Roman"/>
                          <a:cs typeface="Arial" panose="020B0604020202020204" pitchFamily="34" charset="0"/>
                        </a:rPr>
                        <a:t>сестер</a:t>
                      </a:r>
                      <a:r>
                        <a:rPr lang="ru-RU" sz="2000" dirty="0">
                          <a:effectLst/>
                          <a:latin typeface="Arial" panose="020B0604020202020204" pitchFamily="34" charset="0"/>
                          <a:ea typeface="Times New Roman"/>
                          <a:cs typeface="Arial" panose="020B0604020202020204" pitchFamily="34" charset="0"/>
                        </a:rPr>
                        <a:t>, </a:t>
                      </a:r>
                      <a:r>
                        <a:rPr lang="ru-RU" sz="2000" b="1" dirty="0">
                          <a:effectLst/>
                          <a:latin typeface="Arial" panose="020B0604020202020204" pitchFamily="34" charset="0"/>
                          <a:ea typeface="Times New Roman"/>
                          <a:cs typeface="Arial" panose="020B0604020202020204" pitchFamily="34" charset="0"/>
                        </a:rPr>
                        <a:t>мышей</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92445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17B4F0F-1C61-4BB4-9182-80CD9BC311D5}"/>
              </a:ext>
            </a:extLst>
          </p:cNvPr>
          <p:cNvSpPr/>
          <p:nvPr/>
        </p:nvSpPr>
        <p:spPr>
          <a:xfrm>
            <a:off x="1174117" y="753364"/>
            <a:ext cx="9843765" cy="504753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400" b="0" i="0" u="none" strike="noStrike" kern="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Категория рода</a:t>
            </a: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endParaRPr>
          </a:p>
          <a:p>
            <a:r>
              <a:rPr lang="ru-RU" sz="2000" u="sng" dirty="0">
                <a:latin typeface="Arial" panose="020B0604020202020204" pitchFamily="34" charset="0"/>
                <a:cs typeface="Arial" panose="020B0604020202020204" pitchFamily="34" charset="0"/>
              </a:rPr>
              <a:t>С точки зрения структуры в категории рода между чешским и русским языком наблюдается больше сходств, чем различий</a:t>
            </a:r>
            <a:r>
              <a:rPr lang="ru-RU" sz="2000" dirty="0">
                <a:latin typeface="Arial" panose="020B0604020202020204" pitchFamily="34" charset="0"/>
                <a:cs typeface="Arial" panose="020B0604020202020204" pitchFamily="34" charset="0"/>
              </a:rPr>
              <a:t>. </a:t>
            </a:r>
          </a:p>
          <a:p>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ru-RU" sz="2000" dirty="0">
                <a:latin typeface="Arial" panose="020B0604020202020204" pitchFamily="34" charset="0"/>
                <a:cs typeface="Arial" panose="020B0604020202020204" pitchFamily="34" charset="0"/>
              </a:rPr>
              <a:t>Оба языка различают три рода: </a:t>
            </a:r>
            <a:r>
              <a:rPr lang="ru-RU" sz="2000" dirty="0">
                <a:solidFill>
                  <a:srgbClr val="00B050"/>
                </a:solidFill>
                <a:latin typeface="Arial" panose="020B0604020202020204" pitchFamily="34" charset="0"/>
                <a:cs typeface="Arial" panose="020B0604020202020204" pitchFamily="34" charset="0"/>
              </a:rPr>
              <a:t>мужской, женский и средний</a:t>
            </a:r>
            <a:r>
              <a:rPr lang="ru-RU" sz="2000"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ru-RU" sz="2000" dirty="0">
                <a:latin typeface="Arial" panose="020B0604020202020204" pitchFamily="34" charset="0"/>
                <a:cs typeface="Arial" panose="020B0604020202020204" pitchFamily="34" charset="0"/>
              </a:rPr>
              <a:t>Подавляющее большинство родственных слов относится к одинаковому роду.</a:t>
            </a:r>
          </a:p>
          <a:p>
            <a:r>
              <a:rPr lang="ru-RU" sz="2000"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Ø"/>
            </a:pPr>
            <a:r>
              <a:rPr lang="ru-RU" sz="2000" dirty="0">
                <a:latin typeface="Arial" panose="020B0604020202020204" pitchFamily="34" charset="0"/>
                <a:cs typeface="Arial" panose="020B0604020202020204" pitchFamily="34" charset="0"/>
              </a:rPr>
              <a:t>Но в то же время наблюдается и ряд отличий, представляющих интерес. Напр. все существительные на </a:t>
            </a:r>
            <a:r>
              <a:rPr lang="ru-RU" sz="2000" b="1" dirty="0">
                <a:latin typeface="Arial" panose="020B0604020202020204" pitchFamily="34" charset="0"/>
                <a:cs typeface="Arial" panose="020B0604020202020204" pitchFamily="34" charset="0"/>
              </a:rPr>
              <a:t>–</a:t>
            </a:r>
            <a:r>
              <a:rPr lang="ru-RU" sz="2000" b="1" dirty="0" err="1">
                <a:latin typeface="Arial" panose="020B0604020202020204" pitchFamily="34" charset="0"/>
                <a:cs typeface="Arial" panose="020B0604020202020204" pitchFamily="34" charset="0"/>
              </a:rPr>
              <a:t>pis</a:t>
            </a:r>
            <a:r>
              <a:rPr lang="ru-RU" sz="2000" dirty="0">
                <a:latin typeface="Arial" panose="020B0604020202020204" pitchFamily="34" charset="0"/>
                <a:cs typeface="Arial" panose="020B0604020202020204" pitchFamily="34" charset="0"/>
              </a:rPr>
              <a:t>, относятся в чешском к мужскому, а не к женскому (как в РЯ) роду </a:t>
            </a:r>
            <a:r>
              <a:rPr lang="ru-RU" sz="2000" i="1" dirty="0" err="1">
                <a:latin typeface="Arial" panose="020B0604020202020204" pitchFamily="34" charset="0"/>
                <a:cs typeface="Arial" panose="020B0604020202020204" pitchFamily="34" charset="0"/>
              </a:rPr>
              <a:t>podpis</a:t>
            </a:r>
            <a:r>
              <a:rPr lang="ru-RU" sz="2000" dirty="0">
                <a:latin typeface="Arial" panose="020B0604020202020204" pitchFamily="34" charset="0"/>
                <a:cs typeface="Arial" panose="020B0604020202020204" pitchFamily="34" charset="0"/>
              </a:rPr>
              <a:t> x </a:t>
            </a:r>
            <a:r>
              <a:rPr lang="ru-RU" sz="2000" i="1" dirty="0">
                <a:latin typeface="Arial" panose="020B0604020202020204" pitchFamily="34" charset="0"/>
                <a:cs typeface="Arial" panose="020B0604020202020204" pitchFamily="34" charset="0"/>
              </a:rPr>
              <a:t>подпись</a:t>
            </a:r>
          </a:p>
          <a:p>
            <a:endParaRPr lang="ru-RU" sz="2000" i="1" dirty="0"/>
          </a:p>
          <a:p>
            <a:endParaRPr lang="de-DE" sz="2000" i="1" dirty="0"/>
          </a:p>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49926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F609673-D04A-4DFB-9CC7-3A1B29DAE5ED}"/>
              </a:ext>
            </a:extLst>
          </p:cNvPr>
          <p:cNvPicPr/>
          <p:nvPr/>
        </p:nvPicPr>
        <p:blipFill rotWithShape="1">
          <a:blip r:embed="rId2" cstate="print">
            <a:extLst>
              <a:ext uri="{28A0092B-C50C-407E-A947-70E740481C1C}">
                <a14:useLocalDpi xmlns:a14="http://schemas.microsoft.com/office/drawing/2010/main" val="0"/>
              </a:ext>
            </a:extLst>
          </a:blip>
          <a:srcRect t="43376" b="1835"/>
          <a:stretch/>
        </p:blipFill>
        <p:spPr bwMode="auto">
          <a:xfrm>
            <a:off x="932155" y="994299"/>
            <a:ext cx="9863091" cy="46341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0429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66C89EC-6969-4CB4-9718-E2A57F76AD3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1251" y="412955"/>
            <a:ext cx="7659329" cy="6017342"/>
          </a:xfrm>
          <a:prstGeom prst="rect">
            <a:avLst/>
          </a:prstGeom>
          <a:noFill/>
          <a:ln>
            <a:noFill/>
          </a:ln>
          <a:scene3d>
            <a:camera prst="orthographicFront">
              <a:rot lat="0" lon="0" rev="60000"/>
            </a:camera>
            <a:lightRig rig="threePt" dir="t"/>
          </a:scene3d>
        </p:spPr>
      </p:pic>
    </p:spTree>
    <p:extLst>
      <p:ext uri="{BB962C8B-B14F-4D97-AF65-F5344CB8AC3E}">
        <p14:creationId xmlns:p14="http://schemas.microsoft.com/office/powerpoint/2010/main" val="70886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5CE7450-623C-4D28-AC7D-08ACAECE50A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1559" y="462116"/>
            <a:ext cx="10793859" cy="5938683"/>
          </a:xfrm>
          <a:prstGeom prst="rect">
            <a:avLst/>
          </a:prstGeom>
          <a:noFill/>
          <a:ln>
            <a:noFill/>
          </a:ln>
        </p:spPr>
      </p:pic>
    </p:spTree>
    <p:extLst>
      <p:ext uri="{BB962C8B-B14F-4D97-AF65-F5344CB8AC3E}">
        <p14:creationId xmlns:p14="http://schemas.microsoft.com/office/powerpoint/2010/main" val="3443242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7C36A42-4C46-4CB0-8574-F1153F19104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0581" y="383457"/>
            <a:ext cx="7757651" cy="6066503"/>
          </a:xfrm>
          <a:prstGeom prst="rect">
            <a:avLst/>
          </a:prstGeom>
          <a:noFill/>
          <a:ln>
            <a:noFill/>
          </a:ln>
          <a:scene3d>
            <a:camera prst="orthographicFront">
              <a:rot lat="0" lon="0" rev="21540000"/>
            </a:camera>
            <a:lightRig rig="threePt" dir="t"/>
          </a:scene3d>
        </p:spPr>
      </p:pic>
    </p:spTree>
    <p:extLst>
      <p:ext uri="{BB962C8B-B14F-4D97-AF65-F5344CB8AC3E}">
        <p14:creationId xmlns:p14="http://schemas.microsoft.com/office/powerpoint/2010/main" val="2799705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39AAEB8-EAD9-4D0B-AC67-107D5824274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9571" y="0"/>
            <a:ext cx="7632848" cy="6858000"/>
          </a:xfrm>
          <a:prstGeom prst="rect">
            <a:avLst/>
          </a:prstGeom>
          <a:noFill/>
          <a:ln>
            <a:noFill/>
          </a:ln>
        </p:spPr>
      </p:pic>
    </p:spTree>
    <p:extLst>
      <p:ext uri="{BB962C8B-B14F-4D97-AF65-F5344CB8AC3E}">
        <p14:creationId xmlns:p14="http://schemas.microsoft.com/office/powerpoint/2010/main" val="3648848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90E3824-F19E-47FB-88D3-668992AC5B4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8231" y="383458"/>
            <a:ext cx="7266039" cy="6105832"/>
          </a:xfrm>
          <a:prstGeom prst="rect">
            <a:avLst/>
          </a:prstGeom>
          <a:noFill/>
          <a:ln>
            <a:noFill/>
          </a:ln>
          <a:scene3d>
            <a:camera prst="orthographicFront">
              <a:rot lat="0" lon="0" rev="60000"/>
            </a:camera>
            <a:lightRig rig="threePt" dir="t"/>
          </a:scene3d>
        </p:spPr>
      </p:pic>
    </p:spTree>
    <p:extLst>
      <p:ext uri="{BB962C8B-B14F-4D97-AF65-F5344CB8AC3E}">
        <p14:creationId xmlns:p14="http://schemas.microsoft.com/office/powerpoint/2010/main" val="715687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FBEBFD1-5E43-4BEC-A12D-01D7331393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3567" y="373626"/>
            <a:ext cx="10780846" cy="6115664"/>
          </a:xfrm>
          <a:prstGeom prst="rect">
            <a:avLst/>
          </a:prstGeom>
          <a:noFill/>
          <a:ln>
            <a:noFill/>
          </a:ln>
        </p:spPr>
      </p:pic>
    </p:spTree>
    <p:extLst>
      <p:ext uri="{BB962C8B-B14F-4D97-AF65-F5344CB8AC3E}">
        <p14:creationId xmlns:p14="http://schemas.microsoft.com/office/powerpoint/2010/main" val="653096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493EEEF-6195-4E95-BF70-97573865D4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60000">
            <a:off x="755575" y="373626"/>
            <a:ext cx="10571185" cy="6096000"/>
          </a:xfrm>
          <a:prstGeom prst="rect">
            <a:avLst/>
          </a:prstGeom>
          <a:noFill/>
          <a:ln>
            <a:noFill/>
          </a:ln>
        </p:spPr>
      </p:pic>
    </p:spTree>
    <p:extLst>
      <p:ext uri="{BB962C8B-B14F-4D97-AF65-F5344CB8AC3E}">
        <p14:creationId xmlns:p14="http://schemas.microsoft.com/office/powerpoint/2010/main" val="2844559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923C1E7-EEF3-402D-9EE0-E497EDA13C0C}"/>
              </a:ext>
            </a:extLst>
          </p:cNvPr>
          <p:cNvPicPr>
            <a:picLocks noChangeAspect="1"/>
          </p:cNvPicPr>
          <p:nvPr/>
        </p:nvPicPr>
        <p:blipFill>
          <a:blip r:embed="rId2"/>
          <a:stretch>
            <a:fillRect/>
          </a:stretch>
        </p:blipFill>
        <p:spPr>
          <a:xfrm>
            <a:off x="1386348" y="0"/>
            <a:ext cx="9556955" cy="6858000"/>
          </a:xfrm>
          <a:prstGeom prst="rect">
            <a:avLst/>
          </a:prstGeom>
        </p:spPr>
      </p:pic>
    </p:spTree>
    <p:extLst>
      <p:ext uri="{BB962C8B-B14F-4D97-AF65-F5344CB8AC3E}">
        <p14:creationId xmlns:p14="http://schemas.microsoft.com/office/powerpoint/2010/main" val="3292383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23B55E9-52B6-48E8-B41C-CDAFBBA9BCC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3607" y="393290"/>
            <a:ext cx="9968521" cy="6076336"/>
          </a:xfrm>
          <a:prstGeom prst="rect">
            <a:avLst/>
          </a:prstGeom>
          <a:noFill/>
          <a:ln>
            <a:noFill/>
          </a:ln>
        </p:spPr>
      </p:pic>
    </p:spTree>
    <p:extLst>
      <p:ext uri="{BB962C8B-B14F-4D97-AF65-F5344CB8AC3E}">
        <p14:creationId xmlns:p14="http://schemas.microsoft.com/office/powerpoint/2010/main" val="7972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58FC935-61D3-4EC4-BEDA-9F8C05282E8A}"/>
              </a:ext>
            </a:extLst>
          </p:cNvPr>
          <p:cNvSpPr/>
          <p:nvPr/>
        </p:nvSpPr>
        <p:spPr>
          <a:xfrm>
            <a:off x="540774" y="492314"/>
            <a:ext cx="11248104" cy="5940088"/>
          </a:xfrm>
          <a:prstGeom prst="rect">
            <a:avLst/>
          </a:prstGeom>
        </p:spPr>
        <p:txBody>
          <a:bodyPr wrap="square">
            <a:spAutoFit/>
          </a:bodyPr>
          <a:lstStyle/>
          <a:p>
            <a:r>
              <a:rPr lang="ru-RU" sz="2000" b="1" dirty="0">
                <a:latin typeface="Arial" panose="020B0604020202020204" pitchFamily="34" charset="0"/>
                <a:ea typeface="Times New Roman"/>
                <a:cs typeface="Arial" panose="020B0604020202020204" pitchFamily="34" charset="0"/>
              </a:rPr>
              <a:t>Правила, определяющие род существительных в РЯ,</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значительно устойчивее и более ориентированы на формальные признаки. </a:t>
            </a:r>
          </a:p>
          <a:p>
            <a:endParaRPr lang="ru-RU" sz="2000" dirty="0">
              <a:latin typeface="Arial" panose="020B0604020202020204" pitchFamily="34" charset="0"/>
              <a:ea typeface="Times New Roman"/>
              <a:cs typeface="Arial" panose="020B0604020202020204" pitchFamily="34" charset="0"/>
            </a:endParaRPr>
          </a:p>
          <a:p>
            <a:r>
              <a:rPr lang="ru-RU" sz="2000" dirty="0">
                <a:latin typeface="Arial" panose="020B0604020202020204" pitchFamily="34" charset="0"/>
                <a:ea typeface="Times New Roman"/>
                <a:cs typeface="Arial" panose="020B0604020202020204" pitchFamily="34" charset="0"/>
              </a:rPr>
              <a:t>Поэтому </a:t>
            </a:r>
            <a:r>
              <a:rPr lang="ru-RU" sz="2000" b="1" u="sng" dirty="0">
                <a:solidFill>
                  <a:srgbClr val="00B050"/>
                </a:solidFill>
                <a:latin typeface="Arial" panose="020B0604020202020204" pitchFamily="34" charset="0"/>
                <a:ea typeface="Times New Roman"/>
                <a:cs typeface="Arial" panose="020B0604020202020204" pitchFamily="34" charset="0"/>
              </a:rPr>
              <a:t>заимствованные слова</a:t>
            </a:r>
            <a:r>
              <a:rPr lang="ru-RU" sz="2000" dirty="0">
                <a:solidFill>
                  <a:srgbClr val="00B050"/>
                </a:solidFill>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часто </a:t>
            </a:r>
            <a:r>
              <a:rPr lang="ru-RU" sz="2000" u="sng" dirty="0">
                <a:latin typeface="Arial" panose="020B0604020202020204" pitchFamily="34" charset="0"/>
                <a:ea typeface="Times New Roman"/>
                <a:cs typeface="Arial" panose="020B0604020202020204" pitchFamily="34" charset="0"/>
              </a:rPr>
              <a:t>распределяются по родам в РЯ в зависимости от окончания</a:t>
            </a:r>
            <a:r>
              <a:rPr lang="ru-RU" sz="2000" dirty="0">
                <a:latin typeface="Arial" panose="020B0604020202020204" pitchFamily="34" charset="0"/>
                <a:ea typeface="Times New Roman"/>
                <a:cs typeface="Arial" panose="020B0604020202020204" pitchFamily="34" charset="0"/>
              </a:rPr>
              <a:t>. В то время как </a:t>
            </a:r>
            <a:r>
              <a:rPr lang="ru-RU" sz="2000" u="sng" dirty="0">
                <a:latin typeface="Arial" panose="020B0604020202020204" pitchFamily="34" charset="0"/>
                <a:ea typeface="Times New Roman"/>
                <a:cs typeface="Arial" panose="020B0604020202020204" pitchFamily="34" charset="0"/>
              </a:rPr>
              <a:t>в ЧЯ сохраняют род оригинала </a:t>
            </a:r>
            <a:r>
              <a:rPr lang="ru-RU" sz="2000" dirty="0">
                <a:latin typeface="Arial" panose="020B0604020202020204" pitchFamily="34" charset="0"/>
                <a:ea typeface="Times New Roman"/>
                <a:cs typeface="Arial" panose="020B0604020202020204" pitchFamily="34" charset="0"/>
              </a:rPr>
              <a:t>(языка, посредством которого пришло заимствование).</a:t>
            </a:r>
          </a:p>
          <a:p>
            <a:endParaRPr lang="ru-RU" sz="2000" dirty="0">
              <a:latin typeface="Arial" panose="020B0604020202020204" pitchFamily="34" charset="0"/>
              <a:ea typeface="Times New Roman"/>
              <a:cs typeface="Arial" panose="020B0604020202020204" pitchFamily="34" charset="0"/>
            </a:endParaRPr>
          </a:p>
          <a:p>
            <a:endParaRPr lang="ru-RU" sz="2000" dirty="0">
              <a:latin typeface="Arial" panose="020B0604020202020204" pitchFamily="34" charset="0"/>
              <a:ea typeface="Times New Roman"/>
              <a:cs typeface="Arial" panose="020B0604020202020204" pitchFamily="34" charset="0"/>
            </a:endParaRPr>
          </a:p>
          <a:p>
            <a:endParaRPr lang="ru-RU" sz="2000" dirty="0">
              <a:latin typeface="Arial" panose="020B0604020202020204" pitchFamily="34" charset="0"/>
              <a:ea typeface="Times New Roman"/>
              <a:cs typeface="Arial" panose="020B0604020202020204" pitchFamily="34" charset="0"/>
            </a:endParaRPr>
          </a:p>
          <a:p>
            <a:endParaRPr lang="ru-RU" sz="2000" dirty="0">
              <a:latin typeface="Arial" panose="020B0604020202020204" pitchFamily="34" charset="0"/>
              <a:ea typeface="Times New Roman"/>
              <a:cs typeface="Arial" panose="020B0604020202020204" pitchFamily="34" charset="0"/>
            </a:endParaRPr>
          </a:p>
          <a:p>
            <a:r>
              <a:rPr lang="ru-RU" sz="2000" dirty="0">
                <a:latin typeface="Arial" panose="020B0604020202020204" pitchFamily="34" charset="0"/>
                <a:ea typeface="Times New Roman"/>
                <a:cs typeface="Arial" panose="020B0604020202020204" pitchFamily="34" charset="0"/>
              </a:rPr>
              <a:t>Некоторые отличия наблюдаются и в случаях, когда чешский и русский языки </a:t>
            </a:r>
            <a:r>
              <a:rPr lang="ru-RU" sz="2000" u="sng" dirty="0">
                <a:latin typeface="Arial" panose="020B0604020202020204" pitchFamily="34" charset="0"/>
                <a:ea typeface="Times New Roman"/>
                <a:cs typeface="Arial" panose="020B0604020202020204" pitchFamily="34" charset="0"/>
              </a:rPr>
              <a:t>оформили заимствования с помощью окончаний, свойственных разным родам</a:t>
            </a:r>
            <a:r>
              <a:rPr lang="ru-RU" sz="2000" dirty="0">
                <a:latin typeface="Arial" panose="020B0604020202020204" pitchFamily="34" charset="0"/>
                <a:ea typeface="Times New Roman"/>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Значение имеют так же </a:t>
            </a:r>
            <a:r>
              <a:rPr lang="ru-RU" sz="2000" b="1" dirty="0">
                <a:latin typeface="Arial" panose="020B0604020202020204" pitchFamily="34" charset="0"/>
                <a:cs typeface="Arial" panose="020B0604020202020204" pitchFamily="34" charset="0"/>
              </a:rPr>
              <a:t>различные языковые фильтры заимствований</a:t>
            </a:r>
            <a:r>
              <a:rPr lang="ru-RU" sz="2000" dirty="0">
                <a:latin typeface="Arial" panose="020B0604020202020204" pitchFamily="34" charset="0"/>
                <a:cs typeface="Arial" panose="020B0604020202020204" pitchFamily="34" charset="0"/>
              </a:rPr>
              <a:t>. Напр.: </a:t>
            </a:r>
            <a:r>
              <a:rPr lang="ru-RU" sz="2000" i="1" dirty="0" err="1">
                <a:latin typeface="Arial" panose="020B0604020202020204" pitchFamily="34" charset="0"/>
                <a:cs typeface="Arial" panose="020B0604020202020204" pitchFamily="34" charset="0"/>
              </a:rPr>
              <a:t>garáž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ж.р</a:t>
            </a:r>
            <a:r>
              <a:rPr lang="ru-RU" sz="2000" dirty="0">
                <a:latin typeface="Arial" panose="020B0604020202020204" pitchFamily="34" charset="0"/>
                <a:cs typeface="Arial" panose="020B0604020202020204" pitchFamily="34" charset="0"/>
              </a:rPr>
              <a:t>. из НЯ) х </a:t>
            </a:r>
            <a:r>
              <a:rPr lang="ru-RU" sz="2000" i="1" dirty="0">
                <a:latin typeface="Arial" panose="020B0604020202020204" pitchFamily="34" charset="0"/>
                <a:cs typeface="Arial" panose="020B0604020202020204" pitchFamily="34" charset="0"/>
              </a:rPr>
              <a:t>гараж</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м.р</a:t>
            </a:r>
            <a:r>
              <a:rPr lang="ru-RU" sz="2000" dirty="0">
                <a:latin typeface="Arial" panose="020B0604020202020204" pitchFamily="34" charset="0"/>
                <a:cs typeface="Arial" panose="020B0604020202020204" pitchFamily="34" charset="0"/>
              </a:rPr>
              <a:t>. из </a:t>
            </a:r>
            <a:r>
              <a:rPr lang="ru-RU" sz="2000" dirty="0" err="1">
                <a:latin typeface="Arial" panose="020B0604020202020204" pitchFamily="34" charset="0"/>
                <a:cs typeface="Arial" panose="020B0604020202020204" pitchFamily="34" charset="0"/>
              </a:rPr>
              <a:t>ФрЯ</a:t>
            </a:r>
            <a:r>
              <a:rPr lang="ru-RU" sz="2000" dirty="0">
                <a:latin typeface="Arial" panose="020B0604020202020204" pitchFamily="34" charset="0"/>
                <a:cs typeface="Arial" panose="020B0604020202020204" pitchFamily="34" charset="0"/>
              </a:rPr>
              <a:t>).</a:t>
            </a:r>
            <a:endParaRPr lang="de-DE"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20EBAC2C-C08D-486E-93B0-BF0688F57544}"/>
              </a:ext>
            </a:extLst>
          </p:cNvPr>
          <p:cNvPicPr>
            <a:picLocks noChangeAspect="1"/>
          </p:cNvPicPr>
          <p:nvPr/>
        </p:nvPicPr>
        <p:blipFill>
          <a:blip r:embed="rId2"/>
          <a:stretch>
            <a:fillRect/>
          </a:stretch>
        </p:blipFill>
        <p:spPr>
          <a:xfrm>
            <a:off x="3995139" y="2152287"/>
            <a:ext cx="5472972" cy="1276714"/>
          </a:xfrm>
          <a:prstGeom prst="rect">
            <a:avLst/>
          </a:prstGeom>
        </p:spPr>
      </p:pic>
      <p:pic>
        <p:nvPicPr>
          <p:cNvPr id="4" name="Obrázek 3">
            <a:extLst>
              <a:ext uri="{FF2B5EF4-FFF2-40B4-BE49-F238E27FC236}">
                <a16:creationId xmlns:a16="http://schemas.microsoft.com/office/drawing/2014/main" id="{A797D954-B4A1-4231-AA79-F02B76C63CE4}"/>
              </a:ext>
            </a:extLst>
          </p:cNvPr>
          <p:cNvPicPr>
            <a:picLocks noChangeAspect="1"/>
          </p:cNvPicPr>
          <p:nvPr/>
        </p:nvPicPr>
        <p:blipFill>
          <a:blip r:embed="rId3"/>
          <a:stretch>
            <a:fillRect/>
          </a:stretch>
        </p:blipFill>
        <p:spPr>
          <a:xfrm>
            <a:off x="4648424" y="4357169"/>
            <a:ext cx="4210440" cy="1276715"/>
          </a:xfrm>
          <a:prstGeom prst="rect">
            <a:avLst/>
          </a:prstGeom>
        </p:spPr>
      </p:pic>
    </p:spTree>
    <p:extLst>
      <p:ext uri="{BB962C8B-B14F-4D97-AF65-F5344CB8AC3E}">
        <p14:creationId xmlns:p14="http://schemas.microsoft.com/office/powerpoint/2010/main" val="292789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533B1247-E7A0-4A9A-A07F-3DD1DFBBF33A}"/>
              </a:ext>
            </a:extLst>
          </p:cNvPr>
          <p:cNvSpPr>
            <a:spLocks noGrp="1"/>
          </p:cNvSpPr>
          <p:nvPr>
            <p:ph type="title"/>
          </p:nvPr>
        </p:nvSpPr>
        <p:spPr/>
        <p:txBody>
          <a:bodyPr>
            <a:normAutofit/>
          </a:bodyPr>
          <a:lstStyle/>
          <a:p>
            <a:pPr algn="ctr"/>
            <a:r>
              <a:rPr lang="ru-RU" sz="5400" dirty="0">
                <a:solidFill>
                  <a:srgbClr val="FF0000"/>
                </a:solidFill>
              </a:rPr>
              <a:t>Упражнения по падежам</a:t>
            </a:r>
            <a:endParaRPr lang="cs-CZ" sz="5400" dirty="0">
              <a:solidFill>
                <a:srgbClr val="FF0000"/>
              </a:solidFill>
            </a:endParaRPr>
          </a:p>
        </p:txBody>
      </p:sp>
    </p:spTree>
    <p:extLst>
      <p:ext uri="{BB962C8B-B14F-4D97-AF65-F5344CB8AC3E}">
        <p14:creationId xmlns:p14="http://schemas.microsoft.com/office/powerpoint/2010/main" val="3559627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F99022-EAC1-43A9-A451-33EF959ADFEE}"/>
              </a:ext>
            </a:extLst>
          </p:cNvPr>
          <p:cNvSpPr>
            <a:spLocks noGrp="1"/>
          </p:cNvSpPr>
          <p:nvPr>
            <p:ph type="title"/>
          </p:nvPr>
        </p:nvSpPr>
        <p:spPr/>
        <p:txBody>
          <a:bodyPr/>
          <a:lstStyle/>
          <a:p>
            <a:pPr algn="ctr"/>
            <a:r>
              <a:rPr lang="ru-RU" b="1" u="sng" dirty="0">
                <a:solidFill>
                  <a:srgbClr val="00B050"/>
                </a:solidFill>
              </a:rPr>
              <a:t>Родительный падеж</a:t>
            </a:r>
            <a:endParaRPr lang="cs-CZ" dirty="0">
              <a:solidFill>
                <a:srgbClr val="00B050"/>
              </a:solidFill>
            </a:endParaRPr>
          </a:p>
        </p:txBody>
      </p:sp>
    </p:spTree>
    <p:extLst>
      <p:ext uri="{BB962C8B-B14F-4D97-AF65-F5344CB8AC3E}">
        <p14:creationId xmlns:p14="http://schemas.microsoft.com/office/powerpoint/2010/main" val="3645410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9C1278B8-4D90-426B-A449-3CDD2B1C8EB4}"/>
              </a:ext>
            </a:extLst>
          </p:cNvPr>
          <p:cNvSpPr/>
          <p:nvPr/>
        </p:nvSpPr>
        <p:spPr>
          <a:xfrm>
            <a:off x="378542" y="359408"/>
            <a:ext cx="11434916" cy="6232475"/>
          </a:xfrm>
          <a:prstGeom prst="rect">
            <a:avLst/>
          </a:prstGeom>
        </p:spPr>
        <p:txBody>
          <a:bodyPr wrap="square">
            <a:spAutoFit/>
          </a:bodyPr>
          <a:lstStyle/>
          <a:p>
            <a:pPr algn="just"/>
            <a:r>
              <a:rPr lang="ru-RU" sz="2100" dirty="0">
                <a:latin typeface="Arial" panose="020B0604020202020204" pitchFamily="34" charset="0"/>
                <a:ea typeface="Calibri" panose="020F0502020204030204" pitchFamily="34" charset="0"/>
                <a:cs typeface="Arial" panose="020B0604020202020204" pitchFamily="34" charset="0"/>
              </a:rPr>
              <a:t>1. У (мои друзья) двое (маленькие дети). 2. Я очень скучаю без (свои родители). 3. На улице всегда много (люди), много (народ). 4. Сколько (люди) придёт к тебе на вечеринку? 5. Это лекарство надо принимать до, после или во время (еда)? 6. У них большая семья, одиннадцать (дети): шесть (братья) и пять (сёстры). 7. Антон Павлович Чехов написал пьесу «Три (сестра)». 8. Боюсь, что завтра у меня совсем не будет (время). 9. Ты помнишь, что произошло в конце (роман) (Лев Николаевич Толстой) «Анна Каренина»? 10. Уровень жизни повысился на 0,5%. 11. Что я могу сделать для (ты, самый дорогой человек)? 12. За этот закон проголосовали все депутаты Госдумы за исключением (депутат Иванов). 13. Он писал эту книгу в течение (пять лет). Магазин работает с (девять) утра до (восемь) вечера. 14. Сколько лет он учит русский язык? 15. -Не лет, а только десять или одиннадцать (месяц). 16. За сколько (дни) или (недели) ты сможешь выполнить эту работу? 17. Желаю вам (счастье, здоровье, любовь и всё самое хорошее). 18. До свидания! (Счастливый путь) тебе! 19. - Он принес коробку (конфеты), две (пачка печенья) и две бутылки (вино). - Какого (вино)? -Две бутылки (шампанское). 20. Он выпил две рюмки (водка) и заказал два блюда из (морская и речная рыба). 21. Выпей рюмочку (коньячок), а потом чашечку (чаёк) или (кофеёк). 22. Как ты думаешь, это не вредно - выкуривать в день по три (сигарета) или по пять (сигареты)? 23. - Он приедет в конце (этот месяц). - А разве не (следующий)? 24. Я не могу находиться в бане более (пятнадцать минут). 25. В результате (большая авария) пострадало семнадцать (люди).</a:t>
            </a:r>
            <a:endParaRPr lang="cs-CZ"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7157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8FF5E64-5B7F-4121-9C3F-7082EBEC0AB4}"/>
              </a:ext>
            </a:extLst>
          </p:cNvPr>
          <p:cNvSpPr/>
          <p:nvPr/>
        </p:nvSpPr>
        <p:spPr>
          <a:xfrm>
            <a:off x="383459" y="359408"/>
            <a:ext cx="11474244" cy="6555641"/>
          </a:xfrm>
          <a:prstGeom prst="rect">
            <a:avLst/>
          </a:prstGeom>
        </p:spPr>
        <p:txBody>
          <a:bodyPr wrap="square">
            <a:spAutoFit/>
          </a:bodyPr>
          <a:lstStyle/>
          <a:p>
            <a:pPr algn="just"/>
            <a:r>
              <a:rPr lang="ru-RU" sz="2100" dirty="0">
                <a:latin typeface="Arial" panose="020B0604020202020204" pitchFamily="34" charset="0"/>
                <a:ea typeface="Calibri" panose="020F0502020204030204" pitchFamily="34" charset="0"/>
                <a:cs typeface="Arial" panose="020B0604020202020204" pitchFamily="34" charset="0"/>
              </a:rPr>
              <a:t>Он побледнел от (волнение), даже дрожит от (страх). 27. Я это делаю только из (уважение к вам). 28. Из-за (его невнимательность) мы чуть не попали в аварию. 29. Некоторые студенты плохо сдают экзамены именно вследствие (то, что) недоста­точно хорошо занимаются в течение (весь учебный год). 30. Мальчик, не стесняйся (этот человек), он врач. 31. Я не боюсь (кошки, собаки и лошади), а боюсь только (мыши, крысы, змеи и крокодилы). 32. Мне всегда не хватало и сейчас не хватает (время и деньги). 33. В жизни многое зависит от (ты сам). 34. Он не привык отказываться от (удовольствия и развлечения). 35. Мы, кажется, отклонились от (наш маршрут), так можно сбиться с (путь) и заблудиться. 36. Продолжайте, пожалуйста, только не отклоняйтесь от (тема доклада), позднее мы ещё коснёмся (этот вопрос). 37. Вынь, пожалуйста, руки из (карманы)! 38. Достань мне яблочко с (яблоня). 39. Он хочет достичь (своя цель), для этого ему надо добиться (хорошие результаты). 40. Этот человек достоин (уважение), он заслуживает (внимание и забота). 41. Я придерживаюсь (иная точка зрения). 42. Я уже не прошу, а требую (абсолютная тишина)! 43. Хочется (что-нибудь вкусное). 44. Она наготовила много (вкусное), много (всякая разная еда, всякие разные блюда). 45. Он рассердился и наговорил много (лишнее). 46. Хватит спорить из-за (всякие пустяки, всякая ерунда)! 47. Отец лишил сына (наследство). 48. Большая собака отняла у (щенок) кусочек (колбаса). 49. «Зенит» выиграл у («Спартак») со счётом 2:0. 50. Это театр (опера и балет) имени (Мусоргский). 51. Все названия (улицы, реки, каналы, площади) пишутся с (большая буква). </a:t>
            </a:r>
            <a:endParaRPr lang="cs-CZ"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923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495FDC-9883-4820-AC88-ADBF7F513910}"/>
              </a:ext>
            </a:extLst>
          </p:cNvPr>
          <p:cNvSpPr>
            <a:spLocks noGrp="1"/>
          </p:cNvSpPr>
          <p:nvPr>
            <p:ph type="title"/>
          </p:nvPr>
        </p:nvSpPr>
        <p:spPr/>
        <p:txBody>
          <a:bodyPr/>
          <a:lstStyle/>
          <a:p>
            <a:pPr algn="ctr"/>
            <a:r>
              <a:rPr lang="ru-RU" b="1" u="sng" dirty="0">
                <a:solidFill>
                  <a:srgbClr val="00B050"/>
                </a:solidFill>
              </a:rPr>
              <a:t>Дательный падеж</a:t>
            </a:r>
            <a:endParaRPr lang="cs-CZ" dirty="0">
              <a:solidFill>
                <a:srgbClr val="00B050"/>
              </a:solidFill>
            </a:endParaRPr>
          </a:p>
        </p:txBody>
      </p:sp>
    </p:spTree>
    <p:extLst>
      <p:ext uri="{BB962C8B-B14F-4D97-AF65-F5344CB8AC3E}">
        <p14:creationId xmlns:p14="http://schemas.microsoft.com/office/powerpoint/2010/main" val="2368523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D4F58ED-C406-4EEF-92FD-C4B0102D0850}"/>
              </a:ext>
            </a:extLst>
          </p:cNvPr>
          <p:cNvSpPr/>
          <p:nvPr/>
        </p:nvSpPr>
        <p:spPr>
          <a:xfrm>
            <a:off x="373626" y="363647"/>
            <a:ext cx="11454580" cy="5847755"/>
          </a:xfrm>
          <a:prstGeom prst="rect">
            <a:avLst/>
          </a:prstGeom>
        </p:spPr>
        <p:txBody>
          <a:bodyPr wrap="square">
            <a:spAutoFit/>
          </a:bodyPr>
          <a:lstStyle/>
          <a:p>
            <a:pPr algn="just"/>
            <a:r>
              <a:rPr lang="ru-RU" sz="2200" dirty="0">
                <a:latin typeface="Arial" panose="020B0604020202020204" pitchFamily="34" charset="0"/>
                <a:ea typeface="Calibri" panose="020F0502020204030204" pitchFamily="34" charset="0"/>
                <a:cs typeface="Arial" panose="020B0604020202020204" pitchFamily="34" charset="0"/>
              </a:rPr>
              <a:t>1.</a:t>
            </a:r>
            <a:r>
              <a:rPr lang="cs-CZ" sz="2200" dirty="0">
                <a:latin typeface="Arial" panose="020B0604020202020204" pitchFamily="34" charset="0"/>
                <a:ea typeface="Calibri" panose="020F0502020204030204" pitchFamily="34" charset="0"/>
                <a:cs typeface="Arial" panose="020B0604020202020204" pitchFamily="34" charset="0"/>
              </a:rPr>
              <a:t> </a:t>
            </a:r>
            <a:r>
              <a:rPr lang="ru-RU" sz="2200" dirty="0">
                <a:latin typeface="Arial" panose="020B0604020202020204" pitchFamily="34" charset="0"/>
                <a:ea typeface="Calibri" panose="020F0502020204030204" pitchFamily="34" charset="0"/>
                <a:cs typeface="Arial" panose="020B0604020202020204" pitchFamily="34" charset="0"/>
              </a:rPr>
              <a:t>Дай, пожалуйста, книгу (этот человек). 2. Помоги (свой хороший друг). 3. Напиши или позвони, купи и пошли что-нибудь (своя мама, свой папа, свои родители). 4. Я стараюсь не мешать (мои соседи). 5. Я не очень доверяю (эта блондинка). б. Обещаю (ты), что обязательно напишу. 7. Передай привет (моя сестрёнка, братик, все мои друзья). 8. Передайте эту записку (Елена или Иван). 9. Напомни (отец, папа), что надо прислать (я) денег. 10. Не завидуй (он), у него не так всё хорошо. 11. (Я, ты, он, она, мы все) хорошо и весело здесь. 12. (Я) надоело это сто раз повторять! 13. (Мы все) не поправилась эта экскурсия. 14. У него всегда был интерес к (иностранные языки). 15. Я не привык к (это). 16. Я всегда рад (мои гости). 17. Этот цвет (ты) идёт. 18. У меня будет экзамен по (русский язык и литература). 19. Я люблю гулять по (Петербург, его улицы и гранитные набережные). 20. У нас хорошие преподаватели по (все аспекты). 21. Он отличный специалист по (компьютерная графика). 22. Я смотрел этот фильм по (телевизор, телевидение). 23. Этот спектакль поставлен по (роман Достоевского). 24. Я иду по (свои дела). 25. Я очень скучаю по (дом, свои родители). 26. Я иду в гости к (моя соседка). 27. Жаль, что я проиграл вчера (ты) в шахматы. 28. Сколько будет: к (пять) прибавить два? 29.- (Что) равно: пять плюс семь? - (Двенадцать). </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64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EE1786B-E645-4333-A868-6B175AF639E2}"/>
              </a:ext>
            </a:extLst>
          </p:cNvPr>
          <p:cNvSpPr/>
          <p:nvPr/>
        </p:nvSpPr>
        <p:spPr>
          <a:xfrm>
            <a:off x="373626" y="370936"/>
            <a:ext cx="11444748" cy="5847755"/>
          </a:xfrm>
          <a:prstGeom prst="rect">
            <a:avLst/>
          </a:prstGeom>
        </p:spPr>
        <p:txBody>
          <a:bodyPr wrap="square">
            <a:spAutoFit/>
          </a:bodyPr>
          <a:lstStyle/>
          <a:p>
            <a:pPr algn="just"/>
            <a:r>
              <a:rPr lang="ru-RU" sz="2200" dirty="0">
                <a:latin typeface="Arial" panose="020B0604020202020204" pitchFamily="34" charset="0"/>
                <a:ea typeface="Calibri" panose="020F0502020204030204" pitchFamily="34" charset="0"/>
                <a:cs typeface="Arial" panose="020B0604020202020204" pitchFamily="34" charset="0"/>
              </a:rPr>
              <a:t>30. - Невский проспект перпендикулярен (что)? - (Садовая улица). 32. Я очень хорошо отношусь к (этот человек и его подруга). 33. Он не принадлежал к (высшее общество). 34. Ты не знаешь, (кто) принадлежит этот дом? 35. Всегда, наверно, надо прислушиваться к (советы своих родных). 36. Не приставай ко (я)! 37. Отец приучил его к (труд и самостоятельность). 38. Он сделал (она) предложение, но она отказала (он). 39. Он ревнивый, всегда ревнует её к (кто-нибудь). 40. Не надо никогда (никто) лгать! 41. Это не соответствует (действительность). 42. Жаль, что я не последовал (твой совет)! 43. Надо быть снисходительнее к (чужие недостатки). 44. Надо всё прибрать к (приезд родителей). 45. Надо (сам) стараться добиваться всего, но иногда нужно, чтобы (ты) хоть чуточку повезло! 46. Футболист бьёт по (мяч), удар, гол! 47. Не подлежит (сомнение) тот факт, что бытие определяет сознание. 48. - В театре у нас были плохие места, (мы) ничего не было видно и почти ничего не слышно. -(Я) очень жаль, (вы) не повезло. -(Я) всегда не везёт с билетами. 49. Он любит путешествовать по (разные города и разные страны). 50. Вопреки (совет отца и здравый смысл) сын пошёл работать, а не учиться. 51. Согласно (наша Конституция), каждый человек имеет право на труд, на отдых и на образование. 52. Наш начальник любит, когда (он) льстят. 53. Мы будем переписываться по (Интернет).</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192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4329B2-4A08-4A9F-96EF-864D45F10F59}"/>
              </a:ext>
            </a:extLst>
          </p:cNvPr>
          <p:cNvSpPr>
            <a:spLocks noGrp="1"/>
          </p:cNvSpPr>
          <p:nvPr>
            <p:ph type="title"/>
          </p:nvPr>
        </p:nvSpPr>
        <p:spPr/>
        <p:txBody>
          <a:bodyPr/>
          <a:lstStyle/>
          <a:p>
            <a:pPr algn="ctr"/>
            <a:r>
              <a:rPr lang="ru-RU" b="1" u="sng" dirty="0">
                <a:solidFill>
                  <a:srgbClr val="00B050"/>
                </a:solidFill>
              </a:rPr>
              <a:t>Винительный падеж</a:t>
            </a:r>
            <a:endParaRPr lang="cs-CZ" dirty="0">
              <a:solidFill>
                <a:srgbClr val="00B050"/>
              </a:solidFill>
            </a:endParaRPr>
          </a:p>
        </p:txBody>
      </p:sp>
    </p:spTree>
    <p:extLst>
      <p:ext uri="{BB962C8B-B14F-4D97-AF65-F5344CB8AC3E}">
        <p14:creationId xmlns:p14="http://schemas.microsoft.com/office/powerpoint/2010/main" val="16294262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24A7BA71-1308-499F-ACFC-58A5934C166E}"/>
              </a:ext>
            </a:extLst>
          </p:cNvPr>
          <p:cNvSpPr/>
          <p:nvPr/>
        </p:nvSpPr>
        <p:spPr>
          <a:xfrm>
            <a:off x="373626" y="302359"/>
            <a:ext cx="11592232" cy="6555641"/>
          </a:xfrm>
          <a:prstGeom prst="rect">
            <a:avLst/>
          </a:prstGeom>
        </p:spPr>
        <p:txBody>
          <a:bodyPr wrap="square">
            <a:spAutoFit/>
          </a:bodyPr>
          <a:lstStyle/>
          <a:p>
            <a:pPr algn="just"/>
            <a:r>
              <a:rPr lang="ru-RU" sz="2000" dirty="0">
                <a:latin typeface="Arial" panose="020B0604020202020204" pitchFamily="34" charset="0"/>
                <a:ea typeface="Calibri" panose="020F0502020204030204" pitchFamily="34" charset="0"/>
                <a:cs typeface="Arial" panose="020B0604020202020204" pitchFamily="34" charset="0"/>
              </a:rPr>
              <a:t>Что можно купить в магазине? (бытовая техника: современный компьютер, цветной телевизор, небольшой пылесос, стиральная машина, магнитофон, видеокамера, музыкальный центр) 2. Какую посуду надо принести? (глубокие и мелкие тарелки, шесть чашек, все блюдца, шесть вилок и ножей и одна большая ложка) 3. Какие цветы он обычно покупает? (тюльпаны, нарциссы, лилии, гладиолусы, ромашки, колокольчики и одна большая роза) 4. Какие овощи надо купить для борща? (свёкла, морковь, картошка, лук, чеснок, перец, помидор и, конечно, капуста) 5. Какие музыкальные инструменты можно увидеть в симфоническом оркестре? (рояль, скрипка, виолончель, барабан, арфа, а также духовые инструменты) 6. Каких людей вы любите? (добрые, хорошие, умные, талантливые, интеллектуальные) 7. Каких людей вы не любите? (злые, завистливые, недоброжелательные, глупые, бестолковые) 8. Каких животных вы видели в зоопарке? (обезьяны, крокодилы, орлы и другие птицы, чёрные пантеры, полосатые тигры, бурые и белые медведи) 9. Кого часто рисовал этот художник? (молодые красивые девушки, солидные дамы, дряхлые старики и старухи) 10. Кого и что он часто видит во сне? (свои родители, бабушка и дедушка, своя семья, своя девушка, родные места) 11. За кого она хочет выйти замуж? (известный артист, популярный певец, бразильский футболист, её друг, её любимый) 12. Куда он её пригласил? (дача, музей, драматический театр, прогулка на катере, студенческая вечеринка) 13. В какие города можно поехать? (Новгород, Псков, Мурманск, Новосибирск, Владивосток, Владимир, Ярославль, Суздаль, Воронеж, Иркутск) 14. Кого вы хотите пригласить сегодня в гости? (все мои самые лучшие друзья) 15. Кого и что вы любите фотографировать? (различные памятники, наша группа, наш преподаватель и всё, что мне нравится)</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4472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B672DEF-98EA-404C-A3A7-1B5A4DBBBB9E}"/>
              </a:ext>
            </a:extLst>
          </p:cNvPr>
          <p:cNvSpPr/>
          <p:nvPr/>
        </p:nvSpPr>
        <p:spPr>
          <a:xfrm>
            <a:off x="378542" y="393208"/>
            <a:ext cx="11434916" cy="6219010"/>
          </a:xfrm>
          <a:prstGeom prst="rect">
            <a:avLst/>
          </a:prstGeom>
        </p:spPr>
        <p:txBody>
          <a:bodyPr wrap="square">
            <a:spAutoFit/>
          </a:bodyPr>
          <a:lstStyle/>
          <a:p>
            <a:pPr algn="just">
              <a:lnSpc>
                <a:spcPct val="107000"/>
              </a:lnSpc>
              <a:spcAft>
                <a:spcPts val="800"/>
              </a:spcAft>
            </a:pPr>
            <a:r>
              <a:rPr lang="cs-CZ" sz="2200" dirty="0">
                <a:latin typeface="Arial" panose="020B0604020202020204" pitchFamily="34" charset="0"/>
                <a:ea typeface="Calibri" panose="020F0502020204030204" pitchFamily="34" charset="0"/>
                <a:cs typeface="Arial" panose="020B0604020202020204" pitchFamily="34" charset="0"/>
              </a:rPr>
              <a:t>1.</a:t>
            </a:r>
            <a:r>
              <a:rPr lang="ru-RU" sz="2200" dirty="0">
                <a:latin typeface="Arial" panose="020B0604020202020204" pitchFamily="34" charset="0"/>
                <a:ea typeface="Calibri" panose="020F0502020204030204" pitchFamily="34" charset="0"/>
                <a:cs typeface="Arial" panose="020B0604020202020204" pitchFamily="34" charset="0"/>
              </a:rPr>
              <a:t>Что вы покупаете на рынке? 2. Что надо купить, чтобы приготовить щи? 3. Что можно купить в хозяйственном магазине? 4. Кого вы давно не видели? 5. За кого всегда все волнуются? 6. Кого вы очень любите? 7. Каких людей нельзя уважать? 8. Кого можно увидеть в центре города? 9. Что можно увидеть в центре города? 10. Что продают в киоске? 11. Куда обычно выбрасывают мусор? 12. На кого и на что можно надеяться? 13. На какие газеты и журналы можно подписаться на почте?</a:t>
            </a:r>
            <a:endParaRPr lang="cs-CZ" sz="22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cs-CZ" sz="2200" dirty="0">
              <a:latin typeface="Arial" panose="020B0604020202020204" pitchFamily="34" charset="0"/>
              <a:ea typeface="Calibri" panose="020F0502020204030204" pitchFamily="34" charset="0"/>
              <a:cs typeface="Arial" panose="020B0604020202020204" pitchFamily="34" charset="0"/>
            </a:endParaRPr>
          </a:p>
          <a:p>
            <a:pPr algn="just"/>
            <a:r>
              <a:rPr lang="ru-RU" sz="2200" dirty="0">
                <a:latin typeface="Arial" panose="020B0604020202020204" pitchFamily="34" charset="0"/>
                <a:ea typeface="Calibri" panose="020F0502020204030204" pitchFamily="34" charset="0"/>
                <a:cs typeface="Arial" panose="020B0604020202020204" pitchFamily="34" charset="0"/>
              </a:rPr>
              <a:t>1.</a:t>
            </a:r>
            <a:r>
              <a:rPr lang="cs-CZ" sz="2200" dirty="0">
                <a:latin typeface="Arial" panose="020B0604020202020204" pitchFamily="34" charset="0"/>
                <a:ea typeface="Calibri" panose="020F0502020204030204" pitchFamily="34" charset="0"/>
                <a:cs typeface="Arial" panose="020B0604020202020204" pitchFamily="34" charset="0"/>
              </a:rPr>
              <a:t> </a:t>
            </a:r>
            <a:r>
              <a:rPr lang="ru-RU" sz="2200" dirty="0">
                <a:latin typeface="Arial" panose="020B0604020202020204" pitchFamily="34" charset="0"/>
                <a:ea typeface="Calibri" panose="020F0502020204030204" pitchFamily="34" charset="0"/>
                <a:cs typeface="Arial" panose="020B0604020202020204" pitchFamily="34" charset="0"/>
              </a:rPr>
              <a:t>Я советую вам почитать (Лев Николаевич Толстой). 2. Почитайте (Фёдор Михайлович Достоевский). 3. Он хочет прочитать (весь Пушкин). 4. Она обожает (Пётр Ильич Чайковский). 5. Кого вы больше любите: (Шостакович или Глинка)? 6. Я хочу послушать (эти певцы). 7. Мы уважаем (наши преподаватели). 8. (Каждая суббота) они ходят на (ближайший стадион) и играют в (футбол или городки). 9. После бакалавриата можно поступать в (магистратура), а уже потом в (аспирантура). 10. Я хочу найти (интересная работа). 11. Я надеюсь на (помощь друзей). 12. Я всегда могу положиться на (мои друзья). 13. Благодарю вас за (интересная экскурсия). 14. Мы часто ходим на (различные выставки). 15. Я думаю, что ещё плохо знаю (мои новые знакомые).</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383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3">
            <a:extLst>
              <a:ext uri="{FF2B5EF4-FFF2-40B4-BE49-F238E27FC236}">
                <a16:creationId xmlns:a16="http://schemas.microsoft.com/office/drawing/2014/main" id="{F6632D27-F0CE-4FC2-877F-277E2AA22F24}"/>
              </a:ext>
            </a:extLst>
          </p:cNvPr>
          <p:cNvGraphicFramePr>
            <a:graphicFrameLocks noGrp="1"/>
          </p:cNvGraphicFramePr>
          <p:nvPr>
            <p:extLst>
              <p:ext uri="{D42A27DB-BD31-4B8C-83A1-F6EECF244321}">
                <p14:modId xmlns:p14="http://schemas.microsoft.com/office/powerpoint/2010/main" val="848104226"/>
              </p:ext>
            </p:extLst>
          </p:nvPr>
        </p:nvGraphicFramePr>
        <p:xfrm>
          <a:off x="1553497" y="0"/>
          <a:ext cx="8917857" cy="6858000"/>
        </p:xfrm>
        <a:graphic>
          <a:graphicData uri="http://schemas.openxmlformats.org/drawingml/2006/table">
            <a:tbl>
              <a:tblPr firstRow="1" bandRow="1"/>
              <a:tblGrid>
                <a:gridCol w="2229465">
                  <a:extLst>
                    <a:ext uri="{9D8B030D-6E8A-4147-A177-3AD203B41FA5}">
                      <a16:colId xmlns:a16="http://schemas.microsoft.com/office/drawing/2014/main" val="20000"/>
                    </a:ext>
                  </a:extLst>
                </a:gridCol>
                <a:gridCol w="2924893">
                  <a:extLst>
                    <a:ext uri="{9D8B030D-6E8A-4147-A177-3AD203B41FA5}">
                      <a16:colId xmlns:a16="http://schemas.microsoft.com/office/drawing/2014/main" val="20001"/>
                    </a:ext>
                  </a:extLst>
                </a:gridCol>
                <a:gridCol w="2045380">
                  <a:extLst>
                    <a:ext uri="{9D8B030D-6E8A-4147-A177-3AD203B41FA5}">
                      <a16:colId xmlns:a16="http://schemas.microsoft.com/office/drawing/2014/main" val="20002"/>
                    </a:ext>
                  </a:extLst>
                </a:gridCol>
                <a:gridCol w="1718119">
                  <a:extLst>
                    <a:ext uri="{9D8B030D-6E8A-4147-A177-3AD203B41FA5}">
                      <a16:colId xmlns:a16="http://schemas.microsoft.com/office/drawing/2014/main" val="20003"/>
                    </a:ext>
                  </a:extLst>
                </a:gridCol>
              </a:tblGrid>
              <a:tr h="956889">
                <a:tc>
                  <a:txBody>
                    <a:bodyPr/>
                    <a:lstStyle>
                      <a:lvl1pPr marL="0" algn="l" rtl="0" eaLnBrk="1" latinLnBrk="0" hangingPunct="1">
                        <a:defRPr kumimoji="0" b="1" kern="1200">
                          <a:solidFill>
                            <a:schemeClr val="lt1"/>
                          </a:solidFill>
                          <a:latin typeface="Palatino Linotype"/>
                        </a:defRPr>
                      </a:lvl1pPr>
                      <a:lvl2pPr marL="457200" algn="l" rtl="0" eaLnBrk="1" latinLnBrk="0" hangingPunct="1">
                        <a:defRPr kumimoji="0" b="1" kern="1200">
                          <a:solidFill>
                            <a:schemeClr val="lt1"/>
                          </a:solidFill>
                          <a:latin typeface="Palatino Linotype"/>
                        </a:defRPr>
                      </a:lvl2pPr>
                      <a:lvl3pPr marL="914400" algn="l" rtl="0" eaLnBrk="1" latinLnBrk="0" hangingPunct="1">
                        <a:defRPr kumimoji="0" b="1" kern="1200">
                          <a:solidFill>
                            <a:schemeClr val="lt1"/>
                          </a:solidFill>
                          <a:latin typeface="Palatino Linotype"/>
                        </a:defRPr>
                      </a:lvl3pPr>
                      <a:lvl4pPr marL="1371600" algn="l" rtl="0" eaLnBrk="1" latinLnBrk="0" hangingPunct="1">
                        <a:defRPr kumimoji="0" b="1" kern="1200">
                          <a:solidFill>
                            <a:schemeClr val="lt1"/>
                          </a:solidFill>
                          <a:latin typeface="Palatino Linotype"/>
                        </a:defRPr>
                      </a:lvl4pPr>
                      <a:lvl5pPr marL="1828800" algn="l" rtl="0" eaLnBrk="1" latinLnBrk="0" hangingPunct="1">
                        <a:defRPr kumimoji="0" b="1" kern="1200">
                          <a:solidFill>
                            <a:schemeClr val="lt1"/>
                          </a:solidFill>
                          <a:latin typeface="Palatino Linotype"/>
                        </a:defRPr>
                      </a:lvl5pPr>
                      <a:lvl6pPr marL="2286000" algn="l" rtl="0" eaLnBrk="1" latinLnBrk="0" hangingPunct="1">
                        <a:defRPr kumimoji="0" b="1" kern="1200">
                          <a:solidFill>
                            <a:schemeClr val="lt1"/>
                          </a:solidFill>
                          <a:latin typeface="Palatino Linotype"/>
                        </a:defRPr>
                      </a:lvl6pPr>
                      <a:lvl7pPr marL="2743200" algn="l" rtl="0" eaLnBrk="1" latinLnBrk="0" hangingPunct="1">
                        <a:defRPr kumimoji="0" b="1" kern="1200">
                          <a:solidFill>
                            <a:schemeClr val="lt1"/>
                          </a:solidFill>
                          <a:latin typeface="Palatino Linotype"/>
                        </a:defRPr>
                      </a:lvl7pPr>
                      <a:lvl8pPr marL="3200400" algn="l" rtl="0" eaLnBrk="1" latinLnBrk="0" hangingPunct="1">
                        <a:defRPr kumimoji="0" b="1" kern="1200">
                          <a:solidFill>
                            <a:schemeClr val="lt1"/>
                          </a:solidFill>
                          <a:latin typeface="Palatino Linotype"/>
                        </a:defRPr>
                      </a:lvl8pPr>
                      <a:lvl9pPr marL="3657600" algn="l" rtl="0" eaLnBrk="1" latinLnBrk="0" hangingPunct="1">
                        <a:defRPr kumimoji="0" b="1" kern="1200">
                          <a:solidFill>
                            <a:schemeClr val="lt1"/>
                          </a:solidFill>
                          <a:latin typeface="Palatino Linotype"/>
                        </a:defRPr>
                      </a:lvl9pPr>
                    </a:lstStyle>
                    <a:p>
                      <a:r>
                        <a:rPr lang="ru-RU" sz="1800" dirty="0">
                          <a:latin typeface="Arial" panose="020B0604020202020204" pitchFamily="34" charset="0"/>
                          <a:cs typeface="Arial" panose="020B0604020202020204" pitchFamily="34" charset="0"/>
                        </a:rPr>
                        <a:t>структурный</a:t>
                      </a:r>
                    </a:p>
                    <a:p>
                      <a:r>
                        <a:rPr lang="ru-RU" sz="1800" dirty="0">
                          <a:latin typeface="Arial" panose="020B0604020202020204" pitchFamily="34" charset="0"/>
                          <a:cs typeface="Arial" panose="020B0604020202020204" pitchFamily="34" charset="0"/>
                        </a:rPr>
                        <a:t>тип сущ.</a:t>
                      </a:r>
                    </a:p>
                    <a:p>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D90A0"/>
                    </a:solidFill>
                  </a:tcPr>
                </a:tc>
                <a:tc>
                  <a:txBody>
                    <a:bodyPr/>
                    <a:lstStyle>
                      <a:lvl1pPr marL="0" algn="l" rtl="0" eaLnBrk="1" latinLnBrk="0" hangingPunct="1">
                        <a:defRPr kumimoji="0" b="1" kern="1200">
                          <a:solidFill>
                            <a:schemeClr val="lt1"/>
                          </a:solidFill>
                          <a:latin typeface="Palatino Linotype"/>
                        </a:defRPr>
                      </a:lvl1pPr>
                      <a:lvl2pPr marL="457200" algn="l" rtl="0" eaLnBrk="1" latinLnBrk="0" hangingPunct="1">
                        <a:defRPr kumimoji="0" b="1" kern="1200">
                          <a:solidFill>
                            <a:schemeClr val="lt1"/>
                          </a:solidFill>
                          <a:latin typeface="Palatino Linotype"/>
                        </a:defRPr>
                      </a:lvl2pPr>
                      <a:lvl3pPr marL="914400" algn="l" rtl="0" eaLnBrk="1" latinLnBrk="0" hangingPunct="1">
                        <a:defRPr kumimoji="0" b="1" kern="1200">
                          <a:solidFill>
                            <a:schemeClr val="lt1"/>
                          </a:solidFill>
                          <a:latin typeface="Palatino Linotype"/>
                        </a:defRPr>
                      </a:lvl3pPr>
                      <a:lvl4pPr marL="1371600" algn="l" rtl="0" eaLnBrk="1" latinLnBrk="0" hangingPunct="1">
                        <a:defRPr kumimoji="0" b="1" kern="1200">
                          <a:solidFill>
                            <a:schemeClr val="lt1"/>
                          </a:solidFill>
                          <a:latin typeface="Palatino Linotype"/>
                        </a:defRPr>
                      </a:lvl4pPr>
                      <a:lvl5pPr marL="1828800" algn="l" rtl="0" eaLnBrk="1" latinLnBrk="0" hangingPunct="1">
                        <a:defRPr kumimoji="0" b="1" kern="1200">
                          <a:solidFill>
                            <a:schemeClr val="lt1"/>
                          </a:solidFill>
                          <a:latin typeface="Palatino Linotype"/>
                        </a:defRPr>
                      </a:lvl5pPr>
                      <a:lvl6pPr marL="2286000" algn="l" rtl="0" eaLnBrk="1" latinLnBrk="0" hangingPunct="1">
                        <a:defRPr kumimoji="0" b="1" kern="1200">
                          <a:solidFill>
                            <a:schemeClr val="lt1"/>
                          </a:solidFill>
                          <a:latin typeface="Palatino Linotype"/>
                        </a:defRPr>
                      </a:lvl6pPr>
                      <a:lvl7pPr marL="2743200" algn="l" rtl="0" eaLnBrk="1" latinLnBrk="0" hangingPunct="1">
                        <a:defRPr kumimoji="0" b="1" kern="1200">
                          <a:solidFill>
                            <a:schemeClr val="lt1"/>
                          </a:solidFill>
                          <a:latin typeface="Palatino Linotype"/>
                        </a:defRPr>
                      </a:lvl7pPr>
                      <a:lvl8pPr marL="3200400" algn="l" rtl="0" eaLnBrk="1" latinLnBrk="0" hangingPunct="1">
                        <a:defRPr kumimoji="0" b="1" kern="1200">
                          <a:solidFill>
                            <a:schemeClr val="lt1"/>
                          </a:solidFill>
                          <a:latin typeface="Palatino Linotype"/>
                        </a:defRPr>
                      </a:lvl8pPr>
                      <a:lvl9pPr marL="3657600" algn="l" rtl="0" eaLnBrk="1" latinLnBrk="0" hangingPunct="1">
                        <a:defRPr kumimoji="0" b="1" kern="1200">
                          <a:solidFill>
                            <a:schemeClr val="lt1"/>
                          </a:solidFill>
                          <a:latin typeface="Palatino Linotype"/>
                        </a:defRPr>
                      </a:lvl9pPr>
                    </a:lstStyle>
                    <a:p>
                      <a:pPr algn="ctr"/>
                      <a:r>
                        <a:rPr lang="ru-RU" sz="1800" dirty="0">
                          <a:latin typeface="Arial" panose="020B0604020202020204" pitchFamily="34" charset="0"/>
                          <a:cs typeface="Arial" panose="020B0604020202020204" pitchFamily="34" charset="0"/>
                        </a:rPr>
                        <a:t>пример</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D90A0"/>
                    </a:solidFill>
                  </a:tcPr>
                </a:tc>
                <a:tc>
                  <a:txBody>
                    <a:bodyPr/>
                    <a:lstStyle>
                      <a:lvl1pPr marL="0" algn="l" rtl="0" eaLnBrk="1" latinLnBrk="0" hangingPunct="1">
                        <a:defRPr kumimoji="0" b="1" kern="1200">
                          <a:solidFill>
                            <a:schemeClr val="lt1"/>
                          </a:solidFill>
                          <a:latin typeface="Palatino Linotype"/>
                        </a:defRPr>
                      </a:lvl1pPr>
                      <a:lvl2pPr marL="457200" algn="l" rtl="0" eaLnBrk="1" latinLnBrk="0" hangingPunct="1">
                        <a:defRPr kumimoji="0" b="1" kern="1200">
                          <a:solidFill>
                            <a:schemeClr val="lt1"/>
                          </a:solidFill>
                          <a:latin typeface="Palatino Linotype"/>
                        </a:defRPr>
                      </a:lvl2pPr>
                      <a:lvl3pPr marL="914400" algn="l" rtl="0" eaLnBrk="1" latinLnBrk="0" hangingPunct="1">
                        <a:defRPr kumimoji="0" b="1" kern="1200">
                          <a:solidFill>
                            <a:schemeClr val="lt1"/>
                          </a:solidFill>
                          <a:latin typeface="Palatino Linotype"/>
                        </a:defRPr>
                      </a:lvl3pPr>
                      <a:lvl4pPr marL="1371600" algn="l" rtl="0" eaLnBrk="1" latinLnBrk="0" hangingPunct="1">
                        <a:defRPr kumimoji="0" b="1" kern="1200">
                          <a:solidFill>
                            <a:schemeClr val="lt1"/>
                          </a:solidFill>
                          <a:latin typeface="Palatino Linotype"/>
                        </a:defRPr>
                      </a:lvl4pPr>
                      <a:lvl5pPr marL="1828800" algn="l" rtl="0" eaLnBrk="1" latinLnBrk="0" hangingPunct="1">
                        <a:defRPr kumimoji="0" b="1" kern="1200">
                          <a:solidFill>
                            <a:schemeClr val="lt1"/>
                          </a:solidFill>
                          <a:latin typeface="Palatino Linotype"/>
                        </a:defRPr>
                      </a:lvl5pPr>
                      <a:lvl6pPr marL="2286000" algn="l" rtl="0" eaLnBrk="1" latinLnBrk="0" hangingPunct="1">
                        <a:defRPr kumimoji="0" b="1" kern="1200">
                          <a:solidFill>
                            <a:schemeClr val="lt1"/>
                          </a:solidFill>
                          <a:latin typeface="Palatino Linotype"/>
                        </a:defRPr>
                      </a:lvl6pPr>
                      <a:lvl7pPr marL="2743200" algn="l" rtl="0" eaLnBrk="1" latinLnBrk="0" hangingPunct="1">
                        <a:defRPr kumimoji="0" b="1" kern="1200">
                          <a:solidFill>
                            <a:schemeClr val="lt1"/>
                          </a:solidFill>
                          <a:latin typeface="Palatino Linotype"/>
                        </a:defRPr>
                      </a:lvl7pPr>
                      <a:lvl8pPr marL="3200400" algn="l" rtl="0" eaLnBrk="1" latinLnBrk="0" hangingPunct="1">
                        <a:defRPr kumimoji="0" b="1" kern="1200">
                          <a:solidFill>
                            <a:schemeClr val="lt1"/>
                          </a:solidFill>
                          <a:latin typeface="Palatino Linotype"/>
                        </a:defRPr>
                      </a:lvl8pPr>
                      <a:lvl9pPr marL="3657600" algn="l" rtl="0" eaLnBrk="1" latinLnBrk="0" hangingPunct="1">
                        <a:defRPr kumimoji="0" b="1" kern="1200">
                          <a:solidFill>
                            <a:schemeClr val="lt1"/>
                          </a:solidFill>
                          <a:latin typeface="Palatino Linotype"/>
                        </a:defRPr>
                      </a:lvl9pPr>
                    </a:lstStyle>
                    <a:p>
                      <a:pPr algn="ctr"/>
                      <a:r>
                        <a:rPr lang="ru-RU" sz="1600" dirty="0">
                          <a:latin typeface="Arial" panose="020B0604020202020204" pitchFamily="34" charset="0"/>
                          <a:cs typeface="Arial" panose="020B0604020202020204" pitchFamily="34" charset="0"/>
                        </a:rPr>
                        <a:t>в РЯ</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D90A0"/>
                    </a:solidFill>
                  </a:tcPr>
                </a:tc>
                <a:tc>
                  <a:txBody>
                    <a:bodyPr/>
                    <a:lstStyle>
                      <a:lvl1pPr marL="0" algn="l" rtl="0" eaLnBrk="1" latinLnBrk="0" hangingPunct="1">
                        <a:defRPr kumimoji="0" b="1" kern="1200">
                          <a:solidFill>
                            <a:schemeClr val="lt1"/>
                          </a:solidFill>
                          <a:latin typeface="Palatino Linotype"/>
                        </a:defRPr>
                      </a:lvl1pPr>
                      <a:lvl2pPr marL="457200" algn="l" rtl="0" eaLnBrk="1" latinLnBrk="0" hangingPunct="1">
                        <a:defRPr kumimoji="0" b="1" kern="1200">
                          <a:solidFill>
                            <a:schemeClr val="lt1"/>
                          </a:solidFill>
                          <a:latin typeface="Palatino Linotype"/>
                        </a:defRPr>
                      </a:lvl2pPr>
                      <a:lvl3pPr marL="914400" algn="l" rtl="0" eaLnBrk="1" latinLnBrk="0" hangingPunct="1">
                        <a:defRPr kumimoji="0" b="1" kern="1200">
                          <a:solidFill>
                            <a:schemeClr val="lt1"/>
                          </a:solidFill>
                          <a:latin typeface="Palatino Linotype"/>
                        </a:defRPr>
                      </a:lvl3pPr>
                      <a:lvl4pPr marL="1371600" algn="l" rtl="0" eaLnBrk="1" latinLnBrk="0" hangingPunct="1">
                        <a:defRPr kumimoji="0" b="1" kern="1200">
                          <a:solidFill>
                            <a:schemeClr val="lt1"/>
                          </a:solidFill>
                          <a:latin typeface="Palatino Linotype"/>
                        </a:defRPr>
                      </a:lvl4pPr>
                      <a:lvl5pPr marL="1828800" algn="l" rtl="0" eaLnBrk="1" latinLnBrk="0" hangingPunct="1">
                        <a:defRPr kumimoji="0" b="1" kern="1200">
                          <a:solidFill>
                            <a:schemeClr val="lt1"/>
                          </a:solidFill>
                          <a:latin typeface="Palatino Linotype"/>
                        </a:defRPr>
                      </a:lvl5pPr>
                      <a:lvl6pPr marL="2286000" algn="l" rtl="0" eaLnBrk="1" latinLnBrk="0" hangingPunct="1">
                        <a:defRPr kumimoji="0" b="1" kern="1200">
                          <a:solidFill>
                            <a:schemeClr val="lt1"/>
                          </a:solidFill>
                          <a:latin typeface="Palatino Linotype"/>
                        </a:defRPr>
                      </a:lvl6pPr>
                      <a:lvl7pPr marL="2743200" algn="l" rtl="0" eaLnBrk="1" latinLnBrk="0" hangingPunct="1">
                        <a:defRPr kumimoji="0" b="1" kern="1200">
                          <a:solidFill>
                            <a:schemeClr val="lt1"/>
                          </a:solidFill>
                          <a:latin typeface="Palatino Linotype"/>
                        </a:defRPr>
                      </a:lvl7pPr>
                      <a:lvl8pPr marL="3200400" algn="l" rtl="0" eaLnBrk="1" latinLnBrk="0" hangingPunct="1">
                        <a:defRPr kumimoji="0" b="1" kern="1200">
                          <a:solidFill>
                            <a:schemeClr val="lt1"/>
                          </a:solidFill>
                          <a:latin typeface="Palatino Linotype"/>
                        </a:defRPr>
                      </a:lvl8pPr>
                      <a:lvl9pPr marL="3657600" algn="l" rtl="0" eaLnBrk="1" latinLnBrk="0" hangingPunct="1">
                        <a:defRPr kumimoji="0" b="1" kern="1200">
                          <a:solidFill>
                            <a:schemeClr val="lt1"/>
                          </a:solidFill>
                          <a:latin typeface="Palatino Linotype"/>
                        </a:defRPr>
                      </a:lvl9pPr>
                    </a:lstStyle>
                    <a:p>
                      <a:pPr algn="ctr"/>
                      <a:r>
                        <a:rPr lang="ru-RU" sz="1600">
                          <a:latin typeface="Arial" panose="020B0604020202020204" pitchFamily="34" charset="0"/>
                          <a:cs typeface="Arial" panose="020B0604020202020204" pitchFamily="34" charset="0"/>
                        </a:rPr>
                        <a:t>в ЧЯ </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D90A0"/>
                    </a:solidFill>
                  </a:tcPr>
                </a:tc>
                <a:extLst>
                  <a:ext uri="{0D108BD9-81ED-4DB2-BD59-A6C34878D82A}">
                    <a16:rowId xmlns:a16="http://schemas.microsoft.com/office/drawing/2014/main" val="10000"/>
                  </a:ext>
                </a:extLst>
              </a:tr>
              <a:tr h="625545">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ru-RU" sz="1800" dirty="0">
                          <a:latin typeface="Arial" panose="020B0604020202020204" pitchFamily="34" charset="0"/>
                          <a:cs typeface="Arial" panose="020B0604020202020204" pitchFamily="34" charset="0"/>
                        </a:rPr>
                        <a:t>1. на</a:t>
                      </a:r>
                      <a:r>
                        <a:rPr lang="ru-RU" sz="1800" baseline="0" dirty="0">
                          <a:latin typeface="Arial" panose="020B0604020202020204" pitchFamily="34" charset="0"/>
                          <a:cs typeface="Arial" panose="020B0604020202020204" pitchFamily="34" charset="0"/>
                        </a:rPr>
                        <a:t> -</a:t>
                      </a:r>
                      <a:r>
                        <a:rPr lang="ru-RU" sz="1800" baseline="0" dirty="0" err="1">
                          <a:latin typeface="Arial" panose="020B0604020202020204" pitchFamily="34" charset="0"/>
                          <a:cs typeface="Arial" panose="020B0604020202020204" pitchFamily="34" charset="0"/>
                        </a:rPr>
                        <a:t>тет</a:t>
                      </a:r>
                      <a:r>
                        <a:rPr lang="ru-RU" sz="1800" baseline="0" dirty="0">
                          <a:latin typeface="Arial" panose="020B0604020202020204" pitchFamily="34" charset="0"/>
                          <a:cs typeface="Arial" panose="020B0604020202020204" pitchFamily="34" charset="0"/>
                        </a:rPr>
                        <a:t>; -</a:t>
                      </a:r>
                      <a:r>
                        <a:rPr lang="cs-CZ" sz="1800" baseline="0" dirty="0">
                          <a:latin typeface="Arial" panose="020B0604020202020204" pitchFamily="34" charset="0"/>
                          <a:cs typeface="Arial" panose="020B0604020202020204" pitchFamily="34" charset="0"/>
                        </a:rPr>
                        <a:t>ta</a:t>
                      </a:r>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cs-CZ" sz="1800" noProof="0" dirty="0" err="1">
                          <a:latin typeface="Arial" panose="020B0604020202020204" pitchFamily="34" charset="0"/>
                          <a:cs typeface="Arial" panose="020B0604020202020204" pitchFamily="34" charset="0"/>
                        </a:rPr>
                        <a:t>факультет</a:t>
                      </a:r>
                      <a:r>
                        <a:rPr lang="cs-CZ" sz="1800" noProof="0" dirty="0">
                          <a:latin typeface="Arial" panose="020B0604020202020204" pitchFamily="34" charset="0"/>
                          <a:cs typeface="Arial" panose="020B0604020202020204" pitchFamily="34" charset="0"/>
                        </a:rPr>
                        <a:t>; fakulta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F</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extLst>
                  <a:ext uri="{0D108BD9-81ED-4DB2-BD59-A6C34878D82A}">
                    <a16:rowId xmlns:a16="http://schemas.microsoft.com/office/drawing/2014/main" val="10001"/>
                  </a:ext>
                </a:extLst>
              </a:tr>
              <a:tr h="389878">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ru-RU" sz="1800" dirty="0">
                          <a:latin typeface="Arial" panose="020B0604020202020204" pitchFamily="34" charset="0"/>
                          <a:cs typeface="Arial" panose="020B0604020202020204" pitchFamily="34" charset="0"/>
                        </a:rPr>
                        <a:t>2.</a:t>
                      </a:r>
                      <a:r>
                        <a:rPr lang="ru-RU" sz="1800" baseline="0" dirty="0">
                          <a:latin typeface="Arial" panose="020B0604020202020204" pitchFamily="34" charset="0"/>
                          <a:cs typeface="Arial" panose="020B0604020202020204" pitchFamily="34" charset="0"/>
                        </a:rPr>
                        <a:t> на -аж; -</a:t>
                      </a:r>
                      <a:r>
                        <a:rPr lang="cs-CZ" sz="1800" baseline="0" dirty="0">
                          <a:latin typeface="Arial" panose="020B0604020202020204" pitchFamily="34" charset="0"/>
                          <a:cs typeface="Arial" panose="020B0604020202020204" pitchFamily="34" charset="0"/>
                        </a:rPr>
                        <a:t>áž</a:t>
                      </a:r>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cs-CZ" sz="1800" noProof="0" dirty="0" err="1">
                          <a:latin typeface="Arial" panose="020B0604020202020204" pitchFamily="34" charset="0"/>
                          <a:cs typeface="Arial" panose="020B0604020202020204" pitchFamily="34" charset="0"/>
                        </a:rPr>
                        <a:t>массаж</a:t>
                      </a:r>
                      <a:r>
                        <a:rPr lang="cs-CZ" sz="1800" noProof="0" dirty="0">
                          <a:latin typeface="Arial" panose="020B0604020202020204" pitchFamily="34" charset="0"/>
                          <a:cs typeface="Arial" panose="020B0604020202020204" pitchFamily="34" charset="0"/>
                        </a:rPr>
                        <a:t>; masáž</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F</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extLst>
                  <a:ext uri="{0D108BD9-81ED-4DB2-BD59-A6C34878D82A}">
                    <a16:rowId xmlns:a16="http://schemas.microsoft.com/office/drawing/2014/main" val="10002"/>
                  </a:ext>
                </a:extLst>
              </a:tr>
              <a:tr h="409692">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en-US" sz="1800" dirty="0">
                          <a:latin typeface="Arial" panose="020B0604020202020204" pitchFamily="34" charset="0"/>
                          <a:cs typeface="Arial" panose="020B0604020202020204" pitchFamily="34" charset="0"/>
                        </a:rPr>
                        <a:t>3.</a:t>
                      </a:r>
                      <a:r>
                        <a:rPr lang="en-US" sz="1800" baseline="0" dirty="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на -</a:t>
                      </a:r>
                      <a:r>
                        <a:rPr lang="ru-RU" sz="1800" baseline="0" dirty="0" err="1">
                          <a:latin typeface="Arial" panose="020B0604020202020204" pitchFamily="34" charset="0"/>
                          <a:cs typeface="Arial" panose="020B0604020202020204" pitchFamily="34" charset="0"/>
                        </a:rPr>
                        <a:t>оз</a:t>
                      </a:r>
                      <a:r>
                        <a:rPr lang="ru-RU" sz="1800" baseline="0" dirty="0">
                          <a:latin typeface="Arial" panose="020B0604020202020204" pitchFamily="34" charset="0"/>
                          <a:cs typeface="Arial" panose="020B0604020202020204" pitchFamily="34" charset="0"/>
                        </a:rPr>
                        <a:t>; -</a:t>
                      </a:r>
                      <a:r>
                        <a:rPr lang="cs-CZ" sz="1800" baseline="0" dirty="0">
                          <a:latin typeface="Arial" panose="020B0604020202020204" pitchFamily="34" charset="0"/>
                          <a:cs typeface="Arial" panose="020B0604020202020204" pitchFamily="34" charset="0"/>
                        </a:rPr>
                        <a:t>óza</a:t>
                      </a:r>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cs-CZ" sz="1800" noProof="0" dirty="0" err="1">
                          <a:latin typeface="Arial" panose="020B0604020202020204" pitchFamily="34" charset="0"/>
                          <a:cs typeface="Arial" panose="020B0604020202020204" pitchFamily="34" charset="0"/>
                        </a:rPr>
                        <a:t>гипноз</a:t>
                      </a:r>
                      <a:r>
                        <a:rPr lang="cs-CZ" sz="1800" noProof="0" dirty="0">
                          <a:latin typeface="Arial" panose="020B0604020202020204" pitchFamily="34" charset="0"/>
                          <a:cs typeface="Arial" panose="020B0604020202020204" pitchFamily="34" charset="0"/>
                        </a:rPr>
                        <a:t>; hypnóza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F</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extLst>
                  <a:ext uri="{0D108BD9-81ED-4DB2-BD59-A6C34878D82A}">
                    <a16:rowId xmlns:a16="http://schemas.microsoft.com/office/drawing/2014/main" val="10003"/>
                  </a:ext>
                </a:extLst>
              </a:tr>
              <a:tr h="669822">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en-US" sz="1800" dirty="0">
                          <a:latin typeface="Arial" panose="020B0604020202020204" pitchFamily="34" charset="0"/>
                          <a:cs typeface="Arial" panose="020B0604020202020204" pitchFamily="34" charset="0"/>
                        </a:rPr>
                        <a:t>4</a:t>
                      </a:r>
                      <a:r>
                        <a:rPr lang="ru-RU" sz="1800" dirty="0">
                          <a:latin typeface="Arial" panose="020B0604020202020204" pitchFamily="34" charset="0"/>
                          <a:cs typeface="Arial" panose="020B0604020202020204" pitchFamily="34" charset="0"/>
                        </a:rPr>
                        <a:t>.</a:t>
                      </a:r>
                      <a:r>
                        <a:rPr lang="ru-RU" sz="1800" baseline="0" dirty="0">
                          <a:latin typeface="Arial" panose="020B0604020202020204" pitchFamily="34" charset="0"/>
                          <a:cs typeface="Arial" panose="020B0604020202020204" pitchFamily="34" charset="0"/>
                        </a:rPr>
                        <a:t> на -</a:t>
                      </a:r>
                      <a:r>
                        <a:rPr lang="ru-RU" sz="1800" baseline="0" dirty="0" err="1">
                          <a:latin typeface="Arial" panose="020B0604020202020204" pitchFamily="34" charset="0"/>
                          <a:cs typeface="Arial" panose="020B0604020202020204" pitchFamily="34" charset="0"/>
                        </a:rPr>
                        <a:t>зис</a:t>
                      </a:r>
                      <a:r>
                        <a:rPr lang="en-US" sz="1800" baseline="0" dirty="0">
                          <a:latin typeface="Arial" panose="020B0604020202020204" pitchFamily="34" charset="0"/>
                          <a:cs typeface="Arial" panose="020B0604020202020204" pitchFamily="34" charset="0"/>
                        </a:rPr>
                        <a:t>/-</a:t>
                      </a:r>
                      <a:r>
                        <a:rPr lang="ru-RU" sz="1800" baseline="0" dirty="0" err="1">
                          <a:latin typeface="Arial" panose="020B0604020202020204" pitchFamily="34" charset="0"/>
                          <a:cs typeface="Arial" panose="020B0604020202020204" pitchFamily="34" charset="0"/>
                        </a:rPr>
                        <a:t>сис</a:t>
                      </a:r>
                      <a:endParaRPr lang="ru-RU" sz="1800" baseline="0" dirty="0">
                        <a:latin typeface="Arial" panose="020B0604020202020204" pitchFamily="34" charset="0"/>
                        <a:cs typeface="Arial" panose="020B0604020202020204" pitchFamily="34" charset="0"/>
                      </a:endParaRPr>
                    </a:p>
                    <a:p>
                      <a:r>
                        <a:rPr lang="ru-RU" sz="1800" baseline="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a:t>
                      </a:r>
                      <a:r>
                        <a:rPr lang="cs-CZ" sz="1800" baseline="0" dirty="0">
                          <a:latin typeface="Arial" panose="020B0604020202020204" pitchFamily="34" charset="0"/>
                          <a:cs typeface="Arial" panose="020B0604020202020204" pitchFamily="34" charset="0"/>
                        </a:rPr>
                        <a:t>ze</a:t>
                      </a:r>
                      <a:r>
                        <a:rPr lang="en-US" sz="1800" baseline="0" dirty="0">
                          <a:latin typeface="Arial" panose="020B0604020202020204" pitchFamily="34" charset="0"/>
                          <a:cs typeface="Arial" panose="020B0604020202020204" pitchFamily="34" charset="0"/>
                        </a:rPr>
                        <a:t>/-se</a:t>
                      </a:r>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cs-CZ" sz="1800" noProof="0" dirty="0" err="1">
                          <a:latin typeface="Arial" panose="020B0604020202020204" pitchFamily="34" charset="0"/>
                          <a:cs typeface="Arial" panose="020B0604020202020204" pitchFamily="34" charset="0"/>
                        </a:rPr>
                        <a:t>базис</a:t>
                      </a:r>
                      <a:r>
                        <a:rPr lang="cs-CZ" sz="1800" noProof="0" dirty="0">
                          <a:latin typeface="Arial" panose="020B0604020202020204" pitchFamily="34" charset="0"/>
                          <a:cs typeface="Arial" panose="020B0604020202020204" pitchFamily="34" charset="0"/>
                        </a:rPr>
                        <a:t>; báze</a:t>
                      </a:r>
                    </a:p>
                    <a:p>
                      <a:r>
                        <a:rPr lang="cs-CZ" sz="1800" noProof="0" dirty="0" err="1">
                          <a:latin typeface="Arial" panose="020B0604020202020204" pitchFamily="34" charset="0"/>
                          <a:cs typeface="Arial" panose="020B0604020202020204" pitchFamily="34" charset="0"/>
                        </a:rPr>
                        <a:t>сепсис</a:t>
                      </a:r>
                      <a:r>
                        <a:rPr lang="cs-CZ" sz="1800" noProof="0" dirty="0">
                          <a:latin typeface="Arial" panose="020B0604020202020204" pitchFamily="34" charset="0"/>
                          <a:cs typeface="Arial" panose="020B0604020202020204" pitchFamily="34" charset="0"/>
                        </a:rPr>
                        <a:t>; sepse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F</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extLst>
                  <a:ext uri="{0D108BD9-81ED-4DB2-BD59-A6C34878D82A}">
                    <a16:rowId xmlns:a16="http://schemas.microsoft.com/office/drawing/2014/main" val="10004"/>
                  </a:ext>
                </a:extLst>
              </a:tr>
              <a:tr h="396662">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en-US" sz="1800" dirty="0">
                          <a:latin typeface="Arial" panose="020B0604020202020204" pitchFamily="34" charset="0"/>
                          <a:cs typeface="Arial" panose="020B0604020202020204" pitchFamily="34" charset="0"/>
                        </a:rPr>
                        <a:t>5.</a:t>
                      </a:r>
                      <a:r>
                        <a:rPr lang="en-US" sz="1800" baseline="0" dirty="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на -</a:t>
                      </a:r>
                      <a:r>
                        <a:rPr lang="ru-RU" sz="1800" baseline="0" dirty="0" err="1">
                          <a:latin typeface="Arial" panose="020B0604020202020204" pitchFamily="34" charset="0"/>
                          <a:cs typeface="Arial" panose="020B0604020202020204" pitchFamily="34" charset="0"/>
                        </a:rPr>
                        <a:t>лиз</a:t>
                      </a:r>
                      <a:r>
                        <a:rPr lang="ru-RU" sz="1800" baseline="0" dirty="0">
                          <a:latin typeface="Arial" panose="020B0604020202020204" pitchFamily="34" charset="0"/>
                          <a:cs typeface="Arial" panose="020B0604020202020204" pitchFamily="34" charset="0"/>
                        </a:rPr>
                        <a:t>; </a:t>
                      </a:r>
                      <a:r>
                        <a:rPr lang="en-US" sz="1800" baseline="0" dirty="0">
                          <a:latin typeface="Arial" panose="020B0604020202020204" pitchFamily="34" charset="0"/>
                          <a:cs typeface="Arial" panose="020B0604020202020204" pitchFamily="34" charset="0"/>
                        </a:rPr>
                        <a:t>-</a:t>
                      </a:r>
                      <a:r>
                        <a:rPr lang="cs-CZ" sz="1800" baseline="0" dirty="0">
                          <a:latin typeface="Arial" panose="020B0604020202020204" pitchFamily="34" charset="0"/>
                          <a:cs typeface="Arial" panose="020B0604020202020204" pitchFamily="34" charset="0"/>
                        </a:rPr>
                        <a:t>lýza</a:t>
                      </a:r>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cs-CZ" sz="1800" noProof="0" dirty="0" err="1">
                          <a:latin typeface="Arial" panose="020B0604020202020204" pitchFamily="34" charset="0"/>
                          <a:cs typeface="Arial" panose="020B0604020202020204" pitchFamily="34" charset="0"/>
                        </a:rPr>
                        <a:t>анализ</a:t>
                      </a:r>
                      <a:r>
                        <a:rPr lang="cs-CZ" sz="1800" noProof="0" dirty="0">
                          <a:latin typeface="Arial" panose="020B0604020202020204" pitchFamily="34" charset="0"/>
                          <a:cs typeface="Arial" panose="020B0604020202020204" pitchFamily="34" charset="0"/>
                        </a:rPr>
                        <a:t>; analýza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F</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extLst>
                  <a:ext uri="{0D108BD9-81ED-4DB2-BD59-A6C34878D82A}">
                    <a16:rowId xmlns:a16="http://schemas.microsoft.com/office/drawing/2014/main" val="10005"/>
                  </a:ext>
                </a:extLst>
              </a:tr>
              <a:tr h="956889">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ru-RU" sz="1800" dirty="0">
                          <a:latin typeface="Arial" panose="020B0604020202020204" pitchFamily="34" charset="0"/>
                          <a:cs typeface="Arial" panose="020B0604020202020204" pitchFamily="34" charset="0"/>
                        </a:rPr>
                        <a:t>6.</a:t>
                      </a:r>
                      <a:r>
                        <a:rPr lang="ru-RU" sz="1800" baseline="0" dirty="0">
                          <a:latin typeface="Arial" panose="020B0604020202020204" pitchFamily="34" charset="0"/>
                          <a:cs typeface="Arial" panose="020B0604020202020204" pitchFamily="34" charset="0"/>
                        </a:rPr>
                        <a:t> на</a:t>
                      </a:r>
                      <a:r>
                        <a:rPr lang="cs-CZ" sz="1800" baseline="0" dirty="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a:t>
                      </a:r>
                      <a:r>
                        <a:rPr lang="ru-RU" sz="1800" baseline="0" dirty="0" err="1">
                          <a:latin typeface="Arial" panose="020B0604020202020204" pitchFamily="34" charset="0"/>
                          <a:cs typeface="Arial" panose="020B0604020202020204" pitchFamily="34" charset="0"/>
                        </a:rPr>
                        <a:t>ез</a:t>
                      </a:r>
                      <a:r>
                        <a:rPr lang="ru-RU" sz="1800" baseline="0" dirty="0">
                          <a:latin typeface="Arial" panose="020B0604020202020204" pitchFamily="34" charset="0"/>
                          <a:cs typeface="Arial" panose="020B0604020202020204" pitchFamily="34" charset="0"/>
                        </a:rPr>
                        <a:t>;</a:t>
                      </a:r>
                      <a:r>
                        <a:rPr lang="cs-CZ" sz="1800" baseline="0" dirty="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a:t>
                      </a:r>
                      <a:r>
                        <a:rPr lang="cs-CZ" sz="1800" baseline="0" dirty="0">
                          <a:latin typeface="Arial" panose="020B0604020202020204" pitchFamily="34" charset="0"/>
                          <a:cs typeface="Arial" panose="020B0604020202020204" pitchFamily="34" charset="0"/>
                        </a:rPr>
                        <a:t>éza</a:t>
                      </a:r>
                      <a:endParaRPr lang="ru-RU" sz="1800" baseline="0" dirty="0">
                        <a:latin typeface="Arial" panose="020B0604020202020204" pitchFamily="34" charset="0"/>
                        <a:cs typeface="Arial" panose="020B0604020202020204" pitchFamily="34" charset="0"/>
                      </a:endParaRPr>
                    </a:p>
                    <a:p>
                      <a:r>
                        <a:rPr lang="ru-RU" sz="1800" baseline="0" dirty="0">
                          <a:latin typeface="Arial" panose="020B0604020202020204" pitchFamily="34" charset="0"/>
                          <a:cs typeface="Arial" panose="020B0604020202020204" pitchFamily="34" charset="0"/>
                        </a:rPr>
                        <a:t> -</a:t>
                      </a:r>
                      <a:r>
                        <a:rPr lang="ru-RU" sz="1800" baseline="0" dirty="0" err="1">
                          <a:latin typeface="Arial" panose="020B0604020202020204" pitchFamily="34" charset="0"/>
                          <a:cs typeface="Arial" panose="020B0604020202020204" pitchFamily="34" charset="0"/>
                        </a:rPr>
                        <a:t>ет</a:t>
                      </a:r>
                      <a:r>
                        <a:rPr lang="ru-RU" sz="1800" baseline="0" dirty="0">
                          <a:latin typeface="Arial" panose="020B0604020202020204" pitchFamily="34" charset="0"/>
                          <a:cs typeface="Arial" panose="020B0604020202020204" pitchFamily="34" charset="0"/>
                        </a:rPr>
                        <a:t>; -</a:t>
                      </a:r>
                      <a:r>
                        <a:rPr lang="ru-RU" sz="1800" baseline="0" dirty="0" err="1">
                          <a:latin typeface="Arial" panose="020B0604020202020204" pitchFamily="34" charset="0"/>
                          <a:cs typeface="Arial" panose="020B0604020202020204" pitchFamily="34" charset="0"/>
                        </a:rPr>
                        <a:t>эт</a:t>
                      </a:r>
                      <a:r>
                        <a:rPr lang="ru-RU" sz="1800" baseline="0" dirty="0">
                          <a:latin typeface="Arial" panose="020B0604020202020204" pitchFamily="34" charset="0"/>
                          <a:cs typeface="Arial" panose="020B0604020202020204" pitchFamily="34" charset="0"/>
                        </a:rPr>
                        <a:t>; -</a:t>
                      </a:r>
                      <a:r>
                        <a:rPr lang="cs-CZ" sz="1800" baseline="0" dirty="0">
                          <a:latin typeface="Arial" panose="020B0604020202020204" pitchFamily="34" charset="0"/>
                          <a:cs typeface="Arial" panose="020B0604020202020204" pitchFamily="34" charset="0"/>
                        </a:rPr>
                        <a:t>eta</a:t>
                      </a:r>
                      <a:endParaRPr lang="ru-RU" sz="1800" baseline="0" dirty="0">
                        <a:latin typeface="Arial" panose="020B0604020202020204" pitchFamily="34" charset="0"/>
                        <a:cs typeface="Arial" panose="020B0604020202020204" pitchFamily="34" charset="0"/>
                      </a:endParaRPr>
                    </a:p>
                    <a:p>
                      <a:r>
                        <a:rPr lang="ru-RU" sz="1800" baseline="0" dirty="0">
                          <a:latin typeface="Arial" panose="020B0604020202020204" pitchFamily="34" charset="0"/>
                          <a:cs typeface="Arial" panose="020B0604020202020204" pitchFamily="34" charset="0"/>
                        </a:rPr>
                        <a:t> </a:t>
                      </a:r>
                      <a:r>
                        <a:rPr lang="cs-CZ" sz="1800" baseline="0" dirty="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-ив; -</a:t>
                      </a:r>
                      <a:r>
                        <a:rPr lang="cs-CZ" sz="1800" baseline="0" dirty="0">
                          <a:latin typeface="Arial" panose="020B0604020202020204" pitchFamily="34" charset="0"/>
                          <a:cs typeface="Arial" panose="020B0604020202020204" pitchFamily="34" charset="0"/>
                        </a:rPr>
                        <a:t>íva</a:t>
                      </a:r>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cs-CZ" sz="1800" noProof="0" dirty="0" err="1">
                          <a:latin typeface="Arial" panose="020B0604020202020204" pitchFamily="34" charset="0"/>
                          <a:cs typeface="Arial" panose="020B0604020202020204" pitchFamily="34" charset="0"/>
                        </a:rPr>
                        <a:t>протез</a:t>
                      </a:r>
                      <a:r>
                        <a:rPr lang="cs-CZ" sz="1800" noProof="0" dirty="0">
                          <a:latin typeface="Arial" panose="020B0604020202020204" pitchFamily="34" charset="0"/>
                          <a:cs typeface="Arial" panose="020B0604020202020204" pitchFamily="34" charset="0"/>
                        </a:rPr>
                        <a:t>; protéza</a:t>
                      </a:r>
                    </a:p>
                    <a:p>
                      <a:r>
                        <a:rPr lang="cs-CZ" sz="1800" noProof="0" dirty="0" err="1">
                          <a:latin typeface="Arial" panose="020B0604020202020204" pitchFamily="34" charset="0"/>
                          <a:cs typeface="Arial" panose="020B0604020202020204" pitchFamily="34" charset="0"/>
                        </a:rPr>
                        <a:t>пируэт</a:t>
                      </a:r>
                      <a:r>
                        <a:rPr lang="cs-CZ" sz="1800" noProof="0" dirty="0">
                          <a:latin typeface="Arial" panose="020B0604020202020204" pitchFamily="34" charset="0"/>
                          <a:cs typeface="Arial" panose="020B0604020202020204" pitchFamily="34" charset="0"/>
                        </a:rPr>
                        <a:t>; pirueta</a:t>
                      </a:r>
                    </a:p>
                    <a:p>
                      <a:r>
                        <a:rPr lang="cs-CZ" sz="1800" noProof="0" dirty="0" err="1">
                          <a:latin typeface="Arial" panose="020B0604020202020204" pitchFamily="34" charset="0"/>
                          <a:cs typeface="Arial" panose="020B0604020202020204" pitchFamily="34" charset="0"/>
                        </a:rPr>
                        <a:t>курсив</a:t>
                      </a:r>
                      <a:r>
                        <a:rPr lang="cs-CZ" sz="1800" noProof="0" dirty="0">
                          <a:latin typeface="Arial" panose="020B0604020202020204" pitchFamily="34" charset="0"/>
                          <a:cs typeface="Arial" panose="020B0604020202020204" pitchFamily="34" charset="0"/>
                        </a:rPr>
                        <a:t>; kurzíva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F</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extLst>
                  <a:ext uri="{0D108BD9-81ED-4DB2-BD59-A6C34878D82A}">
                    <a16:rowId xmlns:a16="http://schemas.microsoft.com/office/drawing/2014/main" val="10006"/>
                  </a:ext>
                </a:extLst>
              </a:tr>
              <a:tr h="730223">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ru-RU" sz="1800" dirty="0">
                          <a:latin typeface="Arial" panose="020B0604020202020204" pitchFamily="34" charset="0"/>
                          <a:cs typeface="Arial" panose="020B0604020202020204" pitchFamily="34" charset="0"/>
                        </a:rPr>
                        <a:t>7.</a:t>
                      </a:r>
                      <a:r>
                        <a:rPr lang="ru-RU" sz="1800" baseline="0" dirty="0">
                          <a:latin typeface="Arial" panose="020B0604020202020204" pitchFamily="34" charset="0"/>
                          <a:cs typeface="Arial" panose="020B0604020202020204" pitchFamily="34" charset="0"/>
                        </a:rPr>
                        <a:t> на</a:t>
                      </a:r>
                      <a:r>
                        <a:rPr lang="cs-CZ" sz="1800" baseline="0" dirty="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-ад;</a:t>
                      </a:r>
                      <a:r>
                        <a:rPr lang="cs-CZ" sz="1800" baseline="0" dirty="0">
                          <a:latin typeface="Arial" panose="020B0604020202020204" pitchFamily="34" charset="0"/>
                          <a:cs typeface="Arial" panose="020B0604020202020204" pitchFamily="34" charset="0"/>
                        </a:rPr>
                        <a:t> </a:t>
                      </a:r>
                      <a:r>
                        <a:rPr lang="en-US" sz="1800" baseline="0" dirty="0">
                          <a:latin typeface="Arial" panose="020B0604020202020204" pitchFamily="34" charset="0"/>
                          <a:cs typeface="Arial" panose="020B0604020202020204" pitchFamily="34" charset="0"/>
                        </a:rPr>
                        <a:t>-</a:t>
                      </a:r>
                      <a:r>
                        <a:rPr lang="cs-CZ" sz="1800" baseline="0" dirty="0">
                          <a:latin typeface="Arial" panose="020B0604020202020204" pitchFamily="34" charset="0"/>
                          <a:cs typeface="Arial" panose="020B0604020202020204" pitchFamily="34" charset="0"/>
                        </a:rPr>
                        <a:t>áda</a:t>
                      </a:r>
                      <a:endParaRPr lang="ru-RU" sz="1800" baseline="0" dirty="0">
                        <a:latin typeface="Arial" panose="020B0604020202020204" pitchFamily="34" charset="0"/>
                        <a:cs typeface="Arial" panose="020B0604020202020204" pitchFamily="34" charset="0"/>
                      </a:endParaRPr>
                    </a:p>
                    <a:p>
                      <a:r>
                        <a:rPr lang="ru-RU" sz="1800" baseline="0">
                          <a:latin typeface="Arial" panose="020B0604020202020204" pitchFamily="34" charset="0"/>
                          <a:cs typeface="Arial" panose="020B0604020202020204" pitchFamily="34" charset="0"/>
                        </a:rPr>
                        <a:t> </a:t>
                      </a:r>
                      <a:r>
                        <a:rPr lang="cs-CZ" sz="1800" baseline="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-од;</a:t>
                      </a:r>
                      <a:r>
                        <a:rPr lang="en-US" sz="1800" baseline="0" dirty="0">
                          <a:latin typeface="Arial" panose="020B0604020202020204" pitchFamily="34" charset="0"/>
                          <a:cs typeface="Arial" panose="020B0604020202020204" pitchFamily="34" charset="0"/>
                        </a:rPr>
                        <a:t> -</a:t>
                      </a:r>
                      <a:r>
                        <a:rPr lang="en-US" sz="1800" baseline="0" dirty="0" err="1">
                          <a:latin typeface="Arial" panose="020B0604020202020204" pitchFamily="34" charset="0"/>
                          <a:cs typeface="Arial" panose="020B0604020202020204" pitchFamily="34" charset="0"/>
                        </a:rPr>
                        <a:t>oda</a:t>
                      </a:r>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cs-CZ" sz="1800" noProof="0" dirty="0" err="1">
                          <a:latin typeface="Arial" panose="020B0604020202020204" pitchFamily="34" charset="0"/>
                          <a:cs typeface="Arial" panose="020B0604020202020204" pitchFamily="34" charset="0"/>
                        </a:rPr>
                        <a:t>фасад</a:t>
                      </a:r>
                      <a:r>
                        <a:rPr lang="cs-CZ" sz="1800" noProof="0" dirty="0">
                          <a:latin typeface="Arial" panose="020B0604020202020204" pitchFamily="34" charset="0"/>
                          <a:cs typeface="Arial" panose="020B0604020202020204" pitchFamily="34" charset="0"/>
                        </a:rPr>
                        <a:t>; fasáda</a:t>
                      </a:r>
                    </a:p>
                    <a:p>
                      <a:r>
                        <a:rPr lang="cs-CZ" sz="1800" noProof="0" dirty="0" err="1">
                          <a:latin typeface="Arial" panose="020B0604020202020204" pitchFamily="34" charset="0"/>
                          <a:cs typeface="Arial" panose="020B0604020202020204" pitchFamily="34" charset="0"/>
                        </a:rPr>
                        <a:t>метод</a:t>
                      </a:r>
                      <a:r>
                        <a:rPr lang="cs-CZ" sz="1800" noProof="0" dirty="0">
                          <a:latin typeface="Arial" panose="020B0604020202020204" pitchFamily="34" charset="0"/>
                          <a:cs typeface="Arial" panose="020B0604020202020204" pitchFamily="34" charset="0"/>
                        </a:rPr>
                        <a:t>; metoda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F</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extLst>
                  <a:ext uri="{0D108BD9-81ED-4DB2-BD59-A6C34878D82A}">
                    <a16:rowId xmlns:a16="http://schemas.microsoft.com/office/drawing/2014/main" val="10007"/>
                  </a:ext>
                </a:extLst>
              </a:tr>
              <a:tr h="382756">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en-US" sz="1800" dirty="0">
                          <a:latin typeface="Arial" panose="020B0604020202020204" pitchFamily="34" charset="0"/>
                          <a:cs typeface="Arial" panose="020B0604020202020204" pitchFamily="34" charset="0"/>
                        </a:rPr>
                        <a:t>8.</a:t>
                      </a:r>
                      <a:r>
                        <a:rPr lang="en-US" sz="1800" baseline="0" dirty="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на -ум; </a:t>
                      </a:r>
                      <a:r>
                        <a:rPr lang="en-US" sz="1800" baseline="0" dirty="0">
                          <a:latin typeface="Arial" panose="020B0604020202020204" pitchFamily="34" charset="0"/>
                          <a:cs typeface="Arial" panose="020B0604020202020204" pitchFamily="34" charset="0"/>
                        </a:rPr>
                        <a:t>-um</a:t>
                      </a:r>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cs-CZ" sz="1800" noProof="0" dirty="0" err="1">
                          <a:latin typeface="Arial" panose="020B0604020202020204" pitchFamily="34" charset="0"/>
                          <a:cs typeface="Arial" panose="020B0604020202020204" pitchFamily="34" charset="0"/>
                        </a:rPr>
                        <a:t>пленум</a:t>
                      </a:r>
                      <a:r>
                        <a:rPr lang="cs-CZ" sz="1800" noProof="0" dirty="0">
                          <a:latin typeface="Arial" panose="020B0604020202020204" pitchFamily="34" charset="0"/>
                          <a:cs typeface="Arial" panose="020B0604020202020204" pitchFamily="34" charset="0"/>
                        </a:rPr>
                        <a:t>; plénum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N</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20000"/>
                      </a:srgbClr>
                    </a:solidFill>
                  </a:tcPr>
                </a:tc>
                <a:extLst>
                  <a:ext uri="{0D108BD9-81ED-4DB2-BD59-A6C34878D82A}">
                    <a16:rowId xmlns:a16="http://schemas.microsoft.com/office/drawing/2014/main" val="10008"/>
                  </a:ext>
                </a:extLst>
              </a:tr>
              <a:tr h="669822">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en-US" sz="1800" dirty="0">
                          <a:latin typeface="Arial" panose="020B0604020202020204" pitchFamily="34" charset="0"/>
                          <a:cs typeface="Arial" panose="020B0604020202020204" pitchFamily="34" charset="0"/>
                        </a:rPr>
                        <a:t>9. </a:t>
                      </a:r>
                      <a:r>
                        <a:rPr lang="ru-RU" sz="1800" dirty="0">
                          <a:latin typeface="Arial" panose="020B0604020202020204" pitchFamily="34" charset="0"/>
                          <a:cs typeface="Arial" panose="020B0604020202020204" pitchFamily="34" charset="0"/>
                        </a:rPr>
                        <a:t>на -грамма;</a:t>
                      </a:r>
                      <a:r>
                        <a:rPr lang="ru-RU" sz="1800" baseline="0" dirty="0">
                          <a:latin typeface="Arial" panose="020B0604020202020204" pitchFamily="34" charset="0"/>
                          <a:cs typeface="Arial" panose="020B0604020202020204" pitchFamily="34" charset="0"/>
                        </a:rPr>
                        <a:t> </a:t>
                      </a:r>
                      <a:endParaRPr lang="cs-CZ" sz="1800" baseline="0" dirty="0">
                        <a:latin typeface="Arial" panose="020B0604020202020204" pitchFamily="34" charset="0"/>
                        <a:cs typeface="Arial" panose="020B0604020202020204" pitchFamily="34" charset="0"/>
                      </a:endParaRPr>
                    </a:p>
                    <a:p>
                      <a:r>
                        <a:rPr lang="cs-CZ" sz="1800" baseline="0" dirty="0">
                          <a:latin typeface="Arial" panose="020B0604020202020204" pitchFamily="34" charset="0"/>
                          <a:cs typeface="Arial" panose="020B0604020202020204" pitchFamily="34" charset="0"/>
                        </a:rPr>
                        <a:t>  </a:t>
                      </a:r>
                      <a:r>
                        <a:rPr lang="ru-RU" sz="1800" baseline="0" dirty="0">
                          <a:latin typeface="Arial" panose="020B0604020202020204" pitchFamily="34" charset="0"/>
                          <a:cs typeface="Arial" panose="020B0604020202020204" pitchFamily="34" charset="0"/>
                        </a:rPr>
                        <a:t>-</a:t>
                      </a:r>
                      <a:r>
                        <a:rPr lang="cs-CZ" sz="1800" baseline="0" dirty="0">
                          <a:latin typeface="Arial" panose="020B0604020202020204" pitchFamily="34" charset="0"/>
                          <a:cs typeface="Arial" panose="020B0604020202020204" pitchFamily="34" charset="0"/>
                        </a:rPr>
                        <a:t>gram</a:t>
                      </a:r>
                      <a:endParaRPr lang="ru-RU" sz="18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r>
                        <a:rPr lang="cs-CZ" sz="1800" noProof="0" dirty="0">
                          <a:latin typeface="Arial" panose="020B0604020202020204" pitchFamily="34" charset="0"/>
                          <a:cs typeface="Arial" panose="020B0604020202020204" pitchFamily="34" charset="0"/>
                        </a:rPr>
                        <a:t>программа;</a:t>
                      </a:r>
                      <a:r>
                        <a:rPr lang="cs-CZ" sz="1800" baseline="0" noProof="0" dirty="0">
                          <a:latin typeface="Arial" panose="020B0604020202020204" pitchFamily="34" charset="0"/>
                          <a:cs typeface="Arial" panose="020B0604020202020204" pitchFamily="34" charset="0"/>
                        </a:rPr>
                        <a:t> </a:t>
                      </a:r>
                      <a:r>
                        <a:rPr lang="cs-CZ" sz="1800" noProof="0" dirty="0">
                          <a:latin typeface="Arial" panose="020B0604020202020204" pitchFamily="34" charset="0"/>
                          <a:cs typeface="Arial" panose="020B0604020202020204" pitchFamily="34" charset="0"/>
                        </a:rPr>
                        <a:t>program</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F</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D90A0">
                        <a:tint val="40000"/>
                      </a:srgbClr>
                    </a:solidFill>
                  </a:tcPr>
                </a:tc>
                <a:tc>
                  <a:txBody>
                    <a:bodyPr/>
                    <a:lstStyle>
                      <a:lvl1pPr marL="0" algn="l" rtl="0" eaLnBrk="1" latinLnBrk="0" hangingPunct="1">
                        <a:defRPr kumimoji="0" kern="1200">
                          <a:solidFill>
                            <a:schemeClr val="dk1"/>
                          </a:solidFill>
                          <a:latin typeface="Palatino Linotype"/>
                        </a:defRPr>
                      </a:lvl1pPr>
                      <a:lvl2pPr marL="457200" algn="l" rtl="0" eaLnBrk="1" latinLnBrk="0" hangingPunct="1">
                        <a:defRPr kumimoji="0" kern="1200">
                          <a:solidFill>
                            <a:schemeClr val="dk1"/>
                          </a:solidFill>
                          <a:latin typeface="Palatino Linotype"/>
                        </a:defRPr>
                      </a:lvl2pPr>
                      <a:lvl3pPr marL="914400" algn="l" rtl="0" eaLnBrk="1" latinLnBrk="0" hangingPunct="1">
                        <a:defRPr kumimoji="0" kern="1200">
                          <a:solidFill>
                            <a:schemeClr val="dk1"/>
                          </a:solidFill>
                          <a:latin typeface="Palatino Linotype"/>
                        </a:defRPr>
                      </a:lvl3pPr>
                      <a:lvl4pPr marL="1371600" algn="l" rtl="0" eaLnBrk="1" latinLnBrk="0" hangingPunct="1">
                        <a:defRPr kumimoji="0" kern="1200">
                          <a:solidFill>
                            <a:schemeClr val="dk1"/>
                          </a:solidFill>
                          <a:latin typeface="Palatino Linotype"/>
                        </a:defRPr>
                      </a:lvl4pPr>
                      <a:lvl5pPr marL="1828800" algn="l" rtl="0" eaLnBrk="1" latinLnBrk="0" hangingPunct="1">
                        <a:defRPr kumimoji="0" kern="1200">
                          <a:solidFill>
                            <a:schemeClr val="dk1"/>
                          </a:solidFill>
                          <a:latin typeface="Palatino Linotype"/>
                        </a:defRPr>
                      </a:lvl5pPr>
                      <a:lvl6pPr marL="2286000" algn="l" rtl="0" eaLnBrk="1" latinLnBrk="0" hangingPunct="1">
                        <a:defRPr kumimoji="0" kern="1200">
                          <a:solidFill>
                            <a:schemeClr val="dk1"/>
                          </a:solidFill>
                          <a:latin typeface="Palatino Linotype"/>
                        </a:defRPr>
                      </a:lvl6pPr>
                      <a:lvl7pPr marL="2743200" algn="l" rtl="0" eaLnBrk="1" latinLnBrk="0" hangingPunct="1">
                        <a:defRPr kumimoji="0" kern="1200">
                          <a:solidFill>
                            <a:schemeClr val="dk1"/>
                          </a:solidFill>
                          <a:latin typeface="Palatino Linotype"/>
                        </a:defRPr>
                      </a:lvl7pPr>
                      <a:lvl8pPr marL="3200400" algn="l" rtl="0" eaLnBrk="1" latinLnBrk="0" hangingPunct="1">
                        <a:defRPr kumimoji="0" kern="1200">
                          <a:solidFill>
                            <a:schemeClr val="dk1"/>
                          </a:solidFill>
                          <a:latin typeface="Palatino Linotype"/>
                        </a:defRPr>
                      </a:lvl8pPr>
                      <a:lvl9pPr marL="3657600" algn="l" rtl="0" eaLnBrk="1" latinLnBrk="0" hangingPunct="1">
                        <a:defRPr kumimoji="0" kern="1200">
                          <a:solidFill>
                            <a:schemeClr val="dk1"/>
                          </a:solidFill>
                          <a:latin typeface="Palatino Linotype"/>
                        </a:defRPr>
                      </a:lvl9pPr>
                    </a:lstStyle>
                    <a:p>
                      <a:pPr algn="ctr"/>
                      <a:r>
                        <a:rPr lang="cs-CZ" sz="1600" dirty="0">
                          <a:latin typeface="Arial" panose="020B0604020202020204" pitchFamily="34" charset="0"/>
                          <a:cs typeface="Arial" panose="020B0604020202020204" pitchFamily="34" charset="0"/>
                        </a:rPr>
                        <a:t>M</a:t>
                      </a:r>
                      <a:endParaRPr lang="ru-RU"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D90A0">
                        <a:tint val="40000"/>
                      </a:srgbClr>
                    </a:solidFill>
                  </a:tcPr>
                </a:tc>
                <a:extLst>
                  <a:ext uri="{0D108BD9-81ED-4DB2-BD59-A6C34878D82A}">
                    <a16:rowId xmlns:a16="http://schemas.microsoft.com/office/drawing/2014/main" val="10009"/>
                  </a:ext>
                </a:extLst>
              </a:tr>
              <a:tr h="669822">
                <a:tc>
                  <a:txBody>
                    <a:bodyPr/>
                    <a:lstStyle/>
                    <a:p>
                      <a:r>
                        <a:rPr lang="ru-RU" sz="1800" dirty="0">
                          <a:solidFill>
                            <a:schemeClr val="tx1"/>
                          </a:solidFill>
                          <a:latin typeface="Arial" panose="020B0604020202020204" pitchFamily="34" charset="0"/>
                          <a:cs typeface="Arial" panose="020B0604020202020204" pitchFamily="34" charset="0"/>
                        </a:rPr>
                        <a:t>10.</a:t>
                      </a:r>
                      <a:r>
                        <a:rPr lang="ru-RU" sz="1800" baseline="0" dirty="0">
                          <a:solidFill>
                            <a:schemeClr val="tx1"/>
                          </a:solidFill>
                          <a:latin typeface="Arial" panose="020B0604020202020204" pitchFamily="34" charset="0"/>
                          <a:cs typeface="Arial" panose="020B0604020202020204" pitchFamily="34" charset="0"/>
                        </a:rPr>
                        <a:t> на -ема; </a:t>
                      </a:r>
                      <a:r>
                        <a:rPr lang="en-US" sz="1800" baseline="0" dirty="0">
                          <a:solidFill>
                            <a:schemeClr val="tx1"/>
                          </a:solidFill>
                          <a:latin typeface="Arial" panose="020B0604020202020204" pitchFamily="34" charset="0"/>
                          <a:cs typeface="Arial" panose="020B0604020202020204" pitchFamily="34" charset="0"/>
                        </a:rPr>
                        <a:t>-</a:t>
                      </a:r>
                      <a:r>
                        <a:rPr lang="cs-CZ" sz="1800" baseline="0" dirty="0">
                          <a:solidFill>
                            <a:schemeClr val="tx1"/>
                          </a:solidFill>
                          <a:latin typeface="Arial" panose="020B0604020202020204" pitchFamily="34" charset="0"/>
                          <a:cs typeface="Arial" panose="020B0604020202020204" pitchFamily="34" charset="0"/>
                        </a:rPr>
                        <a:t>ém</a:t>
                      </a:r>
                      <a:endParaRPr lang="ru-RU" sz="1800" baseline="0" dirty="0">
                        <a:solidFill>
                          <a:schemeClr val="tx1"/>
                        </a:solidFill>
                        <a:latin typeface="Arial" panose="020B0604020202020204" pitchFamily="34" charset="0"/>
                        <a:cs typeface="Arial" panose="020B0604020202020204" pitchFamily="34" charset="0"/>
                      </a:endParaRPr>
                    </a:p>
                    <a:p>
                      <a:r>
                        <a:rPr lang="ru-RU" sz="1800" baseline="0">
                          <a:solidFill>
                            <a:schemeClr val="tx1"/>
                          </a:solidFill>
                          <a:latin typeface="Arial" panose="020B0604020202020204" pitchFamily="34" charset="0"/>
                          <a:cs typeface="Arial" panose="020B0604020202020204" pitchFamily="34" charset="0"/>
                        </a:rPr>
                        <a:t>  </a:t>
                      </a:r>
                      <a:r>
                        <a:rPr lang="ru-RU" sz="1800" baseline="0" dirty="0">
                          <a:solidFill>
                            <a:schemeClr val="tx1"/>
                          </a:solidFill>
                          <a:latin typeface="Arial" panose="020B0604020202020204" pitchFamily="34" charset="0"/>
                          <a:cs typeface="Arial" panose="020B0604020202020204" pitchFamily="34" charset="0"/>
                        </a:rPr>
                        <a:t>-ома;</a:t>
                      </a:r>
                      <a:r>
                        <a:rPr lang="en-US" sz="1800" baseline="0" dirty="0">
                          <a:solidFill>
                            <a:schemeClr val="tx1"/>
                          </a:solidFill>
                          <a:latin typeface="Arial" panose="020B0604020202020204" pitchFamily="34" charset="0"/>
                          <a:cs typeface="Arial" panose="020B0604020202020204" pitchFamily="34" charset="0"/>
                        </a:rPr>
                        <a:t> -</a:t>
                      </a:r>
                      <a:r>
                        <a:rPr lang="cs-CZ" sz="1800" baseline="0" dirty="0">
                          <a:solidFill>
                            <a:schemeClr val="tx1"/>
                          </a:solidFill>
                          <a:latin typeface="Arial" panose="020B0604020202020204" pitchFamily="34" charset="0"/>
                          <a:cs typeface="Arial" panose="020B0604020202020204" pitchFamily="34" charset="0"/>
                        </a:rPr>
                        <a:t>om</a:t>
                      </a:r>
                      <a:endParaRPr lang="ru-RU" sz="1800"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p>
                      <a:r>
                        <a:rPr lang="ru-RU" sz="1800" dirty="0">
                          <a:solidFill>
                            <a:schemeClr val="tx1"/>
                          </a:solidFill>
                          <a:latin typeface="Arial" panose="020B0604020202020204" pitchFamily="34" charset="0"/>
                          <a:cs typeface="Arial" panose="020B0604020202020204" pitchFamily="34" charset="0"/>
                        </a:rPr>
                        <a:t>система; </a:t>
                      </a:r>
                      <a:r>
                        <a:rPr lang="cs-CZ" sz="1800" dirty="0">
                          <a:solidFill>
                            <a:schemeClr val="tx1"/>
                          </a:solidFill>
                          <a:latin typeface="Arial" panose="020B0604020202020204" pitchFamily="34" charset="0"/>
                          <a:cs typeface="Arial" panose="020B0604020202020204" pitchFamily="34" charset="0"/>
                        </a:rPr>
                        <a:t>systém</a:t>
                      </a:r>
                      <a:endParaRPr lang="ru-RU" sz="1800" dirty="0">
                        <a:solidFill>
                          <a:schemeClr val="tx1"/>
                        </a:solidFill>
                        <a:latin typeface="Arial" panose="020B0604020202020204" pitchFamily="34" charset="0"/>
                        <a:cs typeface="Arial" panose="020B0604020202020204" pitchFamily="34" charset="0"/>
                      </a:endParaRPr>
                    </a:p>
                    <a:p>
                      <a:r>
                        <a:rPr lang="ru-RU" sz="1800" dirty="0">
                          <a:solidFill>
                            <a:schemeClr val="tx1"/>
                          </a:solidFill>
                          <a:latin typeface="Arial" panose="020B0604020202020204" pitchFamily="34" charset="0"/>
                          <a:cs typeface="Arial" panose="020B0604020202020204" pitchFamily="34" charset="0"/>
                        </a:rPr>
                        <a:t>глаукома;</a:t>
                      </a:r>
                      <a:r>
                        <a:rPr lang="cs-CZ" sz="1800" dirty="0">
                          <a:solidFill>
                            <a:schemeClr val="tx1"/>
                          </a:solidFill>
                          <a:latin typeface="Arial" panose="020B0604020202020204" pitchFamily="34" charset="0"/>
                          <a:cs typeface="Arial" panose="020B0604020202020204" pitchFamily="34" charset="0"/>
                        </a:rPr>
                        <a:t> </a:t>
                      </a:r>
                      <a:r>
                        <a:rPr lang="cs-CZ" sz="1800" noProof="0" dirty="0">
                          <a:solidFill>
                            <a:schemeClr val="tx1"/>
                          </a:solidFill>
                          <a:latin typeface="Arial" panose="020B0604020202020204" pitchFamily="34" charset="0"/>
                          <a:cs typeface="Arial" panose="020B0604020202020204" pitchFamily="34" charset="0"/>
                        </a:rPr>
                        <a:t>glaukom</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p>
                      <a:pPr algn="ctr"/>
                      <a:r>
                        <a:rPr lang="cs-CZ" sz="1600" dirty="0">
                          <a:solidFill>
                            <a:schemeClr val="tx1"/>
                          </a:solidFill>
                          <a:latin typeface="Arial" panose="020B0604020202020204" pitchFamily="34" charset="0"/>
                          <a:cs typeface="Arial" panose="020B0604020202020204" pitchFamily="34" charset="0"/>
                        </a:rPr>
                        <a:t>F</a:t>
                      </a:r>
                      <a:endParaRPr lang="ru-RU" sz="1600" dirty="0">
                        <a:solidFill>
                          <a:schemeClr val="tx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tc>
                  <a:txBody>
                    <a:bodyPr/>
                    <a:lstStyle/>
                    <a:p>
                      <a:pPr algn="ctr"/>
                      <a:r>
                        <a:rPr lang="cs-CZ" sz="1600" dirty="0">
                          <a:solidFill>
                            <a:schemeClr val="tx1"/>
                          </a:solidFill>
                          <a:latin typeface="Arial" panose="020B0604020202020204" pitchFamily="34" charset="0"/>
                          <a:cs typeface="Arial" panose="020B0604020202020204" pitchFamily="34" charset="0"/>
                        </a:rPr>
                        <a:t>M</a:t>
                      </a:r>
                      <a:endParaRPr lang="ru-RU" sz="1600" dirty="0">
                        <a:solidFill>
                          <a:schemeClr val="tx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D90A0">
                        <a:tint val="40000"/>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752052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4329B2-4A08-4A9F-96EF-864D45F10F59}"/>
              </a:ext>
            </a:extLst>
          </p:cNvPr>
          <p:cNvSpPr>
            <a:spLocks noGrp="1"/>
          </p:cNvSpPr>
          <p:nvPr>
            <p:ph type="title"/>
          </p:nvPr>
        </p:nvSpPr>
        <p:spPr/>
        <p:txBody>
          <a:bodyPr/>
          <a:lstStyle/>
          <a:p>
            <a:pPr algn="ctr"/>
            <a:r>
              <a:rPr lang="ru-RU" b="1" u="sng" dirty="0">
                <a:solidFill>
                  <a:srgbClr val="00B050"/>
                </a:solidFill>
              </a:rPr>
              <a:t>Предложный падеж</a:t>
            </a:r>
            <a:endParaRPr lang="cs-CZ" dirty="0">
              <a:solidFill>
                <a:srgbClr val="00B050"/>
              </a:solidFill>
            </a:endParaRPr>
          </a:p>
        </p:txBody>
      </p:sp>
    </p:spTree>
    <p:extLst>
      <p:ext uri="{BB962C8B-B14F-4D97-AF65-F5344CB8AC3E}">
        <p14:creationId xmlns:p14="http://schemas.microsoft.com/office/powerpoint/2010/main" val="10952353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D937B03-3899-4F47-BC47-0131E672FCEE}"/>
              </a:ext>
            </a:extLst>
          </p:cNvPr>
          <p:cNvSpPr/>
          <p:nvPr/>
        </p:nvSpPr>
        <p:spPr>
          <a:xfrm>
            <a:off x="393291" y="370088"/>
            <a:ext cx="11454580" cy="6186309"/>
          </a:xfrm>
          <a:prstGeom prst="rect">
            <a:avLst/>
          </a:prstGeom>
        </p:spPr>
        <p:txBody>
          <a:bodyPr wrap="square">
            <a:spAutoFit/>
          </a:bodyPr>
          <a:lstStyle/>
          <a:p>
            <a:pPr algn="just"/>
            <a:r>
              <a:rPr lang="ru-RU" sz="2200" dirty="0">
                <a:latin typeface="Arial" panose="020B0604020202020204" pitchFamily="34" charset="0"/>
                <a:ea typeface="Calibri" panose="020F0502020204030204" pitchFamily="34" charset="0"/>
                <a:cs typeface="Arial" panose="020B0604020202020204" pitchFamily="34" charset="0"/>
              </a:rPr>
              <a:t>1. О (что) ты всё время думаешь? Ты совсем не думаешь о (я). 2. -О (что) этот фильм? - О (одна провинциальная девушка), о (то), как она приезжает в город, о (история её любви)- в общем, мелодрама. 3. Не беспокойся о (я), у меня всё будет хорошо. 4. - Почему они ссорятся? - Они не ссорятся, просто спорят о (политика). 5. Я живу на (улица Кораблестроителей) в (общежитие) на (семнадцатый Этаж), а учусь в (Санкт-Петербургский университет) на (филологический факультет) на (первый курс). 6.-На (какой язык) ты слушаешь лекции? - На (английский). 7. -Ты на (что-нибудь) играешь? -На (семиструнная гитара), а когда-то учился на (скрипка и виолончель). 8. Он не хочет на (она) жениться. 9. Плохая подготовка сказывается (отражается) на (результаты экзаменов). 10. Я не настаиваю на (своя точка зрения), даже могу её пересмотреть и, если окажусь не прав, согласиться с вами. 11.- Ты уверен в (этот человек)? 12. С ним трудно разговаривать, он настолько убеждён в (своя правота), что его не переубедить. 13. Сколько спортсменов примет участие в (Олимпийские игры)? 14. - Я никогда в (ничто) не ошибаюсь. 15. Пожилые люди нуждаются в (наша забота и внимание). 16. Раскольников глубоко раскаивался в (то), что он совершил, - в (своё преступление). 17. Печорин разочаровался в (жизнь и люди). 18. Онегин в (конец романа) признаётся Татьяне в (любовь). 19. - Мне в (ничто) себя упрекнуть. -Дело не в (это), Иван всё равно на нас обиделся. </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039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F4B30BC-5FA2-492B-87C0-C72E9C24FF9A}"/>
              </a:ext>
            </a:extLst>
          </p:cNvPr>
          <p:cNvSpPr/>
          <p:nvPr/>
        </p:nvSpPr>
        <p:spPr>
          <a:xfrm>
            <a:off x="393289" y="363647"/>
            <a:ext cx="11415253" cy="5847755"/>
          </a:xfrm>
          <a:prstGeom prst="rect">
            <a:avLst/>
          </a:prstGeom>
        </p:spPr>
        <p:txBody>
          <a:bodyPr wrap="square">
            <a:spAutoFit/>
          </a:bodyPr>
          <a:lstStyle/>
          <a:p>
            <a:pPr algn="just"/>
            <a:r>
              <a:rPr lang="ru-RU" sz="2200" dirty="0">
                <a:latin typeface="Arial" panose="020B0604020202020204" pitchFamily="34" charset="0"/>
                <a:ea typeface="Calibri" panose="020F0502020204030204" pitchFamily="34" charset="0"/>
                <a:cs typeface="Arial" panose="020B0604020202020204" pitchFamily="34" charset="0"/>
              </a:rPr>
              <a:t>20. - Наташа, ты в (что) пойдёшь на вечеринку? - Наверно, в (вечернее платье). А может быть, и в (джинсы), в (они) удобнее танцевать. 21. -Ты разбираешься в (техника)? -Смотря в (какая). В (компьютеры и телевизоры) - немного. 22. Умный учится на (чужие ошибки), дурак - на (свои). 23. Он вышел из незнакомого дома не через ту дверь и оказался в (тёмный глухой двор). 24. Гостиница «Москва». Название гостиницы пишется с большой буквы и в (кавычки). 25. - В (что) у тебя лицо? Ты в (что-то) испачкался. - Наверное, в (крем) - мы недавно ели торт. 26. - При (что) здесь талант? - Как это при (что)? При (твой талант) ты должен стать профессиональным музыкантом. 27. Санкт-Петербургский университет был основан при (Пётр Первый). 28. -Я не доверяю ему в (это). -В (такой случай) лучше иметь дело с другим человеком. 29. Мои родители всегда поддерживают меня в (все мои начинания). 30. В (прошлый год) мы переехали на новую квартиру. 31. Он приедет на (следующая неделя). 32. Вода в (Байкал) такая чистая, что в (он) всё отражается, как в (зеркало). 33. Итак, на (что) мы остановились на (прошлая лекция)? 34. Ты хочешь служить в (армия)? 35. Ей уже 55 лет, и она уже на (пенсия). 36. Я этого в (принцип) не хочу делать. 37. По-моему, он в (ничто) не виноват. 38. При (покупка компьютера) нужно быть очень внимательным.</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52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23E3D1-AEAF-48E1-A60E-3DF8CDB6CC42}"/>
              </a:ext>
            </a:extLst>
          </p:cNvPr>
          <p:cNvSpPr>
            <a:spLocks noGrp="1"/>
          </p:cNvSpPr>
          <p:nvPr>
            <p:ph type="title"/>
          </p:nvPr>
        </p:nvSpPr>
        <p:spPr/>
        <p:txBody>
          <a:bodyPr/>
          <a:lstStyle/>
          <a:p>
            <a:pPr algn="ctr"/>
            <a:r>
              <a:rPr lang="ru-RU" b="1" u="sng" dirty="0">
                <a:solidFill>
                  <a:srgbClr val="00B050"/>
                </a:solidFill>
              </a:rPr>
              <a:t>Творительный падеж</a:t>
            </a:r>
            <a:endParaRPr lang="cs-CZ" dirty="0">
              <a:solidFill>
                <a:srgbClr val="00B050"/>
              </a:solidFill>
            </a:endParaRPr>
          </a:p>
        </p:txBody>
      </p:sp>
    </p:spTree>
    <p:extLst>
      <p:ext uri="{BB962C8B-B14F-4D97-AF65-F5344CB8AC3E}">
        <p14:creationId xmlns:p14="http://schemas.microsoft.com/office/powerpoint/2010/main" val="32857329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0FF952A-1CCC-4197-A646-70F1661BD308}"/>
              </a:ext>
            </a:extLst>
          </p:cNvPr>
          <p:cNvSpPr/>
          <p:nvPr/>
        </p:nvSpPr>
        <p:spPr>
          <a:xfrm>
            <a:off x="398206" y="385007"/>
            <a:ext cx="11395587" cy="5170646"/>
          </a:xfrm>
          <a:prstGeom prst="rect">
            <a:avLst/>
          </a:prstGeom>
        </p:spPr>
        <p:txBody>
          <a:bodyPr wrap="square">
            <a:spAutoFit/>
          </a:bodyPr>
          <a:lstStyle/>
          <a:p>
            <a:pPr algn="just"/>
            <a:r>
              <a:rPr lang="ru-RU" sz="2200" dirty="0">
                <a:latin typeface="Arial" panose="020B0604020202020204" pitchFamily="34" charset="0"/>
                <a:ea typeface="Calibri" panose="020F0502020204030204" pitchFamily="34" charset="0"/>
                <a:cs typeface="Arial" panose="020B0604020202020204" pitchFamily="34" charset="0"/>
              </a:rPr>
              <a:t>1. Мои родители хотели, чтобы я был (художник), в детстве я думал, что буду (врач), а стал, как видите, (инженер). 2. -Где ты работаешь? (Что) занимаешься? -Решил серьёзно заняться (наука), так как всегда интересовался (биология). 3. Трудно управлять (большой коллектив)? 5. Почисти костюм (вот эта щётка). 6. -(Что) обычно закусывают водку? -Наверное, (что-то солёное: солёный огурец, маринованные грибы). 7. Ты нас угостишь (что-нибудь)? 8. -Что у него? (Что) он болеет? -(Грипп) 9. Роман Лермонтова «Герой нашего времени» кончается (смерть Печорина)? 10. Не злоупотребляй (моё внимание и доброта), если ты хоть немного дорожишь (моя дружба). 11. Она пожертвовала для него (своя карьера), а он считал её (влюблённая дурочка). 12. Мы очень тронуть! (ваша забота и внимание). 13. Давай обменяемся (адреса). 14. - (Что) так сильно пахнет? -(черёмуха). 15. Это вино славится (свои вкусовые качества), оно отличается от других (тонкий аромат). 16. - Не хвастайся перед (я) (свои успехи)! - Я не хвастаюсь, я просто горжусь (они). 17. Она не хочет делиться с (никто) (свои секреты). 18. Не унижайся перед (она), она тебя не стоит. 19. Раздел физики, в котором изучаются звуковые явления, называется (акустика). </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7252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921BDEB-8971-4F50-914F-C49D446FA00B}"/>
              </a:ext>
            </a:extLst>
          </p:cNvPr>
          <p:cNvSpPr/>
          <p:nvPr/>
        </p:nvSpPr>
        <p:spPr>
          <a:xfrm>
            <a:off x="373626" y="364495"/>
            <a:ext cx="11444748" cy="5509200"/>
          </a:xfrm>
          <a:prstGeom prst="rect">
            <a:avLst/>
          </a:prstGeom>
        </p:spPr>
        <p:txBody>
          <a:bodyPr wrap="square">
            <a:spAutoFit/>
          </a:bodyPr>
          <a:lstStyle/>
          <a:p>
            <a:pPr algn="just"/>
            <a:r>
              <a:rPr lang="ru-RU" sz="2200" dirty="0">
                <a:latin typeface="Arial" panose="020B0604020202020204" pitchFamily="34" charset="0"/>
                <a:ea typeface="Calibri" panose="020F0502020204030204" pitchFamily="34" charset="0"/>
                <a:cs typeface="Arial" panose="020B0604020202020204" pitchFamily="34" charset="0"/>
              </a:rPr>
              <a:t>20. - С (кто) ты так долго говорила по телефону? - Мы два часа проболтали с (Ирина). 21.-Ты знаком с (Николай Петрович Иванов)? -С (Коля)? Да, мы познакомились два года назад, и с тех пор (я и он) дружим. 22. Как договоримся? Где (ты и я) встретимся? 23. Не спорь с (я), ладно? А то (я и ты) поругаемся, а то и подерёмся. 24. (Я и он) поссорились. Я хочу, чтобы он первый с (я) помирился или хотя бы просто извинился перед (я). 25. Дорогой Иван Николаевич! Поздравляю Вас с (Новый год)! Желаю счастья, здоровья, успехов. С (уважение) Борис. 26. - Что с (ты)? - Мне что-то грустно. -Пошли с (мы) на вечеринку! - С (удовольствие)! 27. -Ты опять сидишь за (стол) за (свои учебники)? -Ага! Хочу на экзамене получить пятёрку с (плюс). И не надо над (я) прикалываться! Правда, не смейся над (я)! 28. Трудно ухаживать за (капризная девушка). 29. Сходи за (хлеб), ладно? 30. Тебе не стыдно перед (мы)? Только не надо оправдывайся! 31. Зайди за (я), и мы вместе пойдём в театр. 32. Следуйте за (я)! 33. Смотри: ты держишь книгу вверх (ноги)! 34. Я преклоняюсь перед (ваш талант)! 35. Не нужно смешивать водку с (пиво), это вредно. 36. Туристы идут с (весёлая песня). 37. Перед (я) сидит девушка с (замечательно красивые глаза и очаровательная улыбка). 38. Смилуйся над (я), государыня рыбка!</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204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F0F1DAC-68AF-4910-AB80-945507752B76}"/>
              </a:ext>
            </a:extLst>
          </p:cNvPr>
          <p:cNvSpPr>
            <a:spLocks noGrp="1"/>
          </p:cNvSpPr>
          <p:nvPr>
            <p:ph type="title"/>
          </p:nvPr>
        </p:nvSpPr>
        <p:spPr>
          <a:xfrm>
            <a:off x="1208844" y="2249452"/>
            <a:ext cx="10058400" cy="1371600"/>
          </a:xfrm>
        </p:spPr>
        <p:txBody>
          <a:bodyPr>
            <a:normAutofit/>
          </a:bodyPr>
          <a:lstStyle/>
          <a:p>
            <a:pPr algn="ctr"/>
            <a:r>
              <a:rPr lang="ru-RU" b="1" dirty="0">
                <a:solidFill>
                  <a:srgbClr val="FF0000"/>
                </a:solidFill>
              </a:rPr>
              <a:t>ИМЯ ПРИЛАГАТЕЛЬНОЕ</a:t>
            </a:r>
            <a:endParaRPr lang="cs-CZ" b="1" dirty="0">
              <a:solidFill>
                <a:srgbClr val="FF0000"/>
              </a:solidFill>
            </a:endParaRPr>
          </a:p>
        </p:txBody>
      </p:sp>
    </p:spTree>
    <p:extLst>
      <p:ext uri="{BB962C8B-B14F-4D97-AF65-F5344CB8AC3E}">
        <p14:creationId xmlns:p14="http://schemas.microsoft.com/office/powerpoint/2010/main" val="1463188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8355583-AEFF-42C9-B829-FBE5C4F44C84}"/>
              </a:ext>
            </a:extLst>
          </p:cNvPr>
          <p:cNvSpPr/>
          <p:nvPr/>
        </p:nvSpPr>
        <p:spPr>
          <a:xfrm>
            <a:off x="1047565" y="505122"/>
            <a:ext cx="10271464" cy="5847755"/>
          </a:xfrm>
          <a:prstGeom prst="rect">
            <a:avLst/>
          </a:prstGeom>
        </p:spPr>
        <p:txBody>
          <a:bodyPr wrap="square">
            <a:spAutoFit/>
          </a:bodyPr>
          <a:lstStyle/>
          <a:p>
            <a:r>
              <a:rPr lang="ru-RU" sz="2200" b="1" dirty="0">
                <a:solidFill>
                  <a:srgbClr val="00B050"/>
                </a:solidFill>
                <a:latin typeface="Arial" panose="020B0604020202020204" pitchFamily="34" charset="0"/>
                <a:cs typeface="Arial" panose="020B0604020202020204" pitchFamily="34" charset="0"/>
              </a:rPr>
              <a:t>Имя прилагательное – это часть речи, обозначающая </a:t>
            </a:r>
            <a:r>
              <a:rPr lang="ru-RU" sz="2200" b="1" dirty="0" err="1">
                <a:solidFill>
                  <a:srgbClr val="00B050"/>
                </a:solidFill>
                <a:latin typeface="Arial" panose="020B0604020202020204" pitchFamily="34" charset="0"/>
                <a:cs typeface="Arial" panose="020B0604020202020204" pitchFamily="34" charset="0"/>
              </a:rPr>
              <a:t>непроцессуальный</a:t>
            </a:r>
            <a:r>
              <a:rPr lang="ru-RU" sz="2200" b="1" dirty="0">
                <a:solidFill>
                  <a:srgbClr val="00B050"/>
                </a:solidFill>
                <a:latin typeface="Arial" panose="020B0604020202020204" pitchFamily="34" charset="0"/>
                <a:cs typeface="Arial" panose="020B0604020202020204" pitchFamily="34" charset="0"/>
              </a:rPr>
              <a:t> признак предмета  (качество, свойство, отношение).</a:t>
            </a:r>
          </a:p>
          <a:p>
            <a:endParaRPr lang="ru-RU" sz="2200" b="1" dirty="0">
              <a:solidFill>
                <a:srgbClr val="00B05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200" dirty="0">
                <a:latin typeface="Arial" panose="020B0604020202020204" pitchFamily="34" charset="0"/>
                <a:cs typeface="Arial" panose="020B0604020202020204" pitchFamily="34" charset="0"/>
              </a:rPr>
              <a:t>выражает это значение в словоизменительных морфологических категориях: </a:t>
            </a:r>
            <a:r>
              <a:rPr lang="ru-RU" sz="2200" b="1" u="sng" dirty="0">
                <a:solidFill>
                  <a:srgbClr val="00B050"/>
                </a:solidFill>
                <a:latin typeface="Arial" panose="020B0604020202020204" pitchFamily="34" charset="0"/>
                <a:cs typeface="Arial" panose="020B0604020202020204" pitchFamily="34" charset="0"/>
              </a:rPr>
              <a:t>рода</a:t>
            </a:r>
            <a:r>
              <a:rPr lang="ru-RU" sz="2200" b="1" dirty="0">
                <a:latin typeface="Arial" panose="020B0604020202020204" pitchFamily="34" charset="0"/>
                <a:cs typeface="Arial" panose="020B0604020202020204" pitchFamily="34" charset="0"/>
              </a:rPr>
              <a:t> (в </a:t>
            </a:r>
            <a:r>
              <a:rPr lang="ru-RU" sz="2200" b="1" dirty="0" err="1">
                <a:latin typeface="Arial" panose="020B0604020202020204" pitchFamily="34" charset="0"/>
                <a:cs typeface="Arial" panose="020B0604020202020204" pitchFamily="34" charset="0"/>
              </a:rPr>
              <a:t>ед.ч</a:t>
            </a:r>
            <a:r>
              <a:rPr lang="ru-RU" sz="2200" b="1" dirty="0">
                <a:latin typeface="Arial" panose="020B0604020202020204" pitchFamily="34" charset="0"/>
                <a:cs typeface="Arial" panose="020B0604020202020204" pitchFamily="34" charset="0"/>
              </a:rPr>
              <a:t>.), </a:t>
            </a:r>
            <a:r>
              <a:rPr lang="ru-RU" sz="2200" b="1" u="sng" dirty="0">
                <a:solidFill>
                  <a:srgbClr val="00B050"/>
                </a:solidFill>
                <a:latin typeface="Arial" panose="020B0604020202020204" pitchFamily="34" charset="0"/>
                <a:cs typeface="Arial" panose="020B0604020202020204" pitchFamily="34" charset="0"/>
              </a:rPr>
              <a:t>числа</a:t>
            </a:r>
            <a:r>
              <a:rPr lang="ru-RU" sz="2200" b="1" dirty="0">
                <a:latin typeface="Arial" panose="020B0604020202020204" pitchFamily="34" charset="0"/>
                <a:cs typeface="Arial" panose="020B0604020202020204" pitchFamily="34" charset="0"/>
              </a:rPr>
              <a:t> и </a:t>
            </a:r>
            <a:r>
              <a:rPr lang="ru-RU" sz="2200" b="1" u="sng" dirty="0">
                <a:solidFill>
                  <a:srgbClr val="00B050"/>
                </a:solidFill>
                <a:latin typeface="Arial" panose="020B0604020202020204" pitchFamily="34" charset="0"/>
                <a:cs typeface="Arial" panose="020B0604020202020204" pitchFamily="34" charset="0"/>
              </a:rPr>
              <a:t>падежа</a:t>
            </a:r>
          </a:p>
          <a:p>
            <a:r>
              <a:rPr lang="ru-RU" sz="2200" b="1" dirty="0">
                <a:latin typeface="Arial" panose="020B0604020202020204" pitchFamily="34" charset="0"/>
                <a:cs typeface="Arial" panose="020B0604020202020204" pitchFamily="34" charset="0"/>
              </a:rPr>
              <a:t>Однако</a:t>
            </a:r>
            <a:r>
              <a:rPr lang="cs-CZ" sz="2200" b="1" dirty="0">
                <a:latin typeface="Arial" panose="020B0604020202020204" pitchFamily="34" charset="0"/>
                <a:cs typeface="Arial" panose="020B0604020202020204" pitchFamily="34" charset="0"/>
              </a:rPr>
              <a:t>,</a:t>
            </a:r>
            <a:r>
              <a:rPr lang="ru-RU" sz="2200" b="1" dirty="0">
                <a:latin typeface="Arial" panose="020B0604020202020204" pitchFamily="34" charset="0"/>
                <a:cs typeface="Arial" panose="020B0604020202020204" pitchFamily="34" charset="0"/>
              </a:rPr>
              <a:t> </a:t>
            </a:r>
            <a:r>
              <a:rPr lang="ru-RU" sz="2200" b="1" u="sng" dirty="0">
                <a:latin typeface="Arial" panose="020B0604020202020204" pitchFamily="34" charset="0"/>
                <a:cs typeface="Arial" panose="020B0604020202020204" pitchFamily="34" charset="0"/>
              </a:rPr>
              <a:t>это </a:t>
            </a:r>
            <a:r>
              <a:rPr lang="ru-RU" sz="2200" b="1" u="sng" dirty="0">
                <a:solidFill>
                  <a:srgbClr val="00B050"/>
                </a:solidFill>
                <a:latin typeface="Arial" panose="020B0604020202020204" pitchFamily="34" charset="0"/>
                <a:cs typeface="Arial" panose="020B0604020202020204" pitchFamily="34" charset="0"/>
              </a:rPr>
              <a:t>не самостоятельные грамматические категории</a:t>
            </a:r>
            <a:r>
              <a:rPr lang="ru-RU" sz="2200" b="1" dirty="0">
                <a:latin typeface="Arial" panose="020B0604020202020204" pitchFamily="34" charset="0"/>
                <a:cs typeface="Arial" panose="020B0604020202020204" pitchFamily="34" charset="0"/>
              </a:rPr>
              <a:t>, они всецело зависят от определяемого существительного, они - результат согласования. → </a:t>
            </a:r>
            <a:r>
              <a:rPr lang="ru-RU" sz="2200" b="1" u="sng" dirty="0">
                <a:latin typeface="Arial" panose="020B0604020202020204" pitchFamily="34" charset="0"/>
                <a:cs typeface="Arial" panose="020B0604020202020204" pitchFamily="34" charset="0"/>
              </a:rPr>
              <a:t>формы синтаксические</a:t>
            </a:r>
            <a:r>
              <a:rPr lang="ru-RU" sz="2200" b="1" dirty="0">
                <a:latin typeface="Arial" panose="020B0604020202020204" pitchFamily="34" charset="0"/>
                <a:cs typeface="Arial" panose="020B0604020202020204" pitchFamily="34" charset="0"/>
              </a:rPr>
              <a:t>.</a:t>
            </a:r>
            <a:endParaRPr lang="cs-CZ" sz="2200" b="1" dirty="0">
              <a:latin typeface="Arial" panose="020B0604020202020204" pitchFamily="34" charset="0"/>
              <a:cs typeface="Arial" panose="020B0604020202020204" pitchFamily="34" charset="0"/>
            </a:endParaRPr>
          </a:p>
          <a:p>
            <a:endParaRPr lang="ru-RU" sz="22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200" dirty="0">
                <a:latin typeface="Arial" panose="020B0604020202020204" pitchFamily="34" charset="0"/>
                <a:cs typeface="Arial" panose="020B0604020202020204" pitchFamily="34" charset="0"/>
              </a:rPr>
              <a:t>обладает </a:t>
            </a:r>
            <a:r>
              <a:rPr lang="ru-RU" sz="2200" u="sng" dirty="0">
                <a:latin typeface="Arial" panose="020B0604020202020204" pitchFamily="34" charset="0"/>
                <a:cs typeface="Arial" panose="020B0604020202020204" pitchFamily="34" charset="0"/>
              </a:rPr>
              <a:t>морфологической </a:t>
            </a:r>
            <a:r>
              <a:rPr lang="ru-RU" sz="2200" b="1" u="sng" dirty="0">
                <a:latin typeface="Arial" panose="020B0604020202020204" pitchFamily="34" charset="0"/>
                <a:cs typeface="Arial" panose="020B0604020202020204" pitchFamily="34" charset="0"/>
              </a:rPr>
              <a:t>категорией </a:t>
            </a:r>
            <a:r>
              <a:rPr lang="ru-RU" sz="2200" b="1" u="sng" dirty="0">
                <a:solidFill>
                  <a:srgbClr val="00B050"/>
                </a:solidFill>
                <a:latin typeface="Arial" panose="020B0604020202020204" pitchFamily="34" charset="0"/>
                <a:cs typeface="Arial" panose="020B0604020202020204" pitchFamily="34" charset="0"/>
              </a:rPr>
              <a:t>степени сравнения</a:t>
            </a:r>
          </a:p>
          <a:p>
            <a:pPr marL="285750" indent="-285750">
              <a:buFont typeface="Wingdings" panose="05000000000000000000" pitchFamily="2" charset="2"/>
              <a:buChar char="Ø"/>
            </a:pPr>
            <a:r>
              <a:rPr lang="ru-RU" sz="2200" dirty="0">
                <a:latin typeface="Arial" panose="020B0604020202020204" pitchFamily="34" charset="0"/>
                <a:cs typeface="Arial" panose="020B0604020202020204" pitchFamily="34" charset="0"/>
              </a:rPr>
              <a:t>имеет полные и </a:t>
            </a:r>
            <a:r>
              <a:rPr lang="ru-RU" sz="2200" b="1" u="sng" dirty="0">
                <a:solidFill>
                  <a:srgbClr val="00B050"/>
                </a:solidFill>
                <a:latin typeface="Arial" panose="020B0604020202020204" pitchFamily="34" charset="0"/>
                <a:cs typeface="Arial" panose="020B0604020202020204" pitchFamily="34" charset="0"/>
              </a:rPr>
              <a:t>краткие формы</a:t>
            </a:r>
          </a:p>
          <a:p>
            <a:pPr marL="285750" indent="-285750">
              <a:buFont typeface="Wingdings" panose="05000000000000000000" pitchFamily="2" charset="2"/>
              <a:buChar char="Ø"/>
            </a:pPr>
            <a:endParaRPr lang="ru-RU" sz="22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200" dirty="0">
                <a:latin typeface="Arial" panose="020B0604020202020204" pitchFamily="34" charset="0"/>
                <a:cs typeface="Arial" panose="020B0604020202020204" pitchFamily="34" charset="0"/>
              </a:rPr>
              <a:t>К прилагательным относится также большая </a:t>
            </a:r>
            <a:r>
              <a:rPr lang="ru-RU" sz="2200" dirty="0">
                <a:solidFill>
                  <a:srgbClr val="00B050"/>
                </a:solidFill>
                <a:latin typeface="Arial" panose="020B0604020202020204" pitchFamily="34" charset="0"/>
                <a:cs typeface="Arial" panose="020B0604020202020204" pitchFamily="34" charset="0"/>
              </a:rPr>
              <a:t>группа неизменяемых слов </a:t>
            </a:r>
            <a:r>
              <a:rPr lang="ru-RU" sz="2200" dirty="0">
                <a:latin typeface="Arial" panose="020B0604020202020204" pitchFamily="34" charset="0"/>
                <a:cs typeface="Arial" panose="020B0604020202020204" pitchFamily="34" charset="0"/>
              </a:rPr>
              <a:t>иноязычного происхождения, называющих признак (</a:t>
            </a:r>
            <a:r>
              <a:rPr lang="ru-RU" sz="2200" i="1" dirty="0">
                <a:latin typeface="Arial" panose="020B0604020202020204" pitchFamily="34" charset="0"/>
                <a:cs typeface="Arial" panose="020B0604020202020204" pitchFamily="34" charset="0"/>
              </a:rPr>
              <a:t>декольте, клёш, плиссе</a:t>
            </a:r>
            <a:r>
              <a:rPr lang="ru-RU" sz="2200" dirty="0">
                <a:latin typeface="Arial" panose="020B0604020202020204" pitchFamily="34" charset="0"/>
                <a:cs typeface="Arial" panose="020B0604020202020204" pitchFamily="34" charset="0"/>
              </a:rPr>
              <a:t>). Эти слова не изменяются по падежам, родам и числам. Значение признака в них обнаруживается синтаксически, в сочетаниях с сущ.: </a:t>
            </a:r>
            <a:r>
              <a:rPr lang="ru-RU" sz="2200" i="1" dirty="0">
                <a:latin typeface="Arial" panose="020B0604020202020204" pitchFamily="34" charset="0"/>
                <a:cs typeface="Arial" panose="020B0604020202020204" pitchFamily="34" charset="0"/>
              </a:rPr>
              <a:t>цвет бордо, брюки клеш.</a:t>
            </a:r>
            <a:endParaRPr lang="de-DE" sz="2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6637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418B4F5-774B-4C9A-A7EB-D344C6BA009C}"/>
              </a:ext>
            </a:extLst>
          </p:cNvPr>
          <p:cNvSpPr/>
          <p:nvPr/>
        </p:nvSpPr>
        <p:spPr>
          <a:xfrm>
            <a:off x="2015231" y="931250"/>
            <a:ext cx="9721049" cy="4493538"/>
          </a:xfrm>
          <a:prstGeom prst="rect">
            <a:avLst/>
          </a:prstGeom>
        </p:spPr>
        <p:txBody>
          <a:bodyPr wrap="square">
            <a:spAutoFit/>
          </a:bodyPr>
          <a:lstStyle/>
          <a:p>
            <a:pPr lvl="0"/>
            <a:r>
              <a:rPr lang="ru-RU" sz="2200" b="1" dirty="0">
                <a:solidFill>
                  <a:srgbClr val="00B050"/>
                </a:solidFill>
                <a:latin typeface="Arial" panose="020B0604020202020204" pitchFamily="34" charset="0"/>
                <a:ea typeface="Times New Roman"/>
                <a:cs typeface="Arial" panose="020B0604020202020204" pitchFamily="34" charset="0"/>
              </a:rPr>
              <a:t>Синтаксические функции прилагательного</a:t>
            </a:r>
            <a:r>
              <a:rPr lang="ru-RU" sz="2200" b="1" dirty="0">
                <a:solidFill>
                  <a:prstClr val="black"/>
                </a:solidFill>
                <a:latin typeface="Arial" panose="020B0604020202020204" pitchFamily="34" charset="0"/>
                <a:ea typeface="Times New Roman"/>
                <a:cs typeface="Arial" panose="020B0604020202020204" pitchFamily="34" charset="0"/>
              </a:rPr>
              <a:t>:</a:t>
            </a:r>
          </a:p>
          <a:p>
            <a:pPr lvl="0"/>
            <a:endParaRPr lang="de-DE" sz="2200" dirty="0">
              <a:solidFill>
                <a:prstClr val="black"/>
              </a:solidFill>
              <a:latin typeface="Arial" panose="020B0604020202020204" pitchFamily="34" charset="0"/>
              <a:ea typeface="Times New Roman"/>
              <a:cs typeface="Arial" panose="020B0604020202020204" pitchFamily="34" charset="0"/>
            </a:endParaRPr>
          </a:p>
          <a:p>
            <a:pPr marL="285750" lvl="0" indent="-285750">
              <a:buFont typeface="Wingdings" panose="05000000000000000000" pitchFamily="2" charset="2"/>
              <a:buChar char="§"/>
            </a:pPr>
            <a:r>
              <a:rPr lang="ru-RU" sz="2200" b="1" dirty="0">
                <a:solidFill>
                  <a:prstClr val="black"/>
                </a:solidFill>
                <a:latin typeface="Arial" panose="020B0604020202020204" pitchFamily="34" charset="0"/>
                <a:ea typeface="Times New Roman"/>
                <a:cs typeface="Arial" panose="020B0604020202020204" pitchFamily="34" charset="0"/>
              </a:rPr>
              <a:t>определение </a:t>
            </a:r>
            <a:r>
              <a:rPr lang="ru-RU" sz="2200" dirty="0">
                <a:solidFill>
                  <a:prstClr val="black"/>
                </a:solidFill>
                <a:latin typeface="Arial" panose="020B0604020202020204" pitchFamily="34" charset="0"/>
                <a:ea typeface="Times New Roman"/>
                <a:cs typeface="Arial" panose="020B0604020202020204" pitchFamily="34" charset="0"/>
              </a:rPr>
              <a:t>(</a:t>
            </a:r>
            <a:r>
              <a:rPr lang="cs-CZ" sz="2200" dirty="0">
                <a:solidFill>
                  <a:prstClr val="black"/>
                </a:solidFill>
                <a:latin typeface="Arial" panose="020B0604020202020204" pitchFamily="34" charset="0"/>
                <a:ea typeface="Times New Roman"/>
                <a:cs typeface="Arial" panose="020B0604020202020204" pitchFamily="34" charset="0"/>
              </a:rPr>
              <a:t>přívlastek, atribut</a:t>
            </a:r>
            <a:r>
              <a:rPr lang="ru-RU" sz="2200" dirty="0">
                <a:solidFill>
                  <a:prstClr val="black"/>
                </a:solidFill>
                <a:latin typeface="Arial" panose="020B0604020202020204" pitchFamily="34" charset="0"/>
                <a:ea typeface="Times New Roman"/>
                <a:cs typeface="Arial" panose="020B0604020202020204" pitchFamily="34" charset="0"/>
              </a:rPr>
              <a:t>)</a:t>
            </a:r>
          </a:p>
          <a:p>
            <a:pPr lvl="0"/>
            <a:r>
              <a:rPr lang="ru-RU" sz="2200" i="1" dirty="0">
                <a:solidFill>
                  <a:prstClr val="black"/>
                </a:solidFill>
                <a:latin typeface="Arial" panose="020B0604020202020204" pitchFamily="34" charset="0"/>
                <a:ea typeface="Times New Roman"/>
                <a:cs typeface="Arial" panose="020B0604020202020204" pitchFamily="34" charset="0"/>
              </a:rPr>
              <a:t>добрый дедушка, вкусное блюдо, умная девушка</a:t>
            </a:r>
            <a:endParaRPr lang="cs-CZ" sz="2200" i="1" dirty="0">
              <a:solidFill>
                <a:prstClr val="black"/>
              </a:solidFill>
              <a:latin typeface="Arial" panose="020B0604020202020204" pitchFamily="34" charset="0"/>
              <a:ea typeface="Times New Roman"/>
              <a:cs typeface="Arial" panose="020B0604020202020204" pitchFamily="34" charset="0"/>
            </a:endParaRPr>
          </a:p>
          <a:p>
            <a:pPr lvl="0"/>
            <a:endParaRPr lang="de-DE" sz="2200" dirty="0">
              <a:solidFill>
                <a:prstClr val="black"/>
              </a:solidFill>
              <a:latin typeface="Arial" panose="020B0604020202020204" pitchFamily="34" charset="0"/>
              <a:ea typeface="Times New Roman"/>
              <a:cs typeface="Arial" panose="020B0604020202020204" pitchFamily="34" charset="0"/>
            </a:endParaRPr>
          </a:p>
          <a:p>
            <a:pPr marL="285750" lvl="0" indent="-285750">
              <a:buFont typeface="Wingdings" panose="05000000000000000000" pitchFamily="2" charset="2"/>
              <a:buChar char="§"/>
            </a:pPr>
            <a:r>
              <a:rPr lang="ru-RU" sz="2200" b="1" dirty="0">
                <a:solidFill>
                  <a:prstClr val="black"/>
                </a:solidFill>
                <a:latin typeface="Arial" panose="020B0604020202020204" pitchFamily="34" charset="0"/>
                <a:ea typeface="Times New Roman"/>
                <a:cs typeface="Arial" panose="020B0604020202020204" pitchFamily="34" charset="0"/>
              </a:rPr>
              <a:t>обособленное определение</a:t>
            </a:r>
            <a:r>
              <a:rPr lang="cs-CZ" sz="2200" b="1" dirty="0">
                <a:solidFill>
                  <a:prstClr val="black"/>
                </a:solidFill>
                <a:latin typeface="Arial" panose="020B0604020202020204" pitchFamily="34" charset="0"/>
                <a:ea typeface="Times New Roman"/>
                <a:cs typeface="Arial" panose="020B0604020202020204" pitchFamily="34" charset="0"/>
              </a:rPr>
              <a:t> </a:t>
            </a:r>
            <a:r>
              <a:rPr lang="ru-RU" sz="2200" dirty="0">
                <a:solidFill>
                  <a:prstClr val="black"/>
                </a:solidFill>
                <a:latin typeface="Arial" panose="020B0604020202020204" pitchFamily="34" charset="0"/>
                <a:ea typeface="Times New Roman"/>
                <a:cs typeface="Arial" panose="020B0604020202020204" pitchFamily="34" charset="0"/>
              </a:rPr>
              <a:t>(</a:t>
            </a:r>
            <a:r>
              <a:rPr lang="cs-CZ" sz="2200" dirty="0">
                <a:solidFill>
                  <a:prstClr val="black"/>
                </a:solidFill>
                <a:latin typeface="Arial" panose="020B0604020202020204" pitchFamily="34" charset="0"/>
                <a:ea typeface="Times New Roman"/>
                <a:cs typeface="Arial" panose="020B0604020202020204" pitchFamily="34" charset="0"/>
              </a:rPr>
              <a:t>volně připojený přívlastek</a:t>
            </a:r>
            <a:r>
              <a:rPr lang="ru-RU" sz="2200" dirty="0">
                <a:solidFill>
                  <a:prstClr val="black"/>
                </a:solidFill>
                <a:latin typeface="Arial" panose="020B0604020202020204" pitchFamily="34" charset="0"/>
                <a:ea typeface="Times New Roman"/>
                <a:cs typeface="Arial" panose="020B0604020202020204" pitchFamily="34" charset="0"/>
              </a:rPr>
              <a:t>)</a:t>
            </a:r>
          </a:p>
          <a:p>
            <a:pPr lvl="0"/>
            <a:r>
              <a:rPr lang="ru-RU" sz="2200" i="1" dirty="0">
                <a:solidFill>
                  <a:prstClr val="black"/>
                </a:solidFill>
                <a:latin typeface="Arial" panose="020B0604020202020204" pitchFamily="34" charset="0"/>
                <a:ea typeface="Times New Roman"/>
                <a:cs typeface="Arial" panose="020B0604020202020204" pitchFamily="34" charset="0"/>
              </a:rPr>
              <a:t>Петр, лучший друг моего брата, стоял невдалеке.</a:t>
            </a:r>
            <a:endParaRPr lang="cs-CZ" sz="2200" i="1" dirty="0">
              <a:solidFill>
                <a:prstClr val="black"/>
              </a:solidFill>
              <a:latin typeface="Arial" panose="020B0604020202020204" pitchFamily="34" charset="0"/>
              <a:ea typeface="Times New Roman"/>
              <a:cs typeface="Arial" panose="020B0604020202020204" pitchFamily="34" charset="0"/>
            </a:endParaRPr>
          </a:p>
          <a:p>
            <a:pPr lvl="0"/>
            <a:endParaRPr lang="de-DE" sz="2200" dirty="0">
              <a:solidFill>
                <a:prstClr val="black"/>
              </a:solidFill>
              <a:latin typeface="Arial" panose="020B0604020202020204" pitchFamily="34" charset="0"/>
              <a:ea typeface="Times New Roman"/>
              <a:cs typeface="Arial" panose="020B0604020202020204" pitchFamily="34" charset="0"/>
            </a:endParaRPr>
          </a:p>
          <a:p>
            <a:pPr marL="285750" lvl="0" indent="-285750">
              <a:buFont typeface="Wingdings" panose="05000000000000000000" pitchFamily="2" charset="2"/>
              <a:buChar char="§"/>
            </a:pPr>
            <a:r>
              <a:rPr lang="ru-RU" sz="2200" b="1" dirty="0">
                <a:solidFill>
                  <a:prstClr val="black"/>
                </a:solidFill>
                <a:latin typeface="Arial" panose="020B0604020202020204" pitchFamily="34" charset="0"/>
                <a:ea typeface="Times New Roman"/>
                <a:cs typeface="Arial" panose="020B0604020202020204" pitchFamily="34" charset="0"/>
              </a:rPr>
              <a:t>именное сказуемое</a:t>
            </a:r>
            <a:r>
              <a:rPr lang="cs-CZ" sz="2200" b="1" dirty="0">
                <a:solidFill>
                  <a:prstClr val="black"/>
                </a:solidFill>
                <a:latin typeface="Arial" panose="020B0604020202020204" pitchFamily="34" charset="0"/>
                <a:ea typeface="Times New Roman"/>
                <a:cs typeface="Arial" panose="020B0604020202020204" pitchFamily="34" charset="0"/>
              </a:rPr>
              <a:t> </a:t>
            </a:r>
            <a:r>
              <a:rPr lang="ru-RU" sz="2200" b="1" dirty="0">
                <a:solidFill>
                  <a:prstClr val="black"/>
                </a:solidFill>
                <a:latin typeface="Arial" panose="020B0604020202020204" pitchFamily="34" charset="0"/>
                <a:ea typeface="Times New Roman"/>
                <a:cs typeface="Arial" panose="020B0604020202020204" pitchFamily="34" charset="0"/>
              </a:rPr>
              <a:t>(</a:t>
            </a:r>
            <a:r>
              <a:rPr lang="cs-CZ" sz="2200" dirty="0">
                <a:latin typeface="Arial" panose="020B0604020202020204" pitchFamily="34" charset="0"/>
                <a:cs typeface="Arial" panose="020B0604020202020204" pitchFamily="34" charset="0"/>
              </a:rPr>
              <a:t>přísudek / predikát jmenný se sponou</a:t>
            </a:r>
            <a:r>
              <a:rPr lang="ru-RU" sz="2200" dirty="0">
                <a:latin typeface="Arial" panose="020B0604020202020204" pitchFamily="34" charset="0"/>
                <a:cs typeface="Arial" panose="020B0604020202020204" pitchFamily="34" charset="0"/>
              </a:rPr>
              <a:t>)</a:t>
            </a:r>
            <a:endParaRPr lang="ru-RU" sz="2200" b="1" dirty="0">
              <a:solidFill>
                <a:prstClr val="black"/>
              </a:solidFill>
              <a:latin typeface="Arial" panose="020B0604020202020204" pitchFamily="34" charset="0"/>
              <a:ea typeface="Times New Roman"/>
              <a:cs typeface="Arial" panose="020B0604020202020204" pitchFamily="34" charset="0"/>
            </a:endParaRPr>
          </a:p>
          <a:p>
            <a:pPr lvl="0"/>
            <a:r>
              <a:rPr lang="ru-RU" sz="2200" i="1" dirty="0">
                <a:solidFill>
                  <a:prstClr val="black"/>
                </a:solidFill>
                <a:latin typeface="Arial" panose="020B0604020202020204" pitchFamily="34" charset="0"/>
                <a:ea typeface="Times New Roman"/>
                <a:cs typeface="Arial" panose="020B0604020202020204" pitchFamily="34" charset="0"/>
              </a:rPr>
              <a:t>Погода была прекрасная. Он болен.</a:t>
            </a:r>
          </a:p>
          <a:p>
            <a:pPr lvl="0"/>
            <a:endParaRPr lang="de-DE" sz="2200" dirty="0">
              <a:solidFill>
                <a:prstClr val="black"/>
              </a:solidFill>
              <a:latin typeface="Arial" panose="020B0604020202020204" pitchFamily="34" charset="0"/>
              <a:ea typeface="Times New Roman"/>
              <a:cs typeface="Arial" panose="020B0604020202020204" pitchFamily="34" charset="0"/>
            </a:endParaRPr>
          </a:p>
          <a:p>
            <a:pPr marL="285750" lvl="0" indent="-285750">
              <a:buFont typeface="Wingdings" panose="05000000000000000000" pitchFamily="2" charset="2"/>
              <a:buChar char="§"/>
            </a:pPr>
            <a:r>
              <a:rPr lang="ru-RU" sz="2200" b="1" dirty="0" err="1">
                <a:solidFill>
                  <a:prstClr val="black"/>
                </a:solidFill>
                <a:latin typeface="Arial" panose="020B0604020202020204" pitchFamily="34" charset="0"/>
                <a:ea typeface="Times New Roman"/>
                <a:cs typeface="Arial" panose="020B0604020202020204" pitchFamily="34" charset="0"/>
              </a:rPr>
              <a:t>дуплексив</a:t>
            </a:r>
            <a:r>
              <a:rPr lang="cs-CZ" sz="2200" b="1" dirty="0">
                <a:solidFill>
                  <a:prstClr val="black"/>
                </a:solidFill>
                <a:latin typeface="Arial" panose="020B0604020202020204" pitchFamily="34" charset="0"/>
                <a:ea typeface="Times New Roman"/>
                <a:cs typeface="Arial" panose="020B0604020202020204" pitchFamily="34" charset="0"/>
              </a:rPr>
              <a:t> </a:t>
            </a:r>
            <a:r>
              <a:rPr lang="ru-RU" sz="2200" b="1" dirty="0">
                <a:solidFill>
                  <a:prstClr val="black"/>
                </a:solidFill>
                <a:latin typeface="Arial" panose="020B0604020202020204" pitchFamily="34" charset="0"/>
                <a:ea typeface="Times New Roman"/>
                <a:cs typeface="Arial" panose="020B0604020202020204" pitchFamily="34" charset="0"/>
              </a:rPr>
              <a:t>(</a:t>
            </a:r>
            <a:r>
              <a:rPr lang="cs-CZ" sz="2200" b="1" dirty="0">
                <a:solidFill>
                  <a:prstClr val="black"/>
                </a:solidFill>
                <a:latin typeface="Arial" panose="020B0604020202020204" pitchFamily="34" charset="0"/>
                <a:ea typeface="Times New Roman"/>
                <a:cs typeface="Arial" panose="020B0604020202020204" pitchFamily="34" charset="0"/>
              </a:rPr>
              <a:t>doplněk</a:t>
            </a:r>
            <a:r>
              <a:rPr lang="ru-RU" sz="2200" b="1" dirty="0">
                <a:solidFill>
                  <a:prstClr val="black"/>
                </a:solidFill>
                <a:latin typeface="Arial" panose="020B0604020202020204" pitchFamily="34" charset="0"/>
                <a:ea typeface="Times New Roman"/>
                <a:cs typeface="Arial" panose="020B0604020202020204" pitchFamily="34" charset="0"/>
              </a:rPr>
              <a:t>)</a:t>
            </a:r>
          </a:p>
          <a:p>
            <a:pPr lvl="0"/>
            <a:r>
              <a:rPr lang="ru-RU" sz="2200" i="1" dirty="0">
                <a:solidFill>
                  <a:prstClr val="black"/>
                </a:solidFill>
                <a:latin typeface="Arial" panose="020B0604020202020204" pitchFamily="34" charset="0"/>
                <a:ea typeface="Times New Roman"/>
                <a:cs typeface="Arial" panose="020B0604020202020204" pitchFamily="34" charset="0"/>
              </a:rPr>
              <a:t>Конь лежал обессиленный.</a:t>
            </a:r>
          </a:p>
        </p:txBody>
      </p:sp>
    </p:spTree>
    <p:extLst>
      <p:ext uri="{BB962C8B-B14F-4D97-AF65-F5344CB8AC3E}">
        <p14:creationId xmlns:p14="http://schemas.microsoft.com/office/powerpoint/2010/main" val="728711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D23C1D6-839D-44BA-820E-59857B241230}"/>
              </a:ext>
            </a:extLst>
          </p:cNvPr>
          <p:cNvSpPr/>
          <p:nvPr/>
        </p:nvSpPr>
        <p:spPr>
          <a:xfrm>
            <a:off x="3340962" y="525976"/>
            <a:ext cx="6096000" cy="1107996"/>
          </a:xfrm>
          <a:prstGeom prst="rect">
            <a:avLst/>
          </a:prstGeom>
        </p:spPr>
        <p:txBody>
          <a:bodyPr>
            <a:spAutoFit/>
          </a:bodyPr>
          <a:lstStyle/>
          <a:p>
            <a:r>
              <a:rPr lang="ru-RU" sz="2200" b="1" dirty="0">
                <a:solidFill>
                  <a:srgbClr val="00B050"/>
                </a:solidFill>
                <a:latin typeface="Arial" panose="020B0604020202020204" pitchFamily="34" charset="0"/>
                <a:cs typeface="Arial" panose="020B0604020202020204" pitchFamily="34" charset="0"/>
              </a:rPr>
              <a:t>Классификация</a:t>
            </a:r>
            <a:r>
              <a:rPr lang="ru-RU" sz="2200" b="1" dirty="0">
                <a:latin typeface="Arial" panose="020B0604020202020204" pitchFamily="34" charset="0"/>
                <a:cs typeface="Arial" panose="020B0604020202020204" pitchFamily="34" charset="0"/>
              </a:rPr>
              <a:t>:</a:t>
            </a:r>
          </a:p>
          <a:p>
            <a:pPr marL="342900" indent="-342900">
              <a:buFont typeface="+mj-lt"/>
              <a:buAutoNum type="arabicPeriod"/>
            </a:pPr>
            <a:r>
              <a:rPr lang="ru-RU" sz="2200" b="1" dirty="0">
                <a:latin typeface="Arial" panose="020B0604020202020204" pitchFamily="34" charset="0"/>
                <a:cs typeface="Arial" panose="020B0604020202020204" pitchFamily="34" charset="0"/>
              </a:rPr>
              <a:t>по характеру самого называемого </a:t>
            </a:r>
          </a:p>
          <a:p>
            <a:pPr marL="342900" indent="-342900">
              <a:buFont typeface="+mj-lt"/>
              <a:buAutoNum type="arabicPeriod"/>
            </a:pPr>
            <a:r>
              <a:rPr lang="ru-RU" sz="2200" b="1" dirty="0">
                <a:latin typeface="Arial" panose="020B0604020202020204" pitchFamily="34" charset="0"/>
                <a:cs typeface="Arial" panose="020B0604020202020204" pitchFamily="34" charset="0"/>
              </a:rPr>
              <a:t>по характеру обозначения признака</a:t>
            </a:r>
            <a:endParaRPr lang="cs-CZ" sz="2200" dirty="0">
              <a:latin typeface="Arial" panose="020B0604020202020204" pitchFamily="34" charset="0"/>
              <a:cs typeface="Arial" panose="020B0604020202020204" pitchFamily="34" charset="0"/>
            </a:endParaRPr>
          </a:p>
        </p:txBody>
      </p:sp>
      <p:pic>
        <p:nvPicPr>
          <p:cNvPr id="3" name="obrázek 1" descr="http://rusgram.narod.ru/images/t1294.gif">
            <a:extLst>
              <a:ext uri="{FF2B5EF4-FFF2-40B4-BE49-F238E27FC236}">
                <a16:creationId xmlns:a16="http://schemas.microsoft.com/office/drawing/2014/main" id="{7DC18376-F796-4390-B43C-7E24B636953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35837" y="1633972"/>
            <a:ext cx="9206144" cy="4624785"/>
          </a:xfrm>
          <a:prstGeom prst="rect">
            <a:avLst/>
          </a:prstGeom>
          <a:noFill/>
          <a:ln>
            <a:noFill/>
          </a:ln>
        </p:spPr>
      </p:pic>
    </p:spTree>
    <p:extLst>
      <p:ext uri="{BB962C8B-B14F-4D97-AF65-F5344CB8AC3E}">
        <p14:creationId xmlns:p14="http://schemas.microsoft.com/office/powerpoint/2010/main" val="3128713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0266FA1-4A1B-487D-8DAA-626A2E064D6A}"/>
              </a:ext>
            </a:extLst>
          </p:cNvPr>
          <p:cNvSpPr/>
          <p:nvPr/>
        </p:nvSpPr>
        <p:spPr>
          <a:xfrm>
            <a:off x="1563330" y="746599"/>
            <a:ext cx="8868696" cy="5016758"/>
          </a:xfrm>
          <a:prstGeom prst="rect">
            <a:avLst/>
          </a:prstGeom>
        </p:spPr>
        <p:txBody>
          <a:bodyPr wrap="square">
            <a:spAutoFit/>
          </a:bodyPr>
          <a:lstStyle/>
          <a:p>
            <a:pPr marL="285750" indent="-285750" algn="just">
              <a:spcAft>
                <a:spcPts val="0"/>
              </a:spcAft>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Для РЯ характерно наличие значительной группы </a:t>
            </a:r>
            <a:r>
              <a:rPr lang="ru-RU" sz="2000" u="sng" dirty="0">
                <a:solidFill>
                  <a:srgbClr val="00B050"/>
                </a:solidFill>
                <a:latin typeface="Arial" panose="020B0604020202020204" pitchFamily="34" charset="0"/>
                <a:ea typeface="Times New Roman"/>
                <a:cs typeface="Arial" panose="020B0604020202020204" pitchFamily="34" charset="0"/>
              </a:rPr>
              <a:t>несклоняемых существительных</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Заимствование при этом воспринимается целиком, не разделяясь на основу и окончание, поэтому при отнесении к одному из родов не используется формальный признак</a:t>
            </a:r>
            <a:r>
              <a:rPr lang="ru-RU" sz="2000" dirty="0">
                <a:latin typeface="Arial" panose="020B0604020202020204" pitchFamily="34" charset="0"/>
                <a:ea typeface="Times New Roman"/>
                <a:cs typeface="Arial" panose="020B0604020202020204" pitchFamily="34" charset="0"/>
              </a:rPr>
              <a:t>, оно происходит в зависимости от значения.</a:t>
            </a:r>
          </a:p>
          <a:p>
            <a:pPr algn="just">
              <a:spcAft>
                <a:spcPts val="0"/>
              </a:spcAft>
            </a:pPr>
            <a:r>
              <a:rPr lang="ru-RU" sz="2000" dirty="0">
                <a:latin typeface="Arial" panose="020B0604020202020204" pitchFamily="34" charset="0"/>
                <a:ea typeface="Times New Roman"/>
                <a:cs typeface="Arial" panose="020B0604020202020204" pitchFamily="34" charset="0"/>
              </a:rPr>
              <a:t> </a:t>
            </a:r>
            <a:endParaRPr lang="cs-CZ" sz="2000" dirty="0">
              <a:latin typeface="Arial" panose="020B0604020202020204" pitchFamily="34" charset="0"/>
              <a:ea typeface="Times New Roman"/>
              <a:cs typeface="Arial" panose="020B0604020202020204" pitchFamily="34" charset="0"/>
            </a:endParaRPr>
          </a:p>
          <a:p>
            <a:pPr marL="285750" indent="-285750" algn="just">
              <a:spcAft>
                <a:spcPts val="0"/>
              </a:spcAft>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Неодушевленные, нарицательные относятся обычно к </a:t>
            </a:r>
            <a:r>
              <a:rPr lang="ru-RU" sz="2000" b="1" dirty="0" err="1">
                <a:latin typeface="Arial" panose="020B0604020202020204" pitchFamily="34" charset="0"/>
                <a:ea typeface="Times New Roman"/>
                <a:cs typeface="Arial" panose="020B0604020202020204" pitchFamily="34" charset="0"/>
              </a:rPr>
              <a:t>ср.р</a:t>
            </a:r>
            <a:r>
              <a:rPr lang="ru-RU" sz="2000" b="1" dirty="0">
                <a:latin typeface="Arial" panose="020B0604020202020204" pitchFamily="34" charset="0"/>
                <a:ea typeface="Times New Roman"/>
                <a:cs typeface="Arial" panose="020B0604020202020204" pitchFamily="34" charset="0"/>
              </a:rPr>
              <a:t>. </a:t>
            </a:r>
            <a:endParaRPr lang="cs-CZ" sz="2000" b="1" dirty="0">
              <a:latin typeface="Arial" panose="020B0604020202020204" pitchFamily="34" charset="0"/>
              <a:ea typeface="Times New Roman"/>
              <a:cs typeface="Arial" panose="020B0604020202020204" pitchFamily="34" charset="0"/>
            </a:endParaRPr>
          </a:p>
          <a:p>
            <a:pPr marL="285750" indent="-285750" algn="just">
              <a:spcAft>
                <a:spcPts val="0"/>
              </a:spcAft>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Одушевленные типа </a:t>
            </a:r>
            <a:r>
              <a:rPr lang="ru-RU" sz="2000" i="1" dirty="0">
                <a:latin typeface="Arial" panose="020B0604020202020204" pitchFamily="34" charset="0"/>
                <a:ea typeface="Times New Roman"/>
                <a:cs typeface="Arial" panose="020B0604020202020204" pitchFamily="34" charset="0"/>
              </a:rPr>
              <a:t>леди, мисс </a:t>
            </a:r>
            <a:r>
              <a:rPr lang="ru-RU" sz="2000" dirty="0">
                <a:latin typeface="Arial" panose="020B0604020202020204" pitchFamily="34" charset="0"/>
                <a:ea typeface="Times New Roman"/>
                <a:cs typeface="Arial" panose="020B0604020202020204" pitchFamily="34" charset="0"/>
              </a:rPr>
              <a:t>к </a:t>
            </a:r>
            <a:r>
              <a:rPr lang="ru-RU" sz="2000" b="1" dirty="0" err="1">
                <a:latin typeface="Arial" panose="020B0604020202020204" pitchFamily="34" charset="0"/>
                <a:ea typeface="Times New Roman"/>
                <a:cs typeface="Arial" panose="020B0604020202020204" pitchFamily="34" charset="0"/>
              </a:rPr>
              <a:t>ж.р</a:t>
            </a:r>
            <a:r>
              <a:rPr lang="ru-RU" sz="2000" b="1" dirty="0">
                <a:latin typeface="Arial" panose="020B0604020202020204" pitchFamily="34" charset="0"/>
                <a:ea typeface="Times New Roman"/>
                <a:cs typeface="Arial" panose="020B0604020202020204" pitchFamily="34" charset="0"/>
              </a:rPr>
              <a:t>.</a:t>
            </a:r>
            <a:r>
              <a:rPr lang="ru-RU" sz="2000" dirty="0">
                <a:latin typeface="Arial" panose="020B0604020202020204" pitchFamily="34" charset="0"/>
                <a:ea typeface="Times New Roman"/>
                <a:cs typeface="Arial" panose="020B0604020202020204" pitchFamily="34" charset="0"/>
              </a:rPr>
              <a:t>, остальные к </a:t>
            </a:r>
            <a:r>
              <a:rPr lang="ru-RU" sz="2000" b="1" dirty="0" err="1">
                <a:latin typeface="Arial" panose="020B0604020202020204" pitchFamily="34" charset="0"/>
                <a:ea typeface="Times New Roman"/>
                <a:cs typeface="Arial" panose="020B0604020202020204" pitchFamily="34" charset="0"/>
              </a:rPr>
              <a:t>м.р</a:t>
            </a:r>
            <a:r>
              <a:rPr lang="ru-RU" sz="2000" b="1" dirty="0">
                <a:latin typeface="Arial" panose="020B0604020202020204" pitchFamily="34" charset="0"/>
                <a:ea typeface="Times New Roman"/>
                <a:cs typeface="Arial" panose="020B0604020202020204" pitchFamily="34" charset="0"/>
              </a:rPr>
              <a:t>.</a:t>
            </a:r>
          </a:p>
          <a:p>
            <a:pPr indent="449580" algn="just">
              <a:spcAft>
                <a:spcPts val="0"/>
              </a:spcAft>
            </a:pPr>
            <a:endParaRPr lang="ru-RU" sz="2000" dirty="0">
              <a:latin typeface="Arial" panose="020B0604020202020204" pitchFamily="34" charset="0"/>
              <a:ea typeface="Times New Roman"/>
              <a:cs typeface="Arial" panose="020B0604020202020204" pitchFamily="34" charset="0"/>
            </a:endParaRPr>
          </a:p>
          <a:p>
            <a:pPr marL="285750" indent="-285750" algn="just">
              <a:spcAft>
                <a:spcPts val="0"/>
              </a:spcAft>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Подобные слова </a:t>
            </a:r>
            <a:r>
              <a:rPr lang="ru-RU" sz="2000" b="1" dirty="0">
                <a:latin typeface="Arial" panose="020B0604020202020204" pitchFamily="34" charset="0"/>
                <a:ea typeface="Times New Roman"/>
                <a:cs typeface="Arial" panose="020B0604020202020204" pitchFamily="34" charset="0"/>
              </a:rPr>
              <a:t>включаются ЧЯ в парадигму </a:t>
            </a:r>
            <a:r>
              <a:rPr lang="ru-RU" sz="2000" dirty="0">
                <a:latin typeface="Arial" panose="020B0604020202020204" pitchFamily="34" charset="0"/>
                <a:ea typeface="Times New Roman"/>
                <a:cs typeface="Arial" panose="020B0604020202020204" pitchFamily="34" charset="0"/>
              </a:rPr>
              <a:t>и не вызывают затруднений при отнесении к определенному роду. </a:t>
            </a:r>
          </a:p>
          <a:p>
            <a:pPr algn="just">
              <a:spcAft>
                <a:spcPts val="0"/>
              </a:spcAft>
            </a:pPr>
            <a:endParaRPr lang="ru-RU" sz="2000" dirty="0">
              <a:latin typeface="Arial" panose="020B0604020202020204" pitchFamily="34" charset="0"/>
              <a:ea typeface="Times New Roman"/>
              <a:cs typeface="Arial" panose="020B0604020202020204" pitchFamily="34" charset="0"/>
            </a:endParaRPr>
          </a:p>
          <a:p>
            <a:pPr marL="285750" indent="-285750" algn="just">
              <a:spcAft>
                <a:spcPts val="0"/>
              </a:spcAft>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Отнесение </a:t>
            </a:r>
            <a:r>
              <a:rPr lang="ru-RU" sz="2000" b="1" dirty="0">
                <a:latin typeface="Arial" panose="020B0604020202020204" pitchFamily="34" charset="0"/>
                <a:ea typeface="Times New Roman"/>
                <a:cs typeface="Arial" panose="020B0604020202020204" pitchFamily="34" charset="0"/>
              </a:rPr>
              <a:t>заимствованных названий </a:t>
            </a:r>
            <a:r>
              <a:rPr lang="ru-RU" sz="2000" dirty="0">
                <a:latin typeface="Arial" panose="020B0604020202020204" pitchFamily="34" charset="0"/>
                <a:ea typeface="Times New Roman"/>
                <a:cs typeface="Arial" panose="020B0604020202020204" pitchFamily="34" charset="0"/>
              </a:rPr>
              <a:t>к роду осуществляется в РЯ: </a:t>
            </a:r>
          </a:p>
          <a:p>
            <a:pPr algn="just">
              <a:spcAft>
                <a:spcPts val="0"/>
              </a:spcAft>
            </a:pPr>
            <a:r>
              <a:rPr lang="ru-RU" sz="2000" dirty="0">
                <a:latin typeface="Arial" panose="020B0604020202020204" pitchFamily="34" charset="0"/>
                <a:ea typeface="Times New Roman"/>
                <a:cs typeface="Arial" panose="020B0604020202020204" pitchFamily="34" charset="0"/>
              </a:rPr>
              <a:t>1. На основе окончания (напр.: </a:t>
            </a:r>
            <a:r>
              <a:rPr lang="ru-RU" sz="2000" i="1" dirty="0">
                <a:latin typeface="Arial" panose="020B0604020202020204" pitchFamily="34" charset="0"/>
                <a:ea typeface="Times New Roman"/>
                <a:cs typeface="Arial" panose="020B0604020202020204" pitchFamily="34" charset="0"/>
              </a:rPr>
              <a:t>прекрасная Прага</a:t>
            </a:r>
            <a:r>
              <a:rPr lang="ru-RU" sz="2000" dirty="0">
                <a:latin typeface="Arial" panose="020B0604020202020204" pitchFamily="34" charset="0"/>
                <a:ea typeface="Times New Roman"/>
                <a:cs typeface="Arial" panose="020B0604020202020204" pitchFamily="34" charset="0"/>
              </a:rPr>
              <a:t>)</a:t>
            </a:r>
          </a:p>
          <a:p>
            <a:pPr algn="just">
              <a:spcAft>
                <a:spcPts val="0"/>
              </a:spcAft>
            </a:pPr>
            <a:r>
              <a:rPr lang="ru-RU" sz="2000" dirty="0">
                <a:latin typeface="Arial" panose="020B0604020202020204" pitchFamily="34" charset="0"/>
                <a:ea typeface="Times New Roman"/>
                <a:cs typeface="Arial" panose="020B0604020202020204" pitchFamily="34" charset="0"/>
              </a:rPr>
              <a:t>2. На основе рода общего понятия (напр.: </a:t>
            </a:r>
            <a:r>
              <a:rPr lang="ru-RU" sz="2000" i="1" dirty="0">
                <a:latin typeface="Arial" panose="020B0604020202020204" pitchFamily="34" charset="0"/>
                <a:ea typeface="Times New Roman"/>
                <a:cs typeface="Arial" panose="020B0604020202020204" pitchFamily="34" charset="0"/>
              </a:rPr>
              <a:t>людный Токио, многоводная Миссисипи</a:t>
            </a:r>
            <a:r>
              <a:rPr lang="ru-RU" sz="2000" dirty="0">
                <a:latin typeface="Arial" panose="020B0604020202020204" pitchFamily="34" charset="0"/>
                <a:ea typeface="Times New Roman"/>
                <a:cs typeface="Arial" panose="020B0604020202020204" pitchFamily="34" charset="0"/>
              </a:rPr>
              <a:t>)</a:t>
            </a:r>
          </a:p>
        </p:txBody>
      </p:sp>
    </p:spTree>
    <p:extLst>
      <p:ext uri="{BB962C8B-B14F-4D97-AF65-F5344CB8AC3E}">
        <p14:creationId xmlns:p14="http://schemas.microsoft.com/office/powerpoint/2010/main" val="5912594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641B8D5-C3E8-43AF-9C5F-387ACC704EE0}"/>
              </a:ext>
            </a:extLst>
          </p:cNvPr>
          <p:cNvSpPr/>
          <p:nvPr/>
        </p:nvSpPr>
        <p:spPr>
          <a:xfrm>
            <a:off x="1766657" y="1303589"/>
            <a:ext cx="9072978" cy="3816429"/>
          </a:xfrm>
          <a:prstGeom prst="rect">
            <a:avLst/>
          </a:prstGeom>
        </p:spPr>
        <p:txBody>
          <a:bodyPr wrap="square">
            <a:spAutoFit/>
          </a:bodyPr>
          <a:lstStyle/>
          <a:p>
            <a:r>
              <a:rPr lang="ru-RU" sz="2200" b="1" u="sng" dirty="0">
                <a:solidFill>
                  <a:srgbClr val="00B050"/>
                </a:solidFill>
                <a:latin typeface="Arial" panose="020B0604020202020204" pitchFamily="34" charset="0"/>
                <a:cs typeface="Arial" panose="020B0604020202020204" pitchFamily="34" charset="0"/>
              </a:rPr>
              <a:t>Семантические разряды прилагательных</a:t>
            </a:r>
            <a:r>
              <a:rPr lang="cs-CZ" sz="2200" b="1" u="sng" dirty="0">
                <a:latin typeface="Arial" panose="020B0604020202020204" pitchFamily="34" charset="0"/>
                <a:cs typeface="Arial" panose="020B0604020202020204" pitchFamily="34" charset="0"/>
              </a:rPr>
              <a:t>:</a:t>
            </a:r>
            <a:endParaRPr lang="ru-RU" sz="2200" b="1" u="sng" dirty="0">
              <a:latin typeface="Arial" panose="020B0604020202020204" pitchFamily="34" charset="0"/>
              <a:cs typeface="Arial" panose="020B0604020202020204" pitchFamily="34" charset="0"/>
            </a:endParaRPr>
          </a:p>
          <a:p>
            <a:endParaRPr lang="ru-RU" sz="2200" dirty="0">
              <a:latin typeface="Arial" panose="020B0604020202020204" pitchFamily="34" charset="0"/>
              <a:cs typeface="Arial" panose="020B0604020202020204" pitchFamily="34" charset="0"/>
            </a:endParaRPr>
          </a:p>
          <a:p>
            <a:r>
              <a:rPr lang="ru-RU" sz="2200" b="1" dirty="0">
                <a:solidFill>
                  <a:srgbClr val="0070C0"/>
                </a:solidFill>
                <a:latin typeface="Arial" panose="020B0604020202020204" pitchFamily="34" charset="0"/>
                <a:cs typeface="Arial" panose="020B0604020202020204" pitchFamily="34" charset="0"/>
              </a:rPr>
              <a:t>Качественные</a:t>
            </a:r>
            <a:r>
              <a:rPr lang="ru-RU" sz="2200" dirty="0">
                <a:latin typeface="Arial" panose="020B0604020202020204" pitchFamily="34" charset="0"/>
                <a:cs typeface="Arial" panose="020B0604020202020204" pitchFamily="34" charset="0"/>
              </a:rPr>
              <a:t> прилагательные (</a:t>
            </a:r>
            <a:r>
              <a:rPr lang="cs-CZ" sz="2200" dirty="0">
                <a:latin typeface="Arial" panose="020B0604020202020204" pitchFamily="34" charset="0"/>
                <a:cs typeface="Arial" panose="020B0604020202020204" pitchFamily="34" charset="0"/>
              </a:rPr>
              <a:t>jakostní přídavná jména</a:t>
            </a:r>
            <a:r>
              <a:rPr lang="de-DE" sz="2200" dirty="0">
                <a:latin typeface="Arial" panose="020B0604020202020204" pitchFamily="34" charset="0"/>
                <a:cs typeface="Arial" panose="020B0604020202020204" pitchFamily="34" charset="0"/>
              </a:rPr>
              <a:t>)</a:t>
            </a:r>
          </a:p>
          <a:p>
            <a:r>
              <a:rPr lang="ru-RU" sz="2200" i="1" dirty="0">
                <a:latin typeface="Arial" panose="020B0604020202020204" pitchFamily="34" charset="0"/>
                <a:cs typeface="Arial" panose="020B0604020202020204" pitchFamily="34" charset="0"/>
              </a:rPr>
              <a:t>старый</a:t>
            </a:r>
            <a:endParaRPr lang="cs-CZ" sz="2200" i="1" dirty="0">
              <a:latin typeface="Arial" panose="020B0604020202020204" pitchFamily="34" charset="0"/>
              <a:cs typeface="Arial" panose="020B0604020202020204" pitchFamily="34" charset="0"/>
            </a:endParaRPr>
          </a:p>
          <a:p>
            <a:endParaRPr lang="ru-RU" sz="2200" dirty="0">
              <a:latin typeface="Arial" panose="020B0604020202020204" pitchFamily="34" charset="0"/>
              <a:cs typeface="Arial" panose="020B0604020202020204" pitchFamily="34" charset="0"/>
            </a:endParaRPr>
          </a:p>
          <a:p>
            <a:r>
              <a:rPr lang="ru-RU" sz="2200" b="1" dirty="0">
                <a:solidFill>
                  <a:srgbClr val="0070C0"/>
                </a:solidFill>
                <a:latin typeface="Arial" panose="020B0604020202020204" pitchFamily="34" charset="0"/>
                <a:cs typeface="Arial" panose="020B0604020202020204" pitchFamily="34" charset="0"/>
              </a:rPr>
              <a:t>Относительные</a:t>
            </a:r>
            <a:r>
              <a:rPr lang="ru-RU" sz="2200" dirty="0">
                <a:latin typeface="Arial" panose="020B0604020202020204" pitchFamily="34" charset="0"/>
                <a:cs typeface="Arial" panose="020B0604020202020204" pitchFamily="34" charset="0"/>
              </a:rPr>
              <a:t> прилагательные (</a:t>
            </a:r>
            <a:r>
              <a:rPr lang="cs-CZ" sz="2200" dirty="0">
                <a:latin typeface="Arial" panose="020B0604020202020204" pitchFamily="34" charset="0"/>
                <a:cs typeface="Arial" panose="020B0604020202020204" pitchFamily="34" charset="0"/>
              </a:rPr>
              <a:t>vztažná / vztahová přídavná jména</a:t>
            </a:r>
            <a:r>
              <a:rPr lang="de-DE" sz="2200" dirty="0">
                <a:latin typeface="Arial" panose="020B0604020202020204" pitchFamily="34" charset="0"/>
                <a:cs typeface="Arial" panose="020B0604020202020204" pitchFamily="34" charset="0"/>
              </a:rPr>
              <a:t>)</a:t>
            </a:r>
          </a:p>
          <a:p>
            <a:r>
              <a:rPr lang="ru-RU" sz="2200" i="1" dirty="0">
                <a:latin typeface="Arial" panose="020B0604020202020204" pitchFamily="34" charset="0"/>
                <a:cs typeface="Arial" panose="020B0604020202020204" pitchFamily="34" charset="0"/>
              </a:rPr>
              <a:t>ванильный</a:t>
            </a:r>
            <a:endParaRPr lang="cs-CZ" sz="2200" i="1" dirty="0">
              <a:latin typeface="Arial" panose="020B0604020202020204" pitchFamily="34" charset="0"/>
              <a:cs typeface="Arial" panose="020B0604020202020204" pitchFamily="34" charset="0"/>
            </a:endParaRPr>
          </a:p>
          <a:p>
            <a:endParaRPr lang="ru-RU" sz="2200" dirty="0">
              <a:latin typeface="Arial" panose="020B0604020202020204" pitchFamily="34" charset="0"/>
              <a:cs typeface="Arial" panose="020B0604020202020204" pitchFamily="34" charset="0"/>
            </a:endParaRPr>
          </a:p>
          <a:p>
            <a:r>
              <a:rPr lang="ru-RU" sz="2200" b="1" dirty="0">
                <a:solidFill>
                  <a:srgbClr val="0070C0"/>
                </a:solidFill>
                <a:latin typeface="Arial" panose="020B0604020202020204" pitchFamily="34" charset="0"/>
                <a:cs typeface="Arial" panose="020B0604020202020204" pitchFamily="34" charset="0"/>
              </a:rPr>
              <a:t>Притяжательные</a:t>
            </a:r>
            <a:r>
              <a:rPr lang="ru-RU" sz="2200" dirty="0">
                <a:solidFill>
                  <a:srgbClr val="0070C0"/>
                </a:solidFill>
                <a:latin typeface="Arial" panose="020B0604020202020204" pitchFamily="34" charset="0"/>
                <a:cs typeface="Arial" panose="020B0604020202020204" pitchFamily="34" charset="0"/>
              </a:rPr>
              <a:t> </a:t>
            </a:r>
            <a:r>
              <a:rPr lang="ru-RU" sz="2200" dirty="0">
                <a:latin typeface="Arial" panose="020B0604020202020204" pitchFamily="34" charset="0"/>
                <a:cs typeface="Arial" panose="020B0604020202020204" pitchFamily="34" charset="0"/>
              </a:rPr>
              <a:t> прилагательные (</a:t>
            </a:r>
            <a:r>
              <a:rPr lang="cs-CZ" sz="2200" dirty="0">
                <a:latin typeface="Arial" panose="020B0604020202020204" pitchFamily="34" charset="0"/>
                <a:cs typeface="Arial" panose="020B0604020202020204" pitchFamily="34" charset="0"/>
              </a:rPr>
              <a:t>přivlastňovací přídavná jména</a:t>
            </a:r>
            <a:r>
              <a:rPr lang="de-DE" sz="2200" dirty="0">
                <a:latin typeface="Arial" panose="020B0604020202020204" pitchFamily="34" charset="0"/>
                <a:cs typeface="Arial" panose="020B0604020202020204" pitchFamily="34" charset="0"/>
              </a:rPr>
              <a:t>)</a:t>
            </a:r>
            <a:endParaRPr lang="cs-CZ" sz="2200" dirty="0">
              <a:latin typeface="Arial" panose="020B0604020202020204" pitchFamily="34" charset="0"/>
              <a:cs typeface="Arial" panose="020B0604020202020204" pitchFamily="34" charset="0"/>
            </a:endParaRPr>
          </a:p>
          <a:p>
            <a:r>
              <a:rPr lang="ru-RU" sz="2200" i="1" dirty="0">
                <a:latin typeface="Arial" panose="020B0604020202020204" pitchFamily="34" charset="0"/>
                <a:cs typeface="Arial" panose="020B0604020202020204" pitchFamily="34" charset="0"/>
              </a:rPr>
              <a:t>мамин</a:t>
            </a:r>
            <a:endParaRPr lang="de-DE" sz="2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209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8A0B712-003C-41B7-B575-56D3E3F509AC}"/>
              </a:ext>
            </a:extLst>
          </p:cNvPr>
          <p:cNvSpPr/>
          <p:nvPr/>
        </p:nvSpPr>
        <p:spPr>
          <a:xfrm>
            <a:off x="1250127" y="529978"/>
            <a:ext cx="10182689" cy="5632311"/>
          </a:xfrm>
          <a:prstGeom prst="rect">
            <a:avLst/>
          </a:prstGeom>
        </p:spPr>
        <p:txBody>
          <a:bodyPr wrap="square">
            <a:spAutoFit/>
          </a:bodyPr>
          <a:lstStyle/>
          <a:p>
            <a:pPr>
              <a:spcAft>
                <a:spcPts val="0"/>
              </a:spcAft>
            </a:pPr>
            <a:r>
              <a:rPr lang="ru-RU" sz="2000" b="1" dirty="0">
                <a:solidFill>
                  <a:srgbClr val="00B050"/>
                </a:solidFill>
                <a:latin typeface="Arial" panose="020B0604020202020204" pitchFamily="34" charset="0"/>
                <a:ea typeface="Times New Roman"/>
                <a:cs typeface="Arial" panose="020B0604020202020204" pitchFamily="34" charset="0"/>
              </a:rPr>
              <a:t>Качественные</a:t>
            </a:r>
            <a:r>
              <a:rPr lang="ru-RU" sz="2000" dirty="0">
                <a:latin typeface="Arial" panose="020B0604020202020204" pitchFamily="34" charset="0"/>
                <a:ea typeface="Times New Roman"/>
                <a:cs typeface="Arial" panose="020B0604020202020204" pitchFamily="34" charset="0"/>
              </a:rPr>
              <a:t> – прилагательные непосредственно называющие признак (</a:t>
            </a:r>
            <a:r>
              <a:rPr lang="ru-RU" sz="2000" i="1" dirty="0">
                <a:latin typeface="Arial" panose="020B0604020202020204" pitchFamily="34" charset="0"/>
                <a:ea typeface="Times New Roman"/>
                <a:cs typeface="Arial" panose="020B0604020202020204" pitchFamily="34" charset="0"/>
              </a:rPr>
              <a:t>веселый, </a:t>
            </a:r>
            <a:r>
              <a:rPr lang="cs-CZ" sz="2000" i="1" dirty="0">
                <a:latin typeface="Arial" panose="020B0604020202020204" pitchFamily="34" charset="0"/>
                <a:ea typeface="Times New Roman"/>
                <a:cs typeface="Arial" panose="020B0604020202020204" pitchFamily="34" charset="0"/>
              </a:rPr>
              <a:t>veselý</a:t>
            </a:r>
            <a:r>
              <a:rPr lang="ru-RU" sz="2000" i="1" dirty="0">
                <a:latin typeface="Arial" panose="020B0604020202020204" pitchFamily="34" charset="0"/>
                <a:ea typeface="Times New Roman"/>
                <a:cs typeface="Arial" panose="020B0604020202020204" pitchFamily="34" charset="0"/>
              </a:rPr>
              <a:t>; сухой</a:t>
            </a:r>
            <a:r>
              <a:rPr lang="cs-CZ" sz="2000" i="1" dirty="0">
                <a:latin typeface="Arial" panose="020B0604020202020204" pitchFamily="34" charset="0"/>
                <a:ea typeface="Times New Roman"/>
                <a:cs typeface="Arial" panose="020B0604020202020204" pitchFamily="34" charset="0"/>
              </a:rPr>
              <a:t>, suchý</a:t>
            </a:r>
            <a:r>
              <a:rPr lang="ru-RU" sz="2000" dirty="0">
                <a:latin typeface="Arial" panose="020B0604020202020204" pitchFamily="34" charset="0"/>
                <a:ea typeface="Times New Roman"/>
                <a:cs typeface="Arial" panose="020B0604020202020204" pitchFamily="34" charset="0"/>
              </a:rPr>
              <a:t>).</a:t>
            </a:r>
            <a:r>
              <a:rPr lang="cs-CZ" sz="2000"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По большей части – непроизводные слова. </a:t>
            </a:r>
            <a:endParaRPr lang="de-DE" sz="2000" dirty="0">
              <a:latin typeface="Arial" panose="020B0604020202020204" pitchFamily="34" charset="0"/>
              <a:ea typeface="Times New Roman"/>
              <a:cs typeface="Arial" panose="020B0604020202020204" pitchFamily="34" charset="0"/>
            </a:endParaRPr>
          </a:p>
          <a:p>
            <a:pPr>
              <a:spcAft>
                <a:spcPts val="0"/>
              </a:spcAft>
            </a:pPr>
            <a:r>
              <a:rPr lang="ru-RU" sz="2000" dirty="0">
                <a:latin typeface="Arial" panose="020B0604020202020204" pitchFamily="34" charset="0"/>
                <a:ea typeface="Times New Roman"/>
                <a:cs typeface="Arial" panose="020B0604020202020204" pitchFamily="34" charset="0"/>
              </a:rPr>
              <a:t> </a:t>
            </a:r>
            <a:endParaRPr lang="de-DE" sz="2000" dirty="0">
              <a:latin typeface="Arial" panose="020B0604020202020204" pitchFamily="34" charset="0"/>
              <a:ea typeface="Times New Roman"/>
              <a:cs typeface="Arial" panose="020B0604020202020204" pitchFamily="34" charset="0"/>
            </a:endParaRPr>
          </a:p>
          <a:p>
            <a:pPr>
              <a:spcAft>
                <a:spcPts val="0"/>
              </a:spcAft>
            </a:pPr>
            <a:r>
              <a:rPr lang="ru-RU" sz="2000" b="1" dirty="0">
                <a:solidFill>
                  <a:srgbClr val="0070C0"/>
                </a:solidFill>
                <a:latin typeface="Arial" panose="020B0604020202020204" pitchFamily="34" charset="0"/>
                <a:ea typeface="Times New Roman"/>
                <a:cs typeface="Arial" panose="020B0604020202020204" pitchFamily="34" charset="0"/>
              </a:rPr>
              <a:t>Формальные признаки</a:t>
            </a:r>
            <a:r>
              <a:rPr lang="ru-RU" sz="2000" dirty="0">
                <a:latin typeface="Arial" panose="020B0604020202020204" pitchFamily="34" charset="0"/>
                <a:ea typeface="Times New Roman"/>
                <a:cs typeface="Arial" panose="020B0604020202020204" pitchFamily="34" charset="0"/>
              </a:rPr>
              <a:t>:</a:t>
            </a:r>
          </a:p>
          <a:p>
            <a:pPr marL="285750" indent="-285750">
              <a:spcAft>
                <a:spcPts val="0"/>
              </a:spcAft>
              <a:buFont typeface="Wingdings" panose="05000000000000000000" pitchFamily="2" charset="2"/>
              <a:buChar char="Ø"/>
            </a:pPr>
            <a:r>
              <a:rPr lang="ru-RU" sz="2000" b="1" dirty="0">
                <a:latin typeface="Arial" panose="020B0604020202020204" pitchFamily="34" charset="0"/>
                <a:ea typeface="Times New Roman"/>
                <a:cs typeface="Arial" panose="020B0604020202020204" pitchFamily="34" charset="0"/>
              </a:rPr>
              <a:t>Способность образовывать формы степеней сравнения</a:t>
            </a:r>
          </a:p>
          <a:p>
            <a:pPr>
              <a:spcAft>
                <a:spcPts val="0"/>
              </a:spcAft>
            </a:pPr>
            <a:r>
              <a:rPr lang="ru-RU" sz="2000" i="1" dirty="0">
                <a:latin typeface="Arial" panose="020B0604020202020204" pitchFamily="34" charset="0"/>
                <a:ea typeface="Times New Roman"/>
                <a:cs typeface="Arial" panose="020B0604020202020204" pitchFamily="34" charset="0"/>
              </a:rPr>
              <a:t>чистый, чище, более чистый, самый чистый</a:t>
            </a:r>
            <a:r>
              <a:rPr lang="cs-CZ" sz="2000" i="1" dirty="0">
                <a:latin typeface="Arial" panose="020B0604020202020204" pitchFamily="34" charset="0"/>
                <a:ea typeface="Times New Roman"/>
                <a:cs typeface="Arial" panose="020B0604020202020204" pitchFamily="34" charset="0"/>
              </a:rPr>
              <a:t>, </a:t>
            </a:r>
            <a:r>
              <a:rPr lang="ru-RU" sz="2000" i="1" dirty="0">
                <a:latin typeface="Arial" panose="020B0604020202020204" pitchFamily="34" charset="0"/>
                <a:ea typeface="Times New Roman"/>
                <a:cs typeface="Arial" panose="020B0604020202020204" pitchFamily="34" charset="0"/>
              </a:rPr>
              <a:t>чище всех</a:t>
            </a:r>
          </a:p>
          <a:p>
            <a:pPr>
              <a:spcAft>
                <a:spcPts val="0"/>
              </a:spcAft>
            </a:pPr>
            <a:endParaRPr lang="de-DE" sz="2000"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Ø"/>
            </a:pPr>
            <a:r>
              <a:rPr lang="ru-RU" sz="2000" b="1" dirty="0">
                <a:latin typeface="Arial" panose="020B0604020202020204" pitchFamily="34" charset="0"/>
                <a:ea typeface="Times New Roman"/>
                <a:cs typeface="Arial" panose="020B0604020202020204" pitchFamily="34" charset="0"/>
              </a:rPr>
              <a:t>Способность выступать в качестве сказуемого в краткой форме</a:t>
            </a:r>
          </a:p>
          <a:p>
            <a:pPr>
              <a:spcAft>
                <a:spcPts val="0"/>
              </a:spcAft>
            </a:pPr>
            <a:r>
              <a:rPr lang="de-DE" sz="2000" i="1" dirty="0">
                <a:latin typeface="Arial" panose="020B0604020202020204" pitchFamily="34" charset="0"/>
                <a:ea typeface="Times New Roman"/>
                <a:cs typeface="Arial" panose="020B0604020202020204" pitchFamily="34" charset="0"/>
              </a:rPr>
              <a:t> </a:t>
            </a:r>
            <a:r>
              <a:rPr lang="ru-RU" sz="2000" i="1" dirty="0">
                <a:latin typeface="Arial" panose="020B0604020202020204" pitchFamily="34" charset="0"/>
                <a:ea typeface="Times New Roman"/>
                <a:cs typeface="Arial" panose="020B0604020202020204" pitchFamily="34" charset="0"/>
              </a:rPr>
              <a:t>Наш дедушка уже здоров.</a:t>
            </a:r>
            <a:endParaRPr lang="cs-CZ" sz="2000" i="1" dirty="0">
              <a:latin typeface="Arial" panose="020B0604020202020204" pitchFamily="34" charset="0"/>
              <a:ea typeface="Times New Roman"/>
              <a:cs typeface="Arial" panose="020B0604020202020204" pitchFamily="34" charset="0"/>
            </a:endParaRPr>
          </a:p>
          <a:p>
            <a:pPr>
              <a:spcAft>
                <a:spcPts val="0"/>
              </a:spcAft>
            </a:pPr>
            <a:endParaRPr lang="de-DE" sz="2000"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Ø"/>
            </a:pPr>
            <a:r>
              <a:rPr lang="ru-RU" sz="2000" b="1" dirty="0">
                <a:latin typeface="Arial" panose="020B0604020202020204" pitchFamily="34" charset="0"/>
                <a:ea typeface="Times New Roman"/>
                <a:cs typeface="Arial" panose="020B0604020202020204" pitchFamily="34" charset="0"/>
              </a:rPr>
              <a:t>Способность принимать суффиксы субъективной оценки </a:t>
            </a:r>
          </a:p>
          <a:p>
            <a:pPr>
              <a:spcAft>
                <a:spcPts val="0"/>
              </a:spcAft>
            </a:pPr>
            <a:r>
              <a:rPr lang="ru-RU" sz="2000" i="1" dirty="0">
                <a:latin typeface="Arial" panose="020B0604020202020204" pitchFamily="34" charset="0"/>
                <a:ea typeface="Times New Roman"/>
                <a:cs typeface="Arial" panose="020B0604020202020204" pitchFamily="34" charset="0"/>
              </a:rPr>
              <a:t>чист</a:t>
            </a:r>
            <a:r>
              <a:rPr lang="ru-RU" sz="2000" b="1" i="1" dirty="0">
                <a:latin typeface="Arial" panose="020B0604020202020204" pitchFamily="34" charset="0"/>
                <a:ea typeface="Times New Roman"/>
                <a:cs typeface="Arial" panose="020B0604020202020204" pitchFamily="34" charset="0"/>
              </a:rPr>
              <a:t>еньк</a:t>
            </a:r>
            <a:r>
              <a:rPr lang="ru-RU" sz="2000" i="1" dirty="0">
                <a:latin typeface="Arial" panose="020B0604020202020204" pitchFamily="34" charset="0"/>
                <a:ea typeface="Times New Roman"/>
                <a:cs typeface="Arial" panose="020B0604020202020204" pitchFamily="34" charset="0"/>
              </a:rPr>
              <a:t>ий, грязн</a:t>
            </a:r>
            <a:r>
              <a:rPr lang="ru-RU" sz="2000" b="1" i="1" dirty="0">
                <a:latin typeface="Arial" panose="020B0604020202020204" pitchFamily="34" charset="0"/>
                <a:ea typeface="Times New Roman"/>
                <a:cs typeface="Arial" panose="020B0604020202020204" pitchFamily="34" charset="0"/>
              </a:rPr>
              <a:t>оват</a:t>
            </a:r>
            <a:r>
              <a:rPr lang="ru-RU" sz="2000" i="1" dirty="0">
                <a:latin typeface="Arial" panose="020B0604020202020204" pitchFamily="34" charset="0"/>
                <a:ea typeface="Times New Roman"/>
                <a:cs typeface="Arial" panose="020B0604020202020204" pitchFamily="34" charset="0"/>
              </a:rPr>
              <a:t>ый, больш</a:t>
            </a:r>
            <a:r>
              <a:rPr lang="ru-RU" sz="2000" b="1" i="1" dirty="0">
                <a:latin typeface="Arial" panose="020B0604020202020204" pitchFamily="34" charset="0"/>
                <a:ea typeface="Times New Roman"/>
                <a:cs typeface="Arial" panose="020B0604020202020204" pitchFamily="34" charset="0"/>
              </a:rPr>
              <a:t>ущ</a:t>
            </a:r>
            <a:r>
              <a:rPr lang="ru-RU" sz="2000" i="1" dirty="0">
                <a:latin typeface="Arial" panose="020B0604020202020204" pitchFamily="34" charset="0"/>
                <a:ea typeface="Times New Roman"/>
                <a:cs typeface="Arial" panose="020B0604020202020204" pitchFamily="34" charset="0"/>
              </a:rPr>
              <a:t>ий</a:t>
            </a:r>
            <a:endParaRPr lang="de-DE" sz="2000" i="1" dirty="0">
              <a:latin typeface="Arial" panose="020B0604020202020204" pitchFamily="34" charset="0"/>
              <a:ea typeface="Times New Roman"/>
              <a:cs typeface="Arial" panose="020B0604020202020204" pitchFamily="34" charset="0"/>
            </a:endParaRPr>
          </a:p>
          <a:p>
            <a:pPr>
              <a:spcAft>
                <a:spcPts val="0"/>
              </a:spcAft>
            </a:pPr>
            <a:r>
              <a:rPr lang="ru-RU" sz="2000" dirty="0">
                <a:latin typeface="Arial" panose="020B0604020202020204" pitchFamily="34" charset="0"/>
                <a:ea typeface="Times New Roman"/>
                <a:cs typeface="Arial" panose="020B0604020202020204" pitchFamily="34" charset="0"/>
              </a:rPr>
              <a:t>В ЧЯ часто – префиксальные соответствия, напр. </a:t>
            </a:r>
            <a:r>
              <a:rPr lang="ru-RU" sz="2000" i="1" dirty="0">
                <a:latin typeface="Arial" panose="020B0604020202020204" pitchFamily="34" charset="0"/>
                <a:ea typeface="Times New Roman"/>
                <a:cs typeface="Arial" panose="020B0604020202020204" pitchFamily="34" charset="0"/>
              </a:rPr>
              <a:t>глуповатый - </a:t>
            </a:r>
            <a:r>
              <a:rPr lang="cs-CZ" sz="2000" i="1" dirty="0">
                <a:latin typeface="Arial" panose="020B0604020202020204" pitchFamily="34" charset="0"/>
                <a:ea typeface="Times New Roman"/>
                <a:cs typeface="Arial" panose="020B0604020202020204" pitchFamily="34" charset="0"/>
              </a:rPr>
              <a:t>přihlouplý</a:t>
            </a:r>
            <a:r>
              <a:rPr lang="ru-RU" sz="2000" i="1" dirty="0">
                <a:latin typeface="Arial" panose="020B0604020202020204" pitchFamily="34" charset="0"/>
                <a:ea typeface="Times New Roman"/>
                <a:cs typeface="Arial" panose="020B0604020202020204" pitchFamily="34" charset="0"/>
              </a:rPr>
              <a:t>, желтоватый – </a:t>
            </a:r>
            <a:r>
              <a:rPr lang="cs-CZ" sz="2000" i="1" dirty="0">
                <a:latin typeface="Arial" panose="020B0604020202020204" pitchFamily="34" charset="0"/>
                <a:ea typeface="Times New Roman"/>
                <a:cs typeface="Arial" panose="020B0604020202020204" pitchFamily="34" charset="0"/>
              </a:rPr>
              <a:t>nažloutlý</a:t>
            </a:r>
            <a:r>
              <a:rPr lang="ru-RU" sz="2000" i="1"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но имеются и суффиксальные: </a:t>
            </a:r>
            <a:r>
              <a:rPr lang="ru-RU" sz="2000" i="1" dirty="0">
                <a:latin typeface="Arial" panose="020B0604020202020204" pitchFamily="34" charset="0"/>
                <a:ea typeface="Times New Roman"/>
                <a:cs typeface="Arial" panose="020B0604020202020204" pitchFamily="34" charset="0"/>
              </a:rPr>
              <a:t>узенький – </a:t>
            </a:r>
            <a:r>
              <a:rPr lang="cs-CZ" sz="2000" i="1" dirty="0">
                <a:latin typeface="Arial" panose="020B0604020202020204" pitchFamily="34" charset="0"/>
                <a:ea typeface="Times New Roman"/>
                <a:cs typeface="Arial" panose="020B0604020202020204" pitchFamily="34" charset="0"/>
              </a:rPr>
              <a:t>uzoučký</a:t>
            </a:r>
            <a:r>
              <a:rPr lang="ru-RU" sz="2000" i="1" dirty="0">
                <a:latin typeface="Arial" panose="020B0604020202020204" pitchFamily="34" charset="0"/>
                <a:ea typeface="Times New Roman"/>
                <a:cs typeface="Arial" panose="020B0604020202020204" pitchFamily="34" charset="0"/>
              </a:rPr>
              <a:t>.</a:t>
            </a:r>
            <a:endParaRPr lang="de-DE" sz="2000" i="1" dirty="0">
              <a:latin typeface="Arial" panose="020B0604020202020204" pitchFamily="34" charset="0"/>
              <a:ea typeface="Times New Roman"/>
              <a:cs typeface="Arial" panose="020B0604020202020204" pitchFamily="34" charset="0"/>
            </a:endParaRPr>
          </a:p>
          <a:p>
            <a:pPr>
              <a:spcAft>
                <a:spcPts val="0"/>
              </a:spcAft>
            </a:pPr>
            <a:endParaRPr lang="ru-RU" sz="2000"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Ø"/>
            </a:pPr>
            <a:r>
              <a:rPr lang="ru-RU" sz="2000" b="1" dirty="0">
                <a:latin typeface="Arial" panose="020B0604020202020204" pitchFamily="34" charset="0"/>
                <a:ea typeface="Times New Roman"/>
                <a:cs typeface="Arial" panose="020B0604020202020204" pitchFamily="34" charset="0"/>
              </a:rPr>
              <a:t>Способность сочетаться со словами: очень, совсем, чуть </a:t>
            </a:r>
          </a:p>
          <a:p>
            <a:pPr>
              <a:spcAft>
                <a:spcPts val="0"/>
              </a:spcAft>
            </a:pPr>
            <a:r>
              <a:rPr lang="ru-RU" sz="2000" dirty="0">
                <a:latin typeface="Arial" panose="020B0604020202020204" pitchFamily="34" charset="0"/>
                <a:ea typeface="Times New Roman"/>
                <a:cs typeface="Arial" panose="020B0604020202020204" pitchFamily="34" charset="0"/>
              </a:rPr>
              <a:t>+ удвоенное употребление: </a:t>
            </a:r>
            <a:r>
              <a:rPr lang="ru-RU" sz="2000" i="1" dirty="0">
                <a:latin typeface="Arial" panose="020B0604020202020204" pitchFamily="34" charset="0"/>
                <a:ea typeface="Times New Roman"/>
                <a:cs typeface="Arial" panose="020B0604020202020204" pitchFamily="34" charset="0"/>
              </a:rPr>
              <a:t>чистый-чистый</a:t>
            </a:r>
            <a:r>
              <a:rPr lang="cs-CZ" sz="2000" i="1" dirty="0">
                <a:latin typeface="Arial" panose="020B0604020202020204" pitchFamily="34" charset="0"/>
                <a:ea typeface="Times New Roman"/>
                <a:cs typeface="Arial" panose="020B0604020202020204" pitchFamily="34" charset="0"/>
              </a:rPr>
              <a:t> </a:t>
            </a:r>
            <a:endParaRPr lang="ru-RU" sz="2000" i="1" dirty="0">
              <a:latin typeface="Arial" panose="020B0604020202020204" pitchFamily="34" charset="0"/>
              <a:ea typeface="Times New Roman"/>
              <a:cs typeface="Arial" panose="020B0604020202020204" pitchFamily="34" charset="0"/>
            </a:endParaRPr>
          </a:p>
          <a:p>
            <a:pPr>
              <a:spcAft>
                <a:spcPts val="0"/>
              </a:spcAft>
            </a:pPr>
            <a:r>
              <a:rPr lang="cs-CZ" sz="2000"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префикс пре: </a:t>
            </a:r>
            <a:r>
              <a:rPr lang="ru-RU" sz="2000" i="1" dirty="0">
                <a:latin typeface="Arial" panose="020B0604020202020204" pitchFamily="34" charset="0"/>
                <a:ea typeface="Times New Roman"/>
                <a:cs typeface="Arial" panose="020B0604020202020204" pitchFamily="34" charset="0"/>
              </a:rPr>
              <a:t>пренеприятный разговор</a:t>
            </a:r>
            <a:endParaRPr lang="de-DE" sz="2000" i="1" dirty="0">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41061589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1D5259D-06BD-4D08-B402-CC68CBC97344}"/>
              </a:ext>
            </a:extLst>
          </p:cNvPr>
          <p:cNvSpPr/>
          <p:nvPr/>
        </p:nvSpPr>
        <p:spPr>
          <a:xfrm>
            <a:off x="1412503" y="1127695"/>
            <a:ext cx="9650027" cy="4401205"/>
          </a:xfrm>
          <a:prstGeom prst="rect">
            <a:avLst/>
          </a:prstGeom>
        </p:spPr>
        <p:txBody>
          <a:bodyPr wrap="square">
            <a:spAutoFit/>
          </a:bodyPr>
          <a:lstStyle/>
          <a:p>
            <a:pPr>
              <a:spcAft>
                <a:spcPts val="0"/>
              </a:spcAft>
            </a:pPr>
            <a:r>
              <a:rPr lang="ru-RU" sz="2000" b="1" dirty="0">
                <a:solidFill>
                  <a:srgbClr val="00B050"/>
                </a:solidFill>
                <a:latin typeface="Arial" panose="020B0604020202020204" pitchFamily="34" charset="0"/>
                <a:ea typeface="Times New Roman"/>
                <a:cs typeface="Arial" panose="020B0604020202020204" pitchFamily="34" charset="0"/>
              </a:rPr>
              <a:t>Относительные</a:t>
            </a:r>
            <a:r>
              <a:rPr lang="ru-RU" sz="2000" dirty="0">
                <a:solidFill>
                  <a:srgbClr val="00B050"/>
                </a:solidFill>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 прилагательные, не называющие признак прямо, а относящие к другому предмету (</a:t>
            </a:r>
            <a:r>
              <a:rPr lang="ru-RU" sz="2000" i="1" dirty="0">
                <a:latin typeface="Arial" panose="020B0604020202020204" pitchFamily="34" charset="0"/>
                <a:ea typeface="Times New Roman"/>
                <a:cs typeface="Arial" panose="020B0604020202020204" pitchFamily="34" charset="0"/>
              </a:rPr>
              <a:t>речной,</a:t>
            </a:r>
            <a:r>
              <a:rPr lang="cs-CZ" sz="2000" i="1" dirty="0">
                <a:latin typeface="Arial" panose="020B0604020202020204" pitchFamily="34" charset="0"/>
                <a:ea typeface="Times New Roman"/>
                <a:cs typeface="Arial" panose="020B0604020202020204" pitchFamily="34" charset="0"/>
              </a:rPr>
              <a:t> říčný</a:t>
            </a:r>
            <a:r>
              <a:rPr lang="ru-RU" sz="2000" i="1" dirty="0">
                <a:latin typeface="Arial" panose="020B0604020202020204" pitchFamily="34" charset="0"/>
                <a:ea typeface="Times New Roman"/>
                <a:cs typeface="Arial" panose="020B0604020202020204" pitchFamily="34" charset="0"/>
              </a:rPr>
              <a:t>; деревянный</a:t>
            </a:r>
            <a:r>
              <a:rPr lang="cs-CZ" sz="2000" i="1" dirty="0">
                <a:latin typeface="Arial" panose="020B0604020202020204" pitchFamily="34" charset="0"/>
                <a:ea typeface="Times New Roman"/>
                <a:cs typeface="Arial" panose="020B0604020202020204" pitchFamily="34" charset="0"/>
              </a:rPr>
              <a:t>, dřevěný</a:t>
            </a:r>
            <a:r>
              <a:rPr lang="ru-RU" sz="2000" dirty="0">
                <a:latin typeface="Arial" panose="020B0604020202020204" pitchFamily="34" charset="0"/>
                <a:ea typeface="Times New Roman"/>
                <a:cs typeface="Arial" panose="020B0604020202020204" pitchFamily="34" charset="0"/>
              </a:rPr>
              <a:t>).</a:t>
            </a:r>
          </a:p>
          <a:p>
            <a:pPr>
              <a:spcAft>
                <a:spcPts val="0"/>
              </a:spcAft>
            </a:pPr>
            <a:r>
              <a:rPr lang="ru-RU" sz="2000" dirty="0">
                <a:latin typeface="Arial" panose="020B0604020202020204" pitchFamily="34" charset="0"/>
                <a:ea typeface="Times New Roman"/>
                <a:cs typeface="Arial" panose="020B0604020202020204" pitchFamily="34" charset="0"/>
              </a:rPr>
              <a:t>По большей части – производные слова (</a:t>
            </a:r>
            <a:r>
              <a:rPr lang="ru-RU" sz="2000" i="1" dirty="0">
                <a:latin typeface="Arial" panose="020B0604020202020204" pitchFamily="34" charset="0"/>
                <a:ea typeface="Times New Roman"/>
                <a:cs typeface="Arial" panose="020B0604020202020204" pitchFamily="34" charset="0"/>
              </a:rPr>
              <a:t>море – морской</a:t>
            </a:r>
            <a:r>
              <a:rPr lang="cs-CZ" sz="2000" i="1" dirty="0">
                <a:latin typeface="Arial" panose="020B0604020202020204" pitchFamily="34" charset="0"/>
                <a:ea typeface="Times New Roman"/>
                <a:cs typeface="Arial" panose="020B0604020202020204" pitchFamily="34" charset="0"/>
              </a:rPr>
              <a:t>, moře, mořský</a:t>
            </a:r>
            <a:r>
              <a:rPr lang="ru-RU" sz="2000" dirty="0">
                <a:latin typeface="Arial" panose="020B0604020202020204" pitchFamily="34" charset="0"/>
                <a:ea typeface="Times New Roman"/>
                <a:cs typeface="Arial" panose="020B0604020202020204" pitchFamily="34" charset="0"/>
              </a:rPr>
              <a:t>)</a:t>
            </a:r>
            <a:endParaRPr lang="de-DE" sz="2000" dirty="0">
              <a:latin typeface="Arial" panose="020B0604020202020204" pitchFamily="34" charset="0"/>
              <a:ea typeface="Times New Roman"/>
              <a:cs typeface="Arial" panose="020B0604020202020204" pitchFamily="34" charset="0"/>
            </a:endParaRPr>
          </a:p>
          <a:p>
            <a:pPr>
              <a:spcAft>
                <a:spcPts val="0"/>
              </a:spcAft>
            </a:pPr>
            <a:r>
              <a:rPr lang="ru-RU" sz="2000" dirty="0">
                <a:latin typeface="Arial" panose="020B0604020202020204" pitchFamily="34" charset="0"/>
                <a:ea typeface="Times New Roman"/>
                <a:cs typeface="Arial" panose="020B0604020202020204" pitchFamily="34" charset="0"/>
              </a:rPr>
              <a:t> </a:t>
            </a:r>
            <a:endParaRPr lang="de-DE" sz="2000" dirty="0">
              <a:latin typeface="Arial" panose="020B0604020202020204" pitchFamily="34" charset="0"/>
              <a:ea typeface="Times New Roman"/>
              <a:cs typeface="Arial" panose="020B0604020202020204" pitchFamily="34" charset="0"/>
            </a:endParaRPr>
          </a:p>
          <a:p>
            <a:pPr>
              <a:spcAft>
                <a:spcPts val="0"/>
              </a:spcAft>
            </a:pPr>
            <a:r>
              <a:rPr lang="ru-RU" sz="2000" b="1" dirty="0">
                <a:solidFill>
                  <a:srgbClr val="0070C0"/>
                </a:solidFill>
                <a:latin typeface="Arial" panose="020B0604020202020204" pitchFamily="34" charset="0"/>
                <a:ea typeface="Times New Roman"/>
                <a:cs typeface="Arial" panose="020B0604020202020204" pitchFamily="34" charset="0"/>
              </a:rPr>
              <a:t>Формальные признаки</a:t>
            </a:r>
            <a:r>
              <a:rPr lang="ru-RU" sz="2000" dirty="0">
                <a:latin typeface="Arial" panose="020B0604020202020204" pitchFamily="34" charset="0"/>
                <a:ea typeface="Times New Roman"/>
                <a:cs typeface="Arial" panose="020B0604020202020204" pitchFamily="34" charset="0"/>
              </a:rPr>
              <a:t>:</a:t>
            </a:r>
          </a:p>
          <a:p>
            <a:pPr>
              <a:spcAft>
                <a:spcPts val="0"/>
              </a:spcAft>
            </a:pPr>
            <a:endParaRPr lang="de-DE" sz="2000"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Ø"/>
            </a:pPr>
            <a:r>
              <a:rPr lang="ru-RU" sz="2000" b="1" dirty="0">
                <a:latin typeface="Arial" panose="020B0604020202020204" pitchFamily="34" charset="0"/>
                <a:ea typeface="Times New Roman"/>
                <a:cs typeface="Arial" panose="020B0604020202020204" pitchFamily="34" charset="0"/>
              </a:rPr>
              <a:t>Не образуют степеней сравнения</a:t>
            </a:r>
          </a:p>
          <a:p>
            <a:pPr marL="285750" indent="-285750">
              <a:spcAft>
                <a:spcPts val="0"/>
              </a:spcAft>
              <a:buFont typeface="Wingdings" panose="05000000000000000000" pitchFamily="2" charset="2"/>
              <a:buChar char="Ø"/>
            </a:pPr>
            <a:endParaRPr lang="de-DE" sz="2000"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Ø"/>
            </a:pPr>
            <a:r>
              <a:rPr lang="ru-RU" sz="2000" b="1" dirty="0">
                <a:latin typeface="Arial" panose="020B0604020202020204" pitchFamily="34" charset="0"/>
                <a:ea typeface="Times New Roman"/>
                <a:cs typeface="Arial" panose="020B0604020202020204" pitchFamily="34" charset="0"/>
              </a:rPr>
              <a:t>Могут выступать в качестве сказуемого, но не образуют кратких форм</a:t>
            </a:r>
          </a:p>
          <a:p>
            <a:pPr>
              <a:spcAft>
                <a:spcPts val="0"/>
              </a:spcAft>
            </a:pPr>
            <a:r>
              <a:rPr lang="ru-RU" sz="2000" i="1" dirty="0">
                <a:latin typeface="Arial" panose="020B0604020202020204" pitchFamily="34" charset="0"/>
                <a:ea typeface="Times New Roman"/>
                <a:cs typeface="Arial" panose="020B0604020202020204" pitchFamily="34" charset="0"/>
              </a:rPr>
              <a:t>Эта работа в основном исследовательская.</a:t>
            </a:r>
            <a:endParaRPr lang="de-DE" sz="2000" i="1"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Ø"/>
            </a:pPr>
            <a:endParaRPr lang="ru-RU" sz="2000" i="1"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Ø"/>
            </a:pPr>
            <a:r>
              <a:rPr lang="ru-RU" sz="2000" b="1" dirty="0">
                <a:latin typeface="Arial" panose="020B0604020202020204" pitchFamily="34" charset="0"/>
                <a:ea typeface="Times New Roman"/>
                <a:cs typeface="Arial" panose="020B0604020202020204" pitchFamily="34" charset="0"/>
              </a:rPr>
              <a:t>Не способны принимать суффиксы субъективной оценки и сочетаться со словами типа </a:t>
            </a:r>
            <a:r>
              <a:rPr lang="ru-RU" sz="2000" b="1" i="1" dirty="0">
                <a:latin typeface="Arial" panose="020B0604020202020204" pitchFamily="34" charset="0"/>
                <a:ea typeface="Times New Roman"/>
                <a:cs typeface="Arial" panose="020B0604020202020204" pitchFamily="34" charset="0"/>
              </a:rPr>
              <a:t>очень</a:t>
            </a:r>
            <a:endParaRPr lang="de-DE" sz="2000" b="1" i="1" dirty="0">
              <a:latin typeface="Arial" panose="020B0604020202020204" pitchFamily="34" charset="0"/>
              <a:ea typeface="Times New Roman"/>
              <a:cs typeface="Arial" panose="020B0604020202020204" pitchFamily="34" charset="0"/>
            </a:endParaRPr>
          </a:p>
          <a:p>
            <a:pPr>
              <a:spcAft>
                <a:spcPts val="0"/>
              </a:spcAft>
            </a:pPr>
            <a:r>
              <a:rPr lang="ru-RU" sz="2000" dirty="0">
                <a:latin typeface="Arial" panose="020B0604020202020204" pitchFamily="34" charset="0"/>
                <a:ea typeface="Times New Roman"/>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38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92C9145-878D-4DD1-8C4D-977C6CEA143C}"/>
              </a:ext>
            </a:extLst>
          </p:cNvPr>
          <p:cNvSpPr/>
          <p:nvPr/>
        </p:nvSpPr>
        <p:spPr>
          <a:xfrm>
            <a:off x="727969" y="458956"/>
            <a:ext cx="11079332" cy="5940088"/>
          </a:xfrm>
          <a:prstGeom prst="rect">
            <a:avLst/>
          </a:prstGeom>
        </p:spPr>
        <p:txBody>
          <a:bodyPr wrap="square">
            <a:spAutoFit/>
          </a:bodyPr>
          <a:lstStyle/>
          <a:p>
            <a:pPr>
              <a:spcAft>
                <a:spcPts val="0"/>
              </a:spcAft>
            </a:pPr>
            <a:r>
              <a:rPr lang="ru-RU" sz="2000" b="1" dirty="0">
                <a:solidFill>
                  <a:srgbClr val="00B050"/>
                </a:solidFill>
                <a:latin typeface="Arial" panose="020B0604020202020204" pitchFamily="34" charset="0"/>
                <a:ea typeface="Times New Roman"/>
                <a:cs typeface="Arial" panose="020B0604020202020204" pitchFamily="34" charset="0"/>
              </a:rPr>
              <a:t>Притяжательные и относительно-притяжательные</a:t>
            </a:r>
            <a:r>
              <a:rPr lang="ru-RU" sz="2000" b="1" dirty="0">
                <a:latin typeface="Arial" panose="020B0604020202020204" pitchFamily="34" charset="0"/>
                <a:ea typeface="Times New Roman"/>
                <a:cs typeface="Arial" panose="020B0604020202020204" pitchFamily="34" charset="0"/>
              </a:rPr>
              <a:t> </a:t>
            </a:r>
            <a:r>
              <a:rPr lang="ru-RU" b="1" dirty="0">
                <a:latin typeface="Arial" panose="020B0604020202020204" pitchFamily="34" charset="0"/>
                <a:ea typeface="Times New Roman"/>
                <a:cs typeface="Arial" panose="020B0604020202020204" pitchFamily="34" charset="0"/>
              </a:rPr>
              <a:t>прилагательные выражают принадлежность:</a:t>
            </a:r>
            <a:endParaRPr lang="de-DE" b="1" dirty="0">
              <a:latin typeface="Arial" panose="020B0604020202020204" pitchFamily="34" charset="0"/>
              <a:ea typeface="Times New Roman"/>
              <a:cs typeface="Arial" panose="020B0604020202020204" pitchFamily="34" charset="0"/>
            </a:endParaRPr>
          </a:p>
          <a:p>
            <a:pPr>
              <a:spcAft>
                <a:spcPts val="0"/>
              </a:spcAft>
            </a:pPr>
            <a:endParaRPr lang="ru-RU" b="1"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
            </a:pPr>
            <a:r>
              <a:rPr lang="ru-RU" b="1" dirty="0">
                <a:latin typeface="Arial" panose="020B0604020202020204" pitchFamily="34" charset="0"/>
                <a:ea typeface="Times New Roman"/>
                <a:cs typeface="Arial" panose="020B0604020202020204" pitchFamily="34" charset="0"/>
              </a:rPr>
              <a:t>Притяжательные –</a:t>
            </a:r>
            <a:r>
              <a:rPr lang="ru-RU" dirty="0">
                <a:latin typeface="Arial" panose="020B0604020202020204" pitchFamily="34" charset="0"/>
                <a:ea typeface="Times New Roman"/>
                <a:cs typeface="Arial" panose="020B0604020202020204" pitchFamily="34" charset="0"/>
              </a:rPr>
              <a:t> </a:t>
            </a:r>
            <a:r>
              <a:rPr lang="ru-RU" b="1" dirty="0">
                <a:latin typeface="Arial" panose="020B0604020202020204" pitchFamily="34" charset="0"/>
                <a:ea typeface="Times New Roman"/>
                <a:cs typeface="Arial" panose="020B0604020202020204" pitchFamily="34" charset="0"/>
              </a:rPr>
              <a:t>индивидуальная принадлежность</a:t>
            </a:r>
          </a:p>
          <a:p>
            <a:pPr>
              <a:spcAft>
                <a:spcPts val="0"/>
              </a:spcAft>
            </a:pPr>
            <a:r>
              <a:rPr lang="ru-RU" i="1" dirty="0">
                <a:latin typeface="Arial" panose="020B0604020202020204" pitchFamily="34" charset="0"/>
                <a:ea typeface="Times New Roman"/>
                <a:cs typeface="Arial" panose="020B0604020202020204" pitchFamily="34" charset="0"/>
              </a:rPr>
              <a:t>мамин, отцов, Игорев;</a:t>
            </a:r>
            <a:r>
              <a:rPr lang="cs-CZ" i="1" dirty="0">
                <a:latin typeface="Arial" panose="020B0604020202020204" pitchFamily="34" charset="0"/>
                <a:ea typeface="Times New Roman"/>
                <a:cs typeface="Arial" panose="020B0604020202020204" pitchFamily="34" charset="0"/>
              </a:rPr>
              <a:t> matčin, otcův, Petrův</a:t>
            </a:r>
            <a:endParaRPr lang="de-DE" i="1" dirty="0">
              <a:latin typeface="Arial" panose="020B0604020202020204" pitchFamily="34" charset="0"/>
              <a:ea typeface="Times New Roman"/>
              <a:cs typeface="Arial" panose="020B0604020202020204" pitchFamily="34" charset="0"/>
            </a:endParaRPr>
          </a:p>
          <a:p>
            <a:pPr>
              <a:spcAft>
                <a:spcPts val="0"/>
              </a:spcAft>
            </a:pPr>
            <a:r>
              <a:rPr lang="ru-RU" dirty="0">
                <a:latin typeface="Arial" panose="020B0604020202020204" pitchFamily="34" charset="0"/>
                <a:ea typeface="Times New Roman"/>
                <a:cs typeface="Arial" panose="020B0604020202020204" pitchFamily="34" charset="0"/>
              </a:rPr>
              <a:t>Образуются от названий членов семьи и имен собственных.</a:t>
            </a:r>
            <a:endParaRPr lang="de-DE" dirty="0">
              <a:latin typeface="Arial" panose="020B0604020202020204" pitchFamily="34" charset="0"/>
              <a:ea typeface="Times New Roman"/>
              <a:cs typeface="Arial" panose="020B0604020202020204" pitchFamily="34" charset="0"/>
            </a:endParaRPr>
          </a:p>
          <a:p>
            <a:pPr>
              <a:spcAft>
                <a:spcPts val="0"/>
              </a:spcAft>
            </a:pPr>
            <a:r>
              <a:rPr lang="ru-RU" b="1" dirty="0">
                <a:latin typeface="Arial" panose="020B0604020202020204" pitchFamily="34" charset="0"/>
                <a:ea typeface="Times New Roman"/>
                <a:cs typeface="Arial" panose="020B0604020202020204" pitchFamily="34" charset="0"/>
              </a:rPr>
              <a:t> </a:t>
            </a:r>
            <a:endParaRPr lang="de-DE"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
            </a:pPr>
            <a:r>
              <a:rPr lang="ru-RU" b="1" dirty="0">
                <a:latin typeface="Arial" panose="020B0604020202020204" pitchFamily="34" charset="0"/>
                <a:ea typeface="Times New Roman"/>
                <a:cs typeface="Arial" panose="020B0604020202020204" pitchFamily="34" charset="0"/>
              </a:rPr>
              <a:t>Относительно-притяжательные – видовая принадлежность</a:t>
            </a:r>
          </a:p>
          <a:p>
            <a:pPr>
              <a:spcAft>
                <a:spcPts val="0"/>
              </a:spcAft>
            </a:pPr>
            <a:r>
              <a:rPr lang="ru-RU" i="1" dirty="0">
                <a:latin typeface="Arial" panose="020B0604020202020204" pitchFamily="34" charset="0"/>
                <a:ea typeface="Times New Roman"/>
                <a:cs typeface="Arial" panose="020B0604020202020204" pitchFamily="34" charset="0"/>
              </a:rPr>
              <a:t>лисий</a:t>
            </a:r>
            <a:r>
              <a:rPr lang="cs-CZ" i="1" dirty="0">
                <a:latin typeface="Arial" panose="020B0604020202020204" pitchFamily="34" charset="0"/>
                <a:ea typeface="Times New Roman"/>
                <a:cs typeface="Arial" panose="020B0604020202020204" pitchFamily="34" charset="0"/>
              </a:rPr>
              <a:t> </a:t>
            </a:r>
            <a:r>
              <a:rPr lang="ru-RU" i="1" dirty="0">
                <a:latin typeface="Arial" panose="020B0604020202020204" pitchFamily="34" charset="0"/>
                <a:ea typeface="Times New Roman"/>
                <a:cs typeface="Arial" panose="020B0604020202020204" pitchFamily="34" charset="0"/>
              </a:rPr>
              <a:t>хвост, охотничий нож; </a:t>
            </a:r>
            <a:r>
              <a:rPr lang="cs-CZ" i="1" dirty="0">
                <a:latin typeface="Arial" panose="020B0604020202020204" pitchFamily="34" charset="0"/>
                <a:ea typeface="Times New Roman"/>
                <a:cs typeface="Arial" panose="020B0604020202020204" pitchFamily="34" charset="0"/>
              </a:rPr>
              <a:t>kosí hnízdo, ptačí zpěv</a:t>
            </a:r>
          </a:p>
          <a:p>
            <a:pPr>
              <a:spcAft>
                <a:spcPts val="0"/>
              </a:spcAft>
            </a:pPr>
            <a:r>
              <a:rPr lang="ru-RU" b="1" dirty="0">
                <a:latin typeface="Arial" panose="020B0604020202020204" pitchFamily="34" charset="0"/>
                <a:ea typeface="Times New Roman"/>
                <a:cs typeface="Arial" panose="020B0604020202020204" pitchFamily="34" charset="0"/>
              </a:rPr>
              <a:t> </a:t>
            </a:r>
            <a:endParaRPr lang="de-DE" dirty="0">
              <a:latin typeface="Arial" panose="020B0604020202020204" pitchFamily="34" charset="0"/>
              <a:ea typeface="Times New Roman"/>
              <a:cs typeface="Arial" panose="020B0604020202020204" pitchFamily="34" charset="0"/>
            </a:endParaRPr>
          </a:p>
          <a:p>
            <a:pPr>
              <a:spcAft>
                <a:spcPts val="0"/>
              </a:spcAft>
            </a:pPr>
            <a:r>
              <a:rPr lang="ru-RU" b="1" dirty="0">
                <a:solidFill>
                  <a:srgbClr val="00B050"/>
                </a:solidFill>
                <a:latin typeface="Arial" panose="020B0604020202020204" pitchFamily="34" charset="0"/>
                <a:ea typeface="Times New Roman"/>
                <a:cs typeface="Arial" panose="020B0604020202020204" pitchFamily="34" charset="0"/>
              </a:rPr>
              <a:t>Границы между семантическими разрядами не непроницаемы, переходы из одного разряда в другой очень распространены.</a:t>
            </a:r>
          </a:p>
          <a:p>
            <a:pPr marL="285750" indent="-285750">
              <a:spcAft>
                <a:spcPts val="0"/>
              </a:spcAft>
              <a:buFont typeface="Wingdings" panose="05000000000000000000" pitchFamily="2" charset="2"/>
              <a:buChar char="§"/>
            </a:pPr>
            <a:r>
              <a:rPr lang="ru-RU" dirty="0">
                <a:latin typeface="Arial" panose="020B0604020202020204" pitchFamily="34" charset="0"/>
                <a:ea typeface="Times New Roman"/>
                <a:cs typeface="Arial" panose="020B0604020202020204" pitchFamily="34" charset="0"/>
              </a:rPr>
              <a:t>Наиболее часты переходы относительных прил. в разряд качественных. </a:t>
            </a:r>
            <a:r>
              <a:rPr lang="ru-RU" i="1" dirty="0">
                <a:latin typeface="Arial" panose="020B0604020202020204" pitchFamily="34" charset="0"/>
                <a:ea typeface="Times New Roman"/>
                <a:cs typeface="Arial" panose="020B0604020202020204" pitchFamily="34" charset="0"/>
              </a:rPr>
              <a:t>Отправная точка </a:t>
            </a:r>
            <a:r>
              <a:rPr lang="ru-RU" dirty="0">
                <a:latin typeface="Arial" panose="020B0604020202020204" pitchFamily="34" charset="0"/>
                <a:ea typeface="Times New Roman"/>
                <a:cs typeface="Arial" panose="020B0604020202020204" pitchFamily="34" charset="0"/>
              </a:rPr>
              <a:t>– переносное употребление (</a:t>
            </a:r>
            <a:r>
              <a:rPr lang="ru-RU" i="1" dirty="0">
                <a:latin typeface="Arial" panose="020B0604020202020204" pitchFamily="34" charset="0"/>
                <a:ea typeface="Times New Roman"/>
                <a:cs typeface="Arial" panose="020B0604020202020204" pitchFamily="34" charset="0"/>
              </a:rPr>
              <a:t>книжная полка → книжное выражение, </a:t>
            </a:r>
            <a:r>
              <a:rPr lang="cs-CZ" i="1" dirty="0">
                <a:latin typeface="Arial" panose="020B0604020202020204" pitchFamily="34" charset="0"/>
                <a:ea typeface="Times New Roman"/>
                <a:cs typeface="Arial" panose="020B0604020202020204" pitchFamily="34" charset="0"/>
              </a:rPr>
              <a:t>k</a:t>
            </a:r>
            <a:r>
              <a:rPr lang="de-DE" i="1" dirty="0" err="1">
                <a:latin typeface="Arial" panose="020B0604020202020204" pitchFamily="34" charset="0"/>
                <a:ea typeface="Times New Roman"/>
                <a:cs typeface="Arial" panose="020B0604020202020204" pitchFamily="34" charset="0"/>
              </a:rPr>
              <a:t>amenný</a:t>
            </a:r>
            <a:r>
              <a:rPr lang="de-DE" i="1" dirty="0">
                <a:latin typeface="Arial" panose="020B0604020202020204" pitchFamily="34" charset="0"/>
                <a:ea typeface="Times New Roman"/>
                <a:cs typeface="Arial" panose="020B0604020202020204" pitchFamily="34" charset="0"/>
              </a:rPr>
              <a:t> </a:t>
            </a:r>
            <a:r>
              <a:rPr lang="de-DE" i="1" dirty="0" err="1">
                <a:latin typeface="Arial" panose="020B0604020202020204" pitchFamily="34" charset="0"/>
                <a:ea typeface="Times New Roman"/>
                <a:cs typeface="Arial" panose="020B0604020202020204" pitchFamily="34" charset="0"/>
              </a:rPr>
              <a:t>stůl</a:t>
            </a:r>
            <a:r>
              <a:rPr lang="cs-CZ" i="1" dirty="0">
                <a:latin typeface="Arial" panose="020B0604020202020204" pitchFamily="34" charset="0"/>
                <a:ea typeface="Times New Roman"/>
                <a:cs typeface="Arial" panose="020B0604020202020204" pitchFamily="34" charset="0"/>
              </a:rPr>
              <a:t> </a:t>
            </a:r>
            <a:r>
              <a:rPr lang="de-DE" i="1" dirty="0">
                <a:latin typeface="Arial" panose="020B0604020202020204" pitchFamily="34" charset="0"/>
                <a:ea typeface="Times New Roman"/>
                <a:cs typeface="Arial" panose="020B0604020202020204" pitchFamily="34" charset="0"/>
              </a:rPr>
              <a:t>→ </a:t>
            </a:r>
            <a:r>
              <a:rPr lang="cs-CZ" i="1" dirty="0">
                <a:latin typeface="Arial" panose="020B0604020202020204" pitchFamily="34" charset="0"/>
                <a:ea typeface="Times New Roman"/>
                <a:cs typeface="Arial" panose="020B0604020202020204" pitchFamily="34" charset="0"/>
              </a:rPr>
              <a:t>kamenný výraz tváře</a:t>
            </a:r>
            <a:r>
              <a:rPr lang="ru-RU" i="1" dirty="0">
                <a:latin typeface="Arial" panose="020B0604020202020204" pitchFamily="34" charset="0"/>
                <a:ea typeface="Times New Roman"/>
                <a:cs typeface="Arial" panose="020B0604020202020204" pitchFamily="34" charset="0"/>
              </a:rPr>
              <a:t>).</a:t>
            </a:r>
          </a:p>
          <a:p>
            <a:pPr>
              <a:spcAft>
                <a:spcPts val="0"/>
              </a:spcAft>
            </a:pPr>
            <a:endParaRPr lang="de-DE"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
            </a:pPr>
            <a:r>
              <a:rPr lang="ru-RU" dirty="0">
                <a:latin typeface="Arial" panose="020B0604020202020204" pitchFamily="34" charset="0"/>
                <a:ea typeface="Times New Roman"/>
                <a:cs typeface="Arial" panose="020B0604020202020204" pitchFamily="34" charset="0"/>
              </a:rPr>
              <a:t>В РЯ часто встречается наличие двух параллельных суффиксов, напр. большинство прил. на </a:t>
            </a:r>
            <a:r>
              <a:rPr lang="ru-RU" b="1" dirty="0">
                <a:latin typeface="Arial" panose="020B0604020202020204" pitchFamily="34" charset="0"/>
                <a:ea typeface="Times New Roman"/>
                <a:cs typeface="Arial" panose="020B0604020202020204" pitchFamily="34" charset="0"/>
              </a:rPr>
              <a:t>–</a:t>
            </a:r>
            <a:r>
              <a:rPr lang="ru-RU" b="1" dirty="0" err="1">
                <a:latin typeface="Arial" panose="020B0604020202020204" pitchFamily="34" charset="0"/>
                <a:ea typeface="Times New Roman"/>
                <a:cs typeface="Arial" panose="020B0604020202020204" pitchFamily="34" charset="0"/>
              </a:rPr>
              <a:t>ический</a:t>
            </a:r>
            <a:r>
              <a:rPr lang="ru-RU" b="1" dirty="0">
                <a:latin typeface="Arial" panose="020B0604020202020204" pitchFamily="34" charset="0"/>
                <a:ea typeface="Times New Roman"/>
                <a:cs typeface="Arial" panose="020B0604020202020204" pitchFamily="34" charset="0"/>
              </a:rPr>
              <a:t> </a:t>
            </a:r>
            <a:r>
              <a:rPr lang="ru-RU" dirty="0">
                <a:latin typeface="Arial" panose="020B0604020202020204" pitchFamily="34" charset="0"/>
                <a:ea typeface="Times New Roman"/>
                <a:cs typeface="Arial" panose="020B0604020202020204" pitchFamily="34" charset="0"/>
              </a:rPr>
              <a:t>употребляется в значении относительных (</a:t>
            </a:r>
            <a:r>
              <a:rPr lang="ru-RU" i="1" dirty="0">
                <a:latin typeface="Arial" panose="020B0604020202020204" pitchFamily="34" charset="0"/>
                <a:ea typeface="Times New Roman"/>
                <a:cs typeface="Arial" panose="020B0604020202020204" pitchFamily="34" charset="0"/>
              </a:rPr>
              <a:t>логический, исторический </a:t>
            </a:r>
            <a:r>
              <a:rPr lang="ru-RU" dirty="0">
                <a:latin typeface="Arial" panose="020B0604020202020204" pitchFamily="34" charset="0"/>
                <a:ea typeface="Times New Roman"/>
                <a:cs typeface="Arial" panose="020B0604020202020204" pitchFamily="34" charset="0"/>
              </a:rPr>
              <a:t>→ но: </a:t>
            </a:r>
            <a:r>
              <a:rPr lang="ru-RU" i="1" dirty="0">
                <a:latin typeface="Arial" panose="020B0604020202020204" pitchFamily="34" charset="0"/>
                <a:ea typeface="Times New Roman"/>
                <a:cs typeface="Arial" panose="020B0604020202020204" pitchFamily="34" charset="0"/>
              </a:rPr>
              <a:t>это заключение логично, объяснение не исторично</a:t>
            </a:r>
            <a:r>
              <a:rPr lang="ru-RU" dirty="0">
                <a:latin typeface="Arial" panose="020B0604020202020204" pitchFamily="34" charset="0"/>
                <a:ea typeface="Times New Roman"/>
                <a:cs typeface="Arial" panose="020B0604020202020204" pitchFamily="34" charset="0"/>
              </a:rPr>
              <a:t> – качественные прилагательные, краткая форма)</a:t>
            </a:r>
          </a:p>
          <a:p>
            <a:pPr>
              <a:spcAft>
                <a:spcPts val="0"/>
              </a:spcAft>
            </a:pPr>
            <a:r>
              <a:rPr lang="ru-RU" dirty="0">
                <a:latin typeface="Arial" panose="020B0604020202020204" pitchFamily="34" charset="0"/>
                <a:ea typeface="Times New Roman"/>
                <a:cs typeface="Arial" panose="020B0604020202020204" pitchFamily="34" charset="0"/>
              </a:rPr>
              <a:t>И для ЧЯ характерны формальные отличия.</a:t>
            </a:r>
          </a:p>
          <a:p>
            <a:pPr>
              <a:spcAft>
                <a:spcPts val="0"/>
              </a:spcAft>
            </a:pPr>
            <a:r>
              <a:rPr lang="cs-CZ" i="1" dirty="0">
                <a:latin typeface="Arial" panose="020B0604020202020204" pitchFamily="34" charset="0"/>
                <a:ea typeface="Times New Roman"/>
                <a:cs typeface="Arial" panose="020B0604020202020204" pitchFamily="34" charset="0"/>
              </a:rPr>
              <a:t>srdečné přivítání </a:t>
            </a:r>
            <a:r>
              <a:rPr lang="ru-RU" i="1" dirty="0">
                <a:latin typeface="Arial" panose="020B0604020202020204" pitchFamily="34" charset="0"/>
                <a:ea typeface="Times New Roman"/>
                <a:cs typeface="Arial" panose="020B0604020202020204" pitchFamily="34" charset="0"/>
              </a:rPr>
              <a:t>радушный прием,</a:t>
            </a:r>
            <a:r>
              <a:rPr lang="cs-CZ" i="1" dirty="0">
                <a:latin typeface="Arial" panose="020B0604020202020204" pitchFamily="34" charset="0"/>
                <a:ea typeface="Times New Roman"/>
                <a:cs typeface="Arial" panose="020B0604020202020204" pitchFamily="34" charset="0"/>
              </a:rPr>
              <a:t> srdeční chlopeň</a:t>
            </a:r>
            <a:r>
              <a:rPr lang="ru-RU" i="1" dirty="0">
                <a:latin typeface="Arial" panose="020B0604020202020204" pitchFamily="34" charset="0"/>
                <a:ea typeface="Times New Roman"/>
                <a:cs typeface="Arial" panose="020B0604020202020204" pitchFamily="34" charset="0"/>
              </a:rPr>
              <a:t> сердечный, аортальный клапан</a:t>
            </a:r>
            <a:endParaRPr lang="de-DE" i="1" dirty="0">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269213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CD5FE55-8C5E-4828-9890-D7A05C78DE98}"/>
              </a:ext>
            </a:extLst>
          </p:cNvPr>
          <p:cNvSpPr/>
          <p:nvPr/>
        </p:nvSpPr>
        <p:spPr>
          <a:xfrm>
            <a:off x="660479" y="847971"/>
            <a:ext cx="11088209" cy="4708981"/>
          </a:xfrm>
          <a:prstGeom prst="rect">
            <a:avLst/>
          </a:prstGeom>
        </p:spPr>
        <p:txBody>
          <a:bodyPr wrap="square">
            <a:spAutoFit/>
          </a:bodyPr>
          <a:lstStyle/>
          <a:p>
            <a:pPr algn="ctr"/>
            <a:r>
              <a:rPr lang="ru-RU" sz="2000" b="1" dirty="0">
                <a:solidFill>
                  <a:srgbClr val="00B050"/>
                </a:solidFill>
                <a:latin typeface="Arial" panose="020B0604020202020204" pitchFamily="34" charset="0"/>
                <a:cs typeface="Arial" panose="020B0604020202020204" pitchFamily="34" charset="0"/>
              </a:rPr>
              <a:t>Субстантивация прилагательных</a:t>
            </a:r>
          </a:p>
          <a:p>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И в ЧЯ и в РЯ имеется довольно значительная группа слов, сочетающих флексию прилагательного со значением и синтаксическими особенностями существительного. Не всегда можно определить, от каких сочетаний путем эллипсиса возникло наименование.</a:t>
            </a:r>
          </a:p>
          <a:p>
            <a:r>
              <a:rPr lang="ru-RU" sz="2000" i="1" dirty="0">
                <a:latin typeface="Arial" panose="020B0604020202020204" pitchFamily="34" charset="0"/>
                <a:cs typeface="Arial" panose="020B0604020202020204" pitchFamily="34" charset="0"/>
              </a:rPr>
              <a:t>столовая </a:t>
            </a:r>
            <a:r>
              <a:rPr lang="ru-RU" sz="2000" dirty="0">
                <a:latin typeface="Arial" panose="020B0604020202020204" pitchFamily="34" charset="0"/>
                <a:cs typeface="Arial" panose="020B0604020202020204" pitchFamily="34" charset="0"/>
              </a:rPr>
              <a:t>х </a:t>
            </a:r>
            <a:r>
              <a:rPr lang="ru-RU" sz="2000" i="1" dirty="0">
                <a:latin typeface="Arial" panose="020B0604020202020204" pitchFamily="34" charset="0"/>
                <a:cs typeface="Arial" panose="020B0604020202020204" pitchFamily="34" charset="0"/>
              </a:rPr>
              <a:t>запятая, легкие</a:t>
            </a:r>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И здесь можно видеть как случаи симметрии, так и случаи асимметрии </a:t>
            </a:r>
            <a:r>
              <a:rPr lang="ru-RU" sz="2000" i="1" dirty="0">
                <a:latin typeface="Arial" panose="020B0604020202020204" pitchFamily="34" charset="0"/>
                <a:cs typeface="Arial" panose="020B0604020202020204" pitchFamily="34" charset="0"/>
              </a:rPr>
              <a:t>заведующий</a:t>
            </a:r>
            <a:r>
              <a:rPr lang="ru-RU" sz="2000" dirty="0">
                <a:latin typeface="Arial" panose="020B0604020202020204" pitchFamily="34" charset="0"/>
                <a:cs typeface="Arial" panose="020B0604020202020204" pitchFamily="34" charset="0"/>
              </a:rPr>
              <a:t> х </a:t>
            </a:r>
            <a:r>
              <a:rPr lang="cs-CZ" sz="2000" i="1" dirty="0">
                <a:latin typeface="Arial" panose="020B0604020202020204" pitchFamily="34" charset="0"/>
                <a:cs typeface="Arial" panose="020B0604020202020204" pitchFamily="34" charset="0"/>
              </a:rPr>
              <a:t>vedoucí</a:t>
            </a:r>
            <a:r>
              <a:rPr lang="ru-RU" sz="2000" i="1" dirty="0">
                <a:latin typeface="Arial" panose="020B0604020202020204" pitchFamily="34" charset="0"/>
                <a:cs typeface="Arial" panose="020B0604020202020204" pitchFamily="34" charset="0"/>
              </a:rPr>
              <a:t>; мостовая </a:t>
            </a:r>
            <a:r>
              <a:rPr lang="ru-RU" sz="2000" dirty="0">
                <a:latin typeface="Arial" panose="020B0604020202020204" pitchFamily="34" charset="0"/>
                <a:cs typeface="Arial" panose="020B0604020202020204" pitchFamily="34" charset="0"/>
              </a:rPr>
              <a:t>х </a:t>
            </a:r>
            <a:r>
              <a:rPr lang="cs-CZ" sz="2000" i="1" dirty="0">
                <a:latin typeface="Arial" panose="020B0604020202020204" pitchFamily="34" charset="0"/>
                <a:cs typeface="Arial" panose="020B0604020202020204" pitchFamily="34" charset="0"/>
              </a:rPr>
              <a:t>dlažba; hovězí </a:t>
            </a:r>
            <a:r>
              <a:rPr lang="cs-CZ" sz="2000" dirty="0">
                <a:latin typeface="Arial" panose="020B0604020202020204" pitchFamily="34" charset="0"/>
                <a:cs typeface="Arial" panose="020B0604020202020204" pitchFamily="34" charset="0"/>
              </a:rPr>
              <a:t>x</a:t>
            </a:r>
            <a:r>
              <a:rPr lang="cs-CZ" sz="2000" i="1"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говядина</a:t>
            </a:r>
            <a:endParaRPr lang="cs-CZ" sz="2000" i="1"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ru-RU" sz="2000" dirty="0">
                <a:latin typeface="Arial" panose="020B0604020202020204" pitchFamily="34" charset="0"/>
                <a:cs typeface="Arial" panose="020B0604020202020204" pitchFamily="34" charset="0"/>
              </a:rPr>
              <a:t>Однако по сравнению с ЧЯ в РЯ для некоторых групп слов этот способ словообразования более распространен. Например, в </a:t>
            </a:r>
            <a:r>
              <a:rPr lang="ru-RU" sz="2000" dirty="0" err="1">
                <a:latin typeface="Arial" panose="020B0604020202020204" pitchFamily="34" charset="0"/>
                <a:cs typeface="Arial" panose="020B0604020202020204" pitchFamily="34" charset="0"/>
              </a:rPr>
              <a:t>ж.р</a:t>
            </a:r>
            <a:r>
              <a:rPr lang="ru-RU" sz="2000" dirty="0">
                <a:latin typeface="Arial" panose="020B0604020202020204" pitchFamily="34" charset="0"/>
                <a:cs typeface="Arial" panose="020B0604020202020204" pitchFamily="34" charset="0"/>
              </a:rPr>
              <a:t>. для наименования места в РЯ чаще используется субстантивация, в то время, как ЧЯ предпочитает суффиксацию (</a:t>
            </a:r>
            <a:r>
              <a:rPr lang="ru-RU" sz="2000" i="1" dirty="0">
                <a:latin typeface="Arial" panose="020B0604020202020204" pitchFamily="34" charset="0"/>
                <a:cs typeface="Arial" panose="020B0604020202020204" pitchFamily="34" charset="0"/>
              </a:rPr>
              <a:t>бойлерная, операционная </a:t>
            </a:r>
            <a:r>
              <a:rPr lang="ru-RU" sz="2000" dirty="0">
                <a:latin typeface="Arial" panose="020B0604020202020204" pitchFamily="34" charset="0"/>
                <a:cs typeface="Arial" panose="020B0604020202020204" pitchFamily="34" charset="0"/>
              </a:rPr>
              <a:t>х </a:t>
            </a:r>
            <a:r>
              <a:rPr lang="ru-RU" sz="2000" i="1" dirty="0" err="1">
                <a:latin typeface="Arial" panose="020B0604020202020204" pitchFamily="34" charset="0"/>
                <a:cs typeface="Arial" panose="020B0604020202020204" pitchFamily="34" charset="0"/>
              </a:rPr>
              <a:t>sesterna</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sborovna</a:t>
            </a:r>
            <a:r>
              <a:rPr lang="ru-RU" sz="2000" dirty="0">
                <a:latin typeface="Arial" panose="020B0604020202020204" pitchFamily="34" charset="0"/>
                <a:cs typeface="Arial" panose="020B0604020202020204" pitchFamily="34" charset="0"/>
              </a:rPr>
              <a:t>). В </a:t>
            </a:r>
            <a:r>
              <a:rPr lang="ru-RU" sz="2000" dirty="0" err="1">
                <a:latin typeface="Arial" panose="020B0604020202020204" pitchFamily="34" charset="0"/>
                <a:cs typeface="Arial" panose="020B0604020202020204" pitchFamily="34" charset="0"/>
              </a:rPr>
              <a:t>ср.р</a:t>
            </a:r>
            <a:r>
              <a:rPr lang="ru-RU" sz="2000" dirty="0">
                <a:latin typeface="Arial" panose="020B0604020202020204" pitchFamily="34" charset="0"/>
                <a:cs typeface="Arial" panose="020B0604020202020204" pitchFamily="34" charset="0"/>
              </a:rPr>
              <a:t>. названия блюд: </a:t>
            </a:r>
            <a:r>
              <a:rPr lang="ru-RU" sz="2000" i="1" dirty="0">
                <a:latin typeface="Arial" panose="020B0604020202020204" pitchFamily="34" charset="0"/>
                <a:cs typeface="Arial" panose="020B0604020202020204" pitchFamily="34" charset="0"/>
              </a:rPr>
              <a:t>первое, второе, третье, мороженое, </a:t>
            </a:r>
            <a:r>
              <a:rPr lang="ru-RU" sz="2000" i="1" dirty="0" err="1">
                <a:latin typeface="Arial" panose="020B0604020202020204" pitchFamily="34" charset="0"/>
                <a:cs typeface="Arial" panose="020B0604020202020204" pitchFamily="34" charset="0"/>
              </a:rPr>
              <a:t>пироженое</a:t>
            </a:r>
            <a:r>
              <a:rPr lang="ru-RU" sz="2000" dirty="0">
                <a:latin typeface="Arial" panose="020B0604020202020204" pitchFamily="34" charset="0"/>
                <a:cs typeface="Arial" panose="020B0604020202020204" pitchFamily="34" charset="0"/>
              </a:rPr>
              <a:t>.  В </a:t>
            </a:r>
            <a:r>
              <a:rPr lang="ru-RU" sz="2000" dirty="0" err="1">
                <a:latin typeface="Arial" panose="020B0604020202020204" pitchFamily="34" charset="0"/>
                <a:cs typeface="Arial" panose="020B0604020202020204" pitchFamily="34" charset="0"/>
              </a:rPr>
              <a:t>м.р</a:t>
            </a:r>
            <a:r>
              <a:rPr lang="ru-RU" sz="2000" dirty="0">
                <a:latin typeface="Arial" panose="020B0604020202020204" pitchFamily="34" charset="0"/>
                <a:cs typeface="Arial" panose="020B0604020202020204" pitchFamily="34" charset="0"/>
              </a:rPr>
              <a:t>. названия военных лиц или лиц, связанных с войной, напр. </a:t>
            </a:r>
            <a:r>
              <a:rPr lang="ru-RU" sz="2000" i="1" dirty="0">
                <a:latin typeface="Arial" panose="020B0604020202020204" pitchFamily="34" charset="0"/>
                <a:cs typeface="Arial" panose="020B0604020202020204" pitchFamily="34" charset="0"/>
              </a:rPr>
              <a:t>военный, пленный, часовой</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62917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A8BBDED-602D-46BC-B34A-087ACFC51AAF}"/>
              </a:ext>
            </a:extLst>
          </p:cNvPr>
          <p:cNvSpPr/>
          <p:nvPr/>
        </p:nvSpPr>
        <p:spPr>
          <a:xfrm>
            <a:off x="1473693" y="1012954"/>
            <a:ext cx="9472473" cy="4401205"/>
          </a:xfrm>
          <a:prstGeom prst="rect">
            <a:avLst/>
          </a:prstGeom>
        </p:spPr>
        <p:txBody>
          <a:bodyPr wrap="square">
            <a:spAutoFit/>
          </a:bodyPr>
          <a:lstStyle/>
          <a:p>
            <a:pPr lvl="0"/>
            <a:r>
              <a:rPr lang="ru-RU" sz="2000" b="1" dirty="0">
                <a:solidFill>
                  <a:srgbClr val="00B050"/>
                </a:solidFill>
                <a:latin typeface="Arial" panose="020B0604020202020204" pitchFamily="34" charset="0"/>
                <a:cs typeface="Arial" panose="020B0604020202020204" pitchFamily="34" charset="0"/>
              </a:rPr>
              <a:t>К разряду субстантивированных прилагательных относятся и русские фамилии на </a:t>
            </a:r>
            <a:r>
              <a:rPr lang="ru-RU" sz="2000" b="1" dirty="0">
                <a:solidFill>
                  <a:srgbClr val="0070C0"/>
                </a:solidFill>
                <a:latin typeface="Arial" panose="020B0604020202020204" pitchFamily="34" charset="0"/>
                <a:cs typeface="Arial" panose="020B0604020202020204" pitchFamily="34" charset="0"/>
              </a:rPr>
              <a:t>ОВ, ЁВ, ЕВ, ИН, ЫН.</a:t>
            </a:r>
          </a:p>
          <a:p>
            <a:pPr lvl="0"/>
            <a:r>
              <a:rPr lang="ru-RU" sz="2000" i="1" dirty="0">
                <a:solidFill>
                  <a:prstClr val="black"/>
                </a:solidFill>
                <a:latin typeface="Arial" panose="020B0604020202020204" pitchFamily="34" charset="0"/>
                <a:cs typeface="Arial" panose="020B0604020202020204" pitchFamily="34" charset="0"/>
              </a:rPr>
              <a:t>Иванов, Соловьев, Пушкин, Курицын</a:t>
            </a:r>
          </a:p>
          <a:p>
            <a:pPr lvl="0"/>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ru-RU" sz="2000" b="1" dirty="0">
                <a:solidFill>
                  <a:prstClr val="black"/>
                </a:solidFill>
                <a:latin typeface="Arial" panose="020B0604020202020204" pitchFamily="34" charset="0"/>
                <a:cs typeface="Arial" panose="020B0604020202020204" pitchFamily="34" charset="0"/>
              </a:rPr>
              <a:t>В </a:t>
            </a:r>
            <a:r>
              <a:rPr lang="ru-RU" sz="2000" b="1" dirty="0" err="1">
                <a:solidFill>
                  <a:prstClr val="black"/>
                </a:solidFill>
                <a:latin typeface="Arial" panose="020B0604020202020204" pitchFamily="34" charset="0"/>
                <a:cs typeface="Arial" panose="020B0604020202020204" pitchFamily="34" charset="0"/>
              </a:rPr>
              <a:t>ж.р</a:t>
            </a:r>
            <a:r>
              <a:rPr lang="ru-RU" sz="2000" b="1" dirty="0">
                <a:solidFill>
                  <a:prstClr val="black"/>
                </a:solidFill>
                <a:latin typeface="Arial" panose="020B0604020202020204" pitchFamily="34" charset="0"/>
                <a:cs typeface="Arial" panose="020B0604020202020204" pitchFamily="34" charset="0"/>
              </a:rPr>
              <a:t>. и во </a:t>
            </a:r>
            <a:r>
              <a:rPr lang="ru-RU" sz="2000" b="1" dirty="0" err="1">
                <a:solidFill>
                  <a:prstClr val="black"/>
                </a:solidFill>
                <a:latin typeface="Arial" panose="020B0604020202020204" pitchFamily="34" charset="0"/>
                <a:cs typeface="Arial" panose="020B0604020202020204" pitchFamily="34" charset="0"/>
              </a:rPr>
              <a:t>мн.ч</a:t>
            </a:r>
            <a:r>
              <a:rPr lang="ru-RU" sz="2000" b="1"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фамилии сохраняют склонение прилагательных на </a:t>
            </a:r>
            <a:r>
              <a:rPr lang="cs-CZ" sz="2000" dirty="0">
                <a:solidFill>
                  <a:prstClr val="black"/>
                </a:solidFill>
                <a:latin typeface="Arial" panose="020B0604020202020204" pitchFamily="34" charset="0"/>
                <a:cs typeface="Arial" panose="020B0604020202020204" pitchFamily="34" charset="0"/>
              </a:rPr>
              <a:t>-</a:t>
            </a:r>
            <a:r>
              <a:rPr lang="ru-RU" sz="2000" b="1" dirty="0">
                <a:solidFill>
                  <a:prstClr val="black"/>
                </a:solidFill>
                <a:latin typeface="Arial" panose="020B0604020202020204" pitchFamily="34" charset="0"/>
                <a:cs typeface="Arial" panose="020B0604020202020204" pitchFamily="34" charset="0"/>
              </a:rPr>
              <a:t>ОВ</a:t>
            </a:r>
            <a:r>
              <a:rPr lang="ru-RU" sz="2000" dirty="0">
                <a:solidFill>
                  <a:prstClr val="black"/>
                </a:solidFill>
                <a:latin typeface="Arial" panose="020B0604020202020204" pitchFamily="34" charset="0"/>
                <a:cs typeface="Arial" panose="020B0604020202020204" pitchFamily="34" charset="0"/>
              </a:rPr>
              <a:t> и </a:t>
            </a:r>
            <a:r>
              <a:rPr lang="cs-CZ" sz="2000" dirty="0">
                <a:solidFill>
                  <a:prstClr val="black"/>
                </a:solidFill>
                <a:latin typeface="Arial" panose="020B0604020202020204" pitchFamily="34" charset="0"/>
                <a:cs typeface="Arial" panose="020B0604020202020204" pitchFamily="34" charset="0"/>
              </a:rPr>
              <a:t>-</a:t>
            </a:r>
            <a:r>
              <a:rPr lang="ru-RU" sz="2000" b="1" dirty="0">
                <a:solidFill>
                  <a:prstClr val="black"/>
                </a:solidFill>
                <a:latin typeface="Arial" panose="020B0604020202020204" pitchFamily="34" charset="0"/>
                <a:cs typeface="Arial" panose="020B0604020202020204" pitchFamily="34" charset="0"/>
              </a:rPr>
              <a:t>ИН</a:t>
            </a:r>
            <a:r>
              <a:rPr lang="ru-RU" sz="2000" dirty="0">
                <a:solidFill>
                  <a:prstClr val="black"/>
                </a:solidFill>
                <a:latin typeface="Arial" panose="020B0604020202020204" pitchFamily="34" charset="0"/>
                <a:cs typeface="Arial" panose="020B0604020202020204" pitchFamily="34" charset="0"/>
              </a:rPr>
              <a:t>.</a:t>
            </a:r>
          </a:p>
          <a:p>
            <a:pPr marL="285750" lvl="0" indent="-285750">
              <a:buFont typeface="Wingdings" panose="05000000000000000000" pitchFamily="2" charset="2"/>
              <a:buChar char="§"/>
            </a:pPr>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ru-RU" sz="2000" b="1" dirty="0">
                <a:solidFill>
                  <a:prstClr val="black"/>
                </a:solidFill>
                <a:latin typeface="Arial" panose="020B0604020202020204" pitchFamily="34" charset="0"/>
                <a:cs typeface="Arial" panose="020B0604020202020204" pitchFamily="34" charset="0"/>
              </a:rPr>
              <a:t>В </a:t>
            </a:r>
            <a:r>
              <a:rPr lang="ru-RU" sz="2000" b="1" dirty="0" err="1">
                <a:solidFill>
                  <a:prstClr val="black"/>
                </a:solidFill>
                <a:latin typeface="Arial" panose="020B0604020202020204" pitchFamily="34" charset="0"/>
                <a:cs typeface="Arial" panose="020B0604020202020204" pitchFamily="34" charset="0"/>
              </a:rPr>
              <a:t>м.р</a:t>
            </a:r>
            <a:r>
              <a:rPr lang="ru-RU" sz="2000" dirty="0">
                <a:solidFill>
                  <a:prstClr val="black"/>
                </a:solidFill>
                <a:latin typeface="Arial" panose="020B0604020202020204" pitchFamily="34" charset="0"/>
                <a:cs typeface="Arial" panose="020B0604020202020204" pitchFamily="34" charset="0"/>
              </a:rPr>
              <a:t>. фамилии склоняются </a:t>
            </a:r>
            <a:r>
              <a:rPr lang="ru-RU" sz="2000" u="sng" dirty="0">
                <a:solidFill>
                  <a:prstClr val="black"/>
                </a:solidFill>
                <a:latin typeface="Arial" panose="020B0604020202020204" pitchFamily="34" charset="0"/>
                <a:cs typeface="Arial" panose="020B0604020202020204" pitchFamily="34" charset="0"/>
              </a:rPr>
              <a:t>по образцу существительных </a:t>
            </a:r>
            <a:r>
              <a:rPr lang="ru-RU" sz="2000" dirty="0">
                <a:solidFill>
                  <a:prstClr val="black"/>
                </a:solidFill>
                <a:latin typeface="Arial" panose="020B0604020202020204" pitchFamily="34" charset="0"/>
                <a:cs typeface="Arial" panose="020B0604020202020204" pitchFamily="34" charset="0"/>
              </a:rPr>
              <a:t>первого склонения с исключением </a:t>
            </a:r>
            <a:r>
              <a:rPr lang="ru-RU" sz="2000" dirty="0" err="1">
                <a:solidFill>
                  <a:prstClr val="black"/>
                </a:solidFill>
                <a:latin typeface="Arial" panose="020B0604020202020204" pitchFamily="34" charset="0"/>
                <a:cs typeface="Arial" panose="020B0604020202020204" pitchFamily="34" charset="0"/>
              </a:rPr>
              <a:t>твор.п</a:t>
            </a:r>
            <a:r>
              <a:rPr lang="ru-RU" sz="2000" dirty="0">
                <a:solidFill>
                  <a:prstClr val="black"/>
                </a:solidFill>
                <a:latin typeface="Arial" panose="020B0604020202020204" pitchFamily="34" charset="0"/>
                <a:cs typeface="Arial" panose="020B0604020202020204" pitchFamily="34" charset="0"/>
              </a:rPr>
              <a:t>., где вместо окончания </a:t>
            </a:r>
            <a:r>
              <a:rPr lang="cs-CZ" sz="2000" b="1" dirty="0">
                <a:solidFill>
                  <a:prstClr val="black"/>
                </a:solidFill>
                <a:latin typeface="Arial" panose="020B0604020202020204" pitchFamily="34" charset="0"/>
                <a:cs typeface="Arial" panose="020B0604020202020204" pitchFamily="34" charset="0"/>
              </a:rPr>
              <a:t>-</a:t>
            </a:r>
            <a:r>
              <a:rPr lang="ru-RU" sz="2000" b="1" dirty="0">
                <a:solidFill>
                  <a:prstClr val="black"/>
                </a:solidFill>
                <a:latin typeface="Arial" panose="020B0604020202020204" pitchFamily="34" charset="0"/>
                <a:cs typeface="Arial" panose="020B0604020202020204" pitchFamily="34" charset="0"/>
              </a:rPr>
              <a:t>ОМ </a:t>
            </a:r>
            <a:r>
              <a:rPr lang="ru-RU" sz="2000" dirty="0">
                <a:solidFill>
                  <a:prstClr val="black"/>
                </a:solidFill>
                <a:latin typeface="Arial" panose="020B0604020202020204" pitchFamily="34" charset="0"/>
                <a:cs typeface="Arial" panose="020B0604020202020204" pitchFamily="34" charset="0"/>
              </a:rPr>
              <a:t>имеется окончание </a:t>
            </a:r>
            <a:r>
              <a:rPr lang="cs-CZ" sz="2000" b="1" dirty="0">
                <a:solidFill>
                  <a:prstClr val="black"/>
                </a:solidFill>
                <a:latin typeface="Arial" panose="020B0604020202020204" pitchFamily="34" charset="0"/>
                <a:cs typeface="Arial" panose="020B0604020202020204" pitchFamily="34" charset="0"/>
              </a:rPr>
              <a:t>-</a:t>
            </a:r>
            <a:r>
              <a:rPr lang="ru-RU" sz="2000" b="1" dirty="0">
                <a:solidFill>
                  <a:prstClr val="black"/>
                </a:solidFill>
                <a:latin typeface="Arial" panose="020B0604020202020204" pitchFamily="34" charset="0"/>
                <a:cs typeface="Arial" panose="020B0604020202020204" pitchFamily="34" charset="0"/>
              </a:rPr>
              <a:t>ЫМ</a:t>
            </a:r>
            <a:r>
              <a:rPr lang="ru-RU" sz="2000" dirty="0">
                <a:solidFill>
                  <a:prstClr val="black"/>
                </a:solidFill>
                <a:latin typeface="Arial" panose="020B0604020202020204" pitchFamily="34" charset="0"/>
                <a:cs typeface="Arial" panose="020B0604020202020204" pitchFamily="34" charset="0"/>
              </a:rPr>
              <a:t>, как у прилагательных. </a:t>
            </a:r>
          </a:p>
          <a:p>
            <a:pPr marL="285750" lvl="0" indent="-285750">
              <a:buFont typeface="Wingdings" panose="05000000000000000000" pitchFamily="2" charset="2"/>
              <a:buChar char="§"/>
            </a:pPr>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Это касается исконно русских фамилий, </a:t>
            </a:r>
            <a:r>
              <a:rPr lang="ru-RU" sz="2000" u="sng" dirty="0">
                <a:solidFill>
                  <a:prstClr val="black"/>
                </a:solidFill>
                <a:latin typeface="Arial" panose="020B0604020202020204" pitchFamily="34" charset="0"/>
                <a:cs typeface="Arial" panose="020B0604020202020204" pitchFamily="34" charset="0"/>
              </a:rPr>
              <a:t>нерусские фамилии на </a:t>
            </a:r>
            <a:r>
              <a:rPr lang="cs-CZ" sz="2000" b="1" u="sng" dirty="0">
                <a:solidFill>
                  <a:prstClr val="black"/>
                </a:solidFill>
                <a:latin typeface="Arial" panose="020B0604020202020204" pitchFamily="34" charset="0"/>
                <a:cs typeface="Arial" panose="020B0604020202020204" pitchFamily="34" charset="0"/>
              </a:rPr>
              <a:t>-</a:t>
            </a:r>
            <a:r>
              <a:rPr lang="ru-RU" sz="2000" b="1" u="sng" dirty="0">
                <a:solidFill>
                  <a:prstClr val="black"/>
                </a:solidFill>
                <a:latin typeface="Arial" panose="020B0604020202020204" pitchFamily="34" charset="0"/>
                <a:cs typeface="Arial" panose="020B0604020202020204" pitchFamily="34" charset="0"/>
              </a:rPr>
              <a:t>ОВ, </a:t>
            </a:r>
            <a:r>
              <a:rPr lang="cs-CZ" sz="2000" b="1" u="sng" dirty="0">
                <a:solidFill>
                  <a:prstClr val="black"/>
                </a:solidFill>
                <a:latin typeface="Arial" panose="020B0604020202020204" pitchFamily="34" charset="0"/>
                <a:cs typeface="Arial" panose="020B0604020202020204" pitchFamily="34" charset="0"/>
              </a:rPr>
              <a:t>-</a:t>
            </a:r>
            <a:r>
              <a:rPr lang="ru-RU" sz="2000" b="1" u="sng" dirty="0">
                <a:solidFill>
                  <a:prstClr val="black"/>
                </a:solidFill>
                <a:latin typeface="Arial" panose="020B0604020202020204" pitchFamily="34" charset="0"/>
                <a:cs typeface="Arial" panose="020B0604020202020204" pitchFamily="34" charset="0"/>
              </a:rPr>
              <a:t>ИН </a:t>
            </a:r>
            <a:r>
              <a:rPr lang="ru-RU" sz="2000" u="sng" dirty="0">
                <a:solidFill>
                  <a:prstClr val="black"/>
                </a:solidFill>
                <a:latin typeface="Arial" panose="020B0604020202020204" pitchFamily="34" charset="0"/>
                <a:cs typeface="Arial" panose="020B0604020202020204" pitchFamily="34" charset="0"/>
              </a:rPr>
              <a:t>склоняются полностью как существительные первого склонения</a:t>
            </a:r>
            <a:r>
              <a:rPr lang="ru-RU" sz="2000" dirty="0">
                <a:solidFill>
                  <a:prstClr val="black"/>
                </a:solidFill>
                <a:latin typeface="Arial" panose="020B0604020202020204" pitchFamily="34" charset="0"/>
                <a:cs typeface="Arial" panose="020B0604020202020204" pitchFamily="34" charset="0"/>
              </a:rPr>
              <a:t> (</a:t>
            </a:r>
            <a:r>
              <a:rPr lang="ru-RU" sz="2000" i="1" dirty="0">
                <a:solidFill>
                  <a:prstClr val="black"/>
                </a:solidFill>
                <a:latin typeface="Arial" panose="020B0604020202020204" pitchFamily="34" charset="0"/>
                <a:cs typeface="Arial" panose="020B0604020202020204" pitchFamily="34" charset="0"/>
              </a:rPr>
              <a:t>с Дарвином </a:t>
            </a:r>
            <a:r>
              <a:rPr lang="ru-RU" sz="2000" dirty="0">
                <a:solidFill>
                  <a:prstClr val="black"/>
                </a:solidFill>
                <a:latin typeface="Arial" panose="020B0604020202020204" pitchFamily="34" charset="0"/>
                <a:cs typeface="Arial" panose="020B0604020202020204" pitchFamily="34" charset="0"/>
              </a:rPr>
              <a:t>х с </a:t>
            </a:r>
            <a:r>
              <a:rPr lang="ru-RU" sz="2000" i="1" dirty="0">
                <a:solidFill>
                  <a:prstClr val="black"/>
                </a:solidFill>
                <a:latin typeface="Arial" panose="020B0604020202020204" pitchFamily="34" charset="0"/>
                <a:cs typeface="Arial" panose="020B0604020202020204" pitchFamily="34" charset="0"/>
              </a:rPr>
              <a:t>Путиным</a:t>
            </a:r>
            <a:r>
              <a:rPr lang="ru-RU" sz="20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186697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1EFFE1E-B1CD-481E-BDA3-D5B85B814EEB}"/>
              </a:ext>
            </a:extLst>
          </p:cNvPr>
          <p:cNvSpPr/>
          <p:nvPr/>
        </p:nvSpPr>
        <p:spPr>
          <a:xfrm>
            <a:off x="514905" y="514590"/>
            <a:ext cx="11176986" cy="5786199"/>
          </a:xfrm>
          <a:prstGeom prst="rect">
            <a:avLst/>
          </a:prstGeom>
        </p:spPr>
        <p:txBody>
          <a:bodyPr wrap="square">
            <a:spAutoFit/>
          </a:bodyPr>
          <a:lstStyle/>
          <a:p>
            <a:pPr algn="ctr">
              <a:spcAft>
                <a:spcPts val="0"/>
              </a:spcAft>
            </a:pPr>
            <a:r>
              <a:rPr lang="ru-RU" sz="2800" b="1" dirty="0">
                <a:solidFill>
                  <a:srgbClr val="FF0000"/>
                </a:solidFill>
                <a:latin typeface="Arial" panose="020B0604020202020204" pitchFamily="34" charset="0"/>
                <a:ea typeface="Times New Roman"/>
                <a:cs typeface="Arial" panose="020B0604020202020204" pitchFamily="34" charset="0"/>
              </a:rPr>
              <a:t>ПАРАДИГМАТИКА ПРИЛАГАТЕЛЬНОГО</a:t>
            </a:r>
          </a:p>
          <a:p>
            <a:pPr algn="ctr">
              <a:spcAft>
                <a:spcPts val="0"/>
              </a:spcAft>
            </a:pPr>
            <a:endParaRPr lang="ru-RU" sz="2200" b="1" dirty="0">
              <a:latin typeface="Arial" panose="020B0604020202020204" pitchFamily="34" charset="0"/>
              <a:ea typeface="Times New Roman"/>
              <a:cs typeface="Arial" panose="020B0604020202020204" pitchFamily="34" charset="0"/>
            </a:endParaRPr>
          </a:p>
          <a:p>
            <a:pPr>
              <a:spcAft>
                <a:spcPts val="0"/>
              </a:spcAft>
            </a:pPr>
            <a:r>
              <a:rPr lang="ru-RU" sz="2000" b="1" dirty="0">
                <a:solidFill>
                  <a:srgbClr val="0070C0"/>
                </a:solidFill>
                <a:latin typeface="Arial" panose="020B0604020202020204" pitchFamily="34" charset="0"/>
                <a:ea typeface="Times New Roman"/>
                <a:cs typeface="Arial" panose="020B0604020202020204" pitchFamily="34" charset="0"/>
              </a:rPr>
              <a:t>Распределение прилагательных между мягким и твердым типом</a:t>
            </a:r>
            <a:r>
              <a:rPr lang="cs-CZ" sz="2000" b="1" dirty="0">
                <a:solidFill>
                  <a:srgbClr val="0070C0"/>
                </a:solidFill>
                <a:latin typeface="Arial" panose="020B0604020202020204" pitchFamily="34" charset="0"/>
                <a:ea typeface="Times New Roman"/>
                <a:cs typeface="Arial" panose="020B0604020202020204" pitchFamily="34" charset="0"/>
              </a:rPr>
              <a:t> </a:t>
            </a:r>
            <a:r>
              <a:rPr lang="ru-RU" sz="2000" dirty="0">
                <a:solidFill>
                  <a:srgbClr val="0070C0"/>
                </a:solidFill>
                <a:latin typeface="Arial" panose="020B0604020202020204" pitchFamily="34" charset="0"/>
                <a:ea typeface="Times New Roman"/>
                <a:cs typeface="Arial" panose="020B0604020202020204" pitchFamily="34" charset="0"/>
              </a:rPr>
              <a:t>В РЯ: </a:t>
            </a:r>
            <a:r>
              <a:rPr lang="ru-RU" sz="2000" b="1" u="sng" dirty="0">
                <a:solidFill>
                  <a:srgbClr val="00B050"/>
                </a:solidFill>
                <a:latin typeface="Arial" panose="020B0604020202020204" pitchFamily="34" charset="0"/>
                <a:ea typeface="Times New Roman"/>
                <a:cs typeface="Arial" panose="020B0604020202020204" pitchFamily="34" charset="0"/>
              </a:rPr>
              <a:t>МЯГКИЙ ТИП</a:t>
            </a:r>
            <a:endParaRPr lang="cs-CZ" sz="2000" b="1" u="sng" dirty="0">
              <a:solidFill>
                <a:srgbClr val="00B050"/>
              </a:solidFill>
              <a:latin typeface="Arial" panose="020B0604020202020204" pitchFamily="34" charset="0"/>
              <a:ea typeface="Times New Roman"/>
              <a:cs typeface="Arial" panose="020B0604020202020204" pitchFamily="34" charset="0"/>
            </a:endParaRPr>
          </a:p>
          <a:p>
            <a:pPr>
              <a:spcAft>
                <a:spcPts val="0"/>
              </a:spcAft>
            </a:pPr>
            <a:endParaRPr lang="de-DE" sz="2000" dirty="0">
              <a:solidFill>
                <a:srgbClr val="0070C0"/>
              </a:solidFill>
              <a:latin typeface="Arial" panose="020B0604020202020204" pitchFamily="34" charset="0"/>
              <a:ea typeface="Times New Roman"/>
              <a:cs typeface="Arial" panose="020B0604020202020204" pitchFamily="34" charset="0"/>
            </a:endParaRPr>
          </a:p>
          <a:p>
            <a:pPr>
              <a:spcAft>
                <a:spcPts val="0"/>
              </a:spcAft>
            </a:pPr>
            <a:r>
              <a:rPr lang="ru-RU" sz="2000" dirty="0">
                <a:latin typeface="Arial" panose="020B0604020202020204" pitchFamily="34" charset="0"/>
                <a:ea typeface="Times New Roman"/>
                <a:cs typeface="Arial" panose="020B0604020202020204" pitchFamily="34" charset="0"/>
              </a:rPr>
              <a:t>1. мягкие прилагательные на </a:t>
            </a:r>
            <a:r>
              <a:rPr lang="ru-RU" sz="2000" b="1" dirty="0">
                <a:latin typeface="Arial" panose="020B0604020202020204" pitchFamily="34" charset="0"/>
                <a:ea typeface="Times New Roman"/>
                <a:cs typeface="Arial" panose="020B0604020202020204" pitchFamily="34" charset="0"/>
              </a:rPr>
              <a:t>–ИЙ, -АЯ, -ЕЕ </a:t>
            </a:r>
            <a:r>
              <a:rPr lang="ru-RU" sz="2000" dirty="0">
                <a:latin typeface="Arial" panose="020B0604020202020204" pitchFamily="34" charset="0"/>
                <a:ea typeface="Times New Roman"/>
                <a:cs typeface="Arial" panose="020B0604020202020204" pitchFamily="34" charset="0"/>
              </a:rPr>
              <a:t>(</a:t>
            </a:r>
            <a:r>
              <a:rPr lang="ru-RU" sz="2000" dirty="0" err="1">
                <a:latin typeface="Arial" panose="020B0604020202020204" pitchFamily="34" charset="0"/>
                <a:ea typeface="Times New Roman"/>
                <a:cs typeface="Arial" panose="020B0604020202020204" pitchFamily="34" charset="0"/>
              </a:rPr>
              <a:t>мн.ч</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–ИЕ</a:t>
            </a:r>
            <a:r>
              <a:rPr lang="ru-RU" sz="2000" dirty="0">
                <a:latin typeface="Arial" panose="020B0604020202020204" pitchFamily="34" charset="0"/>
                <a:ea typeface="Times New Roman"/>
                <a:cs typeface="Arial" panose="020B0604020202020204" pitchFamily="34" charset="0"/>
              </a:rPr>
              <a:t>) Сюда относятся по орфографическому признаку все прилагательные, основа которых заканчивается на </a:t>
            </a:r>
            <a:r>
              <a:rPr lang="ru-RU" sz="2000" b="1" dirty="0">
                <a:latin typeface="Arial" panose="020B0604020202020204" pitchFamily="34" charset="0"/>
                <a:ea typeface="Times New Roman"/>
                <a:cs typeface="Arial" panose="020B0604020202020204" pitchFamily="34" charset="0"/>
              </a:rPr>
              <a:t>Ж, Ш, Ч, Щ</a:t>
            </a:r>
            <a:r>
              <a:rPr lang="ru-RU" sz="2000" dirty="0">
                <a:latin typeface="Arial" panose="020B0604020202020204" pitchFamily="34" charset="0"/>
                <a:ea typeface="Times New Roman"/>
                <a:cs typeface="Arial" panose="020B0604020202020204" pitchFamily="34" charset="0"/>
              </a:rPr>
              <a:t>. По орфографическому признаку в ЧЯ относятся к мягким напр. прилагательные типа </a:t>
            </a:r>
            <a:r>
              <a:rPr lang="cs-CZ" sz="2000" i="1" dirty="0">
                <a:latin typeface="Arial" panose="020B0604020202020204" pitchFamily="34" charset="0"/>
                <a:ea typeface="Times New Roman"/>
                <a:cs typeface="Arial" panose="020B0604020202020204" pitchFamily="34" charset="0"/>
              </a:rPr>
              <a:t>cizí</a:t>
            </a:r>
            <a:r>
              <a:rPr lang="ru-RU" sz="2000" i="1" dirty="0">
                <a:latin typeface="Arial" panose="020B0604020202020204" pitchFamily="34" charset="0"/>
                <a:ea typeface="Times New Roman"/>
                <a:cs typeface="Arial" panose="020B0604020202020204" pitchFamily="34" charset="0"/>
              </a:rPr>
              <a:t>.</a:t>
            </a:r>
            <a:endParaRPr lang="de-DE" sz="2000" i="1" dirty="0">
              <a:latin typeface="Arial" panose="020B0604020202020204" pitchFamily="34" charset="0"/>
              <a:ea typeface="Times New Roman"/>
              <a:cs typeface="Arial" panose="020B0604020202020204" pitchFamily="34" charset="0"/>
            </a:endParaRPr>
          </a:p>
          <a:p>
            <a:pPr>
              <a:spcAft>
                <a:spcPts val="0"/>
              </a:spcAft>
            </a:pPr>
            <a:r>
              <a:rPr lang="ru-RU" sz="2000" dirty="0">
                <a:latin typeface="Arial" panose="020B0604020202020204" pitchFamily="34" charset="0"/>
                <a:ea typeface="Times New Roman"/>
                <a:cs typeface="Arial" panose="020B0604020202020204" pitchFamily="34" charset="0"/>
              </a:rPr>
              <a:t>2. мягкие прилагательные на </a:t>
            </a:r>
            <a:r>
              <a:rPr lang="ru-RU" sz="2000" b="1" dirty="0">
                <a:latin typeface="Arial" panose="020B0604020202020204" pitchFamily="34" charset="0"/>
                <a:ea typeface="Times New Roman"/>
                <a:cs typeface="Arial" panose="020B0604020202020204" pitchFamily="34" charset="0"/>
              </a:rPr>
              <a:t>–ИЙ, -ЬЯ, -ЬЕ </a:t>
            </a:r>
            <a:r>
              <a:rPr lang="ru-RU" sz="2000" dirty="0">
                <a:latin typeface="Arial" panose="020B0604020202020204" pitchFamily="34" charset="0"/>
                <a:ea typeface="Times New Roman"/>
                <a:cs typeface="Arial" panose="020B0604020202020204" pitchFamily="34" charset="0"/>
              </a:rPr>
              <a:t>(</a:t>
            </a:r>
            <a:r>
              <a:rPr lang="ru-RU" sz="2000" dirty="0" err="1">
                <a:latin typeface="Arial" panose="020B0604020202020204" pitchFamily="34" charset="0"/>
                <a:ea typeface="Times New Roman"/>
                <a:cs typeface="Arial" panose="020B0604020202020204" pitchFamily="34" charset="0"/>
              </a:rPr>
              <a:t>мн.ч</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–ЬИ</a:t>
            </a:r>
            <a:r>
              <a:rPr lang="ru-RU" sz="2000" dirty="0">
                <a:latin typeface="Arial" panose="020B0604020202020204" pitchFamily="34" charset="0"/>
                <a:ea typeface="Times New Roman"/>
                <a:cs typeface="Arial" panose="020B0604020202020204" pitchFamily="34" charset="0"/>
              </a:rPr>
              <a:t>) Сюда относятся все притяжательные прилагательные.</a:t>
            </a:r>
            <a:endParaRPr lang="de-DE" sz="2000" dirty="0">
              <a:latin typeface="Arial" panose="020B0604020202020204" pitchFamily="34" charset="0"/>
              <a:ea typeface="Times New Roman"/>
              <a:cs typeface="Arial" panose="020B0604020202020204" pitchFamily="34" charset="0"/>
            </a:endParaRPr>
          </a:p>
          <a:p>
            <a:pPr>
              <a:spcAft>
                <a:spcPts val="0"/>
              </a:spcAft>
            </a:pPr>
            <a:r>
              <a:rPr lang="ru-RU" sz="2000" dirty="0">
                <a:latin typeface="Arial" panose="020B0604020202020204" pitchFamily="34" charset="0"/>
                <a:ea typeface="Times New Roman"/>
                <a:cs typeface="Arial" panose="020B0604020202020204" pitchFamily="34" charset="0"/>
              </a:rPr>
              <a:t>3. мягкие прилагательные на </a:t>
            </a:r>
            <a:r>
              <a:rPr lang="ru-RU" sz="2000" b="1" dirty="0">
                <a:latin typeface="Arial" panose="020B0604020202020204" pitchFamily="34" charset="0"/>
                <a:ea typeface="Times New Roman"/>
                <a:cs typeface="Arial" panose="020B0604020202020204" pitchFamily="34" charset="0"/>
              </a:rPr>
              <a:t>–ИЙ, -ЯЯ, -ЕЕ </a:t>
            </a:r>
            <a:r>
              <a:rPr lang="ru-RU" sz="2000" dirty="0">
                <a:latin typeface="Arial" panose="020B0604020202020204" pitchFamily="34" charset="0"/>
                <a:ea typeface="Times New Roman"/>
                <a:cs typeface="Arial" panose="020B0604020202020204" pitchFamily="34" charset="0"/>
              </a:rPr>
              <a:t>(</a:t>
            </a:r>
            <a:r>
              <a:rPr lang="ru-RU" sz="2000" dirty="0" err="1">
                <a:latin typeface="Arial" panose="020B0604020202020204" pitchFamily="34" charset="0"/>
                <a:ea typeface="Times New Roman"/>
                <a:cs typeface="Arial" panose="020B0604020202020204" pitchFamily="34" charset="0"/>
              </a:rPr>
              <a:t>мн.ч</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–ИЕ</a:t>
            </a:r>
            <a:r>
              <a:rPr lang="ru-RU" sz="2000" dirty="0">
                <a:latin typeface="Arial" panose="020B0604020202020204" pitchFamily="34" charset="0"/>
                <a:ea typeface="Times New Roman"/>
                <a:cs typeface="Arial" panose="020B0604020202020204" pitchFamily="34" charset="0"/>
              </a:rPr>
              <a:t>) Сюда относятся прил.:</a:t>
            </a:r>
            <a:endParaRPr lang="de-DE" sz="2000" dirty="0">
              <a:latin typeface="Arial" panose="020B0604020202020204" pitchFamily="34" charset="0"/>
              <a:ea typeface="Times New Roman"/>
              <a:cs typeface="Arial" panose="020B0604020202020204" pitchFamily="34" charset="0"/>
            </a:endParaRPr>
          </a:p>
          <a:p>
            <a:pPr marL="342900" indent="-342900">
              <a:spcAft>
                <a:spcPts val="0"/>
              </a:spcAft>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с временным значением (</a:t>
            </a:r>
            <a:r>
              <a:rPr lang="ru-RU" sz="2000" i="1" dirty="0">
                <a:latin typeface="Arial" panose="020B0604020202020204" pitchFamily="34" charset="0"/>
                <a:ea typeface="Times New Roman"/>
                <a:cs typeface="Arial" panose="020B0604020202020204" pitchFamily="34" charset="0"/>
              </a:rPr>
              <a:t>зимний</a:t>
            </a:r>
            <a:r>
              <a:rPr lang="ru-RU" sz="2000" dirty="0">
                <a:latin typeface="Arial" panose="020B0604020202020204" pitchFamily="34" charset="0"/>
                <a:ea typeface="Times New Roman"/>
                <a:cs typeface="Arial" panose="020B0604020202020204" pitchFamily="34" charset="0"/>
              </a:rPr>
              <a:t>),</a:t>
            </a:r>
            <a:endParaRPr lang="de-DE" sz="2000" dirty="0">
              <a:latin typeface="Arial" panose="020B0604020202020204" pitchFamily="34" charset="0"/>
              <a:ea typeface="Times New Roman"/>
              <a:cs typeface="Arial" panose="020B0604020202020204" pitchFamily="34" charset="0"/>
            </a:endParaRPr>
          </a:p>
          <a:p>
            <a:pPr marL="342900" indent="-342900">
              <a:spcAft>
                <a:spcPts val="0"/>
              </a:spcAft>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с пространственным значением (</a:t>
            </a:r>
            <a:r>
              <a:rPr lang="ru-RU" sz="2000" i="1" dirty="0">
                <a:latin typeface="Arial" panose="020B0604020202020204" pitchFamily="34" charset="0"/>
                <a:ea typeface="Times New Roman"/>
                <a:cs typeface="Arial" panose="020B0604020202020204" pitchFamily="34" charset="0"/>
              </a:rPr>
              <a:t>последний</a:t>
            </a:r>
            <a:r>
              <a:rPr lang="ru-RU" sz="2000" dirty="0">
                <a:latin typeface="Arial" panose="020B0604020202020204" pitchFamily="34" charset="0"/>
                <a:ea typeface="Times New Roman"/>
                <a:cs typeface="Arial" panose="020B0604020202020204" pitchFamily="34" charset="0"/>
              </a:rPr>
              <a:t>),</a:t>
            </a:r>
            <a:endParaRPr lang="de-DE" sz="2000" dirty="0">
              <a:latin typeface="Arial" panose="020B0604020202020204" pitchFamily="34" charset="0"/>
              <a:ea typeface="Times New Roman"/>
              <a:cs typeface="Arial" panose="020B0604020202020204" pitchFamily="34" charset="0"/>
            </a:endParaRPr>
          </a:p>
          <a:p>
            <a:pPr marL="342900" indent="-342900">
              <a:spcAft>
                <a:spcPts val="0"/>
              </a:spcAft>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семантически и графически не мотивированное отнесение (</a:t>
            </a:r>
            <a:r>
              <a:rPr lang="ru-RU" sz="2000" i="1" dirty="0">
                <a:latin typeface="Arial" panose="020B0604020202020204" pitchFamily="34" charset="0"/>
                <a:ea typeface="Times New Roman"/>
                <a:cs typeface="Arial" panose="020B0604020202020204" pitchFamily="34" charset="0"/>
              </a:rPr>
              <a:t>синий, карий, замужняя, искренний</a:t>
            </a:r>
            <a:r>
              <a:rPr lang="ru-RU" sz="2000" dirty="0">
                <a:latin typeface="Arial" panose="020B0604020202020204" pitchFamily="34" charset="0"/>
                <a:ea typeface="Times New Roman"/>
                <a:cs typeface="Arial" panose="020B0604020202020204" pitchFamily="34" charset="0"/>
              </a:rPr>
              <a:t>).</a:t>
            </a:r>
            <a:endParaRPr lang="de-DE" sz="2000" dirty="0">
              <a:latin typeface="Arial" panose="020B0604020202020204" pitchFamily="34" charset="0"/>
              <a:ea typeface="Times New Roman"/>
              <a:cs typeface="Arial" panose="020B0604020202020204" pitchFamily="34" charset="0"/>
            </a:endParaRPr>
          </a:p>
          <a:p>
            <a:pPr>
              <a:spcAft>
                <a:spcPts val="0"/>
              </a:spcAft>
            </a:pPr>
            <a:r>
              <a:rPr lang="ru-RU" sz="2000" dirty="0">
                <a:latin typeface="Arial" panose="020B0604020202020204" pitchFamily="34" charset="0"/>
                <a:ea typeface="Times New Roman"/>
                <a:cs typeface="Arial" panose="020B0604020202020204" pitchFamily="34" charset="0"/>
              </a:rPr>
              <a:t>В ЧЯ</a:t>
            </a:r>
            <a:r>
              <a:rPr lang="cs-CZ" sz="2000"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нет таких отличий, из семантических групп широко представлен напр. разряд мягких относительных прил. на </a:t>
            </a:r>
            <a:r>
              <a:rPr lang="cs-CZ" sz="2000" b="1" dirty="0">
                <a:latin typeface="Arial" panose="020B0604020202020204" pitchFamily="34" charset="0"/>
                <a:ea typeface="Times New Roman"/>
                <a:cs typeface="Arial" panose="020B0604020202020204" pitchFamily="34" charset="0"/>
              </a:rPr>
              <a:t>NÍ</a:t>
            </a:r>
            <a:r>
              <a:rPr lang="cs-CZ" sz="2000" dirty="0">
                <a:latin typeface="Arial" panose="020B0604020202020204" pitchFamily="34" charset="0"/>
                <a:ea typeface="Times New Roman"/>
                <a:cs typeface="Arial" panose="020B0604020202020204" pitchFamily="34" charset="0"/>
              </a:rPr>
              <a:t> </a:t>
            </a:r>
            <a:r>
              <a:rPr lang="cs-CZ" sz="2000" i="1" dirty="0">
                <a:latin typeface="Arial" panose="020B0604020202020204" pitchFamily="34" charset="0"/>
                <a:ea typeface="Times New Roman"/>
                <a:cs typeface="Arial" panose="020B0604020202020204" pitchFamily="34" charset="0"/>
              </a:rPr>
              <a:t>osobní, obecní</a:t>
            </a:r>
            <a:endParaRPr lang="ru-RU" sz="2000" i="1" dirty="0">
              <a:latin typeface="Arial" panose="020B0604020202020204" pitchFamily="34" charset="0"/>
              <a:ea typeface="Times New Roman"/>
              <a:cs typeface="Arial" panose="020B0604020202020204" pitchFamily="34" charset="0"/>
            </a:endParaRPr>
          </a:p>
          <a:p>
            <a:pPr>
              <a:spcAft>
                <a:spcPts val="0"/>
              </a:spcAft>
            </a:pPr>
            <a:r>
              <a:rPr lang="ru-RU" sz="2000" b="1" dirty="0">
                <a:solidFill>
                  <a:srgbClr val="00B050"/>
                </a:solidFill>
                <a:latin typeface="Arial" panose="020B0604020202020204" pitchFamily="34" charset="0"/>
                <a:ea typeface="Times New Roman"/>
                <a:cs typeface="Arial" panose="020B0604020202020204" pitchFamily="34" charset="0"/>
              </a:rPr>
              <a:t>ОСТАЛЬНЫЕ ПРИЛАГАТЕЛЬНЫЕ ОТНОСЯТСЯ К ТВЕРДОМУ ТИПУ</a:t>
            </a:r>
            <a:endParaRPr lang="de-DE" sz="2000" b="1" dirty="0">
              <a:solidFill>
                <a:srgbClr val="00B050"/>
              </a:solidFill>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22391676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3E98304-7AAD-4D29-B55B-17EBA7147E51}"/>
              </a:ext>
            </a:extLst>
          </p:cNvPr>
          <p:cNvSpPr/>
          <p:nvPr/>
        </p:nvSpPr>
        <p:spPr>
          <a:xfrm>
            <a:off x="693938" y="505122"/>
            <a:ext cx="10804124" cy="5724644"/>
          </a:xfrm>
          <a:prstGeom prst="rect">
            <a:avLst/>
          </a:prstGeom>
        </p:spPr>
        <p:txBody>
          <a:bodyPr wrap="square">
            <a:spAutoFit/>
          </a:bodyPr>
          <a:lstStyle/>
          <a:p>
            <a:pPr algn="ctr"/>
            <a:r>
              <a:rPr lang="ru-RU" sz="2200" b="1" u="sng" dirty="0">
                <a:solidFill>
                  <a:srgbClr val="00B050"/>
                </a:solidFill>
                <a:latin typeface="Arial" panose="020B0604020202020204" pitchFamily="34" charset="0"/>
                <a:cs typeface="Arial" panose="020B0604020202020204" pitchFamily="34" charset="0"/>
              </a:rPr>
              <a:t>Склонение прилагательных мягкого и твердого типа </a:t>
            </a:r>
            <a:r>
              <a:rPr lang="ru-RU" sz="2200" b="1" u="sng" dirty="0">
                <a:latin typeface="Arial" panose="020B0604020202020204" pitchFamily="34" charset="0"/>
                <a:cs typeface="Arial" panose="020B0604020202020204" pitchFamily="34" charset="0"/>
              </a:rPr>
              <a:t>(адъективное склонение)</a:t>
            </a:r>
          </a:p>
          <a:p>
            <a:endParaRPr lang="ru-RU" sz="2200" dirty="0">
              <a:latin typeface="Arial" panose="020B0604020202020204" pitchFamily="34" charset="0"/>
              <a:cs typeface="Arial" panose="020B0604020202020204" pitchFamily="34" charset="0"/>
            </a:endParaRPr>
          </a:p>
          <a:p>
            <a:r>
              <a:rPr lang="ru-RU" sz="2000" b="1" dirty="0">
                <a:solidFill>
                  <a:srgbClr val="0070C0"/>
                </a:solidFill>
                <a:latin typeface="Arial" panose="020B0604020202020204" pitchFamily="34" charset="0"/>
                <a:cs typeface="Arial" panose="020B0604020202020204" pitchFamily="34" charset="0"/>
              </a:rPr>
              <a:t>Единственное число</a:t>
            </a:r>
          </a:p>
          <a:p>
            <a:r>
              <a:rPr lang="ru-RU" sz="2000" u="sng" dirty="0">
                <a:solidFill>
                  <a:srgbClr val="00B050"/>
                </a:solidFill>
                <a:latin typeface="Arial" panose="020B0604020202020204" pitchFamily="34" charset="0"/>
                <a:cs typeface="Arial" panose="020B0604020202020204" pitchFamily="34" charset="0"/>
              </a:rPr>
              <a:t>Основное несходство между языками в области склонения прилагательных заключается в сохранении/исчезновении отличий между мягким и твердым типом склонения</a:t>
            </a:r>
            <a:r>
              <a:rPr lang="ru-RU" sz="2000" dirty="0">
                <a:solidFill>
                  <a:srgbClr val="00B050"/>
                </a:solidFill>
                <a:latin typeface="Arial" panose="020B0604020202020204" pitchFamily="34" charset="0"/>
                <a:cs typeface="Arial" panose="020B0604020202020204" pitchFamily="34" charset="0"/>
              </a:rPr>
              <a:t>.</a:t>
            </a:r>
          </a:p>
          <a:p>
            <a:r>
              <a:rPr lang="ru-RU"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Склонение прилагательных на </a:t>
            </a:r>
            <a:r>
              <a:rPr lang="ru-RU" sz="2000" b="1" dirty="0">
                <a:latin typeface="Arial" panose="020B0604020202020204" pitchFamily="34" charset="0"/>
                <a:cs typeface="Arial" panose="020B0604020202020204" pitchFamily="34" charset="0"/>
              </a:rPr>
              <a:t>г, к, х </a:t>
            </a:r>
            <a:r>
              <a:rPr lang="ru-RU" sz="2000" dirty="0">
                <a:latin typeface="Arial" panose="020B0604020202020204" pitchFamily="34" charset="0"/>
                <a:cs typeface="Arial" panose="020B0604020202020204" pitchFamily="34" charset="0"/>
              </a:rPr>
              <a:t>в РЯ представляет собой орфографический вариант типа новый (только </a:t>
            </a:r>
            <a:r>
              <a:rPr lang="ru-RU" sz="2000" b="1" dirty="0">
                <a:latin typeface="Arial" panose="020B0604020202020204" pitchFamily="34" charset="0"/>
                <a:cs typeface="Arial" panose="020B0604020202020204" pitchFamily="34" charset="0"/>
              </a:rPr>
              <a:t>Ы</a:t>
            </a:r>
            <a:r>
              <a:rPr lang="ru-RU" sz="2000" dirty="0">
                <a:latin typeface="Arial" panose="020B0604020202020204" pitchFamily="34" charset="0"/>
                <a:cs typeface="Arial" panose="020B0604020202020204" pitchFamily="34" charset="0"/>
              </a:rPr>
              <a:t> заменяется на </a:t>
            </a:r>
            <a:r>
              <a:rPr lang="ru-RU" sz="2000" b="1" dirty="0">
                <a:latin typeface="Arial" panose="020B0604020202020204" pitchFamily="34" charset="0"/>
                <a:cs typeface="Arial" panose="020B0604020202020204" pitchFamily="34" charset="0"/>
              </a:rPr>
              <a:t>И</a:t>
            </a:r>
            <a:r>
              <a:rPr lang="ru-RU" sz="2000" dirty="0">
                <a:latin typeface="Arial" panose="020B0604020202020204" pitchFamily="34" charset="0"/>
                <a:cs typeface="Arial" panose="020B0604020202020204" pitchFamily="34" charset="0"/>
              </a:rPr>
              <a:t>). </a:t>
            </a:r>
          </a:p>
          <a:p>
            <a:endParaRPr lang="ru-RU"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Также как и склонение прилагательных типа свежий – графическое отличие – после шипящих всегда пишется </a:t>
            </a:r>
            <a:r>
              <a:rPr lang="ru-RU" sz="2000" b="1" dirty="0">
                <a:latin typeface="Arial" panose="020B0604020202020204" pitchFamily="34" charset="0"/>
                <a:cs typeface="Arial" panose="020B0604020202020204" pitchFamily="34" charset="0"/>
              </a:rPr>
              <a:t>А, У </a:t>
            </a:r>
            <a:r>
              <a:rPr lang="ru-RU" sz="2000" dirty="0">
                <a:latin typeface="Arial" panose="020B0604020202020204" pitchFamily="34" charset="0"/>
                <a:cs typeface="Arial" panose="020B0604020202020204" pitchFamily="34" charset="0"/>
              </a:rPr>
              <a:t>вместо </a:t>
            </a:r>
            <a:r>
              <a:rPr lang="ru-RU" sz="2000" b="1" dirty="0">
                <a:latin typeface="Arial" panose="020B0604020202020204" pitchFamily="34" charset="0"/>
                <a:cs typeface="Arial" panose="020B0604020202020204" pitchFamily="34" charset="0"/>
              </a:rPr>
              <a:t>Я, Ю</a:t>
            </a:r>
            <a:r>
              <a:rPr lang="ru-RU" sz="2000"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То есть </a:t>
            </a:r>
            <a:r>
              <a:rPr lang="ru-RU" sz="2000" b="1" dirty="0">
                <a:latin typeface="Arial" panose="020B0604020202020204" pitchFamily="34" charset="0"/>
                <a:cs typeface="Arial" panose="020B0604020202020204" pitchFamily="34" charset="0"/>
              </a:rPr>
              <a:t>в русском языке различие между мягким и твердым типом склонения чисто графическое</a:t>
            </a:r>
            <a:r>
              <a:rPr lang="ru-RU" sz="2000" dirty="0">
                <a:latin typeface="Arial" panose="020B0604020202020204" pitchFamily="34" charset="0"/>
                <a:cs typeface="Arial" panose="020B0604020202020204" pitchFamily="34" charset="0"/>
              </a:rPr>
              <a:t>, в то время как </a:t>
            </a:r>
            <a:r>
              <a:rPr lang="ru-RU" sz="2000" b="1" dirty="0">
                <a:latin typeface="Arial" panose="020B0604020202020204" pitchFamily="34" charset="0"/>
                <a:cs typeface="Arial" panose="020B0604020202020204" pitchFamily="34" charset="0"/>
              </a:rPr>
              <a:t>в чешском расхождения наблюдаются в род., дат., предл. падежах </a:t>
            </a:r>
            <a:r>
              <a:rPr lang="ru-RU" sz="2000" b="1" dirty="0" err="1">
                <a:latin typeface="Arial" panose="020B0604020202020204" pitchFamily="34" charset="0"/>
                <a:cs typeface="Arial" panose="020B0604020202020204" pitchFamily="34" charset="0"/>
              </a:rPr>
              <a:t>ед.ч</a:t>
            </a:r>
            <a:r>
              <a:rPr lang="ru-RU" sz="2000" b="1" dirty="0">
                <a:latin typeface="Arial" panose="020B0604020202020204" pitchFamily="34" charset="0"/>
                <a:cs typeface="Arial" panose="020B0604020202020204" pitchFamily="34" charset="0"/>
              </a:rPr>
              <a:t>. м. и </a:t>
            </a:r>
            <a:r>
              <a:rPr lang="ru-RU" sz="2000" b="1" dirty="0" err="1">
                <a:latin typeface="Arial" panose="020B0604020202020204" pitchFamily="34" charset="0"/>
                <a:cs typeface="Arial" panose="020B0604020202020204" pitchFamily="34" charset="0"/>
              </a:rPr>
              <a:t>ср.р</a:t>
            </a:r>
            <a:r>
              <a:rPr lang="ru-RU" sz="2000" b="1" dirty="0">
                <a:latin typeface="Arial" panose="020B0604020202020204" pitchFamily="34" charset="0"/>
                <a:cs typeface="Arial" panose="020B0604020202020204" pitchFamily="34" charset="0"/>
              </a:rPr>
              <a:t>., а также в им. и </a:t>
            </a:r>
            <a:r>
              <a:rPr lang="ru-RU" sz="2000" b="1" dirty="0" err="1">
                <a:latin typeface="Arial" panose="020B0604020202020204" pitchFamily="34" charset="0"/>
                <a:cs typeface="Arial" panose="020B0604020202020204" pitchFamily="34" charset="0"/>
              </a:rPr>
              <a:t>вин.п</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ср.р</a:t>
            </a:r>
            <a:r>
              <a:rPr lang="ru-RU" sz="2000" b="1" dirty="0">
                <a:latin typeface="Arial" panose="020B0604020202020204" pitchFamily="34" charset="0"/>
                <a:cs typeface="Arial" panose="020B0604020202020204" pitchFamily="34" charset="0"/>
              </a:rPr>
              <a:t>. Кроме того в ЧЯ во всех падежах </a:t>
            </a:r>
            <a:r>
              <a:rPr lang="ru-RU" sz="2000" b="1" dirty="0" err="1">
                <a:latin typeface="Arial" panose="020B0604020202020204" pitchFamily="34" charset="0"/>
                <a:cs typeface="Arial" panose="020B0604020202020204" pitchFamily="34" charset="0"/>
              </a:rPr>
              <a:t>ед.ч</a:t>
            </a:r>
            <a:r>
              <a:rPr lang="ru-RU" sz="2000" b="1" dirty="0">
                <a:latin typeface="Arial" panose="020B0604020202020204" pitchFamily="34" charset="0"/>
                <a:cs typeface="Arial" panose="020B0604020202020204" pitchFamily="34" charset="0"/>
              </a:rPr>
              <a:t>. отличаются формы женского рода</a:t>
            </a:r>
            <a:r>
              <a:rPr lang="ru-RU" sz="2000" dirty="0">
                <a:latin typeface="Arial" panose="020B0604020202020204" pitchFamily="34" charset="0"/>
                <a:cs typeface="Arial" panose="020B0604020202020204" pitchFamily="34" charset="0"/>
              </a:rPr>
              <a:t>, которые представляют собой яркий пример синкретизма – слияния всех падежных форм.</a:t>
            </a:r>
          </a:p>
        </p:txBody>
      </p:sp>
    </p:spTree>
    <p:extLst>
      <p:ext uri="{BB962C8B-B14F-4D97-AF65-F5344CB8AC3E}">
        <p14:creationId xmlns:p14="http://schemas.microsoft.com/office/powerpoint/2010/main" val="4243184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8614A18-04F5-4239-ABC7-A113D975575F}"/>
              </a:ext>
            </a:extLst>
          </p:cNvPr>
          <p:cNvSpPr/>
          <p:nvPr/>
        </p:nvSpPr>
        <p:spPr>
          <a:xfrm>
            <a:off x="1509204" y="1154421"/>
            <a:ext cx="8797770" cy="4093428"/>
          </a:xfrm>
          <a:prstGeom prst="rect">
            <a:avLst/>
          </a:prstGeom>
        </p:spPr>
        <p:txBody>
          <a:bodyPr wrap="square">
            <a:spAutoFit/>
          </a:bodyPr>
          <a:lstStyle/>
          <a:p>
            <a:r>
              <a:rPr lang="ru-RU" sz="2000" b="1" dirty="0">
                <a:solidFill>
                  <a:srgbClr val="00B0F0"/>
                </a:solidFill>
                <a:latin typeface="Arial" panose="020B0604020202020204" pitchFamily="34" charset="0"/>
                <a:cs typeface="Arial" panose="020B0604020202020204" pitchFamily="34" charset="0"/>
              </a:rPr>
              <a:t>Во множественном числе </a:t>
            </a:r>
          </a:p>
          <a:p>
            <a:endParaRPr lang="ru-RU" sz="2000" b="1" dirty="0">
              <a:solidFill>
                <a:srgbClr val="00B0F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dirty="0">
                <a:solidFill>
                  <a:srgbClr val="00B050"/>
                </a:solidFill>
                <a:latin typeface="Arial" panose="020B0604020202020204" pitchFamily="34" charset="0"/>
                <a:cs typeface="Arial" panose="020B0604020202020204" pitchFamily="34" charset="0"/>
              </a:rPr>
              <a:t>в РЯ наблюдается полная унификация склонения по родовому признаку </a:t>
            </a:r>
            <a:r>
              <a:rPr lang="ru-RU" sz="2000" dirty="0">
                <a:latin typeface="Arial" panose="020B0604020202020204" pitchFamily="34" charset="0"/>
                <a:cs typeface="Arial" panose="020B0604020202020204" pitchFamily="34" charset="0"/>
              </a:rPr>
              <a:t>(и в </a:t>
            </a:r>
            <a:r>
              <a:rPr lang="ru-RU" sz="2000" dirty="0" err="1">
                <a:latin typeface="Arial" panose="020B0604020202020204" pitchFamily="34" charset="0"/>
                <a:cs typeface="Arial" panose="020B0604020202020204" pitchFamily="34" charset="0"/>
              </a:rPr>
              <a:t>им.п</a:t>
            </a:r>
            <a:r>
              <a:rPr lang="ru-RU" sz="2000" dirty="0">
                <a:latin typeface="Arial" panose="020B0604020202020204" pitchFamily="34" charset="0"/>
                <a:cs typeface="Arial" panose="020B0604020202020204" pitchFamily="34" charset="0"/>
              </a:rPr>
              <a:t>.). Формы винительного падежа совпадают либо с </a:t>
            </a:r>
            <a:r>
              <a:rPr lang="ru-RU" sz="2000" dirty="0" err="1">
                <a:latin typeface="Arial" panose="020B0604020202020204" pitchFamily="34" charset="0"/>
                <a:cs typeface="Arial" panose="020B0604020202020204" pitchFamily="34" charset="0"/>
              </a:rPr>
              <a:t>им.п</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неодуш</a:t>
            </a:r>
            <a:r>
              <a:rPr lang="ru-RU" sz="2000" dirty="0">
                <a:latin typeface="Arial" panose="020B0604020202020204" pitchFamily="34" charset="0"/>
                <a:cs typeface="Arial" panose="020B0604020202020204" pitchFamily="34" charset="0"/>
              </a:rPr>
              <a:t>.), либо с </a:t>
            </a:r>
            <a:r>
              <a:rPr lang="ru-RU" sz="2000" dirty="0" err="1">
                <a:latin typeface="Arial" panose="020B0604020202020204" pitchFamily="34" charset="0"/>
                <a:cs typeface="Arial" panose="020B0604020202020204" pitchFamily="34" charset="0"/>
              </a:rPr>
              <a:t>род.п</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одуш</a:t>
            </a:r>
            <a:r>
              <a:rPr lang="ru-RU" sz="2000" dirty="0">
                <a:latin typeface="Arial" panose="020B0604020202020204" pitchFamily="34" charset="0"/>
                <a:cs typeface="Arial" panose="020B0604020202020204" pitchFamily="34" charset="0"/>
              </a:rPr>
              <a:t>.). </a:t>
            </a:r>
          </a:p>
          <a:p>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dirty="0">
                <a:latin typeface="Arial" panose="020B0604020202020204" pitchFamily="34" charset="0"/>
                <a:cs typeface="Arial" panose="020B0604020202020204" pitchFamily="34" charset="0"/>
              </a:rPr>
              <a:t>Различными морфологическими формами для выражения одушевленности/неодушевленности располагает и ЧЯ, причем в твердом типе и в </a:t>
            </a:r>
            <a:r>
              <a:rPr lang="ru-RU" sz="2000" dirty="0" err="1">
                <a:latin typeface="Arial" panose="020B0604020202020204" pitchFamily="34" charset="0"/>
                <a:cs typeface="Arial" panose="020B0604020202020204" pitchFamily="34" charset="0"/>
              </a:rPr>
              <a:t>им.п</a:t>
            </a:r>
            <a:r>
              <a:rPr lang="ru-RU" sz="2000" dirty="0">
                <a:latin typeface="Arial" panose="020B0604020202020204" pitchFamily="34" charset="0"/>
                <a:cs typeface="Arial" panose="020B0604020202020204" pitchFamily="34" charset="0"/>
              </a:rPr>
              <a:t>., напр.: </a:t>
            </a:r>
            <a:r>
              <a:rPr lang="cs-CZ" sz="2000" i="1" dirty="0">
                <a:latin typeface="Arial" panose="020B0604020202020204" pitchFamily="34" charset="0"/>
                <a:cs typeface="Arial" panose="020B0604020202020204" pitchFamily="34" charset="0"/>
              </a:rPr>
              <a:t>mladí žáci </a:t>
            </a:r>
            <a:r>
              <a:rPr lang="cs-CZ" sz="2000" dirty="0">
                <a:latin typeface="Arial" panose="020B0604020202020204" pitchFamily="34" charset="0"/>
                <a:cs typeface="Arial" panose="020B0604020202020204" pitchFamily="34" charset="0"/>
              </a:rPr>
              <a:t>x </a:t>
            </a:r>
            <a:r>
              <a:rPr lang="cs-CZ" sz="2000" i="1" dirty="0">
                <a:latin typeface="Arial" panose="020B0604020202020204" pitchFamily="34" charset="0"/>
                <a:cs typeface="Arial" panose="020B0604020202020204" pitchFamily="34" charset="0"/>
              </a:rPr>
              <a:t>mladé stromy</a:t>
            </a:r>
            <a:r>
              <a:rPr lang="ru-RU" sz="20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dirty="0">
                <a:latin typeface="Arial" panose="020B0604020202020204" pitchFamily="34" charset="0"/>
                <a:cs typeface="Arial" panose="020B0604020202020204" pitchFamily="34" charset="0"/>
              </a:rPr>
              <a:t>Для ЧЯ во множественном числе также типичен синкретизм. Для твердого типа с исключением </a:t>
            </a:r>
            <a:r>
              <a:rPr lang="ru-RU" sz="2000" dirty="0" err="1">
                <a:latin typeface="Arial" panose="020B0604020202020204" pitchFamily="34" charset="0"/>
                <a:cs typeface="Arial" panose="020B0604020202020204" pitchFamily="34" charset="0"/>
              </a:rPr>
              <a:t>им.п</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вин.п</a:t>
            </a:r>
            <a:r>
              <a:rPr lang="ru-RU" sz="2000" dirty="0">
                <a:latin typeface="Arial" panose="020B0604020202020204" pitchFamily="34" charset="0"/>
                <a:cs typeface="Arial" panose="020B0604020202020204" pitchFamily="34" charset="0"/>
              </a:rPr>
              <a:t>. и звательного падежа, для мягкого типа – полная унификация. </a:t>
            </a:r>
          </a:p>
        </p:txBody>
      </p:sp>
    </p:spTree>
    <p:extLst>
      <p:ext uri="{BB962C8B-B14F-4D97-AF65-F5344CB8AC3E}">
        <p14:creationId xmlns:p14="http://schemas.microsoft.com/office/powerpoint/2010/main" val="4573963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A1DE7749-C228-4250-BB41-5D2EDA76CAC8}"/>
              </a:ext>
            </a:extLst>
          </p:cNvPr>
          <p:cNvGraphicFramePr>
            <a:graphicFrameLocks noGrp="1"/>
          </p:cNvGraphicFramePr>
          <p:nvPr>
            <p:extLst>
              <p:ext uri="{D42A27DB-BD31-4B8C-83A1-F6EECF244321}">
                <p14:modId xmlns:p14="http://schemas.microsoft.com/office/powerpoint/2010/main" val="3303127804"/>
              </p:ext>
            </p:extLst>
          </p:nvPr>
        </p:nvGraphicFramePr>
        <p:xfrm>
          <a:off x="871491" y="985423"/>
          <a:ext cx="10449017" cy="5485672"/>
        </p:xfrm>
        <a:graphic>
          <a:graphicData uri="http://schemas.openxmlformats.org/drawingml/2006/table">
            <a:tbl>
              <a:tblPr firstRow="1" firstCol="1" lastRow="1" lastCol="1" bandRow="1" bandCol="1"/>
              <a:tblGrid>
                <a:gridCol w="1271324">
                  <a:extLst>
                    <a:ext uri="{9D8B030D-6E8A-4147-A177-3AD203B41FA5}">
                      <a16:colId xmlns:a16="http://schemas.microsoft.com/office/drawing/2014/main" val="20000"/>
                    </a:ext>
                  </a:extLst>
                </a:gridCol>
                <a:gridCol w="1941039">
                  <a:extLst>
                    <a:ext uri="{9D8B030D-6E8A-4147-A177-3AD203B41FA5}">
                      <a16:colId xmlns:a16="http://schemas.microsoft.com/office/drawing/2014/main" val="20001"/>
                    </a:ext>
                  </a:extLst>
                </a:gridCol>
                <a:gridCol w="306180">
                  <a:extLst>
                    <a:ext uri="{9D8B030D-6E8A-4147-A177-3AD203B41FA5}">
                      <a16:colId xmlns:a16="http://schemas.microsoft.com/office/drawing/2014/main" val="20002"/>
                    </a:ext>
                  </a:extLst>
                </a:gridCol>
                <a:gridCol w="1512217">
                  <a:extLst>
                    <a:ext uri="{9D8B030D-6E8A-4147-A177-3AD203B41FA5}">
                      <a16:colId xmlns:a16="http://schemas.microsoft.com/office/drawing/2014/main" val="20003"/>
                    </a:ext>
                  </a:extLst>
                </a:gridCol>
                <a:gridCol w="2120132">
                  <a:extLst>
                    <a:ext uri="{9D8B030D-6E8A-4147-A177-3AD203B41FA5}">
                      <a16:colId xmlns:a16="http://schemas.microsoft.com/office/drawing/2014/main" val="20004"/>
                    </a:ext>
                  </a:extLst>
                </a:gridCol>
                <a:gridCol w="3298125">
                  <a:extLst>
                    <a:ext uri="{9D8B030D-6E8A-4147-A177-3AD203B41FA5}">
                      <a16:colId xmlns:a16="http://schemas.microsoft.com/office/drawing/2014/main" val="20005"/>
                    </a:ext>
                  </a:extLst>
                </a:gridCol>
              </a:tblGrid>
              <a:tr h="380634">
                <a:tc>
                  <a:txBody>
                    <a:bodyPr/>
                    <a:lstStyle/>
                    <a:p>
                      <a:pPr>
                        <a:spcAft>
                          <a:spcPts val="0"/>
                        </a:spcAft>
                      </a:pPr>
                      <a:r>
                        <a:rPr lang="ru-RU" sz="2000" dirty="0">
                          <a:effectLst/>
                          <a:latin typeface="Arial" panose="020B0604020202020204" pitchFamily="34" charset="0"/>
                          <a:ea typeface="Times New Roman"/>
                          <a:cs typeface="Arial" panose="020B0604020202020204" pitchFamily="34" charset="0"/>
                        </a:rPr>
                        <a:t> </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ru-RU" sz="2000" dirty="0" err="1">
                          <a:effectLst/>
                          <a:latin typeface="Arial" panose="020B0604020202020204" pitchFamily="34" charset="0"/>
                          <a:ea typeface="Times New Roman"/>
                          <a:cs typeface="Arial" panose="020B0604020202020204" pitchFamily="34" charset="0"/>
                        </a:rPr>
                        <a:t>Ед.ч</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ctr">
                        <a:spcAft>
                          <a:spcPts val="0"/>
                        </a:spcAft>
                      </a:pPr>
                      <a:r>
                        <a:rPr lang="ru-RU" sz="2000">
                          <a:effectLst/>
                          <a:latin typeface="Arial" panose="020B0604020202020204" pitchFamily="34" charset="0"/>
                          <a:ea typeface="Times New Roman"/>
                          <a:cs typeface="Arial" panose="020B0604020202020204" pitchFamily="34" charset="0"/>
                        </a:rPr>
                        <a:t>Мн.ч.</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0634">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 </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err="1">
                          <a:effectLst/>
                          <a:latin typeface="Arial" panose="020B0604020202020204" pitchFamily="34" charset="0"/>
                          <a:ea typeface="Times New Roman"/>
                          <a:cs typeface="Arial" panose="020B0604020202020204" pitchFamily="34" charset="0"/>
                        </a:rPr>
                        <a:t>м.р</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ru-RU" sz="2000" dirty="0" err="1">
                          <a:effectLst/>
                          <a:latin typeface="Arial" panose="020B0604020202020204" pitchFamily="34" charset="0"/>
                          <a:ea typeface="Times New Roman"/>
                          <a:cs typeface="Arial" panose="020B0604020202020204" pitchFamily="34" charset="0"/>
                        </a:rPr>
                        <a:t>ср.р</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pPr>
                      <a:r>
                        <a:rPr lang="ru-RU" sz="2000" dirty="0" err="1">
                          <a:effectLst/>
                          <a:latin typeface="Arial" panose="020B0604020202020204" pitchFamily="34" charset="0"/>
                          <a:ea typeface="Times New Roman"/>
                          <a:cs typeface="Arial" panose="020B0604020202020204" pitchFamily="34" charset="0"/>
                        </a:rPr>
                        <a:t>ж.р</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 </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1901">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им.п.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Arial" panose="020B0604020202020204" pitchFamily="34" charset="0"/>
                          <a:ea typeface="Times New Roman"/>
                          <a:cs typeface="Arial" panose="020B0604020202020204" pitchFamily="34" charset="0"/>
                        </a:rPr>
                        <a:t>нов</a:t>
                      </a:r>
                      <a:r>
                        <a:rPr lang="ru-RU" sz="2000" b="1" dirty="0">
                          <a:effectLst/>
                          <a:latin typeface="Arial" panose="020B0604020202020204" pitchFamily="34" charset="0"/>
                          <a:ea typeface="Times New Roman"/>
                          <a:cs typeface="Arial" panose="020B0604020202020204" pitchFamily="34" charset="0"/>
                        </a:rPr>
                        <a:t>ый</a:t>
                      </a:r>
                      <a:r>
                        <a:rPr lang="ru-RU" sz="2000" dirty="0">
                          <a:effectLst/>
                          <a:latin typeface="Arial" panose="020B0604020202020204" pitchFamily="34" charset="0"/>
                          <a:ea typeface="Times New Roman"/>
                          <a:cs typeface="Arial" panose="020B0604020202020204" pitchFamily="34" charset="0"/>
                        </a:rPr>
                        <a:t>, молод</a:t>
                      </a:r>
                      <a:r>
                        <a:rPr lang="ru-RU" sz="2000" b="1" dirty="0">
                          <a:effectLst/>
                          <a:latin typeface="Arial" panose="020B0604020202020204" pitchFamily="34" charset="0"/>
                          <a:ea typeface="Times New Roman"/>
                          <a:cs typeface="Arial" panose="020B0604020202020204" pitchFamily="34" charset="0"/>
                        </a:rPr>
                        <a:t>ой</a:t>
                      </a:r>
                      <a:r>
                        <a:rPr lang="ru-RU" sz="2000" dirty="0">
                          <a:effectLst/>
                          <a:latin typeface="Arial" panose="020B0604020202020204" pitchFamily="34" charset="0"/>
                          <a:ea typeface="Times New Roman"/>
                          <a:cs typeface="Arial" panose="020B0604020202020204" pitchFamily="34" charset="0"/>
                        </a:rPr>
                        <a:t>, летн</a:t>
                      </a:r>
                      <a:r>
                        <a:rPr lang="ru-RU" sz="2000" b="1" dirty="0">
                          <a:effectLst/>
                          <a:latin typeface="Arial" panose="020B0604020202020204" pitchFamily="34" charset="0"/>
                          <a:ea typeface="Times New Roman"/>
                          <a:cs typeface="Arial" panose="020B0604020202020204" pitchFamily="34" charset="0"/>
                        </a:rPr>
                        <a:t>ий</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ru-RU" sz="2000">
                          <a:effectLst/>
                          <a:latin typeface="Arial" panose="020B0604020202020204" pitchFamily="34" charset="0"/>
                          <a:ea typeface="Times New Roman"/>
                          <a:cs typeface="Arial" panose="020B0604020202020204" pitchFamily="34" charset="0"/>
                        </a:rPr>
                        <a:t>нов</a:t>
                      </a:r>
                      <a:r>
                        <a:rPr lang="ru-RU" sz="2000" b="1">
                          <a:effectLst/>
                          <a:latin typeface="Arial" panose="020B0604020202020204" pitchFamily="34" charset="0"/>
                          <a:ea typeface="Times New Roman"/>
                          <a:cs typeface="Arial" panose="020B0604020202020204" pitchFamily="34" charset="0"/>
                        </a:rPr>
                        <a:t>ое</a:t>
                      </a:r>
                      <a:r>
                        <a:rPr lang="ru-RU" sz="2000">
                          <a:effectLst/>
                          <a:latin typeface="Arial" panose="020B0604020202020204" pitchFamily="34" charset="0"/>
                          <a:ea typeface="Times New Roman"/>
                          <a:cs typeface="Arial" panose="020B0604020202020204" pitchFamily="34" charset="0"/>
                        </a:rPr>
                        <a:t>, молод</a:t>
                      </a:r>
                      <a:r>
                        <a:rPr lang="ru-RU" sz="2000" b="1">
                          <a:effectLst/>
                          <a:latin typeface="Arial" panose="020B0604020202020204" pitchFamily="34" charset="0"/>
                          <a:ea typeface="Times New Roman"/>
                          <a:cs typeface="Arial" panose="020B0604020202020204" pitchFamily="34" charset="0"/>
                        </a:rPr>
                        <a:t>ое</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ее</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pPr>
                      <a:r>
                        <a:rPr lang="ru-RU" sz="2000" dirty="0">
                          <a:effectLst/>
                          <a:latin typeface="Arial" panose="020B0604020202020204" pitchFamily="34" charset="0"/>
                          <a:ea typeface="Times New Roman"/>
                          <a:cs typeface="Arial" panose="020B0604020202020204" pitchFamily="34" charset="0"/>
                        </a:rPr>
                        <a:t>нов</a:t>
                      </a:r>
                      <a:r>
                        <a:rPr lang="ru-RU" sz="2000" b="1" dirty="0">
                          <a:effectLst/>
                          <a:latin typeface="Arial" panose="020B0604020202020204" pitchFamily="34" charset="0"/>
                          <a:ea typeface="Times New Roman"/>
                          <a:cs typeface="Arial" panose="020B0604020202020204" pitchFamily="34" charset="0"/>
                        </a:rPr>
                        <a:t>ая</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p>
                      <a:pPr>
                        <a:spcAft>
                          <a:spcPts val="0"/>
                        </a:spcAft>
                      </a:pPr>
                      <a:r>
                        <a:rPr lang="ru-RU" sz="2000" dirty="0">
                          <a:effectLst/>
                          <a:latin typeface="Arial" panose="020B0604020202020204" pitchFamily="34" charset="0"/>
                          <a:ea typeface="Times New Roman"/>
                          <a:cs typeface="Arial" panose="020B0604020202020204" pitchFamily="34" charset="0"/>
                        </a:rPr>
                        <a:t>молод</a:t>
                      </a:r>
                      <a:r>
                        <a:rPr lang="ru-RU" sz="2000" b="1" dirty="0">
                          <a:effectLst/>
                          <a:latin typeface="Arial" panose="020B0604020202020204" pitchFamily="34" charset="0"/>
                          <a:ea typeface="Times New Roman"/>
                          <a:cs typeface="Arial" panose="020B0604020202020204" pitchFamily="34" charset="0"/>
                        </a:rPr>
                        <a:t>ая</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p>
                      <a:pPr>
                        <a:spcAft>
                          <a:spcPts val="0"/>
                        </a:spcAft>
                      </a:pPr>
                      <a:r>
                        <a:rPr lang="ru-RU" sz="2000" dirty="0">
                          <a:effectLst/>
                          <a:latin typeface="Arial" panose="020B0604020202020204" pitchFamily="34" charset="0"/>
                          <a:ea typeface="Times New Roman"/>
                          <a:cs typeface="Arial" panose="020B0604020202020204" pitchFamily="34" charset="0"/>
                        </a:rPr>
                        <a:t>летн</a:t>
                      </a:r>
                      <a:r>
                        <a:rPr lang="ru-RU" sz="2000" b="1" dirty="0">
                          <a:effectLst/>
                          <a:latin typeface="Arial" panose="020B0604020202020204" pitchFamily="34" charset="0"/>
                          <a:ea typeface="Times New Roman"/>
                          <a:cs typeface="Arial" panose="020B0604020202020204" pitchFamily="34" charset="0"/>
                        </a:rPr>
                        <a:t>яя</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Arial" panose="020B0604020202020204" pitchFamily="34" charset="0"/>
                          <a:ea typeface="Times New Roman"/>
                          <a:cs typeface="Arial" panose="020B0604020202020204" pitchFamily="34" charset="0"/>
                        </a:rPr>
                        <a:t>нов</a:t>
                      </a:r>
                      <a:r>
                        <a:rPr lang="ru-RU" sz="2000" b="1" dirty="0">
                          <a:effectLst/>
                          <a:latin typeface="Arial" panose="020B0604020202020204" pitchFamily="34" charset="0"/>
                          <a:ea typeface="Times New Roman"/>
                          <a:cs typeface="Arial" panose="020B0604020202020204" pitchFamily="34" charset="0"/>
                        </a:rPr>
                        <a:t>ые</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p>
                      <a:pPr>
                        <a:spcAft>
                          <a:spcPts val="0"/>
                        </a:spcAft>
                      </a:pPr>
                      <a:r>
                        <a:rPr lang="ru-RU" sz="2000" dirty="0">
                          <a:effectLst/>
                          <a:latin typeface="Arial" panose="020B0604020202020204" pitchFamily="34" charset="0"/>
                          <a:ea typeface="Times New Roman"/>
                          <a:cs typeface="Arial" panose="020B0604020202020204" pitchFamily="34" charset="0"/>
                        </a:rPr>
                        <a:t>молод</a:t>
                      </a:r>
                      <a:r>
                        <a:rPr lang="ru-RU" sz="2000" b="1" dirty="0">
                          <a:effectLst/>
                          <a:latin typeface="Arial" panose="020B0604020202020204" pitchFamily="34" charset="0"/>
                          <a:ea typeface="Times New Roman"/>
                          <a:cs typeface="Arial" panose="020B0604020202020204" pitchFamily="34" charset="0"/>
                        </a:rPr>
                        <a:t>ые</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p>
                      <a:pPr>
                        <a:spcAft>
                          <a:spcPts val="0"/>
                        </a:spcAft>
                      </a:pPr>
                      <a:r>
                        <a:rPr lang="ru-RU" sz="2000" dirty="0">
                          <a:effectLst/>
                          <a:latin typeface="Arial" panose="020B0604020202020204" pitchFamily="34" charset="0"/>
                          <a:ea typeface="Times New Roman"/>
                          <a:cs typeface="Arial" panose="020B0604020202020204" pitchFamily="34" charset="0"/>
                        </a:rPr>
                        <a:t>летн</a:t>
                      </a:r>
                      <a:r>
                        <a:rPr lang="ru-RU" sz="2000" b="1" dirty="0">
                          <a:effectLst/>
                          <a:latin typeface="Arial" panose="020B0604020202020204" pitchFamily="34" charset="0"/>
                          <a:ea typeface="Times New Roman"/>
                          <a:cs typeface="Arial" panose="020B0604020202020204" pitchFamily="34" charset="0"/>
                        </a:rPr>
                        <a:t>ие</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2052">
                <a:tc>
                  <a:txBody>
                    <a:bodyPr/>
                    <a:lstStyle/>
                    <a:p>
                      <a:pPr>
                        <a:spcAft>
                          <a:spcPts val="0"/>
                        </a:spcAft>
                      </a:pPr>
                      <a:r>
                        <a:rPr lang="ru-RU" sz="2000" dirty="0" err="1">
                          <a:effectLst/>
                          <a:latin typeface="Arial" panose="020B0604020202020204" pitchFamily="34" charset="0"/>
                          <a:ea typeface="Times New Roman"/>
                          <a:cs typeface="Arial" panose="020B0604020202020204" pitchFamily="34" charset="0"/>
                        </a:rPr>
                        <a:t>род.п</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2000">
                          <a:effectLst/>
                          <a:latin typeface="Arial" panose="020B0604020202020204" pitchFamily="34" charset="0"/>
                          <a:ea typeface="Times New Roman"/>
                          <a:cs typeface="Arial" panose="020B0604020202020204" pitchFamily="34" charset="0"/>
                        </a:rPr>
                        <a:t>молод</a:t>
                      </a:r>
                      <a:r>
                        <a:rPr lang="ru-RU" sz="2000" b="1">
                          <a:effectLst/>
                          <a:latin typeface="Arial" panose="020B0604020202020204" pitchFamily="34" charset="0"/>
                          <a:ea typeface="Times New Roman"/>
                          <a:cs typeface="Arial" panose="020B0604020202020204" pitchFamily="34" charset="0"/>
                        </a:rPr>
                        <a:t>ого</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его</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молод</a:t>
                      </a:r>
                      <a:r>
                        <a:rPr lang="ru-RU" sz="2000" b="1">
                          <a:effectLst/>
                          <a:latin typeface="Arial" panose="020B0604020202020204" pitchFamily="34" charset="0"/>
                          <a:ea typeface="Times New Roman"/>
                          <a:cs typeface="Arial" panose="020B0604020202020204" pitchFamily="34" charset="0"/>
                        </a:rPr>
                        <a:t>ой</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ей</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Arial" panose="020B0604020202020204" pitchFamily="34" charset="0"/>
                          <a:ea typeface="Times New Roman"/>
                          <a:cs typeface="Arial" panose="020B0604020202020204" pitchFamily="34" charset="0"/>
                        </a:rPr>
                        <a:t>молод</a:t>
                      </a:r>
                      <a:r>
                        <a:rPr lang="ru-RU" sz="2000" b="1" dirty="0">
                          <a:effectLst/>
                          <a:latin typeface="Arial" panose="020B0604020202020204" pitchFamily="34" charset="0"/>
                          <a:ea typeface="Times New Roman"/>
                          <a:cs typeface="Arial" panose="020B0604020202020204" pitchFamily="34" charset="0"/>
                        </a:rPr>
                        <a:t>ых</a:t>
                      </a:r>
                      <a:r>
                        <a:rPr lang="ru-RU" sz="2000" dirty="0">
                          <a:effectLst/>
                          <a:latin typeface="Arial" panose="020B0604020202020204" pitchFamily="34" charset="0"/>
                          <a:ea typeface="Times New Roman"/>
                          <a:cs typeface="Arial" panose="020B0604020202020204" pitchFamily="34" charset="0"/>
                        </a:rPr>
                        <a:t>, летн</a:t>
                      </a:r>
                      <a:r>
                        <a:rPr lang="ru-RU" sz="2000" b="1" dirty="0">
                          <a:effectLst/>
                          <a:latin typeface="Arial" panose="020B0604020202020204" pitchFamily="34" charset="0"/>
                          <a:ea typeface="Times New Roman"/>
                          <a:cs typeface="Arial" panose="020B0604020202020204" pitchFamily="34" charset="0"/>
                        </a:rPr>
                        <a:t>их</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2052">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дат.п.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2000">
                          <a:effectLst/>
                          <a:latin typeface="Arial" panose="020B0604020202020204" pitchFamily="34" charset="0"/>
                          <a:ea typeface="Times New Roman"/>
                          <a:cs typeface="Arial" panose="020B0604020202020204" pitchFamily="34" charset="0"/>
                        </a:rPr>
                        <a:t>молод</a:t>
                      </a:r>
                      <a:r>
                        <a:rPr lang="ru-RU" sz="2000" b="1">
                          <a:effectLst/>
                          <a:latin typeface="Arial" panose="020B0604020202020204" pitchFamily="34" charset="0"/>
                          <a:ea typeface="Times New Roman"/>
                          <a:cs typeface="Arial" panose="020B0604020202020204" pitchFamily="34" charset="0"/>
                        </a:rPr>
                        <a:t>ому</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ему</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молод</a:t>
                      </a:r>
                      <a:r>
                        <a:rPr lang="ru-RU" sz="2000" b="1">
                          <a:effectLst/>
                          <a:latin typeface="Arial" panose="020B0604020202020204" pitchFamily="34" charset="0"/>
                          <a:ea typeface="Times New Roman"/>
                          <a:cs typeface="Arial" panose="020B0604020202020204" pitchFamily="34" charset="0"/>
                        </a:rPr>
                        <a:t>ой</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ей</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Arial" panose="020B0604020202020204" pitchFamily="34" charset="0"/>
                          <a:ea typeface="Times New Roman"/>
                          <a:cs typeface="Arial" panose="020B0604020202020204" pitchFamily="34" charset="0"/>
                        </a:rPr>
                        <a:t>молод</a:t>
                      </a:r>
                      <a:r>
                        <a:rPr lang="ru-RU" sz="2000" b="1" dirty="0">
                          <a:effectLst/>
                          <a:latin typeface="Arial" panose="020B0604020202020204" pitchFamily="34" charset="0"/>
                          <a:ea typeface="Times New Roman"/>
                          <a:cs typeface="Arial" panose="020B0604020202020204" pitchFamily="34" charset="0"/>
                        </a:rPr>
                        <a:t>ым</a:t>
                      </a:r>
                      <a:r>
                        <a:rPr lang="ru-RU" sz="2000" dirty="0">
                          <a:effectLst/>
                          <a:latin typeface="Arial" panose="020B0604020202020204" pitchFamily="34" charset="0"/>
                          <a:ea typeface="Times New Roman"/>
                          <a:cs typeface="Arial" panose="020B0604020202020204" pitchFamily="34" charset="0"/>
                        </a:rPr>
                        <a:t>, летн</a:t>
                      </a:r>
                      <a:r>
                        <a:rPr lang="ru-RU" sz="2000" b="1" dirty="0">
                          <a:effectLst/>
                          <a:latin typeface="Arial" panose="020B0604020202020204" pitchFamily="34" charset="0"/>
                          <a:ea typeface="Times New Roman"/>
                          <a:cs typeface="Arial" panose="020B0604020202020204" pitchFamily="34" charset="0"/>
                        </a:rPr>
                        <a:t>им</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44103">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вин.п.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ru-RU" sz="2000">
                          <a:effectLst/>
                          <a:latin typeface="Arial" panose="020B0604020202020204" pitchFamily="34" charset="0"/>
                          <a:ea typeface="Times New Roman"/>
                          <a:cs typeface="Arial" panose="020B0604020202020204" pitchFamily="34" charset="0"/>
                        </a:rPr>
                        <a:t>= род.п. (одуш.)</a:t>
                      </a:r>
                      <a:endParaRPr lang="de-DE" sz="2000">
                        <a:effectLst/>
                        <a:latin typeface="Arial" panose="020B0604020202020204" pitchFamily="34" charset="0"/>
                        <a:ea typeface="Times New Roman"/>
                        <a:cs typeface="Arial" panose="020B0604020202020204" pitchFamily="34" charset="0"/>
                      </a:endParaRPr>
                    </a:p>
                    <a:p>
                      <a:pPr>
                        <a:spcAft>
                          <a:spcPts val="0"/>
                        </a:spcAft>
                      </a:pPr>
                      <a:r>
                        <a:rPr lang="ru-RU" sz="2000">
                          <a:effectLst/>
                          <a:latin typeface="Arial" panose="020B0604020202020204" pitchFamily="34" charset="0"/>
                          <a:ea typeface="Times New Roman"/>
                          <a:cs typeface="Arial" panose="020B0604020202020204" pitchFamily="34" charset="0"/>
                        </a:rPr>
                        <a:t>= им.п. (неодуш.)</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 им.п.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молод</a:t>
                      </a:r>
                      <a:r>
                        <a:rPr lang="ru-RU" sz="2000" b="1">
                          <a:effectLst/>
                          <a:latin typeface="Arial" panose="020B0604020202020204" pitchFamily="34" charset="0"/>
                          <a:ea typeface="Times New Roman"/>
                          <a:cs typeface="Arial" panose="020B0604020202020204" pitchFamily="34" charset="0"/>
                        </a:rPr>
                        <a:t>ую</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юю</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Arial" panose="020B0604020202020204" pitchFamily="34" charset="0"/>
                          <a:ea typeface="Times New Roman"/>
                          <a:cs typeface="Arial" panose="020B0604020202020204" pitchFamily="34" charset="0"/>
                        </a:rPr>
                        <a:t>= </a:t>
                      </a:r>
                      <a:r>
                        <a:rPr lang="ru-RU" sz="2000" dirty="0" err="1">
                          <a:effectLst/>
                          <a:latin typeface="Arial" panose="020B0604020202020204" pitchFamily="34" charset="0"/>
                          <a:ea typeface="Times New Roman"/>
                          <a:cs typeface="Arial" panose="020B0604020202020204" pitchFamily="34" charset="0"/>
                        </a:rPr>
                        <a:t>род.п</a:t>
                      </a:r>
                      <a:r>
                        <a:rPr lang="ru-RU" sz="2000" dirty="0">
                          <a:effectLst/>
                          <a:latin typeface="Arial" panose="020B0604020202020204" pitchFamily="34" charset="0"/>
                          <a:ea typeface="Times New Roman"/>
                          <a:cs typeface="Arial" panose="020B0604020202020204" pitchFamily="34" charset="0"/>
                        </a:rPr>
                        <a:t>. (</a:t>
                      </a:r>
                      <a:r>
                        <a:rPr lang="ru-RU" sz="2000" dirty="0" err="1">
                          <a:effectLst/>
                          <a:latin typeface="Arial" panose="020B0604020202020204" pitchFamily="34" charset="0"/>
                          <a:ea typeface="Times New Roman"/>
                          <a:cs typeface="Arial" panose="020B0604020202020204" pitchFamily="34" charset="0"/>
                        </a:rPr>
                        <a:t>одуш</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p>
                      <a:pPr>
                        <a:spcAft>
                          <a:spcPts val="0"/>
                        </a:spcAft>
                      </a:pPr>
                      <a:r>
                        <a:rPr lang="ru-RU" sz="2000" dirty="0">
                          <a:effectLst/>
                          <a:latin typeface="Arial" panose="020B0604020202020204" pitchFamily="34" charset="0"/>
                          <a:ea typeface="Times New Roman"/>
                          <a:cs typeface="Arial" panose="020B0604020202020204" pitchFamily="34" charset="0"/>
                        </a:rPr>
                        <a:t>= </a:t>
                      </a:r>
                      <a:r>
                        <a:rPr lang="ru-RU" sz="2000" dirty="0" err="1">
                          <a:effectLst/>
                          <a:latin typeface="Arial" panose="020B0604020202020204" pitchFamily="34" charset="0"/>
                          <a:ea typeface="Times New Roman"/>
                          <a:cs typeface="Arial" panose="020B0604020202020204" pitchFamily="34" charset="0"/>
                        </a:rPr>
                        <a:t>им.п</a:t>
                      </a:r>
                      <a:r>
                        <a:rPr lang="ru-RU" sz="2000" dirty="0">
                          <a:effectLst/>
                          <a:latin typeface="Arial" panose="020B0604020202020204" pitchFamily="34" charset="0"/>
                          <a:ea typeface="Times New Roman"/>
                          <a:cs typeface="Arial" panose="020B0604020202020204" pitchFamily="34" charset="0"/>
                        </a:rPr>
                        <a:t>. (</a:t>
                      </a:r>
                      <a:r>
                        <a:rPr lang="ru-RU" sz="2000" dirty="0" err="1">
                          <a:effectLst/>
                          <a:latin typeface="Arial" panose="020B0604020202020204" pitchFamily="34" charset="0"/>
                          <a:ea typeface="Times New Roman"/>
                          <a:cs typeface="Arial" panose="020B0604020202020204" pitchFamily="34" charset="0"/>
                        </a:rPr>
                        <a:t>неодуш</a:t>
                      </a:r>
                      <a:r>
                        <a:rPr lang="ru-RU" sz="2000" dirty="0">
                          <a:effectLst/>
                          <a:latin typeface="Arial" panose="020B0604020202020204" pitchFamily="34" charset="0"/>
                          <a:ea typeface="Times New Roman"/>
                          <a:cs typeface="Arial" panose="020B0604020202020204" pitchFamily="34" charset="0"/>
                        </a:rPr>
                        <a:t>.)</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2052">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тв.п.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2000">
                          <a:effectLst/>
                          <a:latin typeface="Arial" panose="020B0604020202020204" pitchFamily="34" charset="0"/>
                          <a:ea typeface="Times New Roman"/>
                          <a:cs typeface="Arial" panose="020B0604020202020204" pitchFamily="34" charset="0"/>
                        </a:rPr>
                        <a:t>молод</a:t>
                      </a:r>
                      <a:r>
                        <a:rPr lang="ru-RU" sz="2000" b="1">
                          <a:effectLst/>
                          <a:latin typeface="Arial" panose="020B0604020202020204" pitchFamily="34" charset="0"/>
                          <a:ea typeface="Times New Roman"/>
                          <a:cs typeface="Arial" panose="020B0604020202020204" pitchFamily="34" charset="0"/>
                        </a:rPr>
                        <a:t>ым</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им</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молод</a:t>
                      </a:r>
                      <a:r>
                        <a:rPr lang="ru-RU" sz="2000" b="1">
                          <a:effectLst/>
                          <a:latin typeface="Arial" panose="020B0604020202020204" pitchFamily="34" charset="0"/>
                          <a:ea typeface="Times New Roman"/>
                          <a:cs typeface="Arial" panose="020B0604020202020204" pitchFamily="34" charset="0"/>
                        </a:rPr>
                        <a:t>ой</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ей</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Arial" panose="020B0604020202020204" pitchFamily="34" charset="0"/>
                          <a:ea typeface="Times New Roman"/>
                          <a:cs typeface="Arial" panose="020B0604020202020204" pitchFamily="34" charset="0"/>
                        </a:rPr>
                        <a:t> молод</a:t>
                      </a:r>
                      <a:r>
                        <a:rPr lang="ru-RU" sz="2000" b="1" dirty="0">
                          <a:effectLst/>
                          <a:latin typeface="Arial" panose="020B0604020202020204" pitchFamily="34" charset="0"/>
                          <a:ea typeface="Times New Roman"/>
                          <a:cs typeface="Arial" panose="020B0604020202020204" pitchFamily="34" charset="0"/>
                        </a:rPr>
                        <a:t>ыми</a:t>
                      </a:r>
                      <a:r>
                        <a:rPr lang="ru-RU" sz="2000" dirty="0">
                          <a:effectLst/>
                          <a:latin typeface="Arial" panose="020B0604020202020204" pitchFamily="34" charset="0"/>
                          <a:ea typeface="Times New Roman"/>
                          <a:cs typeface="Arial" panose="020B0604020202020204" pitchFamily="34" charset="0"/>
                        </a:rPr>
                        <a:t>, летн</a:t>
                      </a:r>
                      <a:r>
                        <a:rPr lang="ru-RU" sz="2000" b="1" dirty="0">
                          <a:effectLst/>
                          <a:latin typeface="Arial" panose="020B0604020202020204" pitchFamily="34" charset="0"/>
                          <a:ea typeface="Times New Roman"/>
                          <a:cs typeface="Arial" panose="020B0604020202020204" pitchFamily="34" charset="0"/>
                        </a:rPr>
                        <a:t>ими</a:t>
                      </a:r>
                    </a:p>
                    <a:p>
                      <a:pPr>
                        <a:spcAft>
                          <a:spcPts val="0"/>
                        </a:spcAft>
                      </a:pP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72052">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предл.п.</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2000">
                          <a:effectLst/>
                          <a:latin typeface="Arial" panose="020B0604020202020204" pitchFamily="34" charset="0"/>
                          <a:ea typeface="Times New Roman"/>
                          <a:cs typeface="Arial" panose="020B0604020202020204" pitchFamily="34" charset="0"/>
                        </a:rPr>
                        <a:t>молод</a:t>
                      </a:r>
                      <a:r>
                        <a:rPr lang="ru-RU" sz="2000" b="1">
                          <a:effectLst/>
                          <a:latin typeface="Arial" panose="020B0604020202020204" pitchFamily="34" charset="0"/>
                          <a:ea typeface="Times New Roman"/>
                          <a:cs typeface="Arial" panose="020B0604020202020204" pitchFamily="34" charset="0"/>
                        </a:rPr>
                        <a:t>ом</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ем</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spcAft>
                          <a:spcPts val="0"/>
                        </a:spcAft>
                      </a:pPr>
                      <a:r>
                        <a:rPr lang="ru-RU" sz="2000">
                          <a:effectLst/>
                          <a:latin typeface="Arial" panose="020B0604020202020204" pitchFamily="34" charset="0"/>
                          <a:ea typeface="Times New Roman"/>
                          <a:cs typeface="Arial" panose="020B0604020202020204" pitchFamily="34" charset="0"/>
                        </a:rPr>
                        <a:t>молод</a:t>
                      </a:r>
                      <a:r>
                        <a:rPr lang="ru-RU" sz="2000" b="1">
                          <a:effectLst/>
                          <a:latin typeface="Arial" panose="020B0604020202020204" pitchFamily="34" charset="0"/>
                          <a:ea typeface="Times New Roman"/>
                          <a:cs typeface="Arial" panose="020B0604020202020204" pitchFamily="34" charset="0"/>
                        </a:rPr>
                        <a:t>ой</a:t>
                      </a:r>
                      <a:r>
                        <a:rPr lang="ru-RU" sz="2000">
                          <a:effectLst/>
                          <a:latin typeface="Arial" panose="020B0604020202020204" pitchFamily="34" charset="0"/>
                          <a:ea typeface="Times New Roman"/>
                          <a:cs typeface="Arial" panose="020B0604020202020204" pitchFamily="34" charset="0"/>
                        </a:rPr>
                        <a:t>, летн</a:t>
                      </a:r>
                      <a:r>
                        <a:rPr lang="ru-RU" sz="2000" b="1">
                          <a:effectLst/>
                          <a:latin typeface="Arial" panose="020B0604020202020204" pitchFamily="34" charset="0"/>
                          <a:ea typeface="Times New Roman"/>
                          <a:cs typeface="Arial" panose="020B0604020202020204" pitchFamily="34" charset="0"/>
                        </a:rPr>
                        <a:t>ей</a:t>
                      </a:r>
                      <a:endParaRPr lang="de-DE"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Arial" panose="020B0604020202020204" pitchFamily="34" charset="0"/>
                          <a:ea typeface="Times New Roman"/>
                          <a:cs typeface="Arial" panose="020B0604020202020204" pitchFamily="34" charset="0"/>
                        </a:rPr>
                        <a:t>молод</a:t>
                      </a:r>
                      <a:r>
                        <a:rPr lang="ru-RU" sz="2000" b="1" dirty="0">
                          <a:effectLst/>
                          <a:latin typeface="Arial" panose="020B0604020202020204" pitchFamily="34" charset="0"/>
                          <a:ea typeface="Times New Roman"/>
                          <a:cs typeface="Arial" panose="020B0604020202020204" pitchFamily="34" charset="0"/>
                        </a:rPr>
                        <a:t>ых</a:t>
                      </a:r>
                      <a:r>
                        <a:rPr lang="ru-RU" sz="2000" dirty="0">
                          <a:effectLst/>
                          <a:latin typeface="Arial" panose="020B0604020202020204" pitchFamily="34" charset="0"/>
                          <a:ea typeface="Times New Roman"/>
                          <a:cs typeface="Arial" panose="020B0604020202020204" pitchFamily="34" charset="0"/>
                        </a:rPr>
                        <a:t>, летн</a:t>
                      </a:r>
                      <a:r>
                        <a:rPr lang="ru-RU" sz="2000" b="1" dirty="0">
                          <a:effectLst/>
                          <a:latin typeface="Arial" panose="020B0604020202020204" pitchFamily="34" charset="0"/>
                          <a:ea typeface="Times New Roman"/>
                          <a:cs typeface="Arial" panose="020B0604020202020204" pitchFamily="34" charset="0"/>
                        </a:rPr>
                        <a:t>их</a:t>
                      </a:r>
                      <a:endParaRPr lang="de-DE"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ovéPole 2">
            <a:extLst>
              <a:ext uri="{FF2B5EF4-FFF2-40B4-BE49-F238E27FC236}">
                <a16:creationId xmlns:a16="http://schemas.microsoft.com/office/drawing/2014/main" id="{61917124-DDE0-4202-931E-6C9B4267AA17}"/>
              </a:ext>
            </a:extLst>
          </p:cNvPr>
          <p:cNvSpPr txBox="1"/>
          <p:nvPr/>
        </p:nvSpPr>
        <p:spPr>
          <a:xfrm>
            <a:off x="1839156" y="461638"/>
            <a:ext cx="8513685" cy="430887"/>
          </a:xfrm>
          <a:prstGeom prst="rect">
            <a:avLst/>
          </a:prstGeom>
          <a:noFill/>
        </p:spPr>
        <p:txBody>
          <a:bodyPr wrap="square" rtlCol="0">
            <a:spAutoFit/>
          </a:bodyPr>
          <a:lstStyle/>
          <a:p>
            <a:r>
              <a:rPr lang="ru-RU" sz="2200" b="1" dirty="0">
                <a:solidFill>
                  <a:srgbClr val="00B050"/>
                </a:solidFill>
                <a:latin typeface="Arial" panose="020B0604020202020204" pitchFamily="34" charset="0"/>
                <a:cs typeface="Arial" panose="020B0604020202020204" pitchFamily="34" charset="0"/>
              </a:rPr>
              <a:t>Склонение прилагательных твердого и мягкого типа в РЯ</a:t>
            </a:r>
            <a:endParaRPr lang="cs-CZ" sz="22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7276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598C5EC-0A4A-4D59-8257-C7D0196D6F23}"/>
              </a:ext>
            </a:extLst>
          </p:cNvPr>
          <p:cNvSpPr/>
          <p:nvPr/>
        </p:nvSpPr>
        <p:spPr>
          <a:xfrm>
            <a:off x="938981" y="767617"/>
            <a:ext cx="10314038" cy="5324535"/>
          </a:xfrm>
          <a:prstGeom prst="rect">
            <a:avLst/>
          </a:prstGeom>
        </p:spPr>
        <p:txBody>
          <a:bodyPr wrap="square" anchor="t">
            <a:spAutoFit/>
          </a:bodyPr>
          <a:lstStyle/>
          <a:p>
            <a:pPr indent="449580" algn="just">
              <a:spcAft>
                <a:spcPts val="0"/>
              </a:spcAft>
            </a:pPr>
            <a:r>
              <a:rPr lang="ru-RU" sz="2000" b="1" dirty="0">
                <a:latin typeface="Arial" panose="020B0604020202020204" pitchFamily="34" charset="0"/>
                <a:ea typeface="Times New Roman"/>
                <a:cs typeface="Arial" panose="020B0604020202020204" pitchFamily="34" charset="0"/>
              </a:rPr>
              <a:t>Категория рода в современных чешском и русском языках в значительной мере </a:t>
            </a:r>
            <a:r>
              <a:rPr lang="ru-RU" sz="2000" b="1" dirty="0" err="1">
                <a:latin typeface="Arial" panose="020B0604020202020204" pitchFamily="34" charset="0"/>
                <a:ea typeface="Times New Roman"/>
                <a:cs typeface="Arial" panose="020B0604020202020204" pitchFamily="34" charset="0"/>
              </a:rPr>
              <a:t>грамматикализована</a:t>
            </a:r>
            <a:r>
              <a:rPr lang="ru-RU" sz="2000" dirty="0">
                <a:latin typeface="Arial" panose="020B0604020202020204" pitchFamily="34" charset="0"/>
                <a:ea typeface="Times New Roman"/>
                <a:cs typeface="Arial" panose="020B0604020202020204" pitchFamily="34" charset="0"/>
              </a:rPr>
              <a:t>, и это иногда</a:t>
            </a:r>
            <a:r>
              <a:rPr lang="ru-RU" sz="2000" b="1" dirty="0">
                <a:latin typeface="Arial" panose="020B0604020202020204" pitchFamily="34" charset="0"/>
                <a:ea typeface="Times New Roman"/>
                <a:cs typeface="Arial" panose="020B0604020202020204" pitchFamily="34" charset="0"/>
              </a:rPr>
              <a:t> приводит к </a:t>
            </a:r>
            <a:r>
              <a:rPr lang="ru-RU" sz="2000" b="1" u="sng" dirty="0">
                <a:solidFill>
                  <a:srgbClr val="00B050"/>
                </a:solidFill>
                <a:latin typeface="Arial" panose="020B0604020202020204" pitchFamily="34" charset="0"/>
                <a:ea typeface="Times New Roman"/>
                <a:cs typeface="Arial" panose="020B0604020202020204" pitchFamily="34" charset="0"/>
              </a:rPr>
              <a:t>конфликту между естественным и грамматическим родом</a:t>
            </a:r>
            <a:r>
              <a:rPr lang="ru-RU" sz="2000" b="1" dirty="0">
                <a:latin typeface="Arial" panose="020B0604020202020204" pitchFamily="34" charset="0"/>
                <a:ea typeface="Times New Roman"/>
                <a:cs typeface="Arial" panose="020B0604020202020204" pitchFamily="34" charset="0"/>
              </a:rPr>
              <a:t>.</a:t>
            </a:r>
          </a:p>
          <a:p>
            <a:pPr indent="449580" algn="just">
              <a:spcAft>
                <a:spcPts val="0"/>
              </a:spcAft>
            </a:pPr>
            <a:endParaRPr lang="cs-CZ" sz="2000" b="1" dirty="0">
              <a:latin typeface="Arial" panose="020B0604020202020204" pitchFamily="34" charset="0"/>
              <a:ea typeface="Times New Roman"/>
              <a:cs typeface="Arial" panose="020B0604020202020204" pitchFamily="34" charset="0"/>
            </a:endParaRPr>
          </a:p>
          <a:p>
            <a:pPr marL="285750" indent="-285750" algn="just">
              <a:spcAft>
                <a:spcPts val="0"/>
              </a:spcAft>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В ЧЯ, в отличие от РЯ, к ср. роду относятся названия детенышей и некоторые другие сущ., включая экспрессивные наименования (</a:t>
            </a:r>
            <a:r>
              <a:rPr lang="cs-CZ" sz="2000" i="1" dirty="0">
                <a:latin typeface="Arial" panose="020B0604020202020204" pitchFamily="34" charset="0"/>
                <a:ea typeface="Times New Roman"/>
                <a:cs typeface="Arial" panose="020B0604020202020204" pitchFamily="34" charset="0"/>
              </a:rPr>
              <a:t>mrně, pískle</a:t>
            </a:r>
            <a:r>
              <a:rPr lang="ru-RU" sz="2000" dirty="0">
                <a:latin typeface="Arial" panose="020B0604020202020204" pitchFamily="34" charset="0"/>
                <a:ea typeface="Times New Roman"/>
                <a:cs typeface="Arial" panose="020B0604020202020204" pitchFamily="34" charset="0"/>
              </a:rPr>
              <a:t>).</a:t>
            </a:r>
          </a:p>
          <a:p>
            <a:pPr algn="just">
              <a:spcAft>
                <a:spcPts val="0"/>
              </a:spcAft>
            </a:pPr>
            <a:endParaRPr lang="ru-RU" sz="2000" dirty="0">
              <a:latin typeface="Arial" panose="020B0604020202020204" pitchFamily="34" charset="0"/>
              <a:ea typeface="Times New Roman"/>
              <a:cs typeface="Arial" panose="020B0604020202020204" pitchFamily="34" charset="0"/>
            </a:endParaRPr>
          </a:p>
          <a:p>
            <a:pPr algn="just">
              <a:spcAft>
                <a:spcPts val="0"/>
              </a:spcAft>
            </a:pPr>
            <a:endParaRPr lang="ru-RU" sz="2000" dirty="0">
              <a:latin typeface="Arial" panose="020B0604020202020204" pitchFamily="34" charset="0"/>
              <a:ea typeface="Times New Roman"/>
              <a:cs typeface="Arial" panose="020B0604020202020204" pitchFamily="34" charset="0"/>
            </a:endParaRPr>
          </a:p>
          <a:p>
            <a:pPr algn="just">
              <a:spcAft>
                <a:spcPts val="0"/>
              </a:spcAft>
            </a:pPr>
            <a:endParaRPr lang="ru-RU" sz="2000" dirty="0">
              <a:latin typeface="Arial" panose="020B0604020202020204" pitchFamily="34" charset="0"/>
              <a:ea typeface="Times New Roman"/>
              <a:cs typeface="Arial" panose="020B0604020202020204" pitchFamily="34" charset="0"/>
            </a:endParaRPr>
          </a:p>
          <a:p>
            <a:pPr algn="just">
              <a:spcAft>
                <a:spcPts val="0"/>
              </a:spcAft>
            </a:pPr>
            <a:endParaRPr lang="ru-RU" sz="2000" dirty="0">
              <a:latin typeface="Arial" panose="020B0604020202020204" pitchFamily="34" charset="0"/>
              <a:ea typeface="Times New Roman"/>
              <a:cs typeface="Arial" panose="020B0604020202020204" pitchFamily="34" charset="0"/>
            </a:endParaRPr>
          </a:p>
          <a:p>
            <a:pPr marL="285750" indent="-285750" algn="just">
              <a:spcAft>
                <a:spcPts val="0"/>
              </a:spcAft>
              <a:buFont typeface="Wingdings" panose="05000000000000000000" pitchFamily="2" charset="2"/>
              <a:buChar char="Ø"/>
            </a:pPr>
            <a:r>
              <a:rPr lang="ru-RU" sz="2000" dirty="0">
                <a:latin typeface="Arial" panose="020B0604020202020204" pitchFamily="34" charset="0"/>
                <a:ea typeface="Times New Roman"/>
                <a:cs typeface="Arial" panose="020B0604020202020204" pitchFamily="34" charset="0"/>
              </a:rPr>
              <a:t>В группе наименований с экспрессивными аффиксами проявляются определенные отличия. </a:t>
            </a:r>
          </a:p>
          <a:p>
            <a:pPr algn="just">
              <a:spcAft>
                <a:spcPts val="0"/>
              </a:spcAft>
            </a:pPr>
            <a:r>
              <a:rPr lang="ru-RU" sz="2000" i="1" dirty="0" err="1">
                <a:latin typeface="Arial" panose="020B0604020202020204" pitchFamily="34" charset="0"/>
                <a:ea typeface="Times New Roman"/>
                <a:cs typeface="Arial" panose="020B0604020202020204" pitchFamily="34" charset="0"/>
              </a:rPr>
              <a:t>chlap</a:t>
            </a:r>
            <a:r>
              <a:rPr lang="ru-RU" sz="2000" b="1" i="1" dirty="0" err="1">
                <a:latin typeface="Arial" panose="020B0604020202020204" pitchFamily="34" charset="0"/>
                <a:ea typeface="Times New Roman"/>
                <a:cs typeface="Arial" panose="020B0604020202020204" pitchFamily="34" charset="0"/>
              </a:rPr>
              <a:t>isko</a:t>
            </a:r>
            <a:r>
              <a:rPr lang="ru-RU" sz="2000" dirty="0">
                <a:latin typeface="Arial" panose="020B0604020202020204" pitchFamily="34" charset="0"/>
                <a:ea typeface="Times New Roman"/>
                <a:cs typeface="Arial" panose="020B0604020202020204" pitchFamily="34" charset="0"/>
              </a:rPr>
              <a:t> (n.), </a:t>
            </a:r>
            <a:r>
              <a:rPr lang="ru-RU" sz="2000" i="1" dirty="0" err="1">
                <a:latin typeface="Arial" panose="020B0604020202020204" pitchFamily="34" charset="0"/>
                <a:ea typeface="Times New Roman"/>
                <a:cs typeface="Arial" panose="020B0604020202020204" pitchFamily="34" charset="0"/>
              </a:rPr>
              <a:t>princ</a:t>
            </a:r>
            <a:r>
              <a:rPr lang="ru-RU" sz="2000" b="1" i="1" dirty="0" err="1">
                <a:latin typeface="Arial" panose="020B0604020202020204" pitchFamily="34" charset="0"/>
                <a:ea typeface="Times New Roman"/>
                <a:cs typeface="Arial" panose="020B0604020202020204" pitchFamily="34" charset="0"/>
              </a:rPr>
              <a:t>átko</a:t>
            </a:r>
            <a:r>
              <a:rPr lang="ru-RU" sz="2000" dirty="0">
                <a:latin typeface="Arial" panose="020B0604020202020204" pitchFamily="34" charset="0"/>
                <a:ea typeface="Times New Roman"/>
                <a:cs typeface="Arial" panose="020B0604020202020204" pitchFamily="34" charset="0"/>
              </a:rPr>
              <a:t> (n.) X </a:t>
            </a:r>
            <a:r>
              <a:rPr lang="ru-RU" sz="2000" i="1" dirty="0">
                <a:latin typeface="Arial" panose="020B0604020202020204" pitchFamily="34" charset="0"/>
                <a:ea typeface="Times New Roman"/>
                <a:cs typeface="Arial" panose="020B0604020202020204" pitchFamily="34" charset="0"/>
              </a:rPr>
              <a:t>нож</a:t>
            </a:r>
            <a:r>
              <a:rPr lang="ru-RU" sz="2000" b="1" i="1" dirty="0">
                <a:latin typeface="Arial" panose="020B0604020202020204" pitchFamily="34" charset="0"/>
                <a:ea typeface="Times New Roman"/>
                <a:cs typeface="Arial" panose="020B0604020202020204" pitchFamily="34" charset="0"/>
              </a:rPr>
              <a:t>ище</a:t>
            </a:r>
            <a:r>
              <a:rPr lang="ru-RU" sz="2000" dirty="0">
                <a:latin typeface="Arial" panose="020B0604020202020204" pitchFamily="34" charset="0"/>
                <a:ea typeface="Times New Roman"/>
                <a:cs typeface="Arial" panose="020B0604020202020204" pitchFamily="34" charset="0"/>
              </a:rPr>
              <a:t> (</a:t>
            </a:r>
            <a:r>
              <a:rPr lang="ru-RU" sz="2000" dirty="0" err="1">
                <a:latin typeface="Arial" panose="020B0604020202020204" pitchFamily="34" charset="0"/>
                <a:ea typeface="Times New Roman"/>
                <a:cs typeface="Arial" panose="020B0604020202020204" pitchFamily="34" charset="0"/>
              </a:rPr>
              <a:t>м.р</a:t>
            </a:r>
            <a:r>
              <a:rPr lang="ru-RU" sz="2000" dirty="0">
                <a:latin typeface="Arial" panose="020B0604020202020204" pitchFamily="34" charset="0"/>
                <a:ea typeface="Times New Roman"/>
                <a:cs typeface="Arial" panose="020B0604020202020204" pitchFamily="34" charset="0"/>
              </a:rPr>
              <a:t>.), </a:t>
            </a:r>
            <a:r>
              <a:rPr lang="ru-RU" sz="2000" i="1" dirty="0">
                <a:latin typeface="Arial" panose="020B0604020202020204" pitchFamily="34" charset="0"/>
                <a:ea typeface="Times New Roman"/>
                <a:cs typeface="Arial" panose="020B0604020202020204" pitchFamily="34" charset="0"/>
              </a:rPr>
              <a:t>дом</a:t>
            </a:r>
            <a:r>
              <a:rPr lang="ru-RU" sz="2000" b="1" i="1" dirty="0">
                <a:latin typeface="Arial" panose="020B0604020202020204" pitchFamily="34" charset="0"/>
                <a:ea typeface="Times New Roman"/>
                <a:cs typeface="Arial" panose="020B0604020202020204" pitchFamily="34" charset="0"/>
              </a:rPr>
              <a:t>ишко</a:t>
            </a:r>
            <a:r>
              <a:rPr lang="ru-RU" sz="2000" dirty="0">
                <a:latin typeface="Arial" panose="020B0604020202020204" pitchFamily="34" charset="0"/>
                <a:ea typeface="Times New Roman"/>
                <a:cs typeface="Arial" panose="020B0604020202020204" pitchFamily="34" charset="0"/>
              </a:rPr>
              <a:t> (</a:t>
            </a:r>
            <a:r>
              <a:rPr lang="ru-RU" sz="2000" dirty="0" err="1">
                <a:latin typeface="Arial" panose="020B0604020202020204" pitchFamily="34" charset="0"/>
                <a:ea typeface="Times New Roman"/>
                <a:cs typeface="Arial" panose="020B0604020202020204" pitchFamily="34" charset="0"/>
              </a:rPr>
              <a:t>м.р</a:t>
            </a:r>
            <a:r>
              <a:rPr lang="ru-RU" sz="2000" dirty="0">
                <a:latin typeface="Arial" panose="020B0604020202020204" pitchFamily="34" charset="0"/>
                <a:ea typeface="Times New Roman"/>
                <a:cs typeface="Arial" panose="020B0604020202020204" pitchFamily="34" charset="0"/>
              </a:rPr>
              <a:t>.)</a:t>
            </a:r>
          </a:p>
          <a:p>
            <a:pPr algn="just"/>
            <a:endParaRPr lang="ru-RU" sz="2000" b="1" dirty="0">
              <a:latin typeface="Arial" panose="020B0604020202020204" pitchFamily="34" charset="0"/>
              <a:ea typeface="Times New Roman"/>
              <a:cs typeface="Arial" panose="020B0604020202020204" pitchFamily="34" charset="0"/>
            </a:endParaRPr>
          </a:p>
          <a:p>
            <a:pPr marL="285750" indent="-285750" algn="just">
              <a:buFont typeface="Wingdings" panose="05000000000000000000" pitchFamily="2" charset="2"/>
              <a:buChar char="Ø"/>
            </a:pPr>
            <a:r>
              <a:rPr lang="ru-RU" sz="2000" b="1" dirty="0">
                <a:solidFill>
                  <a:srgbClr val="00B050"/>
                </a:solidFill>
                <a:latin typeface="Arial" panose="020B0604020202020204" pitchFamily="34" charset="0"/>
                <a:ea typeface="Times New Roman"/>
                <a:cs typeface="Arial" panose="020B0604020202020204" pitchFamily="34" charset="0"/>
              </a:rPr>
              <a:t>Соотношение между родовым значением и флексией </a:t>
            </a:r>
            <a:r>
              <a:rPr lang="ru-RU" sz="2000" b="1" dirty="0">
                <a:latin typeface="Arial" panose="020B0604020202020204" pitchFamily="34" charset="0"/>
                <a:ea typeface="Times New Roman"/>
                <a:cs typeface="Arial" panose="020B0604020202020204" pitchFamily="34" charset="0"/>
              </a:rPr>
              <a:t>(типом склонения) в языках неодинаково. В ЧЯ мы наблюдаем симметрию</a:t>
            </a:r>
            <a:r>
              <a:rPr lang="ru-RU" sz="2000" dirty="0">
                <a:latin typeface="Arial" panose="020B0604020202020204" pitchFamily="34" charset="0"/>
                <a:ea typeface="Times New Roman"/>
                <a:cs typeface="Arial" panose="020B0604020202020204" pitchFamily="34" charset="0"/>
              </a:rPr>
              <a:t> (</a:t>
            </a:r>
            <a:r>
              <a:rPr lang="cs-CZ" sz="2000" i="1" dirty="0">
                <a:latin typeface="Arial" panose="020B0604020202020204" pitchFamily="34" charset="0"/>
                <a:ea typeface="Times New Roman"/>
                <a:cs typeface="Arial" panose="020B0604020202020204" pitchFamily="34" charset="0"/>
              </a:rPr>
              <a:t>předseda</a:t>
            </a:r>
            <a:r>
              <a:rPr lang="ru-RU" sz="2000" dirty="0">
                <a:latin typeface="Arial" panose="020B0604020202020204" pitchFamily="34" charset="0"/>
                <a:ea typeface="Times New Roman"/>
                <a:cs typeface="Arial" panose="020B0604020202020204" pitchFamily="34" charset="0"/>
              </a:rPr>
              <a:t> - собственная парадигма).</a:t>
            </a:r>
            <a:endParaRPr lang="de-DE"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297ADAEF-DCA5-4688-BE1B-43DA041958B3}"/>
              </a:ext>
            </a:extLst>
          </p:cNvPr>
          <p:cNvPicPr>
            <a:picLocks noChangeAspect="1"/>
          </p:cNvPicPr>
          <p:nvPr/>
        </p:nvPicPr>
        <p:blipFill>
          <a:blip r:embed="rId2"/>
          <a:stretch>
            <a:fillRect/>
          </a:stretch>
        </p:blipFill>
        <p:spPr>
          <a:xfrm>
            <a:off x="4092359" y="2762864"/>
            <a:ext cx="4007282" cy="915711"/>
          </a:xfrm>
          <a:prstGeom prst="rect">
            <a:avLst/>
          </a:prstGeom>
        </p:spPr>
      </p:pic>
    </p:spTree>
    <p:extLst>
      <p:ext uri="{BB962C8B-B14F-4D97-AF65-F5344CB8AC3E}">
        <p14:creationId xmlns:p14="http://schemas.microsoft.com/office/powerpoint/2010/main" val="14250835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AE091EE-A3A8-463C-9CD2-675FFDCBA0DE}"/>
              </a:ext>
            </a:extLst>
          </p:cNvPr>
          <p:cNvSpPr/>
          <p:nvPr/>
        </p:nvSpPr>
        <p:spPr>
          <a:xfrm>
            <a:off x="529701" y="567868"/>
            <a:ext cx="11132598" cy="5693866"/>
          </a:xfrm>
          <a:prstGeom prst="rect">
            <a:avLst/>
          </a:prstGeom>
        </p:spPr>
        <p:txBody>
          <a:bodyPr wrap="square">
            <a:spAutoFit/>
          </a:bodyPr>
          <a:lstStyle/>
          <a:p>
            <a:pPr>
              <a:spcAft>
                <a:spcPts val="0"/>
              </a:spcAft>
            </a:pPr>
            <a:r>
              <a:rPr lang="ru-RU" sz="2400" b="1" u="sng" dirty="0">
                <a:solidFill>
                  <a:srgbClr val="00B050"/>
                </a:solidFill>
                <a:latin typeface="Arial" panose="020B0604020202020204" pitchFamily="34" charset="0"/>
                <a:ea typeface="Times New Roman"/>
                <a:cs typeface="Arial" panose="020B0604020202020204" pitchFamily="34" charset="0"/>
              </a:rPr>
              <a:t>Притяжательные прилагательные</a:t>
            </a:r>
            <a:r>
              <a:rPr lang="ru-RU" sz="2400" dirty="0">
                <a:solidFill>
                  <a:srgbClr val="00B050"/>
                </a:solidFill>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в русском и чешском языках </a:t>
            </a:r>
            <a:r>
              <a:rPr lang="ru-RU" sz="2000" b="1" dirty="0">
                <a:latin typeface="Arial" panose="020B0604020202020204" pitchFamily="34" charset="0"/>
                <a:ea typeface="Times New Roman"/>
                <a:cs typeface="Arial" panose="020B0604020202020204" pitchFamily="34" charset="0"/>
              </a:rPr>
              <a:t>отличаются прежде всего продуктивностью образования и широтой употребления.</a:t>
            </a:r>
          </a:p>
          <a:p>
            <a:pPr>
              <a:spcAft>
                <a:spcPts val="0"/>
              </a:spcAft>
            </a:pPr>
            <a:endParaRPr lang="ru-RU" sz="2000" b="1" dirty="0">
              <a:latin typeface="Arial" panose="020B0604020202020204" pitchFamily="34" charset="0"/>
              <a:ea typeface="Times New Roman"/>
              <a:cs typeface="Arial" panose="020B0604020202020204" pitchFamily="34" charset="0"/>
            </a:endParaRPr>
          </a:p>
          <a:p>
            <a:pPr marL="285750" indent="-285750">
              <a:spcAft>
                <a:spcPts val="0"/>
              </a:spcAf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ЧЯ не ставит заметных ограничений в этой области</a:t>
            </a:r>
          </a:p>
          <a:p>
            <a:pPr marL="285750" indent="-285750">
              <a:spcAft>
                <a:spcPts val="0"/>
              </a:spcAft>
              <a:buFont typeface="Wingdings" panose="05000000000000000000" pitchFamily="2" charset="2"/>
              <a:buChar char="§"/>
            </a:pPr>
            <a:r>
              <a:rPr lang="ru-RU" sz="2000" dirty="0">
                <a:solidFill>
                  <a:srgbClr val="00B050"/>
                </a:solidFill>
                <a:latin typeface="Arial" panose="020B0604020202020204" pitchFamily="34" charset="0"/>
                <a:ea typeface="Times New Roman"/>
                <a:cs typeface="Arial" panose="020B0604020202020204" pitchFamily="34" charset="0"/>
              </a:rPr>
              <a:t>РЯ отдает отчетливое предпочтение употреблению родительного падежа принадлежности. </a:t>
            </a:r>
          </a:p>
          <a:p>
            <a:pPr>
              <a:spcAft>
                <a:spcPts val="0"/>
              </a:spcAft>
            </a:pPr>
            <a:endParaRPr lang="ru-RU" sz="2000" dirty="0">
              <a:solidFill>
                <a:srgbClr val="00B050"/>
              </a:solidFill>
              <a:latin typeface="Arial" panose="020B0604020202020204" pitchFamily="34" charset="0"/>
              <a:ea typeface="Times New Roman"/>
              <a:cs typeface="Arial" panose="020B0604020202020204" pitchFamily="34" charset="0"/>
            </a:endParaRPr>
          </a:p>
          <a:p>
            <a:pPr>
              <a:spcAft>
                <a:spcPts val="0"/>
              </a:spcAft>
            </a:pPr>
            <a:r>
              <a:rPr lang="ru-RU" sz="2000" dirty="0">
                <a:latin typeface="Arial" panose="020B0604020202020204" pitchFamily="34" charset="0"/>
                <a:ea typeface="Times New Roman"/>
                <a:cs typeface="Arial" panose="020B0604020202020204" pitchFamily="34" charset="0"/>
              </a:rPr>
              <a:t>+ Прилагательные на –</a:t>
            </a:r>
            <a:r>
              <a:rPr lang="ru-RU" sz="2000" b="1" dirty="0" err="1">
                <a:latin typeface="Arial" panose="020B0604020202020204" pitchFamily="34" charset="0"/>
                <a:ea typeface="Times New Roman"/>
                <a:cs typeface="Arial" panose="020B0604020202020204" pitchFamily="34" charset="0"/>
              </a:rPr>
              <a:t>ов</a:t>
            </a:r>
            <a:r>
              <a:rPr lang="ru-RU" sz="2000" dirty="0">
                <a:latin typeface="Arial" panose="020B0604020202020204" pitchFamily="34" charset="0"/>
                <a:ea typeface="Times New Roman"/>
                <a:cs typeface="Arial" panose="020B0604020202020204" pitchFamily="34" charset="0"/>
              </a:rPr>
              <a:t>, -</a:t>
            </a:r>
            <a:r>
              <a:rPr lang="ru-RU" sz="2000" b="1" dirty="0" err="1">
                <a:latin typeface="Arial" panose="020B0604020202020204" pitchFamily="34" charset="0"/>
                <a:ea typeface="Times New Roman"/>
                <a:cs typeface="Arial" panose="020B0604020202020204" pitchFamily="34" charset="0"/>
              </a:rPr>
              <a:t>ова</a:t>
            </a:r>
            <a:r>
              <a:rPr lang="ru-RU" sz="2000" dirty="0">
                <a:latin typeface="Arial" panose="020B0604020202020204" pitchFamily="34" charset="0"/>
                <a:ea typeface="Times New Roman"/>
                <a:cs typeface="Arial" panose="020B0604020202020204" pitchFamily="34" charset="0"/>
              </a:rPr>
              <a:t>, -</a:t>
            </a:r>
            <a:r>
              <a:rPr lang="ru-RU" sz="2000" b="1" dirty="0" err="1">
                <a:latin typeface="Arial" panose="020B0604020202020204" pitchFamily="34" charset="0"/>
                <a:ea typeface="Times New Roman"/>
                <a:cs typeface="Arial" panose="020B0604020202020204" pitchFamily="34" charset="0"/>
              </a:rPr>
              <a:t>ово</a:t>
            </a:r>
            <a:r>
              <a:rPr lang="ru-RU" sz="2000" dirty="0">
                <a:latin typeface="Arial" panose="020B0604020202020204" pitchFamily="34" charset="0"/>
                <a:ea typeface="Times New Roman"/>
                <a:cs typeface="Arial" panose="020B0604020202020204" pitchFamily="34" charset="0"/>
              </a:rPr>
              <a:t> являются чаще всего частью устойчивых выражений, фразеологизмов, терминов напр.: </a:t>
            </a:r>
            <a:r>
              <a:rPr lang="ru-RU" sz="2000" i="1" dirty="0">
                <a:latin typeface="Arial" panose="020B0604020202020204" pitchFamily="34" charset="0"/>
                <a:ea typeface="Times New Roman"/>
                <a:cs typeface="Arial" panose="020B0604020202020204" pitchFamily="34" charset="0"/>
              </a:rPr>
              <a:t>сизифов труд, кесарево сечение</a:t>
            </a:r>
            <a:r>
              <a:rPr lang="ru-RU" sz="2000" dirty="0">
                <a:latin typeface="Arial" panose="020B0604020202020204" pitchFamily="34" charset="0"/>
                <a:ea typeface="Times New Roman"/>
                <a:cs typeface="Arial" panose="020B0604020202020204" pitchFamily="34" charset="0"/>
              </a:rPr>
              <a:t>. Эти формы угасают в пользу аналитических конструкций.</a:t>
            </a:r>
          </a:p>
          <a:p>
            <a:pPr>
              <a:spcAft>
                <a:spcPts val="0"/>
              </a:spcAft>
            </a:pPr>
            <a:endParaRPr lang="de-DE" sz="2000" dirty="0">
              <a:latin typeface="Arial" panose="020B0604020202020204" pitchFamily="34" charset="0"/>
              <a:ea typeface="Times New Roman"/>
              <a:cs typeface="Arial" panose="020B0604020202020204" pitchFamily="34" charset="0"/>
            </a:endParaRPr>
          </a:p>
          <a:p>
            <a:pPr indent="449580">
              <a:spcAft>
                <a:spcPts val="0"/>
              </a:spcAft>
            </a:pPr>
            <a:r>
              <a:rPr lang="ru-RU" sz="2000" dirty="0">
                <a:latin typeface="Arial" panose="020B0604020202020204" pitchFamily="34" charset="0"/>
                <a:ea typeface="Times New Roman"/>
                <a:cs typeface="Arial" panose="020B0604020202020204" pitchFamily="34" charset="0"/>
              </a:rPr>
              <a:t>Притяжательные прилагательные в целом образуются по большей части от названий животных, членов семьи и имен. Причем </a:t>
            </a:r>
            <a:r>
              <a:rPr lang="ru-RU" sz="2000" b="1" u="sng" dirty="0">
                <a:latin typeface="Arial" panose="020B0604020202020204" pitchFamily="34" charset="0"/>
                <a:ea typeface="Times New Roman"/>
                <a:cs typeface="Arial" panose="020B0604020202020204" pitchFamily="34" charset="0"/>
              </a:rPr>
              <a:t>прилагательные, образованные от имен и названий </a:t>
            </a:r>
            <a:r>
              <a:rPr lang="ru-RU" sz="2000" b="1" u="sng" dirty="0" err="1">
                <a:latin typeface="Arial" panose="020B0604020202020204" pitchFamily="34" charset="0"/>
                <a:ea typeface="Times New Roman"/>
                <a:cs typeface="Arial" panose="020B0604020202020204" pitchFamily="34" charset="0"/>
              </a:rPr>
              <a:t>м.р</a:t>
            </a:r>
            <a:r>
              <a:rPr lang="ru-RU" sz="2000" b="1" u="sng" dirty="0">
                <a:latin typeface="Arial" panose="020B0604020202020204" pitchFamily="34" charset="0"/>
                <a:ea typeface="Times New Roman"/>
                <a:cs typeface="Arial" panose="020B0604020202020204" pitchFamily="34" charset="0"/>
              </a:rPr>
              <a:t>. на –а, в соответствии со своим окончанием относятся к типу мамин (напр.: </a:t>
            </a:r>
            <a:r>
              <a:rPr lang="ru-RU" sz="2000" b="1" i="1" u="sng" dirty="0">
                <a:latin typeface="Arial" panose="020B0604020202020204" pitchFamily="34" charset="0"/>
                <a:ea typeface="Times New Roman"/>
                <a:cs typeface="Arial" panose="020B0604020202020204" pitchFamily="34" charset="0"/>
              </a:rPr>
              <a:t>дядин</a:t>
            </a:r>
            <a:r>
              <a:rPr lang="ru-RU" sz="2000" b="1" u="sng" dirty="0">
                <a:latin typeface="Arial" panose="020B0604020202020204" pitchFamily="34" charset="0"/>
                <a:ea typeface="Times New Roman"/>
                <a:cs typeface="Arial" panose="020B0604020202020204" pitchFamily="34" charset="0"/>
              </a:rPr>
              <a:t>)</a:t>
            </a:r>
            <a:r>
              <a:rPr lang="ru-RU" sz="2000" u="sng" dirty="0">
                <a:latin typeface="Arial" panose="020B0604020202020204" pitchFamily="34" charset="0"/>
                <a:ea typeface="Times New Roman"/>
                <a:cs typeface="Arial" panose="020B0604020202020204" pitchFamily="34" charset="0"/>
              </a:rPr>
              <a:t>, в то время как в ЧЯ они принадлежат типу </a:t>
            </a:r>
            <a:r>
              <a:rPr lang="ru-RU" sz="2000" i="1" u="sng" dirty="0" err="1">
                <a:latin typeface="Arial" panose="020B0604020202020204" pitchFamily="34" charset="0"/>
                <a:ea typeface="Times New Roman"/>
                <a:cs typeface="Arial" panose="020B0604020202020204" pitchFamily="34" charset="0"/>
              </a:rPr>
              <a:t>otcův</a:t>
            </a:r>
            <a:r>
              <a:rPr lang="ru-RU" sz="2000" u="sng" dirty="0">
                <a:latin typeface="Arial" panose="020B0604020202020204" pitchFamily="34" charset="0"/>
                <a:ea typeface="Times New Roman"/>
                <a:cs typeface="Arial" panose="020B0604020202020204" pitchFamily="34" charset="0"/>
              </a:rPr>
              <a:t> (напр.: </a:t>
            </a:r>
            <a:r>
              <a:rPr lang="ru-RU" sz="2000" i="1" u="sng" dirty="0" err="1">
                <a:latin typeface="Arial" panose="020B0604020202020204" pitchFamily="34" charset="0"/>
                <a:ea typeface="Times New Roman"/>
                <a:cs typeface="Arial" panose="020B0604020202020204" pitchFamily="34" charset="0"/>
              </a:rPr>
              <a:t>sluhův</a:t>
            </a:r>
            <a:r>
              <a:rPr lang="ru-RU" sz="2000" u="sng" dirty="0">
                <a:latin typeface="Arial" panose="020B0604020202020204" pitchFamily="34" charset="0"/>
                <a:ea typeface="Times New Roman"/>
                <a:cs typeface="Arial" panose="020B0604020202020204" pitchFamily="34" charset="0"/>
              </a:rPr>
              <a:t>)</a:t>
            </a:r>
            <a:r>
              <a:rPr lang="ru-RU" sz="2000" dirty="0">
                <a:latin typeface="Arial" panose="020B0604020202020204" pitchFamily="34" charset="0"/>
                <a:ea typeface="Times New Roman"/>
                <a:cs typeface="Arial" panose="020B0604020202020204" pitchFamily="34" charset="0"/>
              </a:rPr>
              <a:t>.</a:t>
            </a:r>
          </a:p>
          <a:p>
            <a:pPr indent="449580">
              <a:spcAft>
                <a:spcPts val="0"/>
              </a:spcAft>
            </a:pPr>
            <a:endParaRPr lang="ru-RU" sz="2000" dirty="0">
              <a:latin typeface="Arial" panose="020B0604020202020204" pitchFamily="34" charset="0"/>
              <a:ea typeface="Times New Roman"/>
              <a:cs typeface="Arial" panose="020B0604020202020204" pitchFamily="34" charset="0"/>
            </a:endParaRPr>
          </a:p>
          <a:p>
            <a:pPr marL="285750" indent="-285750">
              <a:spcAft>
                <a:spcPts val="0"/>
              </a:spcAft>
              <a:buFont typeface="Arial" panose="020B0604020202020204" pitchFamily="34" charset="0"/>
              <a:buChar char="•"/>
            </a:pPr>
            <a:r>
              <a:rPr lang="ru-RU" sz="2000" b="1" dirty="0">
                <a:solidFill>
                  <a:srgbClr val="00B050"/>
                </a:solidFill>
                <a:latin typeface="Arial" panose="020B0604020202020204" pitchFamily="34" charset="0"/>
                <a:ea typeface="Times New Roman"/>
                <a:cs typeface="Arial" panose="020B0604020202020204" pitchFamily="34" charset="0"/>
              </a:rPr>
              <a:t>Сфера применения  прилагательных на ОВ, ЕВ – книжные стили</a:t>
            </a:r>
            <a:endParaRPr lang="de-DE" sz="2000" b="1" dirty="0">
              <a:solidFill>
                <a:srgbClr val="00B050"/>
              </a:solidFill>
              <a:latin typeface="Arial" panose="020B0604020202020204" pitchFamily="34" charset="0"/>
              <a:ea typeface="Times New Roman"/>
              <a:cs typeface="Arial" panose="020B0604020202020204" pitchFamily="34" charset="0"/>
            </a:endParaRPr>
          </a:p>
          <a:p>
            <a:pPr marL="285750" indent="-285750">
              <a:spcAft>
                <a:spcPts val="0"/>
              </a:spcAft>
              <a:buFont typeface="Arial" panose="020B0604020202020204" pitchFamily="34" charset="0"/>
              <a:buChar char="•"/>
            </a:pPr>
            <a:r>
              <a:rPr lang="ru-RU" sz="2000" b="1" dirty="0">
                <a:solidFill>
                  <a:srgbClr val="00B050"/>
                </a:solidFill>
                <a:latin typeface="Arial" panose="020B0604020202020204" pitchFamily="34" charset="0"/>
                <a:ea typeface="Times New Roman"/>
                <a:cs typeface="Arial" panose="020B0604020202020204" pitchFamily="34" charset="0"/>
              </a:rPr>
              <a:t>Сфера применения  прилагательных на ЫН, ИН – разговорный, бытовой язык</a:t>
            </a:r>
            <a:endParaRPr lang="cs-CZ" sz="20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026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2C971FE0-7BF7-408A-941C-8BF343FF4DB2}"/>
              </a:ext>
            </a:extLst>
          </p:cNvPr>
          <p:cNvGraphicFramePr>
            <a:graphicFrameLocks noGrp="1"/>
          </p:cNvGraphicFramePr>
          <p:nvPr>
            <p:extLst>
              <p:ext uri="{D42A27DB-BD31-4B8C-83A1-F6EECF244321}">
                <p14:modId xmlns:p14="http://schemas.microsoft.com/office/powerpoint/2010/main" val="2299773405"/>
              </p:ext>
            </p:extLst>
          </p:nvPr>
        </p:nvGraphicFramePr>
        <p:xfrm>
          <a:off x="1429292" y="1335845"/>
          <a:ext cx="9481363" cy="4527257"/>
        </p:xfrm>
        <a:graphic>
          <a:graphicData uri="http://schemas.openxmlformats.org/drawingml/2006/table">
            <a:tbl>
              <a:tblPr firstRow="1" firstCol="1" lastRow="1" lastCol="1" bandRow="1" bandCol="1"/>
              <a:tblGrid>
                <a:gridCol w="1167800">
                  <a:extLst>
                    <a:ext uri="{9D8B030D-6E8A-4147-A177-3AD203B41FA5}">
                      <a16:colId xmlns:a16="http://schemas.microsoft.com/office/drawing/2014/main" val="20000"/>
                    </a:ext>
                  </a:extLst>
                </a:gridCol>
                <a:gridCol w="1782981">
                  <a:extLst>
                    <a:ext uri="{9D8B030D-6E8A-4147-A177-3AD203B41FA5}">
                      <a16:colId xmlns:a16="http://schemas.microsoft.com/office/drawing/2014/main" val="20001"/>
                    </a:ext>
                  </a:extLst>
                </a:gridCol>
                <a:gridCol w="274510">
                  <a:extLst>
                    <a:ext uri="{9D8B030D-6E8A-4147-A177-3AD203B41FA5}">
                      <a16:colId xmlns:a16="http://schemas.microsoft.com/office/drawing/2014/main" val="20002"/>
                    </a:ext>
                  </a:extLst>
                </a:gridCol>
                <a:gridCol w="1668286">
                  <a:extLst>
                    <a:ext uri="{9D8B030D-6E8A-4147-A177-3AD203B41FA5}">
                      <a16:colId xmlns:a16="http://schemas.microsoft.com/office/drawing/2014/main" val="20003"/>
                    </a:ext>
                  </a:extLst>
                </a:gridCol>
                <a:gridCol w="2085358">
                  <a:extLst>
                    <a:ext uri="{9D8B030D-6E8A-4147-A177-3AD203B41FA5}">
                      <a16:colId xmlns:a16="http://schemas.microsoft.com/office/drawing/2014/main" val="20004"/>
                    </a:ext>
                  </a:extLst>
                </a:gridCol>
                <a:gridCol w="2502428">
                  <a:extLst>
                    <a:ext uri="{9D8B030D-6E8A-4147-A177-3AD203B41FA5}">
                      <a16:colId xmlns:a16="http://schemas.microsoft.com/office/drawing/2014/main" val="20005"/>
                    </a:ext>
                  </a:extLst>
                </a:gridCol>
              </a:tblGrid>
              <a:tr h="417771">
                <a:tc>
                  <a:txBody>
                    <a:bodyPr/>
                    <a:lstStyle/>
                    <a:p>
                      <a:pPr>
                        <a:spcAft>
                          <a:spcPts val="0"/>
                        </a:spcAft>
                      </a:pPr>
                      <a:r>
                        <a:rPr lang="ru-RU" sz="2000" dirty="0">
                          <a:effectLst/>
                          <a:latin typeface="Times New Roman"/>
                          <a:ea typeface="Times New Roman"/>
                        </a:rPr>
                        <a:t> </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ru-RU" sz="2000" dirty="0" err="1">
                          <a:effectLst/>
                          <a:latin typeface="Times New Roman"/>
                          <a:ea typeface="Times New Roman"/>
                        </a:rPr>
                        <a:t>Ед.ч</a:t>
                      </a:r>
                      <a:r>
                        <a:rPr lang="ru-RU" sz="2000" dirty="0">
                          <a:effectLst/>
                          <a:latin typeface="Times New Roman"/>
                          <a:ea typeface="Times New Roman"/>
                        </a:rPr>
                        <a:t>.</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ctr">
                        <a:spcAft>
                          <a:spcPts val="0"/>
                        </a:spcAft>
                      </a:pPr>
                      <a:r>
                        <a:rPr lang="ru-RU" sz="2000">
                          <a:effectLst/>
                          <a:latin typeface="Times New Roman"/>
                          <a:ea typeface="Times New Roman"/>
                        </a:rPr>
                        <a:t>Мн.ч.</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7771">
                <a:tc>
                  <a:txBody>
                    <a:bodyPr/>
                    <a:lstStyle/>
                    <a:p>
                      <a:pPr>
                        <a:spcAft>
                          <a:spcPts val="0"/>
                        </a:spcAft>
                      </a:pPr>
                      <a:r>
                        <a:rPr lang="ru-RU" sz="2000">
                          <a:effectLst/>
                          <a:latin typeface="Times New Roman"/>
                          <a:ea typeface="Times New Roman"/>
                        </a:rPr>
                        <a:t> </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err="1">
                          <a:effectLst/>
                          <a:latin typeface="Times New Roman"/>
                          <a:ea typeface="Times New Roman"/>
                        </a:rPr>
                        <a:t>м.р</a:t>
                      </a:r>
                      <a:r>
                        <a:rPr lang="ru-RU" sz="2000" dirty="0">
                          <a:effectLst/>
                          <a:latin typeface="Times New Roman"/>
                          <a:ea typeface="Times New Roman"/>
                        </a:rPr>
                        <a:t>.</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ru-RU" sz="2000" dirty="0" err="1">
                          <a:effectLst/>
                          <a:latin typeface="Times New Roman"/>
                          <a:ea typeface="Times New Roman"/>
                        </a:rPr>
                        <a:t>ср.р</a:t>
                      </a:r>
                      <a:r>
                        <a:rPr lang="ru-RU" sz="2000" dirty="0">
                          <a:effectLst/>
                          <a:latin typeface="Times New Roman"/>
                          <a:ea typeface="Times New Roman"/>
                        </a:rPr>
                        <a:t>.</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pPr>
                      <a:r>
                        <a:rPr lang="ru-RU" sz="2000">
                          <a:effectLst/>
                          <a:latin typeface="Times New Roman"/>
                          <a:ea typeface="Times New Roman"/>
                        </a:rPr>
                        <a:t>ж.р.</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a:effectLst/>
                          <a:latin typeface="Times New Roman"/>
                          <a:ea typeface="Times New Roman"/>
                        </a:rPr>
                        <a:t> </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7771">
                <a:tc>
                  <a:txBody>
                    <a:bodyPr/>
                    <a:lstStyle/>
                    <a:p>
                      <a:pPr>
                        <a:spcAft>
                          <a:spcPts val="0"/>
                        </a:spcAft>
                      </a:pPr>
                      <a:r>
                        <a:rPr lang="ru-RU" sz="2000">
                          <a:effectLst/>
                          <a:latin typeface="Times New Roman"/>
                          <a:ea typeface="Times New Roman"/>
                        </a:rPr>
                        <a:t>им.п.</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Times New Roman"/>
                          <a:ea typeface="Times New Roman"/>
                        </a:rPr>
                        <a:t>волч</a:t>
                      </a:r>
                      <a:r>
                        <a:rPr lang="ru-RU" sz="2000" b="1" dirty="0">
                          <a:effectLst/>
                          <a:latin typeface="Times New Roman"/>
                          <a:ea typeface="Times New Roman"/>
                        </a:rPr>
                        <a:t>ий</a:t>
                      </a:r>
                      <a:r>
                        <a:rPr lang="ru-RU" sz="2000" dirty="0">
                          <a:effectLst/>
                          <a:latin typeface="Times New Roman"/>
                          <a:ea typeface="Times New Roman"/>
                        </a:rPr>
                        <a:t>, мам</a:t>
                      </a:r>
                      <a:r>
                        <a:rPr lang="ru-RU" sz="2000" b="1" dirty="0">
                          <a:effectLst/>
                          <a:latin typeface="Times New Roman"/>
                          <a:ea typeface="Times New Roman"/>
                        </a:rPr>
                        <a:t>ин</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е</a:t>
                      </a:r>
                      <a:r>
                        <a:rPr lang="ru-RU" sz="2000" dirty="0">
                          <a:effectLst/>
                          <a:latin typeface="Times New Roman"/>
                          <a:ea typeface="Times New Roman"/>
                        </a:rPr>
                        <a:t>, мамин</a:t>
                      </a:r>
                      <a:r>
                        <a:rPr lang="ru-RU" sz="2000" b="1" dirty="0">
                          <a:effectLst/>
                          <a:latin typeface="Times New Roman"/>
                          <a:ea typeface="Times New Roman"/>
                        </a:rPr>
                        <a:t>о</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я</a:t>
                      </a:r>
                      <a:r>
                        <a:rPr lang="ru-RU" sz="2000" dirty="0">
                          <a:effectLst/>
                          <a:latin typeface="Times New Roman"/>
                          <a:ea typeface="Times New Roman"/>
                        </a:rPr>
                        <a:t>, мамин</a:t>
                      </a:r>
                      <a:r>
                        <a:rPr lang="ru-RU" sz="2000" b="1" dirty="0">
                          <a:effectLst/>
                          <a:latin typeface="Times New Roman"/>
                          <a:ea typeface="Times New Roman"/>
                        </a:rPr>
                        <a:t>а</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a:effectLst/>
                          <a:latin typeface="Times New Roman"/>
                          <a:ea typeface="Times New Roman"/>
                        </a:rPr>
                        <a:t>волчь</a:t>
                      </a:r>
                      <a:r>
                        <a:rPr lang="ru-RU" sz="2000" b="1">
                          <a:effectLst/>
                          <a:latin typeface="Times New Roman"/>
                          <a:ea typeface="Times New Roman"/>
                        </a:rPr>
                        <a:t>и</a:t>
                      </a:r>
                      <a:r>
                        <a:rPr lang="ru-RU" sz="2000">
                          <a:effectLst/>
                          <a:latin typeface="Times New Roman"/>
                          <a:ea typeface="Times New Roman"/>
                        </a:rPr>
                        <a:t>, мамин</a:t>
                      </a:r>
                      <a:r>
                        <a:rPr lang="ru-RU" sz="2000" b="1">
                          <a:effectLst/>
                          <a:latin typeface="Times New Roman"/>
                          <a:ea typeface="Times New Roman"/>
                        </a:rPr>
                        <a:t>ы</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7771">
                <a:tc>
                  <a:txBody>
                    <a:bodyPr/>
                    <a:lstStyle/>
                    <a:p>
                      <a:pPr>
                        <a:spcAft>
                          <a:spcPts val="0"/>
                        </a:spcAft>
                      </a:pPr>
                      <a:r>
                        <a:rPr lang="ru-RU" sz="2000">
                          <a:effectLst/>
                          <a:latin typeface="Times New Roman"/>
                          <a:ea typeface="Times New Roman"/>
                        </a:rPr>
                        <a:t>род.п.</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2000" dirty="0">
                          <a:effectLst/>
                          <a:latin typeface="Times New Roman"/>
                          <a:ea typeface="Times New Roman"/>
                        </a:rPr>
                        <a:t>волчь</a:t>
                      </a:r>
                      <a:r>
                        <a:rPr lang="ru-RU" sz="2000" b="1" dirty="0">
                          <a:effectLst/>
                          <a:latin typeface="Times New Roman"/>
                          <a:ea typeface="Times New Roman"/>
                        </a:rPr>
                        <a:t>его</a:t>
                      </a:r>
                      <a:r>
                        <a:rPr lang="ru-RU" sz="2000" dirty="0">
                          <a:effectLst/>
                          <a:latin typeface="Times New Roman"/>
                          <a:ea typeface="Times New Roman"/>
                        </a:rPr>
                        <a:t>, мамин</a:t>
                      </a:r>
                      <a:r>
                        <a:rPr lang="ru-RU" sz="2000" b="1" dirty="0">
                          <a:effectLst/>
                          <a:latin typeface="Times New Roman"/>
                          <a:ea typeface="Times New Roman"/>
                        </a:rPr>
                        <a:t>ого</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ей</a:t>
                      </a:r>
                      <a:r>
                        <a:rPr lang="ru-RU" sz="2000" dirty="0">
                          <a:effectLst/>
                          <a:latin typeface="Times New Roman"/>
                          <a:ea typeface="Times New Roman"/>
                        </a:rPr>
                        <a:t>, мамин</a:t>
                      </a:r>
                      <a:r>
                        <a:rPr lang="ru-RU" sz="2000" b="1" dirty="0">
                          <a:effectLst/>
                          <a:latin typeface="Times New Roman"/>
                          <a:ea typeface="Times New Roman"/>
                        </a:rPr>
                        <a:t>ой</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их</a:t>
                      </a:r>
                      <a:r>
                        <a:rPr lang="ru-RU" sz="2000" dirty="0">
                          <a:effectLst/>
                          <a:latin typeface="Times New Roman"/>
                          <a:ea typeface="Times New Roman"/>
                        </a:rPr>
                        <a:t>, мамин</a:t>
                      </a:r>
                      <a:r>
                        <a:rPr lang="ru-RU" sz="2000" b="1" dirty="0">
                          <a:effectLst/>
                          <a:latin typeface="Times New Roman"/>
                          <a:ea typeface="Times New Roman"/>
                        </a:rPr>
                        <a:t>ых</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7771">
                <a:tc>
                  <a:txBody>
                    <a:bodyPr/>
                    <a:lstStyle/>
                    <a:p>
                      <a:pPr>
                        <a:spcAft>
                          <a:spcPts val="0"/>
                        </a:spcAft>
                      </a:pPr>
                      <a:r>
                        <a:rPr lang="ru-RU" sz="2000">
                          <a:effectLst/>
                          <a:latin typeface="Times New Roman"/>
                          <a:ea typeface="Times New Roman"/>
                        </a:rPr>
                        <a:t>дат.п.</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2000" dirty="0">
                          <a:effectLst/>
                          <a:latin typeface="Times New Roman"/>
                          <a:ea typeface="Times New Roman"/>
                        </a:rPr>
                        <a:t>волчь</a:t>
                      </a:r>
                      <a:r>
                        <a:rPr lang="ru-RU" sz="2000" b="1" dirty="0">
                          <a:effectLst/>
                          <a:latin typeface="Times New Roman"/>
                          <a:ea typeface="Times New Roman"/>
                        </a:rPr>
                        <a:t>ему</a:t>
                      </a:r>
                      <a:r>
                        <a:rPr lang="ru-RU" sz="2000" dirty="0">
                          <a:effectLst/>
                          <a:latin typeface="Times New Roman"/>
                          <a:ea typeface="Times New Roman"/>
                        </a:rPr>
                        <a:t>, мамин</a:t>
                      </a:r>
                      <a:r>
                        <a:rPr lang="ru-RU" sz="2000" b="1" dirty="0">
                          <a:effectLst/>
                          <a:latin typeface="Times New Roman"/>
                          <a:ea typeface="Times New Roman"/>
                        </a:rPr>
                        <a:t>ому</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ей</a:t>
                      </a:r>
                      <a:r>
                        <a:rPr lang="ru-RU" sz="2000" dirty="0">
                          <a:effectLst/>
                          <a:latin typeface="Times New Roman"/>
                          <a:ea typeface="Times New Roman"/>
                        </a:rPr>
                        <a:t>, мамин</a:t>
                      </a:r>
                      <a:r>
                        <a:rPr lang="ru-RU" sz="2000" b="1" dirty="0">
                          <a:effectLst/>
                          <a:latin typeface="Times New Roman"/>
                          <a:ea typeface="Times New Roman"/>
                        </a:rPr>
                        <a:t>ой</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им</a:t>
                      </a:r>
                      <a:r>
                        <a:rPr lang="ru-RU" sz="2000" dirty="0">
                          <a:effectLst/>
                          <a:latin typeface="Times New Roman"/>
                          <a:ea typeface="Times New Roman"/>
                        </a:rPr>
                        <a:t>, мамин</a:t>
                      </a:r>
                      <a:r>
                        <a:rPr lang="ru-RU" sz="2000" b="1" dirty="0">
                          <a:effectLst/>
                          <a:latin typeface="Times New Roman"/>
                          <a:ea typeface="Times New Roman"/>
                        </a:rPr>
                        <a:t>ым</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5544">
                <a:tc>
                  <a:txBody>
                    <a:bodyPr/>
                    <a:lstStyle/>
                    <a:p>
                      <a:pPr>
                        <a:spcAft>
                          <a:spcPts val="0"/>
                        </a:spcAft>
                      </a:pPr>
                      <a:r>
                        <a:rPr lang="ru-RU" sz="2000">
                          <a:effectLst/>
                          <a:latin typeface="Times New Roman"/>
                          <a:ea typeface="Times New Roman"/>
                        </a:rPr>
                        <a:t>вин.п.</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ru-RU" sz="2000">
                          <a:effectLst/>
                          <a:latin typeface="Times New Roman"/>
                          <a:ea typeface="Times New Roman"/>
                        </a:rPr>
                        <a:t>= род.п. (одуш.)</a:t>
                      </a:r>
                      <a:endParaRPr lang="de-DE" sz="2000">
                        <a:effectLst/>
                        <a:latin typeface="Times New Roman"/>
                        <a:ea typeface="Times New Roman"/>
                      </a:endParaRPr>
                    </a:p>
                    <a:p>
                      <a:pPr>
                        <a:spcAft>
                          <a:spcPts val="0"/>
                        </a:spcAft>
                      </a:pPr>
                      <a:r>
                        <a:rPr lang="ru-RU" sz="2000">
                          <a:effectLst/>
                          <a:latin typeface="Times New Roman"/>
                          <a:ea typeface="Times New Roman"/>
                        </a:rPr>
                        <a:t>= им.п. (неодуш.)</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pPr>
                      <a:r>
                        <a:rPr lang="ru-RU" sz="2000">
                          <a:effectLst/>
                          <a:latin typeface="Times New Roman"/>
                          <a:ea typeface="Times New Roman"/>
                        </a:rPr>
                        <a:t>= им.п.</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ю</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Times New Roman"/>
                          <a:ea typeface="Times New Roman"/>
                        </a:rPr>
                        <a:t>= </a:t>
                      </a:r>
                      <a:r>
                        <a:rPr lang="ru-RU" sz="2000" dirty="0" err="1">
                          <a:effectLst/>
                          <a:latin typeface="Times New Roman"/>
                          <a:ea typeface="Times New Roman"/>
                        </a:rPr>
                        <a:t>род.п</a:t>
                      </a:r>
                      <a:r>
                        <a:rPr lang="ru-RU" sz="2000" dirty="0">
                          <a:effectLst/>
                          <a:latin typeface="Times New Roman"/>
                          <a:ea typeface="Times New Roman"/>
                        </a:rPr>
                        <a:t>. (</a:t>
                      </a:r>
                      <a:r>
                        <a:rPr lang="ru-RU" sz="2000" dirty="0" err="1">
                          <a:effectLst/>
                          <a:latin typeface="Times New Roman"/>
                          <a:ea typeface="Times New Roman"/>
                        </a:rPr>
                        <a:t>одуш</a:t>
                      </a:r>
                      <a:r>
                        <a:rPr lang="ru-RU" sz="2000" dirty="0">
                          <a:effectLst/>
                          <a:latin typeface="Times New Roman"/>
                          <a:ea typeface="Times New Roman"/>
                        </a:rPr>
                        <a:t>.)</a:t>
                      </a:r>
                      <a:endParaRPr lang="de-DE" sz="2000" dirty="0">
                        <a:effectLst/>
                        <a:latin typeface="Times New Roman"/>
                        <a:ea typeface="Times New Roman"/>
                      </a:endParaRPr>
                    </a:p>
                    <a:p>
                      <a:pPr>
                        <a:spcAft>
                          <a:spcPts val="0"/>
                        </a:spcAft>
                      </a:pPr>
                      <a:r>
                        <a:rPr lang="ru-RU" sz="2000" dirty="0">
                          <a:effectLst/>
                          <a:latin typeface="Times New Roman"/>
                          <a:ea typeface="Times New Roman"/>
                        </a:rPr>
                        <a:t>= </a:t>
                      </a:r>
                      <a:r>
                        <a:rPr lang="ru-RU" sz="2000" dirty="0" err="1">
                          <a:effectLst/>
                          <a:latin typeface="Times New Roman"/>
                          <a:ea typeface="Times New Roman"/>
                        </a:rPr>
                        <a:t>им.п</a:t>
                      </a:r>
                      <a:r>
                        <a:rPr lang="ru-RU" sz="2000" dirty="0">
                          <a:effectLst/>
                          <a:latin typeface="Times New Roman"/>
                          <a:ea typeface="Times New Roman"/>
                        </a:rPr>
                        <a:t>. (</a:t>
                      </a:r>
                      <a:r>
                        <a:rPr lang="ru-RU" sz="2000" dirty="0" err="1">
                          <a:effectLst/>
                          <a:latin typeface="Times New Roman"/>
                          <a:ea typeface="Times New Roman"/>
                        </a:rPr>
                        <a:t>неодуш</a:t>
                      </a:r>
                      <a:r>
                        <a:rPr lang="ru-RU" sz="2000" dirty="0">
                          <a:effectLst/>
                          <a:latin typeface="Times New Roman"/>
                          <a:ea typeface="Times New Roman"/>
                        </a:rPr>
                        <a:t>.)</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7771">
                <a:tc>
                  <a:txBody>
                    <a:bodyPr/>
                    <a:lstStyle/>
                    <a:p>
                      <a:pPr>
                        <a:spcAft>
                          <a:spcPts val="0"/>
                        </a:spcAft>
                      </a:pPr>
                      <a:r>
                        <a:rPr lang="ru-RU" sz="2000">
                          <a:effectLst/>
                          <a:latin typeface="Times New Roman"/>
                          <a:ea typeface="Times New Roman"/>
                        </a:rPr>
                        <a:t>тв.п.</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2000">
                          <a:effectLst/>
                          <a:latin typeface="Times New Roman"/>
                          <a:ea typeface="Times New Roman"/>
                        </a:rPr>
                        <a:t>волчь</a:t>
                      </a:r>
                      <a:r>
                        <a:rPr lang="ru-RU" sz="2000" b="1">
                          <a:effectLst/>
                          <a:latin typeface="Times New Roman"/>
                          <a:ea typeface="Times New Roman"/>
                        </a:rPr>
                        <a:t>им</a:t>
                      </a:r>
                      <a:r>
                        <a:rPr lang="ru-RU" sz="2000">
                          <a:effectLst/>
                          <a:latin typeface="Times New Roman"/>
                          <a:ea typeface="Times New Roman"/>
                        </a:rPr>
                        <a:t>, мамин</a:t>
                      </a:r>
                      <a:r>
                        <a:rPr lang="ru-RU" sz="2000" b="1">
                          <a:effectLst/>
                          <a:latin typeface="Times New Roman"/>
                          <a:ea typeface="Times New Roman"/>
                        </a:rPr>
                        <a:t>ым</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ей</a:t>
                      </a:r>
                      <a:r>
                        <a:rPr lang="ru-RU" sz="2000" dirty="0">
                          <a:effectLst/>
                          <a:latin typeface="Times New Roman"/>
                          <a:ea typeface="Times New Roman"/>
                        </a:rPr>
                        <a:t>, мамин</a:t>
                      </a:r>
                      <a:r>
                        <a:rPr lang="ru-RU" sz="2000" b="1" dirty="0">
                          <a:effectLst/>
                          <a:latin typeface="Times New Roman"/>
                          <a:ea typeface="Times New Roman"/>
                        </a:rPr>
                        <a:t>ой</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ими</a:t>
                      </a:r>
                      <a:r>
                        <a:rPr lang="ru-RU" sz="2000" dirty="0">
                          <a:effectLst/>
                          <a:latin typeface="Times New Roman"/>
                          <a:ea typeface="Times New Roman"/>
                        </a:rPr>
                        <a:t>, мамин</a:t>
                      </a:r>
                      <a:r>
                        <a:rPr lang="ru-RU" sz="2000" b="1" dirty="0">
                          <a:effectLst/>
                          <a:latin typeface="Times New Roman"/>
                          <a:ea typeface="Times New Roman"/>
                        </a:rPr>
                        <a:t>ыми</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7771">
                <a:tc>
                  <a:txBody>
                    <a:bodyPr/>
                    <a:lstStyle/>
                    <a:p>
                      <a:pPr>
                        <a:spcAft>
                          <a:spcPts val="0"/>
                        </a:spcAft>
                      </a:pPr>
                      <a:r>
                        <a:rPr lang="ru-RU" sz="2000">
                          <a:effectLst/>
                          <a:latin typeface="Times New Roman"/>
                          <a:ea typeface="Times New Roman"/>
                        </a:rPr>
                        <a:t>предл.п.</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2000" dirty="0">
                          <a:effectLst/>
                          <a:latin typeface="Times New Roman"/>
                          <a:ea typeface="Times New Roman"/>
                        </a:rPr>
                        <a:t>волчь</a:t>
                      </a:r>
                      <a:r>
                        <a:rPr lang="ru-RU" sz="2000" b="1" dirty="0">
                          <a:effectLst/>
                          <a:latin typeface="Times New Roman"/>
                          <a:ea typeface="Times New Roman"/>
                        </a:rPr>
                        <a:t>ем</a:t>
                      </a:r>
                      <a:r>
                        <a:rPr lang="ru-RU" sz="2000" dirty="0">
                          <a:effectLst/>
                          <a:latin typeface="Times New Roman"/>
                          <a:ea typeface="Times New Roman"/>
                        </a:rPr>
                        <a:t>, мамин</a:t>
                      </a:r>
                      <a:r>
                        <a:rPr lang="ru-RU" sz="2000" b="1" dirty="0">
                          <a:effectLst/>
                          <a:latin typeface="Times New Roman"/>
                          <a:ea typeface="Times New Roman"/>
                        </a:rPr>
                        <a:t>ом</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spcAft>
                          <a:spcPts val="0"/>
                        </a:spcAft>
                      </a:pPr>
                      <a:r>
                        <a:rPr lang="ru-RU" sz="2000">
                          <a:effectLst/>
                          <a:latin typeface="Times New Roman"/>
                          <a:ea typeface="Times New Roman"/>
                        </a:rPr>
                        <a:t>волчь</a:t>
                      </a:r>
                      <a:r>
                        <a:rPr lang="ru-RU" sz="2000" b="1">
                          <a:effectLst/>
                          <a:latin typeface="Times New Roman"/>
                          <a:ea typeface="Times New Roman"/>
                        </a:rPr>
                        <a:t>ей</a:t>
                      </a:r>
                      <a:r>
                        <a:rPr lang="ru-RU" sz="2000">
                          <a:effectLst/>
                          <a:latin typeface="Times New Roman"/>
                          <a:ea typeface="Times New Roman"/>
                        </a:rPr>
                        <a:t>, мамин</a:t>
                      </a:r>
                      <a:r>
                        <a:rPr lang="ru-RU" sz="2000" b="1">
                          <a:effectLst/>
                          <a:latin typeface="Times New Roman"/>
                          <a:ea typeface="Times New Roman"/>
                        </a:rPr>
                        <a:t>ой</a:t>
                      </a:r>
                      <a:endParaRPr lang="de-DE"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000" dirty="0">
                          <a:effectLst/>
                          <a:latin typeface="Times New Roman"/>
                          <a:ea typeface="Times New Roman"/>
                        </a:rPr>
                        <a:t>волчь</a:t>
                      </a:r>
                      <a:r>
                        <a:rPr lang="ru-RU" sz="2000" b="1" dirty="0">
                          <a:effectLst/>
                          <a:latin typeface="Times New Roman"/>
                          <a:ea typeface="Times New Roman"/>
                        </a:rPr>
                        <a:t>их</a:t>
                      </a:r>
                      <a:r>
                        <a:rPr lang="ru-RU" sz="2000" dirty="0">
                          <a:effectLst/>
                          <a:latin typeface="Times New Roman"/>
                          <a:ea typeface="Times New Roman"/>
                        </a:rPr>
                        <a:t>, мамин</a:t>
                      </a:r>
                      <a:r>
                        <a:rPr lang="ru-RU" sz="2000" b="1" dirty="0">
                          <a:effectLst/>
                          <a:latin typeface="Times New Roman"/>
                          <a:ea typeface="Times New Roman"/>
                        </a:rPr>
                        <a:t>ых</a:t>
                      </a:r>
                      <a:endParaRPr lang="de-DE"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Obdélník 3">
            <a:extLst>
              <a:ext uri="{FF2B5EF4-FFF2-40B4-BE49-F238E27FC236}">
                <a16:creationId xmlns:a16="http://schemas.microsoft.com/office/drawing/2014/main" id="{5C75C627-7B72-4A58-8049-1E1DEF87D481}"/>
              </a:ext>
            </a:extLst>
          </p:cNvPr>
          <p:cNvSpPr/>
          <p:nvPr/>
        </p:nvSpPr>
        <p:spPr>
          <a:xfrm>
            <a:off x="2445790" y="665065"/>
            <a:ext cx="7448365" cy="430887"/>
          </a:xfrm>
          <a:prstGeom prst="rect">
            <a:avLst/>
          </a:prstGeom>
        </p:spPr>
        <p:txBody>
          <a:bodyPr wrap="square">
            <a:spAutoFit/>
          </a:bodyPr>
          <a:lstStyle/>
          <a:p>
            <a:pPr lvl="0"/>
            <a:r>
              <a:rPr lang="ru-RU" sz="2200" b="1" dirty="0">
                <a:solidFill>
                  <a:srgbClr val="00B050"/>
                </a:solidFill>
                <a:latin typeface="Arial" panose="020B0604020202020204" pitchFamily="34" charset="0"/>
                <a:cs typeface="Arial" panose="020B0604020202020204" pitchFamily="34" charset="0"/>
              </a:rPr>
              <a:t>Склонение притяжательных прилагательных в РЯ</a:t>
            </a:r>
            <a:endParaRPr lang="cs-CZ" sz="22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1881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6129207-A51B-42BC-95CE-D8F87A371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316" y="1298351"/>
            <a:ext cx="8020454" cy="359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7047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10BF19F-724A-40D6-9B2E-4A06563D1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785" y="1667145"/>
            <a:ext cx="10048429" cy="352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0125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FAB721-8383-43D3-8058-1A28644C8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72862"/>
            <a:ext cx="5556448" cy="273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extLst>
              <a:ext uri="{FF2B5EF4-FFF2-40B4-BE49-F238E27FC236}">
                <a16:creationId xmlns:a16="http://schemas.microsoft.com/office/drawing/2014/main" id="{6E5E406A-5237-42EC-9FC5-A1814E08D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525720" y="2998498"/>
            <a:ext cx="6327508" cy="348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590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578C5F-6706-442A-9DE3-D0EB778DA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191" y="1556507"/>
            <a:ext cx="9133164" cy="360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5575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6FA8FDF-009B-42A7-863A-079637D56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051" y="195547"/>
            <a:ext cx="7391898" cy="646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88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6445B2-2DE3-484B-8C2F-BF12E5AEF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687" y="112999"/>
            <a:ext cx="7449104" cy="674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0640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FCAAAC5-43C6-4DEC-8762-A692C471F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039" y="1643062"/>
            <a:ext cx="7419975"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3148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5275921-4E2D-4A73-99DE-96FD3C2FA67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21389423">
            <a:off x="2268169" y="1396959"/>
            <a:ext cx="7527841" cy="3724869"/>
          </a:xfrm>
          <a:prstGeom prst="rect">
            <a:avLst/>
          </a:prstGeom>
          <a:noFill/>
          <a:ln>
            <a:noFill/>
          </a:ln>
        </p:spPr>
      </p:pic>
    </p:spTree>
    <p:extLst>
      <p:ext uri="{BB962C8B-B14F-4D97-AF65-F5344CB8AC3E}">
        <p14:creationId xmlns:p14="http://schemas.microsoft.com/office/powerpoint/2010/main" val="9995947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243841"/>
      </a:dk2>
      <a:lt2>
        <a:srgbClr val="E8E6E2"/>
      </a:lt2>
      <a:accent1>
        <a:srgbClr val="889CD5"/>
      </a:accent1>
      <a:accent2>
        <a:srgbClr val="6BACCB"/>
      </a:accent2>
      <a:accent3>
        <a:srgbClr val="6FAEA8"/>
      </a:accent3>
      <a:accent4>
        <a:srgbClr val="60B288"/>
      </a:accent4>
      <a:accent5>
        <a:srgbClr val="68B36D"/>
      </a:accent5>
      <a:accent6>
        <a:srgbClr val="7CB25F"/>
      </a:accent6>
      <a:hlink>
        <a:srgbClr val="908157"/>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2878</TotalTime>
  <Words>11179</Words>
  <Application>Microsoft Office PowerPoint</Application>
  <PresentationFormat>ワイド画面</PresentationFormat>
  <Paragraphs>919</Paragraphs>
  <Slides>135</Slides>
  <Notes>0</Notes>
  <HiddenSlides>0</HiddenSlides>
  <MMClips>0</MMClips>
  <ScaleCrop>false</ScaleCrop>
  <HeadingPairs>
    <vt:vector size="4" baseType="variant">
      <vt:variant>
        <vt:lpstr>テーマ</vt:lpstr>
      </vt:variant>
      <vt:variant>
        <vt:i4>1</vt:i4>
      </vt:variant>
      <vt:variant>
        <vt:lpstr>スライド タイトル</vt:lpstr>
      </vt:variant>
      <vt:variant>
        <vt:i4>135</vt:i4>
      </vt:variant>
    </vt:vector>
  </HeadingPairs>
  <TitlesOfParts>
    <vt:vector size="136" baseType="lpstr">
      <vt:lpstr>SavonVTI</vt:lpstr>
      <vt:lpstr>Jazyková cvičení III</vt:lpstr>
      <vt:lpstr>ИМЯ СУЩЕСТВИТЕЛЬНОЕ</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Pluralia tantum</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Упражнения по падежам</vt:lpstr>
      <vt:lpstr>Родительный падеж</vt:lpstr>
      <vt:lpstr>PowerPoint プレゼンテーション</vt:lpstr>
      <vt:lpstr>PowerPoint プレゼンテーション</vt:lpstr>
      <vt:lpstr>Дательный падеж</vt:lpstr>
      <vt:lpstr>PowerPoint プレゼンテーション</vt:lpstr>
      <vt:lpstr>PowerPoint プレゼンテーション</vt:lpstr>
      <vt:lpstr>Винительный падеж</vt:lpstr>
      <vt:lpstr>PowerPoint プレゼンテーション</vt:lpstr>
      <vt:lpstr>PowerPoint プレゼンテーション</vt:lpstr>
      <vt:lpstr>Предложный падеж</vt:lpstr>
      <vt:lpstr>PowerPoint プレゼンテーション</vt:lpstr>
      <vt:lpstr>PowerPoint プレゼンテーション</vt:lpstr>
      <vt:lpstr>Творительный падеж</vt:lpstr>
      <vt:lpstr>PowerPoint プレゼンテーション</vt:lpstr>
      <vt:lpstr>PowerPoint プレゼンテーション</vt:lpstr>
      <vt:lpstr>ИМЯ ПРИЛАГАТЕЛЬНОЕ</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Jazyková cvičení V</dc:title>
  <dc:creator>Veronika</dc:creator>
  <cp:lastModifiedBy>Veronika</cp:lastModifiedBy>
  <cp:revision>76</cp:revision>
  <cp:lastPrinted>2019-09-24T09:58:34Z</cp:lastPrinted>
  <dcterms:created xsi:type="dcterms:W3CDTF">2019-09-13T13:07:40Z</dcterms:created>
  <dcterms:modified xsi:type="dcterms:W3CDTF">2020-03-12T22:06:40Z</dcterms:modified>
</cp:coreProperties>
</file>