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050" autoAdjust="0"/>
  </p:normalViewPr>
  <p:slideViewPr>
    <p:cSldViewPr>
      <p:cViewPr varScale="1">
        <p:scale>
          <a:sx n="61" d="100"/>
          <a:sy n="61" d="100"/>
        </p:scale>
        <p:origin x="-16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BC7A4-548C-4BE8-BC6A-1D6D2C072667}" type="datetimeFigureOut">
              <a:rPr lang="cs-CZ" smtClean="0"/>
              <a:t>15. 3. 2021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EA91B-675A-4F3D-BB5D-4111C3F5046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rodiče, kteří</a:t>
            </a:r>
            <a:r>
              <a:rPr lang="cs-CZ" baseline="0" dirty="0" smtClean="0"/>
              <a:t> neposilují žádoucí sociální chování, ale reagují pravidelně na nežádoucí chování = nechválí, ale trestají → dítě si zařizuje pozornost alespoň zlobením, když to nejde jinak</a:t>
            </a:r>
          </a:p>
          <a:p>
            <a:endParaRPr lang="cs-CZ" baseline="0" dirty="0" smtClean="0"/>
          </a:p>
          <a:p>
            <a:r>
              <a:rPr lang="cs-CZ" baseline="0" dirty="0" smtClean="0"/>
              <a:t>dítě s postižením – jsou pro rodiče frustrující, také nemohou rozvinout dobré copingové strategie</a:t>
            </a:r>
          </a:p>
          <a:p>
            <a:endParaRPr lang="cs-CZ" baseline="0" dirty="0" smtClean="0"/>
          </a:p>
          <a:p>
            <a:r>
              <a:rPr lang="cs-CZ" baseline="0" dirty="0" smtClean="0"/>
              <a:t>na straně prostředí: špatná socioekonomická situace, izolace rodiny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EA91B-675A-4F3D-BB5D-4111C3F50465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SST: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dítě je s mámou a třetí osobou, pak máma odejde, po 3 minutách se vrací a pozorujeme reakci dítěte na návrat, pak odejde matka i třetí osoba, dítě je tam samo, pak se přiblíží úplně nová osoba (po 3 minutách), dítě čeká mámu, ale přijde někdo cizí, pozorujeme reakci dítěte, pak se vrací máma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EA91B-675A-4F3D-BB5D-4111C3F50465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tuto poruchu nerozvinou všechny</a:t>
            </a:r>
            <a:r>
              <a:rPr lang="cs-CZ" baseline="0" dirty="0" smtClean="0"/>
              <a:t> týrané děti</a:t>
            </a:r>
          </a:p>
          <a:p>
            <a:endParaRPr lang="cs-CZ" baseline="0" dirty="0" smtClean="0"/>
          </a:p>
          <a:p>
            <a:r>
              <a:rPr lang="cs-CZ" baseline="0" dirty="0" smtClean="0"/>
              <a:t>pokud je špatné zacházení odhaleno pozdě, připojují se úzkosti, deprese, somatizace, sociální potíž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EA91B-675A-4F3D-BB5D-4111C3F50465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porucha není</a:t>
            </a:r>
            <a:r>
              <a:rPr lang="cs-CZ" baseline="0" dirty="0" smtClean="0"/>
              <a:t> o řeči</a:t>
            </a:r>
          </a:p>
          <a:p>
            <a:endParaRPr lang="cs-CZ" baseline="0" dirty="0" smtClean="0"/>
          </a:p>
          <a:p>
            <a:r>
              <a:rPr lang="cs-CZ" baseline="0" dirty="0" smtClean="0"/>
              <a:t>interferuje s výukou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EA91B-675A-4F3D-BB5D-4111C3F50465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geneticky podmíněný</a:t>
            </a:r>
          </a:p>
          <a:p>
            <a:r>
              <a:rPr lang="cs-CZ" dirty="0" smtClean="0"/>
              <a:t>relativně trvalá charakteristika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EA91B-675A-4F3D-BB5D-4111C3F50465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projevy nepřejdou,</a:t>
            </a:r>
            <a:r>
              <a:rPr lang="cs-CZ" baseline="0" dirty="0" smtClean="0"/>
              <a:t> ale budou se s věkem modifikovat</a:t>
            </a:r>
          </a:p>
          <a:p>
            <a:endParaRPr lang="cs-CZ" baseline="0" dirty="0" smtClean="0"/>
          </a:p>
          <a:p>
            <a:r>
              <a:rPr lang="cs-CZ" baseline="0" dirty="0" smtClean="0"/>
              <a:t>problémy: obtížné děti; nebo když temperament dítěte naráží </a:t>
            </a:r>
            <a:r>
              <a:rPr lang="cs-CZ" baseline="0" smtClean="0"/>
              <a:t>na temperament rodiče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EA91B-675A-4F3D-BB5D-4111C3F50465}" type="slidenum">
              <a:rPr lang="cs-CZ" smtClean="0"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1F36CD-D79B-484C-9DC9-778B0E23A870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1007242-1E7A-4553-92A0-0D52D74B43C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36CD-D79B-484C-9DC9-778B0E23A870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7242-1E7A-4553-92A0-0D52D74B43C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36CD-D79B-484C-9DC9-778B0E23A870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7242-1E7A-4553-92A0-0D52D74B43C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1F36CD-D79B-484C-9DC9-778B0E23A870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1007242-1E7A-4553-92A0-0D52D74B43C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1F36CD-D79B-484C-9DC9-778B0E23A870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1007242-1E7A-4553-92A0-0D52D74B43C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36CD-D79B-484C-9DC9-778B0E23A870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7242-1E7A-4553-92A0-0D52D74B43C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36CD-D79B-484C-9DC9-778B0E23A870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7242-1E7A-4553-92A0-0D52D74B43C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1F36CD-D79B-484C-9DC9-778B0E23A870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007242-1E7A-4553-92A0-0D52D74B43C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36CD-D79B-484C-9DC9-778B0E23A870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07242-1E7A-4553-92A0-0D52D74B43C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1F36CD-D79B-484C-9DC9-778B0E23A870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1007242-1E7A-4553-92A0-0D52D74B43C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1F36CD-D79B-484C-9DC9-778B0E23A870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007242-1E7A-4553-92A0-0D52D74B43C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1F36CD-D79B-484C-9DC9-778B0E23A870}" type="datetimeFigureOut">
              <a:rPr lang="cs-CZ" smtClean="0"/>
              <a:t>14. 3. 2021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1007242-1E7A-4553-92A0-0D52D74B43C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Batolecí věk</a:t>
            </a:r>
            <a:br>
              <a:rPr lang="cs-CZ" dirty="0" smtClean="0"/>
            </a:br>
            <a:r>
              <a:rPr lang="cs-CZ" sz="4000" dirty="0" smtClean="0"/>
              <a:t>Poruchy sociálních funkcí</a:t>
            </a:r>
            <a:br>
              <a:rPr lang="cs-CZ" sz="4000" dirty="0" smtClean="0"/>
            </a:br>
            <a:r>
              <a:rPr lang="cs-CZ" sz="4000" dirty="0" smtClean="0"/>
              <a:t>+ obtížný temperament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Mgr. Jana Adámková</a:t>
            </a:r>
          </a:p>
          <a:p>
            <a:r>
              <a:rPr lang="cs-CZ" dirty="0" smtClean="0"/>
              <a:t>LS 2021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Elektivní mutismus (F94.0)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dítě nemluví s určitými lidmi nebo v určitých situacích</a:t>
            </a:r>
          </a:p>
          <a:p>
            <a:r>
              <a:rPr lang="cs-CZ" dirty="0" smtClean="0"/>
              <a:t>vývoj řeči není výrazně narušen</a:t>
            </a:r>
          </a:p>
          <a:p>
            <a:r>
              <a:rPr lang="cs-CZ" dirty="0" smtClean="0"/>
              <a:t>rozumí, reaguje neverbálně</a:t>
            </a:r>
          </a:p>
          <a:p>
            <a:r>
              <a:rPr lang="cs-CZ" dirty="0" smtClean="0"/>
              <a:t>role osobnosti (stydlivost, úzkostnost, separační problémy)</a:t>
            </a:r>
          </a:p>
          <a:p>
            <a:r>
              <a:rPr lang="cs-CZ" dirty="0" smtClean="0"/>
              <a:t>může být spojen s opozičním chováním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Obtížný temperament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není to porucha!!! ale počítat s tím musíme</a:t>
            </a:r>
          </a:p>
          <a:p>
            <a:pPr lvl="0"/>
            <a:r>
              <a:rPr lang="cs-CZ" dirty="0" smtClean="0"/>
              <a:t>temperament = charakteristický způsob chování a emočního reagování</a:t>
            </a:r>
          </a:p>
          <a:p>
            <a:pPr lvl="0"/>
            <a:r>
              <a:rPr lang="cs-CZ" dirty="0" smtClean="0"/>
              <a:t>ovlivňuje adaptaci, výkon, interakci s </a:t>
            </a:r>
            <a:r>
              <a:rPr lang="cs-CZ" dirty="0" smtClean="0"/>
              <a:t>prostředím</a:t>
            </a:r>
          </a:p>
          <a:p>
            <a:pPr lvl="0"/>
            <a:r>
              <a:rPr lang="cs-CZ" dirty="0" smtClean="0"/>
              <a:t>Newyorská longitudinální studie, </a:t>
            </a:r>
            <a:r>
              <a:rPr lang="cs-CZ" dirty="0" smtClean="0"/>
              <a:t>1977 – Thomas, </a:t>
            </a:r>
            <a:r>
              <a:rPr lang="cs-CZ" dirty="0" err="1" smtClean="0"/>
              <a:t>Chessová</a:t>
            </a:r>
            <a:r>
              <a:rPr lang="cs-CZ" dirty="0" smtClean="0"/>
              <a:t>: 9 </a:t>
            </a:r>
            <a:r>
              <a:rPr lang="cs-CZ" dirty="0" err="1" smtClean="0"/>
              <a:t>temperamentových</a:t>
            </a:r>
            <a:r>
              <a:rPr lang="cs-CZ" dirty="0" smtClean="0"/>
              <a:t> dimenzí</a:t>
            </a:r>
          </a:p>
          <a:p>
            <a:pPr lvl="1"/>
            <a:r>
              <a:rPr lang="cs-CZ" dirty="0" smtClean="0"/>
              <a:t>úroveň aktivity</a:t>
            </a:r>
          </a:p>
          <a:p>
            <a:pPr lvl="1"/>
            <a:r>
              <a:rPr lang="cs-CZ" dirty="0" smtClean="0"/>
              <a:t>pravidelnost</a:t>
            </a:r>
          </a:p>
          <a:p>
            <a:pPr lvl="1"/>
            <a:r>
              <a:rPr lang="cs-CZ" dirty="0" smtClean="0"/>
              <a:t>přístupnost/stažení se</a:t>
            </a:r>
          </a:p>
          <a:p>
            <a:pPr lvl="1"/>
            <a:r>
              <a:rPr lang="cs-CZ" dirty="0" smtClean="0"/>
              <a:t>adaptabilita</a:t>
            </a:r>
          </a:p>
          <a:p>
            <a:pPr lvl="1"/>
            <a:r>
              <a:rPr lang="cs-CZ" dirty="0" smtClean="0"/>
              <a:t>reakční práh</a:t>
            </a:r>
          </a:p>
          <a:p>
            <a:pPr lvl="1"/>
            <a:r>
              <a:rPr lang="cs-CZ" dirty="0" smtClean="0"/>
              <a:t>intenzita reagování</a:t>
            </a:r>
          </a:p>
          <a:p>
            <a:pPr lvl="1"/>
            <a:r>
              <a:rPr lang="cs-CZ" dirty="0" smtClean="0"/>
              <a:t>kvalita nálady</a:t>
            </a:r>
          </a:p>
          <a:p>
            <a:pPr lvl="1"/>
            <a:r>
              <a:rPr lang="cs-CZ" dirty="0" smtClean="0"/>
              <a:t>roztěkanost</a:t>
            </a:r>
          </a:p>
          <a:p>
            <a:pPr lvl="1"/>
            <a:r>
              <a:rPr lang="cs-CZ" dirty="0" smtClean="0"/>
              <a:t>rozpětí pozornosti a vytrvalost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→ typologie dětí</a:t>
            </a:r>
          </a:p>
          <a:p>
            <a:r>
              <a:rPr lang="cs-CZ" dirty="0" smtClean="0"/>
              <a:t>snadno zvladatelné</a:t>
            </a:r>
          </a:p>
          <a:p>
            <a:pPr lvl="1"/>
            <a:r>
              <a:rPr lang="cs-CZ" dirty="0" smtClean="0"/>
              <a:t>pravidelné, dobrá adaptace na změny, pozitivní odezva na změny bez excesů, mírná až střední intenzita reagování, pozitivně laděná nálada, sociálně orientované, nejsou snadno </a:t>
            </a:r>
            <a:r>
              <a:rPr lang="cs-CZ" dirty="0" err="1" smtClean="0"/>
              <a:t>frustrovatelné</a:t>
            </a:r>
            <a:endParaRPr lang="cs-CZ" dirty="0" smtClean="0"/>
          </a:p>
          <a:p>
            <a:pPr lvl="1"/>
            <a:r>
              <a:rPr lang="cs-CZ" dirty="0" smtClean="0"/>
              <a:t>asi 40% ze vzorku</a:t>
            </a:r>
          </a:p>
          <a:p>
            <a:r>
              <a:rPr lang="cs-CZ" dirty="0" smtClean="0"/>
              <a:t>obtížně zvladatelné</a:t>
            </a:r>
          </a:p>
          <a:p>
            <a:pPr lvl="1"/>
            <a:r>
              <a:rPr lang="cs-CZ" dirty="0" smtClean="0"/>
              <a:t>biologická </a:t>
            </a:r>
            <a:r>
              <a:rPr lang="cs-CZ" dirty="0" smtClean="0"/>
              <a:t>nepravidelnost, podrážděná, negativní nálada, špatná přizpůsobivost změnám, intenzivní reakce, na novinky negativní odezva, snadno se frustrují, vznětlivé, hůř se přizpůsobují pravidlům</a:t>
            </a:r>
          </a:p>
          <a:p>
            <a:pPr lvl="1"/>
            <a:r>
              <a:rPr lang="cs-CZ" dirty="0" smtClean="0"/>
              <a:t>asi 10</a:t>
            </a:r>
            <a:r>
              <a:rPr lang="cs-CZ" dirty="0" smtClean="0"/>
              <a:t>%</a:t>
            </a:r>
          </a:p>
          <a:p>
            <a:r>
              <a:rPr lang="cs-CZ" dirty="0" smtClean="0"/>
              <a:t>pomalé děti</a:t>
            </a:r>
          </a:p>
          <a:p>
            <a:pPr lvl="1"/>
            <a:r>
              <a:rPr lang="cs-CZ" dirty="0" smtClean="0"/>
              <a:t>snížená </a:t>
            </a:r>
            <a:r>
              <a:rPr lang="cs-CZ" dirty="0" smtClean="0"/>
              <a:t>úroveň aktivity, mírně negativní odezva na novinky, pomalá adaptace na změny, drží se zpátky, pomalu se zapojuje, pomalu se rozehřívá, podceňované, neoblíbené, hoví si v pasivitě, nečinnosti, potřebují hodně podpory a </a:t>
            </a:r>
            <a:r>
              <a:rPr lang="cs-CZ" dirty="0" smtClean="0"/>
              <a:t>trpělivosti</a:t>
            </a:r>
          </a:p>
          <a:p>
            <a:pPr lvl="1"/>
            <a:r>
              <a:rPr lang="cs-CZ" dirty="0" smtClean="0"/>
              <a:t>jsou </a:t>
            </a:r>
            <a:r>
              <a:rPr lang="cs-CZ" dirty="0" smtClean="0"/>
              <a:t>náročné na dobrého vychovatele a učitele, jsou náchylné k zanedbávání (přehlížení potřeb)</a:t>
            </a:r>
          </a:p>
          <a:p>
            <a:pPr lvl="1"/>
            <a:r>
              <a:rPr lang="cs-CZ" dirty="0" smtClean="0"/>
              <a:t>15%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</a:t>
            </a:r>
            <a:r>
              <a:rPr lang="cs-CZ" dirty="0" smtClean="0"/>
              <a:t>atolecí věk – úvod</a:t>
            </a:r>
          </a:p>
          <a:p>
            <a:r>
              <a:rPr lang="cs-CZ" dirty="0" smtClean="0"/>
              <a:t>Reaktivní porucha příchylnosti v dětství</a:t>
            </a:r>
          </a:p>
          <a:p>
            <a:r>
              <a:rPr lang="cs-CZ" dirty="0" err="1" smtClean="0"/>
              <a:t>Dezinhibovaná</a:t>
            </a:r>
            <a:r>
              <a:rPr lang="cs-CZ" dirty="0" smtClean="0"/>
              <a:t> příchylnost v dětství</a:t>
            </a:r>
          </a:p>
          <a:p>
            <a:r>
              <a:rPr lang="cs-CZ" dirty="0" smtClean="0"/>
              <a:t>Elektivní mutismus</a:t>
            </a:r>
          </a:p>
          <a:p>
            <a:r>
              <a:rPr lang="cs-CZ" dirty="0" smtClean="0"/>
              <a:t>O</a:t>
            </a:r>
            <a:r>
              <a:rPr lang="cs-CZ" dirty="0" smtClean="0"/>
              <a:t>btížný temperament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Batolecí 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 – 3 roky</a:t>
            </a:r>
          </a:p>
          <a:p>
            <a:r>
              <a:rPr lang="cs-CZ" dirty="0" smtClean="0"/>
              <a:t>hlavní vývojový úkol: regulace afektivity, sebeuvědomění, rozvíjí se autonomie</a:t>
            </a:r>
          </a:p>
          <a:p>
            <a:r>
              <a:rPr lang="cs-CZ" dirty="0" smtClean="0"/>
              <a:t>důvěra/nedůvěra</a:t>
            </a:r>
          </a:p>
          <a:p>
            <a:r>
              <a:rPr lang="cs-CZ" dirty="0" smtClean="0"/>
              <a:t>svědomí není rozvinuto – hranice jsou poskytovány zvenčí</a:t>
            </a:r>
          </a:p>
          <a:p>
            <a:r>
              <a:rPr lang="cs-CZ" dirty="0" smtClean="0"/>
              <a:t>zvědavost na svět</a:t>
            </a:r>
          </a:p>
          <a:p>
            <a:r>
              <a:rPr lang="cs-CZ" dirty="0" smtClean="0"/>
              <a:t>nároky na přítomnost a kvalitu pečující osoby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faktory vztahové patologie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rodiče:</a:t>
            </a:r>
          </a:p>
          <a:p>
            <a:pPr lvl="1"/>
            <a:r>
              <a:rPr lang="cs-CZ" dirty="0" smtClean="0"/>
              <a:t>deprese matky</a:t>
            </a:r>
          </a:p>
          <a:p>
            <a:pPr lvl="1"/>
            <a:r>
              <a:rPr lang="cs-CZ" dirty="0" smtClean="0"/>
              <a:t>abúzus návykových látek</a:t>
            </a:r>
          </a:p>
          <a:p>
            <a:pPr lvl="1"/>
            <a:r>
              <a:rPr lang="cs-CZ" dirty="0" smtClean="0"/>
              <a:t>porucha osobnosti</a:t>
            </a:r>
          </a:p>
          <a:p>
            <a:pPr lvl="2"/>
            <a:r>
              <a:rPr lang="cs-CZ" dirty="0" smtClean="0"/>
              <a:t>nebo jen rysy osobnosti – impulzivita, nízká frustrační tolerance, špatné ovládání agrese</a:t>
            </a:r>
          </a:p>
          <a:p>
            <a:pPr lvl="1"/>
            <a:r>
              <a:rPr lang="cs-CZ" dirty="0" smtClean="0"/>
              <a:t>psychotické onemocnění</a:t>
            </a:r>
          </a:p>
          <a:p>
            <a:pPr lvl="1"/>
            <a:r>
              <a:rPr lang="cs-CZ" dirty="0" smtClean="0"/>
              <a:t>mladí, nezralí rodiče</a:t>
            </a:r>
          </a:p>
          <a:p>
            <a:pPr lvl="1"/>
            <a:r>
              <a:rPr lang="cs-CZ" dirty="0" err="1" smtClean="0"/>
              <a:t>intergenerační</a:t>
            </a:r>
            <a:r>
              <a:rPr lang="cs-CZ" dirty="0" smtClean="0"/>
              <a:t> přenos špatného zacházení</a:t>
            </a:r>
          </a:p>
          <a:p>
            <a:pPr lvl="1"/>
            <a:r>
              <a:rPr lang="cs-CZ" dirty="0" smtClean="0"/>
              <a:t>domácí násilí</a:t>
            </a:r>
          </a:p>
          <a:p>
            <a:r>
              <a:rPr lang="cs-CZ" dirty="0" smtClean="0"/>
              <a:t>na straně dítěte:</a:t>
            </a:r>
          </a:p>
          <a:p>
            <a:pPr lvl="1"/>
            <a:r>
              <a:rPr lang="cs-CZ" dirty="0" smtClean="0"/>
              <a:t>tělesné či psychické postižení</a:t>
            </a:r>
          </a:p>
          <a:p>
            <a:pPr lvl="1"/>
            <a:r>
              <a:rPr lang="cs-CZ" dirty="0" smtClean="0"/>
              <a:t>dráždivé, neklidné děti</a:t>
            </a:r>
          </a:p>
          <a:p>
            <a:pPr lvl="1"/>
            <a:r>
              <a:rPr lang="cs-CZ" dirty="0" smtClean="0"/>
              <a:t>pasivní, málo reaktivní děti</a:t>
            </a:r>
          </a:p>
          <a:p>
            <a:pPr lvl="1"/>
            <a:r>
              <a:rPr lang="cs-CZ" dirty="0" smtClean="0"/>
              <a:t>obecně mladší děti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Protektivní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možnost nějak aktivně ovlivnit situaci</a:t>
            </a:r>
          </a:p>
          <a:p>
            <a:r>
              <a:rPr lang="cs-CZ" dirty="0" smtClean="0"/>
              <a:t>když jsou nepříznivé vlivy pouze přechodné</a:t>
            </a:r>
          </a:p>
          <a:p>
            <a:r>
              <a:rPr lang="cs-CZ" dirty="0" err="1" smtClean="0"/>
              <a:t>resilience</a:t>
            </a:r>
            <a:r>
              <a:rPr lang="cs-CZ" dirty="0" smtClean="0"/>
              <a:t> – věk, osobnost dítěte, důvtipnost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Attachment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M. </a:t>
            </a:r>
            <a:r>
              <a:rPr lang="cs-CZ" dirty="0" err="1" smtClean="0"/>
              <a:t>Ainsworthová</a:t>
            </a:r>
            <a:r>
              <a:rPr lang="cs-CZ" dirty="0" smtClean="0"/>
              <a:t>: </a:t>
            </a:r>
            <a:r>
              <a:rPr lang="cs-CZ" dirty="0" err="1" smtClean="0"/>
              <a:t>Strange</a:t>
            </a:r>
            <a:r>
              <a:rPr lang="cs-CZ" dirty="0" smtClean="0"/>
              <a:t> </a:t>
            </a:r>
            <a:r>
              <a:rPr lang="cs-CZ" dirty="0" err="1" smtClean="0"/>
              <a:t>Situation</a:t>
            </a:r>
            <a:r>
              <a:rPr lang="cs-CZ" dirty="0" smtClean="0"/>
              <a:t> </a:t>
            </a:r>
            <a:r>
              <a:rPr lang="cs-CZ" dirty="0" err="1" smtClean="0"/>
              <a:t>Task</a:t>
            </a:r>
            <a:endParaRPr lang="cs-CZ" dirty="0" smtClean="0"/>
          </a:p>
          <a:p>
            <a:r>
              <a:rPr lang="cs-CZ" dirty="0" smtClean="0"/>
              <a:t>4 typy attachmentu:</a:t>
            </a:r>
          </a:p>
          <a:p>
            <a:pPr lvl="1"/>
            <a:r>
              <a:rPr lang="cs-CZ" dirty="0" smtClean="0"/>
              <a:t>jistý</a:t>
            </a:r>
          </a:p>
          <a:p>
            <a:pPr lvl="1"/>
            <a:r>
              <a:rPr lang="cs-CZ" dirty="0" smtClean="0"/>
              <a:t>nejistý vyhýbavý</a:t>
            </a:r>
          </a:p>
          <a:p>
            <a:pPr lvl="1"/>
            <a:r>
              <a:rPr lang="cs-CZ" dirty="0" smtClean="0"/>
              <a:t>nejistý rezistentní</a:t>
            </a:r>
          </a:p>
          <a:p>
            <a:pPr lvl="1"/>
            <a:r>
              <a:rPr lang="cs-CZ" dirty="0" smtClean="0"/>
              <a:t>dezorganizovaný</a:t>
            </a:r>
          </a:p>
          <a:p>
            <a:r>
              <a:rPr lang="cs-CZ" dirty="0" smtClean="0"/>
              <a:t>podle primárního vztahu pak formujeme v životě i další vztahy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Reaktivní porucha příchylnosti v dětství (F94.1)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trvalé abnormity vztahů dítěte, spojeny s citovou </a:t>
            </a:r>
            <a:r>
              <a:rPr lang="cs-CZ" dirty="0" smtClean="0"/>
              <a:t>poruchou</a:t>
            </a:r>
          </a:p>
          <a:p>
            <a:r>
              <a:rPr lang="cs-CZ" dirty="0" smtClean="0"/>
              <a:t>jsou </a:t>
            </a:r>
            <a:r>
              <a:rPr lang="cs-CZ" dirty="0" smtClean="0"/>
              <a:t>reakcí na změny v životních </a:t>
            </a:r>
            <a:r>
              <a:rPr lang="cs-CZ" dirty="0" smtClean="0"/>
              <a:t>podmínkách- u týraných dětí, zanedbávaných, zneužívaných</a:t>
            </a:r>
          </a:p>
          <a:p>
            <a:r>
              <a:rPr lang="cs-CZ" dirty="0" smtClean="0"/>
              <a:t>malé děti:</a:t>
            </a:r>
          </a:p>
          <a:p>
            <a:pPr lvl="1"/>
            <a:r>
              <a:rPr lang="cs-CZ" dirty="0" smtClean="0"/>
              <a:t>ambivalentní sociální reakce – věří i nevěří</a:t>
            </a:r>
          </a:p>
          <a:p>
            <a:pPr lvl="1"/>
            <a:r>
              <a:rPr lang="cs-CZ" dirty="0" smtClean="0"/>
              <a:t>má zájem o vztahy s vrstevníky, ale neumí je</a:t>
            </a:r>
          </a:p>
          <a:p>
            <a:pPr lvl="1"/>
            <a:r>
              <a:rPr lang="cs-CZ" dirty="0" err="1" smtClean="0"/>
              <a:t>hypervigilantní</a:t>
            </a:r>
            <a:endParaRPr lang="cs-CZ" dirty="0" smtClean="0"/>
          </a:p>
          <a:p>
            <a:pPr lvl="1"/>
            <a:r>
              <a:rPr lang="cs-CZ" dirty="0" smtClean="0"/>
              <a:t>celková inhibice, staženost</a:t>
            </a:r>
          </a:p>
          <a:p>
            <a:pPr lvl="1"/>
            <a:r>
              <a:rPr lang="cs-CZ" dirty="0" smtClean="0"/>
              <a:t>agrese (preventivní protiútok)</a:t>
            </a:r>
          </a:p>
          <a:p>
            <a:pPr lvl="1"/>
            <a:r>
              <a:rPr lang="cs-CZ" dirty="0" smtClean="0"/>
              <a:t>neklid, úzkostné očekávání</a:t>
            </a:r>
          </a:p>
          <a:p>
            <a:r>
              <a:rPr lang="cs-CZ" dirty="0" smtClean="0"/>
              <a:t>starší děti:</a:t>
            </a:r>
          </a:p>
          <a:p>
            <a:pPr lvl="1"/>
            <a:r>
              <a:rPr lang="cs-CZ" dirty="0" smtClean="0"/>
              <a:t>neposlušnost, agresivita</a:t>
            </a:r>
          </a:p>
          <a:p>
            <a:pPr lvl="1"/>
            <a:r>
              <a:rPr lang="cs-CZ" dirty="0" err="1" smtClean="0"/>
              <a:t>hostilní</a:t>
            </a:r>
            <a:r>
              <a:rPr lang="cs-CZ" dirty="0" smtClean="0"/>
              <a:t> </a:t>
            </a:r>
            <a:r>
              <a:rPr lang="cs-CZ" dirty="0" err="1" smtClean="0"/>
              <a:t>atribuční</a:t>
            </a:r>
            <a:r>
              <a:rPr lang="cs-CZ" dirty="0" smtClean="0"/>
              <a:t> styl</a:t>
            </a:r>
          </a:p>
          <a:p>
            <a:pPr lvl="1"/>
            <a:r>
              <a:rPr lang="cs-CZ" dirty="0" smtClean="0"/>
              <a:t>konfliktní vystupování, agrese jako primární komunikační styl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/>
          <a:lstStyle/>
          <a:p>
            <a:r>
              <a:rPr lang="cs-CZ" dirty="0" smtClean="0"/>
              <a:t>dospělost:</a:t>
            </a:r>
          </a:p>
          <a:p>
            <a:pPr lvl="1"/>
            <a:r>
              <a:rPr lang="cs-CZ" dirty="0" smtClean="0"/>
              <a:t>poruchy osobnosti</a:t>
            </a:r>
          </a:p>
          <a:p>
            <a:pPr lvl="1"/>
            <a:r>
              <a:rPr lang="cs-CZ" dirty="0" smtClean="0"/>
              <a:t>PTSD, trvalé posttraumatické změny osobnosti</a:t>
            </a:r>
          </a:p>
          <a:p>
            <a:pPr lvl="1"/>
            <a:r>
              <a:rPr lang="cs-CZ" dirty="0" smtClean="0"/>
              <a:t>chaotické vztahy, nezakotvené</a:t>
            </a:r>
          </a:p>
          <a:p>
            <a:pPr lvl="1"/>
            <a:r>
              <a:rPr lang="cs-CZ" dirty="0" smtClean="0"/>
              <a:t>psychosomatické obtíže</a:t>
            </a:r>
          </a:p>
          <a:p>
            <a:r>
              <a:rPr lang="cs-CZ" dirty="0" err="1" smtClean="0"/>
              <a:t>dif</a:t>
            </a:r>
            <a:r>
              <a:rPr lang="cs-CZ" dirty="0" smtClean="0"/>
              <a:t> dg</a:t>
            </a:r>
          </a:p>
          <a:p>
            <a:pPr lvl="1"/>
            <a:r>
              <a:rPr lang="cs-CZ" dirty="0" smtClean="0"/>
              <a:t>od PAS: mají normální schopnost vzájemnosti vnímavosti; řeč není </a:t>
            </a:r>
            <a:r>
              <a:rPr lang="cs-CZ" dirty="0" err="1" smtClean="0"/>
              <a:t>abnosrmální</a:t>
            </a:r>
            <a:r>
              <a:rPr lang="cs-CZ" dirty="0" smtClean="0"/>
              <a:t>; chytí stereotypie zájmů</a:t>
            </a:r>
          </a:p>
          <a:p>
            <a:pPr lvl="1"/>
            <a:r>
              <a:rPr lang="cs-CZ" dirty="0" smtClean="0"/>
              <a:t>od MR: nemají trvalé narušení kognitivních funkcí (vylepší se při změně prostředí)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Dezinhibovaná</a:t>
            </a:r>
            <a:r>
              <a:rPr lang="cs-CZ" dirty="0" smtClean="0"/>
              <a:t> příchylnost v dětství (F94.2)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když dítě není schopno navázat specifický vztah k matce </a:t>
            </a:r>
            <a:r>
              <a:rPr lang="cs-CZ" dirty="0" smtClean="0"/>
              <a:t>vztahový </a:t>
            </a:r>
            <a:r>
              <a:rPr lang="cs-CZ" dirty="0" smtClean="0"/>
              <a:t>prototyp se nevytvoří a ani nedojde ke zdravé separaci (normálně kolem roku věku)</a:t>
            </a:r>
          </a:p>
          <a:p>
            <a:r>
              <a:rPr lang="cs-CZ" dirty="0" smtClean="0"/>
              <a:t>→ navázání </a:t>
            </a:r>
            <a:r>
              <a:rPr lang="cs-CZ" dirty="0" smtClean="0"/>
              <a:t>mnoha nediferencovaných </a:t>
            </a:r>
            <a:r>
              <a:rPr lang="cs-CZ" dirty="0" smtClean="0"/>
              <a:t>vztahů, </a:t>
            </a:r>
            <a:r>
              <a:rPr lang="cs-CZ" dirty="0" smtClean="0"/>
              <a:t>povšechné přítulné chování a/nebo vynucování si přátelsky pozorného chování od </a:t>
            </a:r>
            <a:r>
              <a:rPr lang="cs-CZ" dirty="0" smtClean="0"/>
              <a:t>dospělých</a:t>
            </a:r>
          </a:p>
          <a:p>
            <a:r>
              <a:rPr lang="cs-CZ" dirty="0" smtClean="0"/>
              <a:t>v anamnéze jsou časté změny pečovatelů nebo změny umístění v </a:t>
            </a:r>
            <a:r>
              <a:rPr lang="cs-CZ" dirty="0" smtClean="0"/>
              <a:t>rodinách</a:t>
            </a:r>
            <a:endParaRPr lang="cs-CZ" dirty="0" smtClean="0"/>
          </a:p>
          <a:p>
            <a:pPr lvl="0"/>
            <a:r>
              <a:rPr lang="cs-CZ" dirty="0" smtClean="0"/>
              <a:t>→ nesocializovaná porucha chování, pragmatické chápání </a:t>
            </a:r>
            <a:r>
              <a:rPr lang="cs-CZ" dirty="0" smtClean="0"/>
              <a:t>vztahů</a:t>
            </a:r>
            <a:endParaRPr lang="cs-CZ" dirty="0" smtClean="0"/>
          </a:p>
          <a:p>
            <a:pPr lvl="0"/>
            <a:r>
              <a:rPr lang="cs-CZ" dirty="0" smtClean="0"/>
              <a:t>vztah k poruchám osobnosti v dospělosti (</a:t>
            </a:r>
            <a:r>
              <a:rPr lang="cs-CZ" dirty="0" err="1" smtClean="0"/>
              <a:t>disociálního</a:t>
            </a:r>
            <a:r>
              <a:rPr lang="cs-CZ" dirty="0" smtClean="0"/>
              <a:t> typu)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2944</TotalTime>
  <Words>550</Words>
  <Application>Microsoft Office PowerPoint</Application>
  <PresentationFormat>Předvádění na obrazovce (4:3)</PresentationFormat>
  <Paragraphs>127</Paragraphs>
  <Slides>12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Arkýř</vt:lpstr>
      <vt:lpstr>Batolecí věk Poruchy sociálních funkcí + obtížný temperament</vt:lpstr>
      <vt:lpstr>Obsah</vt:lpstr>
      <vt:lpstr>Batolecí věk</vt:lpstr>
      <vt:lpstr>Rizikové faktory vztahové patologie</vt:lpstr>
      <vt:lpstr>Protektivní faktory</vt:lpstr>
      <vt:lpstr>Attachment</vt:lpstr>
      <vt:lpstr>Reaktivní porucha příchylnosti v dětství (F94.1)</vt:lpstr>
      <vt:lpstr>Snímek 8</vt:lpstr>
      <vt:lpstr>Dezinhibovaná příchylnost v dětství (F94.2)</vt:lpstr>
      <vt:lpstr>Elektivní mutismus (F94.0)</vt:lpstr>
      <vt:lpstr>Obtížný temperament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Batolecí věk Poruchy sociálních funkcí + obtížný temperament</dc:title>
  <dc:creator>Jana Adámková</dc:creator>
  <cp:lastModifiedBy>Jana Adámková</cp:lastModifiedBy>
  <cp:revision>9</cp:revision>
  <dcterms:created xsi:type="dcterms:W3CDTF">2021-03-14T19:45:09Z</dcterms:created>
  <dcterms:modified xsi:type="dcterms:W3CDTF">2021-03-16T20:49:47Z</dcterms:modified>
</cp:coreProperties>
</file>