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944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460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422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953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500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115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665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7779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756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018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452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86EEA-ACEF-4378-B68F-B94F0E3C9BBA}" type="datetimeFigureOut">
              <a:rPr lang="sl-SI" smtClean="0"/>
              <a:t>1.4.2020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C6BDD-0486-47D4-A0A3-C212545E0B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428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5409"/>
          </a:xfrm>
        </p:spPr>
        <p:txBody>
          <a:bodyPr/>
          <a:lstStyle/>
          <a:p>
            <a:r>
              <a:rPr lang="sl-SI" dirty="0" smtClean="0"/>
              <a:t>Skloni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00893"/>
          </a:xfrm>
        </p:spPr>
        <p:txBody>
          <a:bodyPr>
            <a:normAutofit/>
          </a:bodyPr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pPr marL="0" indent="0">
              <a:buNone/>
            </a:pPr>
            <a:endParaRPr lang="sl-SI" sz="2000" dirty="0" smtClean="0">
              <a:latin typeface="+mj-lt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598" y="1429352"/>
            <a:ext cx="9893296" cy="379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26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5153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chemeClr val="accent5"/>
                </a:solidFill>
              </a:rPr>
              <a:t>Vaje za modalne izraze</a:t>
            </a:r>
            <a:endParaRPr lang="sl-SI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020278"/>
            <a:ext cx="10515600" cy="51566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sz="2000" b="1" dirty="0">
                <a:latin typeface="+mj-lt"/>
              </a:rPr>
              <a:t>Stavke dajte v preteklik ali prihodnjik.</a:t>
            </a:r>
            <a:endParaRPr lang="sl-SI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>
                <a:latin typeface="+mj-lt"/>
              </a:rPr>
              <a:t>Moram iti v trgovino. </a:t>
            </a:r>
            <a:r>
              <a:rPr lang="sl-SI" sz="20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sl-SI" sz="2000" dirty="0">
                <a:latin typeface="+mj-lt"/>
              </a:rPr>
              <a:t> (prih.)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>
                <a:latin typeface="+mj-lt"/>
              </a:rPr>
              <a:t>Imam veliko denarja. Lahko kupim avto. </a:t>
            </a:r>
            <a:r>
              <a:rPr lang="sl-SI" sz="20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sl-SI" sz="2000" dirty="0">
                <a:latin typeface="+mj-lt"/>
              </a:rPr>
              <a:t> (prih.)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>
                <a:latin typeface="+mj-lt"/>
              </a:rPr>
              <a:t>Srčni bolnik se ne sme ukvarjati s športom. </a:t>
            </a:r>
            <a:r>
              <a:rPr lang="sl-SI" sz="20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sl-SI" sz="2000" dirty="0">
                <a:latin typeface="+mj-lt"/>
              </a:rPr>
              <a:t> (</a:t>
            </a:r>
            <a:r>
              <a:rPr lang="sl-SI" sz="2000" dirty="0" err="1">
                <a:latin typeface="+mj-lt"/>
              </a:rPr>
              <a:t>pret</a:t>
            </a:r>
            <a:r>
              <a:rPr lang="sl-SI" sz="2000" dirty="0">
                <a:latin typeface="+mj-lt"/>
              </a:rPr>
              <a:t>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>
                <a:latin typeface="+mj-lt"/>
              </a:rPr>
              <a:t>Lahko igram nogomet.  </a:t>
            </a:r>
            <a:r>
              <a:rPr lang="sl-SI" sz="20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sl-SI" sz="2000" dirty="0">
                <a:latin typeface="+mj-lt"/>
              </a:rPr>
              <a:t> Jutri 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>
                <a:latin typeface="+mj-lt"/>
              </a:rPr>
              <a:t>Jože mora potovati z avtobusom. </a:t>
            </a:r>
            <a:r>
              <a:rPr lang="sl-SI" sz="20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sl-SI" sz="2000" dirty="0">
                <a:latin typeface="+mj-lt"/>
              </a:rPr>
              <a:t> (</a:t>
            </a:r>
            <a:r>
              <a:rPr lang="sl-SI" sz="2000" dirty="0" err="1">
                <a:latin typeface="+mj-lt"/>
              </a:rPr>
              <a:t>pret</a:t>
            </a:r>
            <a:r>
              <a:rPr lang="sl-SI" sz="2000" dirty="0">
                <a:latin typeface="+mj-lt"/>
              </a:rPr>
              <a:t>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>
                <a:latin typeface="+mj-lt"/>
              </a:rPr>
              <a:t>Ne smemo se glasno pogovarjati.  </a:t>
            </a:r>
            <a:r>
              <a:rPr lang="sl-SI" sz="20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sl-SI" sz="2000" dirty="0">
                <a:latin typeface="+mj-lt"/>
              </a:rPr>
              <a:t> (</a:t>
            </a:r>
            <a:r>
              <a:rPr lang="sl-SI" sz="2000" dirty="0" err="1">
                <a:latin typeface="+mj-lt"/>
              </a:rPr>
              <a:t>pret</a:t>
            </a:r>
            <a:r>
              <a:rPr lang="sl-SI" sz="2000" dirty="0">
                <a:latin typeface="+mj-lt"/>
              </a:rPr>
              <a:t>.)</a:t>
            </a:r>
          </a:p>
          <a:p>
            <a:endParaRPr lang="sl-SI" dirty="0" smtClean="0"/>
          </a:p>
          <a:p>
            <a:r>
              <a:rPr lang="sl-SI" dirty="0" smtClean="0">
                <a:latin typeface="+mj-lt"/>
              </a:rPr>
              <a:t>Za vsak izraz napišite dva svoja primera.</a:t>
            </a:r>
            <a:endParaRPr lang="sl-S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637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277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chemeClr val="accent5"/>
                </a:solidFill>
              </a:rPr>
              <a:t>Države in prebivalci</a:t>
            </a:r>
            <a:endParaRPr lang="sl-SI" dirty="0">
              <a:solidFill>
                <a:schemeClr val="accent5"/>
              </a:solidFill>
            </a:endParaRPr>
          </a:p>
        </p:txBody>
      </p:sp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954349"/>
              </p:ext>
            </p:extLst>
          </p:nvPr>
        </p:nvGraphicFramePr>
        <p:xfrm>
          <a:off x="2165685" y="1463036"/>
          <a:ext cx="7860630" cy="447503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620210">
                  <a:extLst>
                    <a:ext uri="{9D8B030D-6E8A-4147-A177-3AD203B41FA5}">
                      <a16:colId xmlns:a16="http://schemas.microsoft.com/office/drawing/2014/main" val="3570073257"/>
                    </a:ext>
                  </a:extLst>
                </a:gridCol>
                <a:gridCol w="2620210">
                  <a:extLst>
                    <a:ext uri="{9D8B030D-6E8A-4147-A177-3AD203B41FA5}">
                      <a16:colId xmlns:a16="http://schemas.microsoft.com/office/drawing/2014/main" val="2936525305"/>
                    </a:ext>
                  </a:extLst>
                </a:gridCol>
                <a:gridCol w="2620210">
                  <a:extLst>
                    <a:ext uri="{9D8B030D-6E8A-4147-A177-3AD203B41FA5}">
                      <a16:colId xmlns:a16="http://schemas.microsoft.com/office/drawing/2014/main" val="2341658353"/>
                    </a:ext>
                  </a:extLst>
                </a:gridCol>
              </a:tblGrid>
              <a:tr h="360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b="1" dirty="0" smtClean="0">
                          <a:effectLst/>
                        </a:rPr>
                        <a:t>DRŽ</a:t>
                      </a:r>
                      <a:r>
                        <a:rPr lang="sl-SI" sz="1800" b="1" dirty="0" smtClean="0">
                          <a:effectLst/>
                        </a:rPr>
                        <a:t>Á</a:t>
                      </a:r>
                      <a:r>
                        <a:rPr lang="ru-RU" sz="1800" b="1" dirty="0" smtClean="0">
                          <a:effectLst/>
                        </a:rPr>
                        <a:t>VA</a:t>
                      </a:r>
                      <a:endParaRPr lang="sl-SI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l-SI" sz="1800" b="1" dirty="0" smtClean="0">
                          <a:effectLst/>
                        </a:rPr>
                        <a:t>PREBIVALEC</a:t>
                      </a:r>
                      <a:endParaRPr lang="sl-SI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l-SI" sz="1800" b="1" dirty="0" smtClean="0">
                          <a:effectLst/>
                        </a:rPr>
                        <a:t>PREBIVALKA</a:t>
                      </a:r>
                      <a:endParaRPr lang="sl-SI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164175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sl-SI" sz="2400" dirty="0">
                          <a:effectLst/>
                        </a:rPr>
                        <a:t>Slovenec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67136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>
                          <a:effectLst/>
                        </a:rPr>
                        <a:t>Némčija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944526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 dirty="0">
                          <a:effectLst/>
                        </a:rPr>
                        <a:t>Itálija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92154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>
                          <a:effectLst/>
                        </a:rPr>
                        <a:t>Kitájska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302612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sl-SI" sz="2400" dirty="0">
                          <a:effectLst/>
                        </a:rPr>
                        <a:t>Japonka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760963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>
                          <a:effectLst/>
                        </a:rPr>
                        <a:t>Fráncija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384712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sl-SI" sz="2400" dirty="0">
                          <a:effectLst/>
                        </a:rPr>
                        <a:t>Rusinja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440309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>
                          <a:effectLst/>
                        </a:rPr>
                        <a:t>Ánglija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656830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>
                          <a:effectLst/>
                        </a:rPr>
                        <a:t>ZDA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sl-SI" sz="2400">
                          <a:effectLst/>
                        </a:rPr>
                        <a:t>Američan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sl-SI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00466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288268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marL="291465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381635" algn="l"/>
                        </a:tabLst>
                      </a:pPr>
                      <a:r>
                        <a:rPr lang="sl-SI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sl-S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519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56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6416"/>
          </a:xfrm>
        </p:spPr>
        <p:txBody>
          <a:bodyPr>
            <a:normAutofit/>
          </a:bodyPr>
          <a:lstStyle/>
          <a:p>
            <a:r>
              <a:rPr lang="sl-SI" sz="3200" dirty="0">
                <a:solidFill>
                  <a:schemeClr val="accent5"/>
                </a:solidFill>
              </a:rPr>
              <a:t>Država, narodnost, jezik. </a:t>
            </a:r>
            <a:r>
              <a:rPr lang="sl-SI" sz="3200" i="1" dirty="0">
                <a:solidFill>
                  <a:schemeClr val="accent5"/>
                </a:solidFill>
              </a:rPr>
              <a:t>Stát, národnost, </a:t>
            </a:r>
            <a:r>
              <a:rPr lang="sl-SI" sz="3200" i="1" dirty="0" err="1">
                <a:solidFill>
                  <a:schemeClr val="accent5"/>
                </a:solidFill>
              </a:rPr>
              <a:t>jazyk</a:t>
            </a:r>
            <a:r>
              <a:rPr lang="sl-SI" sz="3200" i="1" dirty="0">
                <a:solidFill>
                  <a:schemeClr val="accent5"/>
                </a:solidFill>
              </a:rPr>
              <a:t>.</a:t>
            </a:r>
            <a:br>
              <a:rPr lang="sl-SI" sz="3200" i="1" dirty="0">
                <a:solidFill>
                  <a:schemeClr val="accent5"/>
                </a:solidFill>
              </a:rPr>
            </a:br>
            <a:r>
              <a:rPr lang="sl-SI" sz="3200" dirty="0">
                <a:solidFill>
                  <a:schemeClr val="accent5"/>
                </a:solidFill>
              </a:rPr>
              <a:t>Tvorba ženskih oblik za </a:t>
            </a:r>
            <a:r>
              <a:rPr lang="sl-SI" sz="3200" dirty="0" smtClean="0">
                <a:solidFill>
                  <a:schemeClr val="accent5"/>
                </a:solidFill>
              </a:rPr>
              <a:t>prebivalce</a:t>
            </a:r>
            <a:endParaRPr lang="sl-SI" sz="4000" dirty="0">
              <a:solidFill>
                <a:schemeClr val="accent5"/>
              </a:solidFill>
            </a:endParaRPr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2625" y="1731938"/>
            <a:ext cx="828675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408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639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.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3062" y="519764"/>
            <a:ext cx="7725876" cy="600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1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397"/>
          </a:xfrm>
        </p:spPr>
        <p:txBody>
          <a:bodyPr>
            <a:noAutofit/>
          </a:bodyPr>
          <a:lstStyle/>
          <a:p>
            <a:r>
              <a:rPr lang="sl-SI" sz="2400" b="1" dirty="0" smtClean="0">
                <a:solidFill>
                  <a:schemeClr val="accent5"/>
                </a:solidFill>
              </a:rPr>
              <a:t>Na postaji</a:t>
            </a:r>
            <a:endParaRPr lang="sl-SI" sz="2400" b="1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904775"/>
            <a:ext cx="10515600" cy="5272188"/>
          </a:xfrm>
        </p:spPr>
        <p:txBody>
          <a:bodyPr numCol="2">
            <a:normAutofit fontScale="92500"/>
          </a:bodyPr>
          <a:lstStyle/>
          <a:p>
            <a:pPr marL="0" indent="0">
              <a:buNone/>
            </a:pPr>
            <a:r>
              <a:rPr lang="sl-SI" sz="2200" b="1" dirty="0" smtClean="0">
                <a:latin typeface="Bahnschrift Condensed" panose="020B0502040204020203" pitchFamily="34" charset="0"/>
              </a:rPr>
              <a:t>PRODAJALKA </a:t>
            </a:r>
            <a:r>
              <a:rPr lang="sl-SI" sz="2200" b="1" dirty="0">
                <a:latin typeface="Bahnschrift Condensed" panose="020B0502040204020203" pitchFamily="34" charset="0"/>
              </a:rPr>
              <a:t>–</a:t>
            </a:r>
            <a:r>
              <a:rPr lang="sl-SI" sz="2200" dirty="0">
                <a:latin typeface="Bahnschrift Condensed" panose="020B0502040204020203" pitchFamily="34" charset="0"/>
              </a:rPr>
              <a:t> Dober dan. Prosim? 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LUKA –</a:t>
            </a:r>
            <a:r>
              <a:rPr lang="sl-SI" sz="2200" dirty="0">
                <a:latin typeface="Bahnschrift Condensed" panose="020B0502040204020203" pitchFamily="34" charset="0"/>
              </a:rPr>
              <a:t> Dober dan. Rad bi </a:t>
            </a:r>
            <a:r>
              <a:rPr lang="sl-SI" sz="2200" dirty="0" smtClean="0">
                <a:latin typeface="Bahnschrift Condensed" panose="020B0502040204020203" pitchFamily="34" charset="0"/>
              </a:rPr>
              <a:t>vozovnico </a:t>
            </a:r>
            <a:r>
              <a:rPr lang="sl-SI" sz="2200" dirty="0">
                <a:latin typeface="Bahnschrift Condensed" panose="020B0502040204020203" pitchFamily="34" charset="0"/>
              </a:rPr>
              <a:t>do Celja.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PRODAJALKA –</a:t>
            </a:r>
            <a:r>
              <a:rPr lang="sl-SI" sz="2200" dirty="0">
                <a:latin typeface="Bahnschrift Condensed" panose="020B0502040204020203" pitchFamily="34" charset="0"/>
              </a:rPr>
              <a:t> Imate dva vlaka. Eden ob 14.30 in eden ob 15.25.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LUKA –</a:t>
            </a:r>
            <a:r>
              <a:rPr lang="sl-SI" sz="2200" dirty="0">
                <a:latin typeface="Bahnschrift Condensed" panose="020B0502040204020203" pitchFamily="34" charset="0"/>
              </a:rPr>
              <a:t> Kateri je </a:t>
            </a:r>
            <a:r>
              <a:rPr lang="sl-SI" sz="2200" dirty="0" smtClean="0">
                <a:latin typeface="Bahnschrift Condensed" panose="020B0502040204020203" pitchFamily="34" charset="0"/>
              </a:rPr>
              <a:t>hitrejši?</a:t>
            </a:r>
            <a:endParaRPr lang="sl-SI" sz="2200" dirty="0"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PRODAJALKA –</a:t>
            </a:r>
            <a:r>
              <a:rPr lang="sl-SI" sz="2200" dirty="0">
                <a:latin typeface="Bahnschrift Condensed" panose="020B0502040204020203" pitchFamily="34" charset="0"/>
              </a:rPr>
              <a:t> Vlak ob 15.25 je hitrejši, vozi 2 uri, ampak morate </a:t>
            </a:r>
            <a:r>
              <a:rPr lang="sl-SI" sz="2200" dirty="0" smtClean="0">
                <a:latin typeface="Bahnschrift Condensed" panose="020B0502040204020203" pitchFamily="34" charset="0"/>
              </a:rPr>
              <a:t>prestopiti </a:t>
            </a:r>
            <a:r>
              <a:rPr lang="sl-SI" sz="2200" dirty="0">
                <a:latin typeface="Bahnschrift Condensed" panose="020B0502040204020203" pitchFamily="34" charset="0"/>
              </a:rPr>
              <a:t>v Zidanem mostu.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LUKA –</a:t>
            </a:r>
            <a:r>
              <a:rPr lang="sl-SI" sz="2200" dirty="0">
                <a:latin typeface="Bahnschrift Condensed" panose="020B0502040204020203" pitchFamily="34" charset="0"/>
              </a:rPr>
              <a:t> Kaj pa prvi vlak?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PRODAJALKA –</a:t>
            </a:r>
            <a:r>
              <a:rPr lang="sl-SI" sz="2200" dirty="0">
                <a:latin typeface="Bahnschrift Condensed" panose="020B0502040204020203" pitchFamily="34" charset="0"/>
              </a:rPr>
              <a:t> Prvi je brez prestopanja. Ampak </a:t>
            </a:r>
            <a:r>
              <a:rPr lang="sl-SI" sz="2200" dirty="0" smtClean="0">
                <a:latin typeface="Bahnschrift Condensed" panose="020B0502040204020203" pitchFamily="34" charset="0"/>
              </a:rPr>
              <a:t>vozi </a:t>
            </a:r>
            <a:r>
              <a:rPr lang="sl-SI" sz="2200" dirty="0">
                <a:latin typeface="Bahnschrift Condensed" panose="020B0502040204020203" pitchFamily="34" charset="0"/>
              </a:rPr>
              <a:t>3 ure.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LUKA –</a:t>
            </a:r>
            <a:r>
              <a:rPr lang="sl-SI" sz="2200" dirty="0">
                <a:latin typeface="Bahnschrift Condensed" panose="020B0502040204020203" pitchFamily="34" charset="0"/>
              </a:rPr>
              <a:t> Dobro, vzel bom tega ob 15.25. Lahko </a:t>
            </a:r>
            <a:r>
              <a:rPr lang="sl-SI" sz="2200" dirty="0" smtClean="0">
                <a:latin typeface="Bahnschrift Condensed" panose="020B0502040204020203" pitchFamily="34" charset="0"/>
              </a:rPr>
              <a:t>koristim </a:t>
            </a:r>
            <a:r>
              <a:rPr lang="sl-SI" sz="2200" dirty="0">
                <a:latin typeface="Bahnschrift Condensed" panose="020B0502040204020203" pitchFamily="34" charset="0"/>
              </a:rPr>
              <a:t>študentski popust?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PRODAJALKA –</a:t>
            </a:r>
            <a:r>
              <a:rPr lang="sl-SI" sz="2200" dirty="0">
                <a:latin typeface="Bahnschrift Condensed" panose="020B0502040204020203" pitchFamily="34" charset="0"/>
              </a:rPr>
              <a:t> Ja, lahko. Ampak samo za </a:t>
            </a:r>
            <a:r>
              <a:rPr lang="sl-SI" sz="2200" dirty="0" smtClean="0">
                <a:latin typeface="Bahnschrift Condensed" panose="020B0502040204020203" pitchFamily="34" charset="0"/>
              </a:rPr>
              <a:t>drugi razred. </a:t>
            </a:r>
            <a:endParaRPr lang="sl-SI" sz="2200" dirty="0"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LUKA –</a:t>
            </a:r>
            <a:r>
              <a:rPr lang="sl-SI" sz="2200" dirty="0">
                <a:latin typeface="Bahnschrift Condensed" panose="020B0502040204020203" pitchFamily="34" charset="0"/>
              </a:rPr>
              <a:t> V redu</a:t>
            </a:r>
            <a:r>
              <a:rPr lang="sl-SI" sz="2200" dirty="0" smtClean="0">
                <a:latin typeface="Bahnschrift Condensed" panose="020B0502040204020203" pitchFamily="34" charset="0"/>
              </a:rPr>
              <a:t>.</a:t>
            </a:r>
          </a:p>
          <a:p>
            <a:pPr marL="0" indent="0">
              <a:buNone/>
            </a:pPr>
            <a:endParaRPr lang="sl-SI" sz="2200" dirty="0"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PRODAJALKA –</a:t>
            </a:r>
            <a:r>
              <a:rPr lang="sl-SI" sz="2200" dirty="0">
                <a:latin typeface="Bahnschrift Condensed" panose="020B0502040204020203" pitchFamily="34" charset="0"/>
              </a:rPr>
              <a:t> Želite povratno ali </a:t>
            </a:r>
            <a:r>
              <a:rPr lang="sl-SI" sz="2200" dirty="0" smtClean="0">
                <a:latin typeface="Bahnschrift Condensed" panose="020B0502040204020203" pitchFamily="34" charset="0"/>
              </a:rPr>
              <a:t>enosmerno </a:t>
            </a:r>
            <a:r>
              <a:rPr lang="sl-SI" sz="2200" dirty="0">
                <a:latin typeface="Bahnschrift Condensed" panose="020B0502040204020203" pitchFamily="34" charset="0"/>
              </a:rPr>
              <a:t>vozovnico?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LUKA –</a:t>
            </a:r>
            <a:r>
              <a:rPr lang="sl-SI" sz="2200" dirty="0">
                <a:latin typeface="Bahnschrift Condensed" panose="020B0502040204020203" pitchFamily="34" charset="0"/>
              </a:rPr>
              <a:t> </a:t>
            </a:r>
            <a:r>
              <a:rPr lang="sl-SI" sz="2200" dirty="0" smtClean="0">
                <a:latin typeface="Bahnschrift Condensed" panose="020B0502040204020203" pitchFamily="34" charset="0"/>
              </a:rPr>
              <a:t>Povratno.</a:t>
            </a:r>
            <a:endParaRPr lang="sl-SI" sz="2200" dirty="0"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PRODAJALKA –</a:t>
            </a:r>
            <a:r>
              <a:rPr lang="sl-SI" sz="2200" dirty="0">
                <a:latin typeface="Bahnschrift Condensed" panose="020B0502040204020203" pitchFamily="34" charset="0"/>
              </a:rPr>
              <a:t> Želite </a:t>
            </a:r>
            <a:r>
              <a:rPr lang="sl-SI" sz="2200" dirty="0" smtClean="0">
                <a:latin typeface="Bahnschrift Condensed" panose="020B0502040204020203" pitchFamily="34" charset="0"/>
              </a:rPr>
              <a:t>rezervirati </a:t>
            </a:r>
            <a:r>
              <a:rPr lang="sl-SI" sz="2200" dirty="0">
                <a:latin typeface="Bahnschrift Condensed" panose="020B0502040204020203" pitchFamily="34" charset="0"/>
              </a:rPr>
              <a:t>tudi sedež?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LUKA –</a:t>
            </a:r>
            <a:r>
              <a:rPr lang="sl-SI" sz="2200" dirty="0">
                <a:latin typeface="Bahnschrift Condensed" panose="020B0502040204020203" pitchFamily="34" charset="0"/>
              </a:rPr>
              <a:t> Ja, prosim.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PRODAJALKA –</a:t>
            </a:r>
            <a:r>
              <a:rPr lang="sl-SI" sz="2200" dirty="0">
                <a:latin typeface="Bahnschrift Condensed" panose="020B0502040204020203" pitchFamily="34" charset="0"/>
              </a:rPr>
              <a:t> Na </a:t>
            </a:r>
            <a:r>
              <a:rPr lang="sl-SI" sz="2200" dirty="0" smtClean="0">
                <a:latin typeface="Bahnschrift Condensed" panose="020B0502040204020203" pitchFamily="34" charset="0"/>
              </a:rPr>
              <a:t>prehodu </a:t>
            </a:r>
            <a:r>
              <a:rPr lang="sl-SI" sz="2200" dirty="0">
                <a:latin typeface="Bahnschrift Condensed" panose="020B0502040204020203" pitchFamily="34" charset="0"/>
              </a:rPr>
              <a:t>ali pri oknu?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LUKA –</a:t>
            </a:r>
            <a:r>
              <a:rPr lang="sl-SI" sz="2200" dirty="0">
                <a:latin typeface="Bahnschrift Condensed" panose="020B0502040204020203" pitchFamily="34" charset="0"/>
              </a:rPr>
              <a:t> Ali imate sedeže pri mizi?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PRODAJALKA –</a:t>
            </a:r>
            <a:r>
              <a:rPr lang="sl-SI" sz="2200" dirty="0">
                <a:latin typeface="Bahnschrift Condensed" panose="020B0502040204020203" pitchFamily="34" charset="0"/>
              </a:rPr>
              <a:t> Ja, ampak so </a:t>
            </a:r>
            <a:r>
              <a:rPr lang="sl-SI" sz="2200" dirty="0" smtClean="0">
                <a:latin typeface="Bahnschrift Condensed" panose="020B0502040204020203" pitchFamily="34" charset="0"/>
              </a:rPr>
              <a:t>dražji.</a:t>
            </a:r>
            <a:endParaRPr lang="sl-SI" sz="2200" dirty="0"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LUKA –</a:t>
            </a:r>
            <a:r>
              <a:rPr lang="sl-SI" sz="2200" dirty="0">
                <a:latin typeface="Bahnschrift Condensed" panose="020B0502040204020203" pitchFamily="34" charset="0"/>
              </a:rPr>
              <a:t> Nič hudega. Vzel bom sedež pri mizi, na poti moram študirati.</a:t>
            </a:r>
          </a:p>
          <a:p>
            <a:pPr marL="0" indent="0">
              <a:buNone/>
            </a:pPr>
            <a:r>
              <a:rPr lang="sl-SI" sz="2200" b="1" dirty="0">
                <a:latin typeface="Bahnschrift Condensed" panose="020B0502040204020203" pitchFamily="34" charset="0"/>
              </a:rPr>
              <a:t>PRODAJALKA </a:t>
            </a:r>
            <a:r>
              <a:rPr lang="sl-SI" sz="2200" b="1" dirty="0" smtClean="0">
                <a:latin typeface="Bahnschrift Condensed" panose="020B0502040204020203" pitchFamily="34" charset="0"/>
              </a:rPr>
              <a:t>–</a:t>
            </a:r>
            <a:r>
              <a:rPr lang="sl-SI" sz="2200" dirty="0" smtClean="0">
                <a:latin typeface="Bahnschrift Condensed" panose="020B0502040204020203" pitchFamily="34" charset="0"/>
              </a:rPr>
              <a:t> Dobro, to bo 7,50 €.  </a:t>
            </a:r>
            <a:r>
              <a:rPr lang="sl-SI" sz="1900" dirty="0" smtClean="0">
                <a:solidFill>
                  <a:schemeClr val="accent5"/>
                </a:solidFill>
                <a:latin typeface="Bahnschrift Condensed" panose="020B0502040204020203" pitchFamily="34" charset="0"/>
              </a:rPr>
              <a:t> [sedem evrov petdeset]</a:t>
            </a:r>
          </a:p>
          <a:p>
            <a:pPr marL="0" indent="0">
              <a:buNone/>
            </a:pPr>
            <a:r>
              <a:rPr lang="sl-SI" sz="2200" b="1" dirty="0" smtClean="0">
                <a:latin typeface="Bahnschrift Condensed" panose="020B0502040204020203" pitchFamily="34" charset="0"/>
              </a:rPr>
              <a:t>LUKA –</a:t>
            </a:r>
            <a:r>
              <a:rPr lang="sl-SI" sz="2200" dirty="0" smtClean="0">
                <a:latin typeface="Bahnschrift Condensed" panose="020B0502040204020203" pitchFamily="34" charset="0"/>
              </a:rPr>
              <a:t> Izvolite. Hvala</a:t>
            </a:r>
            <a:r>
              <a:rPr lang="sl-SI" sz="2200" b="1" dirty="0" smtClean="0">
                <a:latin typeface="Bahnschrift Condensed" panose="020B0502040204020203" pitchFamily="34" charset="0"/>
              </a:rPr>
              <a:t>.</a:t>
            </a:r>
            <a:r>
              <a:rPr lang="sl-SI" sz="2200" dirty="0" smtClean="0">
                <a:latin typeface="Bahnschrift Condensed" panose="020B0502040204020203" pitchFamily="34" charset="0"/>
              </a:rPr>
              <a:t> Nasvidenje.</a:t>
            </a:r>
          </a:p>
          <a:p>
            <a:pPr marL="0" indent="0">
              <a:buNone/>
            </a:pPr>
            <a:r>
              <a:rPr lang="sl-SI" sz="2200" b="1" dirty="0" smtClean="0">
                <a:latin typeface="Bahnschrift Condensed" panose="020B0502040204020203" pitchFamily="34" charset="0"/>
              </a:rPr>
              <a:t>PRODAJALKA –</a:t>
            </a:r>
            <a:r>
              <a:rPr lang="sl-SI" sz="2200" dirty="0" smtClean="0">
                <a:latin typeface="Bahnschrift Condensed" panose="020B0502040204020203" pitchFamily="34" charset="0"/>
              </a:rPr>
              <a:t> Hvala. Nasvidenje.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712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>
                <a:solidFill>
                  <a:schemeClr val="accent5"/>
                </a:solidFill>
              </a:rPr>
              <a:t>Domača naloga</a:t>
            </a:r>
            <a:endParaRPr lang="sl-SI" sz="3600" dirty="0">
              <a:solidFill>
                <a:schemeClr val="accent5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dirty="0" smtClean="0">
                <a:latin typeface="+mj-lt"/>
              </a:rPr>
              <a:t>Predstavite </a:t>
            </a:r>
            <a:r>
              <a:rPr lang="sl-SI" b="1" dirty="0">
                <a:latin typeface="+mj-lt"/>
              </a:rPr>
              <a:t>svojo državo </a:t>
            </a:r>
            <a:r>
              <a:rPr lang="sl-SI" b="1" dirty="0" smtClean="0">
                <a:latin typeface="+mj-lt"/>
              </a:rPr>
              <a:t>tako, kot je v učbeniku (str. 32) predstavljena Slovenija. Napišite besedilo.</a:t>
            </a:r>
            <a:endParaRPr lang="sl-SI" dirty="0">
              <a:latin typeface="+mj-lt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51343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337</Words>
  <Application>Microsoft Office PowerPoint</Application>
  <PresentationFormat>Širokozaslonsko</PresentationFormat>
  <Paragraphs>79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4" baseType="lpstr">
      <vt:lpstr>Arial</vt:lpstr>
      <vt:lpstr>Bahnschrift Condensed</vt:lpstr>
      <vt:lpstr>Calibri</vt:lpstr>
      <vt:lpstr>Calibri Light</vt:lpstr>
      <vt:lpstr>Times New Roman</vt:lpstr>
      <vt:lpstr>Wingdings</vt:lpstr>
      <vt:lpstr>Officeova tema</vt:lpstr>
      <vt:lpstr>Skloni</vt:lpstr>
      <vt:lpstr>Vaje za modalne izraze</vt:lpstr>
      <vt:lpstr>Države in prebivalci</vt:lpstr>
      <vt:lpstr>Država, narodnost, jezik. Stát, národnost, jazyk. Tvorba ženskih oblik za prebivalce</vt:lpstr>
      <vt:lpstr>.</vt:lpstr>
      <vt:lpstr>Na postaji</vt:lpstr>
      <vt:lpstr>Domača naloga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Skloni</dc:title>
  <dc:creator>Magda Lojk</dc:creator>
  <cp:lastModifiedBy>Magda Lojk</cp:lastModifiedBy>
  <cp:revision>4</cp:revision>
  <dcterms:created xsi:type="dcterms:W3CDTF">2020-04-01T07:57:01Z</dcterms:created>
  <dcterms:modified xsi:type="dcterms:W3CDTF">2020-04-01T08:15:00Z</dcterms:modified>
</cp:coreProperties>
</file>