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88" r:id="rId3"/>
    <p:sldId id="291" r:id="rId4"/>
    <p:sldId id="290" r:id="rId5"/>
    <p:sldId id="294" r:id="rId6"/>
    <p:sldId id="285" r:id="rId7"/>
    <p:sldId id="286" r:id="rId8"/>
    <p:sldId id="287" r:id="rId9"/>
    <p:sldId id="275" r:id="rId10"/>
    <p:sldId id="277" r:id="rId11"/>
    <p:sldId id="259" r:id="rId12"/>
    <p:sldId id="276" r:id="rId13"/>
    <p:sldId id="268" r:id="rId14"/>
    <p:sldId id="266" r:id="rId15"/>
    <p:sldId id="267" r:id="rId16"/>
    <p:sldId id="292" r:id="rId17"/>
    <p:sldId id="260" r:id="rId18"/>
    <p:sldId id="261" r:id="rId19"/>
    <p:sldId id="281" r:id="rId20"/>
    <p:sldId id="279" r:id="rId21"/>
    <p:sldId id="280" r:id="rId22"/>
    <p:sldId id="283" r:id="rId23"/>
    <p:sldId id="273" r:id="rId24"/>
    <p:sldId id="262" r:id="rId25"/>
    <p:sldId id="293" r:id="rId26"/>
    <p:sldId id="274" r:id="rId2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bine Chanex" initials="SC"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0000"/>
    <a:srgbClr val="207C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84" y="53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endParaRPr lang="fr-CH"/>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fr-CH"/>
          </a:p>
        </p:txBody>
      </p:sp>
      <p:sp>
        <p:nvSpPr>
          <p:cNvPr id="4" name="Espace réservé de la date 3"/>
          <p:cNvSpPr>
            <a:spLocks noGrp="1"/>
          </p:cNvSpPr>
          <p:nvPr>
            <p:ph type="dt" sz="half" idx="10"/>
          </p:nvPr>
        </p:nvSpPr>
        <p:spPr/>
        <p:txBody>
          <a:bodyPr/>
          <a:lstStyle/>
          <a:p>
            <a:fld id="{F04375B2-D0A2-4B51-964E-1F112BEDDEC2}" type="datetimeFigureOut">
              <a:rPr lang="fr-CH" smtClean="0"/>
              <a:t>17.10.2023</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7972693-7007-4FC6-8B49-A1875BB3AE70}" type="slidenum">
              <a:rPr lang="fr-CH" smtClean="0"/>
              <a:t>‹N°›</a:t>
            </a:fld>
            <a:endParaRPr lang="fr-CH"/>
          </a:p>
        </p:txBody>
      </p:sp>
    </p:spTree>
    <p:extLst>
      <p:ext uri="{BB962C8B-B14F-4D97-AF65-F5344CB8AC3E}">
        <p14:creationId xmlns:p14="http://schemas.microsoft.com/office/powerpoint/2010/main" val="1997247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F04375B2-D0A2-4B51-964E-1F112BEDDEC2}" type="datetimeFigureOut">
              <a:rPr lang="fr-CH" smtClean="0"/>
              <a:t>17.10.2023</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7972693-7007-4FC6-8B49-A1875BB3AE70}" type="slidenum">
              <a:rPr lang="fr-CH" smtClean="0"/>
              <a:t>‹N°›</a:t>
            </a:fld>
            <a:endParaRPr lang="fr-CH"/>
          </a:p>
        </p:txBody>
      </p:sp>
    </p:spTree>
    <p:extLst>
      <p:ext uri="{BB962C8B-B14F-4D97-AF65-F5344CB8AC3E}">
        <p14:creationId xmlns:p14="http://schemas.microsoft.com/office/powerpoint/2010/main" val="2885609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Modifiez le style du titre</a:t>
            </a:r>
            <a:endParaRPr lang="fr-CH"/>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F04375B2-D0A2-4B51-964E-1F112BEDDEC2}" type="datetimeFigureOut">
              <a:rPr lang="fr-CH" smtClean="0"/>
              <a:t>17.10.2023</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7972693-7007-4FC6-8B49-A1875BB3AE70}" type="slidenum">
              <a:rPr lang="fr-CH" smtClean="0"/>
              <a:t>‹N°›</a:t>
            </a:fld>
            <a:endParaRPr lang="fr-CH"/>
          </a:p>
        </p:txBody>
      </p:sp>
    </p:spTree>
    <p:extLst>
      <p:ext uri="{BB962C8B-B14F-4D97-AF65-F5344CB8AC3E}">
        <p14:creationId xmlns:p14="http://schemas.microsoft.com/office/powerpoint/2010/main" val="1038890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F04375B2-D0A2-4B51-964E-1F112BEDDEC2}" type="datetimeFigureOut">
              <a:rPr lang="fr-CH" smtClean="0"/>
              <a:t>17.10.2023</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7972693-7007-4FC6-8B49-A1875BB3AE70}" type="slidenum">
              <a:rPr lang="fr-CH" smtClean="0"/>
              <a:t>‹N°›</a:t>
            </a:fld>
            <a:endParaRPr lang="fr-CH"/>
          </a:p>
        </p:txBody>
      </p:sp>
    </p:spTree>
    <p:extLst>
      <p:ext uri="{BB962C8B-B14F-4D97-AF65-F5344CB8AC3E}">
        <p14:creationId xmlns:p14="http://schemas.microsoft.com/office/powerpoint/2010/main" val="2937315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a:t>Modifiez le style du titre</a:t>
            </a:r>
            <a:endParaRPr lang="fr-CH"/>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F04375B2-D0A2-4B51-964E-1F112BEDDEC2}" type="datetimeFigureOut">
              <a:rPr lang="fr-CH" smtClean="0"/>
              <a:t>17.10.2023</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E7972693-7007-4FC6-8B49-A1875BB3AE70}" type="slidenum">
              <a:rPr lang="fr-CH" smtClean="0"/>
              <a:t>‹N°›</a:t>
            </a:fld>
            <a:endParaRPr lang="fr-CH"/>
          </a:p>
        </p:txBody>
      </p:sp>
    </p:spTree>
    <p:extLst>
      <p:ext uri="{BB962C8B-B14F-4D97-AF65-F5344CB8AC3E}">
        <p14:creationId xmlns:p14="http://schemas.microsoft.com/office/powerpoint/2010/main" val="2431344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sz="half" idx="1"/>
          </p:nvPr>
        </p:nvSpPr>
        <p:spPr>
          <a:xfrm>
            <a:off x="6286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46291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p:cNvSpPr>
            <a:spLocks noGrp="1"/>
          </p:cNvSpPr>
          <p:nvPr>
            <p:ph type="dt" sz="half" idx="10"/>
          </p:nvPr>
        </p:nvSpPr>
        <p:spPr/>
        <p:txBody>
          <a:bodyPr/>
          <a:lstStyle/>
          <a:p>
            <a:fld id="{F04375B2-D0A2-4B51-964E-1F112BEDDEC2}" type="datetimeFigureOut">
              <a:rPr lang="fr-CH" smtClean="0"/>
              <a:t>17.10.2023</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E7972693-7007-4FC6-8B49-A1875BB3AE70}" type="slidenum">
              <a:rPr lang="fr-CH" smtClean="0"/>
              <a:t>‹N°›</a:t>
            </a:fld>
            <a:endParaRPr lang="fr-CH"/>
          </a:p>
        </p:txBody>
      </p:sp>
    </p:spTree>
    <p:extLst>
      <p:ext uri="{BB962C8B-B14F-4D97-AF65-F5344CB8AC3E}">
        <p14:creationId xmlns:p14="http://schemas.microsoft.com/office/powerpoint/2010/main" val="990469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a:t>Modifiez le style du titre</a:t>
            </a:r>
            <a:endParaRPr lang="fr-CH"/>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p:cNvSpPr>
            <a:spLocks noGrp="1"/>
          </p:cNvSpPr>
          <p:nvPr>
            <p:ph type="dt" sz="half" idx="10"/>
          </p:nvPr>
        </p:nvSpPr>
        <p:spPr/>
        <p:txBody>
          <a:bodyPr/>
          <a:lstStyle/>
          <a:p>
            <a:fld id="{F04375B2-D0A2-4B51-964E-1F112BEDDEC2}" type="datetimeFigureOut">
              <a:rPr lang="fr-CH" smtClean="0"/>
              <a:t>17.10.2023</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E7972693-7007-4FC6-8B49-A1875BB3AE70}" type="slidenum">
              <a:rPr lang="fr-CH" smtClean="0"/>
              <a:t>‹N°›</a:t>
            </a:fld>
            <a:endParaRPr lang="fr-CH"/>
          </a:p>
        </p:txBody>
      </p:sp>
    </p:spTree>
    <p:extLst>
      <p:ext uri="{BB962C8B-B14F-4D97-AF65-F5344CB8AC3E}">
        <p14:creationId xmlns:p14="http://schemas.microsoft.com/office/powerpoint/2010/main" val="3079359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e la date 2"/>
          <p:cNvSpPr>
            <a:spLocks noGrp="1"/>
          </p:cNvSpPr>
          <p:nvPr>
            <p:ph type="dt" sz="half" idx="10"/>
          </p:nvPr>
        </p:nvSpPr>
        <p:spPr/>
        <p:txBody>
          <a:bodyPr/>
          <a:lstStyle/>
          <a:p>
            <a:fld id="{F04375B2-D0A2-4B51-964E-1F112BEDDEC2}" type="datetimeFigureOut">
              <a:rPr lang="fr-CH" smtClean="0"/>
              <a:t>17.10.2023</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E7972693-7007-4FC6-8B49-A1875BB3AE70}" type="slidenum">
              <a:rPr lang="fr-CH" smtClean="0"/>
              <a:t>‹N°›</a:t>
            </a:fld>
            <a:endParaRPr lang="fr-CH"/>
          </a:p>
        </p:txBody>
      </p:sp>
    </p:spTree>
    <p:extLst>
      <p:ext uri="{BB962C8B-B14F-4D97-AF65-F5344CB8AC3E}">
        <p14:creationId xmlns:p14="http://schemas.microsoft.com/office/powerpoint/2010/main" val="201171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04375B2-D0A2-4B51-964E-1F112BEDDEC2}" type="datetimeFigureOut">
              <a:rPr lang="fr-CH" smtClean="0"/>
              <a:t>17.10.2023</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E7972693-7007-4FC6-8B49-A1875BB3AE70}" type="slidenum">
              <a:rPr lang="fr-CH" smtClean="0"/>
              <a:t>‹N°›</a:t>
            </a:fld>
            <a:endParaRPr lang="fr-CH"/>
          </a:p>
        </p:txBody>
      </p:sp>
    </p:spTree>
    <p:extLst>
      <p:ext uri="{BB962C8B-B14F-4D97-AF65-F5344CB8AC3E}">
        <p14:creationId xmlns:p14="http://schemas.microsoft.com/office/powerpoint/2010/main" val="1606120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fr-CH"/>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04375B2-D0A2-4B51-964E-1F112BEDDEC2}" type="datetimeFigureOut">
              <a:rPr lang="fr-CH" smtClean="0"/>
              <a:t>17.10.2023</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E7972693-7007-4FC6-8B49-A1875BB3AE70}" type="slidenum">
              <a:rPr lang="fr-CH" smtClean="0"/>
              <a:t>‹N°›</a:t>
            </a:fld>
            <a:endParaRPr lang="fr-CH"/>
          </a:p>
        </p:txBody>
      </p:sp>
    </p:spTree>
    <p:extLst>
      <p:ext uri="{BB962C8B-B14F-4D97-AF65-F5344CB8AC3E}">
        <p14:creationId xmlns:p14="http://schemas.microsoft.com/office/powerpoint/2010/main" val="2719556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fr-CH"/>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CH"/>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04375B2-D0A2-4B51-964E-1F112BEDDEC2}" type="datetimeFigureOut">
              <a:rPr lang="fr-CH" smtClean="0"/>
              <a:t>17.10.2023</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E7972693-7007-4FC6-8B49-A1875BB3AE70}" type="slidenum">
              <a:rPr lang="fr-CH" smtClean="0"/>
              <a:t>‹N°›</a:t>
            </a:fld>
            <a:endParaRPr lang="fr-CH"/>
          </a:p>
        </p:txBody>
      </p:sp>
    </p:spTree>
    <p:extLst>
      <p:ext uri="{BB962C8B-B14F-4D97-AF65-F5344CB8AC3E}">
        <p14:creationId xmlns:p14="http://schemas.microsoft.com/office/powerpoint/2010/main" val="1940382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4375B2-D0A2-4B51-964E-1F112BEDDEC2}" type="datetimeFigureOut">
              <a:rPr lang="fr-CH" smtClean="0"/>
              <a:t>17.10.2023</a:t>
            </a:fld>
            <a:endParaRPr lang="fr-CH"/>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7972693-7007-4FC6-8B49-A1875BB3AE70}" type="slidenum">
              <a:rPr lang="fr-CH" smtClean="0"/>
              <a:t>‹N°›</a:t>
            </a:fld>
            <a:endParaRPr lang="fr-CH"/>
          </a:p>
        </p:txBody>
      </p:sp>
    </p:spTree>
    <p:extLst>
      <p:ext uri="{BB962C8B-B14F-4D97-AF65-F5344CB8AC3E}">
        <p14:creationId xmlns:p14="http://schemas.microsoft.com/office/powerpoint/2010/main" val="373679310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grunwald1410.pl/"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323528" y="-54690"/>
            <a:ext cx="8316924" cy="1470025"/>
          </a:xfrm>
        </p:spPr>
        <p:txBody>
          <a:bodyPr>
            <a:normAutofit/>
          </a:bodyPr>
          <a:lstStyle/>
          <a:p>
            <a:r>
              <a:rPr lang="fr-CH" sz="1800" dirty="0">
                <a:effectLst/>
                <a:latin typeface="Times New Roman" panose="02020603050405020304" pitchFamily="18" charset="0"/>
                <a:ea typeface="Times New Roman" panose="02020603050405020304" pitchFamily="18" charset="0"/>
                <a:cs typeface="Times New Roman" panose="02020603050405020304" pitchFamily="18" charset="0"/>
              </a:rPr>
              <a:t>"Susciter l'horreur : guerre et propagande dans l'Europe de la fin du Moyen Âge"</a:t>
            </a:r>
            <a:r>
              <a:rPr lang="fr-CH" sz="3600" i="1" dirty="0">
                <a:solidFill>
                  <a:srgbClr val="FFC000"/>
                </a:solidFill>
              </a:rPr>
              <a:t/>
            </a:r>
            <a:br>
              <a:rPr lang="fr-CH" sz="3600" i="1" dirty="0">
                <a:solidFill>
                  <a:srgbClr val="FFC000"/>
                </a:solidFill>
              </a:rPr>
            </a:br>
            <a:endParaRPr lang="fr-CH" sz="3600" dirty="0">
              <a:solidFill>
                <a:srgbClr val="FFC000"/>
              </a:solidFill>
            </a:endParaRPr>
          </a:p>
        </p:txBody>
      </p:sp>
      <p:sp>
        <p:nvSpPr>
          <p:cNvPr id="6" name="ZoneTexte 5"/>
          <p:cNvSpPr txBox="1"/>
          <p:nvPr/>
        </p:nvSpPr>
        <p:spPr>
          <a:xfrm>
            <a:off x="665566" y="972710"/>
            <a:ext cx="7632848" cy="338554"/>
          </a:xfrm>
          <a:prstGeom prst="rect">
            <a:avLst/>
          </a:prstGeom>
          <a:noFill/>
        </p:spPr>
        <p:txBody>
          <a:bodyPr wrap="square" rtlCol="0">
            <a:spAutoFit/>
          </a:bodyPr>
          <a:lstStyle/>
          <a:p>
            <a:pPr algn="ctr"/>
            <a:r>
              <a:rPr lang="fr-CH" sz="1600" i="1" dirty="0"/>
              <a:t>Loïc Chollet</a:t>
            </a:r>
          </a:p>
        </p:txBody>
      </p:sp>
      <p:pic>
        <p:nvPicPr>
          <p:cNvPr id="4" name="Image 3">
            <a:extLst>
              <a:ext uri="{FF2B5EF4-FFF2-40B4-BE49-F238E27FC236}">
                <a16:creationId xmlns="" xmlns:a16="http://schemas.microsoft.com/office/drawing/2014/main" id="{9EBD8C14-12BB-9209-743D-44DBEBCE0FDB}"/>
              </a:ext>
            </a:extLst>
          </p:cNvPr>
          <p:cNvPicPr>
            <a:picLocks noChangeAspect="1"/>
          </p:cNvPicPr>
          <p:nvPr/>
        </p:nvPicPr>
        <p:blipFill>
          <a:blip r:embed="rId2"/>
          <a:stretch>
            <a:fillRect/>
          </a:stretch>
        </p:blipFill>
        <p:spPr>
          <a:xfrm>
            <a:off x="130832" y="5712906"/>
            <a:ext cx="1224136" cy="1014171"/>
          </a:xfrm>
          <a:prstGeom prst="rect">
            <a:avLst/>
          </a:prstGeom>
        </p:spPr>
      </p:pic>
      <p:pic>
        <p:nvPicPr>
          <p:cNvPr id="7" name="Image 6">
            <a:extLst>
              <a:ext uri="{FF2B5EF4-FFF2-40B4-BE49-F238E27FC236}">
                <a16:creationId xmlns="" xmlns:a16="http://schemas.microsoft.com/office/drawing/2014/main" id="{6C6A26A7-5907-B459-0358-8EA52E21043C}"/>
              </a:ext>
            </a:extLst>
          </p:cNvPr>
          <p:cNvPicPr>
            <a:picLocks noChangeAspect="1"/>
          </p:cNvPicPr>
          <p:nvPr/>
        </p:nvPicPr>
        <p:blipFill>
          <a:blip r:embed="rId3"/>
          <a:stretch>
            <a:fillRect/>
          </a:stretch>
        </p:blipFill>
        <p:spPr>
          <a:xfrm>
            <a:off x="7308304" y="5806983"/>
            <a:ext cx="1677740" cy="1030125"/>
          </a:xfrm>
          <a:prstGeom prst="rect">
            <a:avLst/>
          </a:prstGeom>
          <a:effectLst>
            <a:softEdge rad="127000"/>
          </a:effectLst>
        </p:spPr>
      </p:pic>
      <p:pic>
        <p:nvPicPr>
          <p:cNvPr id="15" name="Image 14">
            <a:extLst>
              <a:ext uri="{FF2B5EF4-FFF2-40B4-BE49-F238E27FC236}">
                <a16:creationId xmlns="" xmlns:a16="http://schemas.microsoft.com/office/drawing/2014/main" id="{F9635A50-2ACB-7160-ED68-681348DB00F8}"/>
              </a:ext>
            </a:extLst>
          </p:cNvPr>
          <p:cNvPicPr>
            <a:picLocks noChangeAspect="1"/>
          </p:cNvPicPr>
          <p:nvPr/>
        </p:nvPicPr>
        <p:blipFill>
          <a:blip r:embed="rId4"/>
          <a:stretch>
            <a:fillRect/>
          </a:stretch>
        </p:blipFill>
        <p:spPr>
          <a:xfrm>
            <a:off x="1353501" y="1700808"/>
            <a:ext cx="5954803" cy="3507123"/>
          </a:xfrm>
          <a:prstGeom prst="rect">
            <a:avLst/>
          </a:prstGeom>
        </p:spPr>
      </p:pic>
      <p:sp>
        <p:nvSpPr>
          <p:cNvPr id="17" name="ZoneTexte 16">
            <a:extLst>
              <a:ext uri="{FF2B5EF4-FFF2-40B4-BE49-F238E27FC236}">
                <a16:creationId xmlns="" xmlns:a16="http://schemas.microsoft.com/office/drawing/2014/main" id="{57D45AD4-C452-5E50-9A94-91A136E885EB}"/>
              </a:ext>
            </a:extLst>
          </p:cNvPr>
          <p:cNvSpPr txBox="1"/>
          <p:nvPr/>
        </p:nvSpPr>
        <p:spPr>
          <a:xfrm>
            <a:off x="2195990" y="5528400"/>
            <a:ext cx="4572000" cy="738664"/>
          </a:xfrm>
          <a:prstGeom prst="rect">
            <a:avLst/>
          </a:prstGeom>
          <a:noFill/>
        </p:spPr>
        <p:txBody>
          <a:bodyPr wrap="square">
            <a:spAutoFit/>
          </a:bodyPr>
          <a:lstStyle/>
          <a:p>
            <a:pPr algn="ctr"/>
            <a:r>
              <a:rPr lang="fr-CH" sz="1400" b="0" i="0" dirty="0">
                <a:effectLst/>
                <a:cs typeface="Arial" panose="020B0604020202020204" pitchFamily="34" charset="0"/>
              </a:rPr>
              <a:t>Exécution de la garnison de Grandson,  </a:t>
            </a:r>
            <a:endParaRPr lang="fr-CH" sz="1400" b="0" i="0" dirty="0" smtClean="0">
              <a:effectLst/>
              <a:cs typeface="Arial" panose="020B0604020202020204" pitchFamily="34" charset="0"/>
            </a:endParaRPr>
          </a:p>
          <a:p>
            <a:pPr algn="ctr"/>
            <a:r>
              <a:rPr lang="fr-CH" sz="1400" b="0" i="1" dirty="0" smtClean="0">
                <a:effectLst/>
                <a:cs typeface="Arial" panose="020B0604020202020204" pitchFamily="34" charset="0"/>
              </a:rPr>
              <a:t>Zirkel </a:t>
            </a:r>
            <a:r>
              <a:rPr lang="fr-CH" sz="1400" b="0" i="1" dirty="0">
                <a:effectLst/>
                <a:cs typeface="Arial" panose="020B0604020202020204" pitchFamily="34" charset="0"/>
              </a:rPr>
              <a:t>der </a:t>
            </a:r>
            <a:r>
              <a:rPr lang="fr-CH" sz="1400" b="0" i="1" dirty="0" err="1">
                <a:effectLst/>
                <a:cs typeface="Arial" panose="020B0604020202020204" pitchFamily="34" charset="0"/>
              </a:rPr>
              <a:t>Eidgenossenschaft</a:t>
            </a:r>
            <a:r>
              <a:rPr lang="fr-CH" sz="1400" b="0" i="0" dirty="0">
                <a:effectLst/>
                <a:cs typeface="Arial" panose="020B0604020202020204" pitchFamily="34" charset="0"/>
              </a:rPr>
              <a:t> d'</a:t>
            </a:r>
            <a:r>
              <a:rPr lang="fr-CH" sz="1400" dirty="0">
                <a:cs typeface="Arial" panose="020B0604020202020204" pitchFamily="34" charset="0"/>
              </a:rPr>
              <a:t>Andreas </a:t>
            </a:r>
            <a:r>
              <a:rPr lang="fr-CH" sz="1400" dirty="0" err="1">
                <a:cs typeface="Arial" panose="020B0604020202020204" pitchFamily="34" charset="0"/>
              </a:rPr>
              <a:t>Ryff</a:t>
            </a:r>
            <a:r>
              <a:rPr lang="fr-CH" sz="1400" b="0" i="0" dirty="0">
                <a:effectLst/>
                <a:cs typeface="Arial" panose="020B0604020202020204" pitchFamily="34" charset="0"/>
              </a:rPr>
              <a:t>, 1597 </a:t>
            </a:r>
            <a:endParaRPr lang="fr-CH" sz="1400" b="0" i="0" dirty="0" smtClean="0">
              <a:effectLst/>
              <a:cs typeface="Arial" panose="020B0604020202020204" pitchFamily="34" charset="0"/>
            </a:endParaRPr>
          </a:p>
          <a:p>
            <a:pPr algn="ctr"/>
            <a:r>
              <a:rPr lang="fr-CH" sz="1400" b="0" i="0" dirty="0" smtClean="0">
                <a:effectLst/>
                <a:cs typeface="Arial" panose="020B0604020202020204" pitchFamily="34" charset="0"/>
              </a:rPr>
              <a:t>(</a:t>
            </a:r>
            <a:r>
              <a:rPr lang="fr-CH" sz="1400" b="0" i="0" dirty="0">
                <a:effectLst/>
                <a:cs typeface="Arial" panose="020B0604020202020204" pitchFamily="34" charset="0"/>
              </a:rPr>
              <a:t>Musée historique de Mulhouse)</a:t>
            </a:r>
            <a:endParaRPr lang="fr-CH" sz="1400" dirty="0">
              <a:cs typeface="Arial" panose="020B0604020202020204" pitchFamily="34" charset="0"/>
            </a:endParaRPr>
          </a:p>
        </p:txBody>
      </p:sp>
      <p:pic>
        <p:nvPicPr>
          <p:cNvPr id="8" name="Image 7"/>
          <p:cNvPicPr>
            <a:picLocks noChangeAspect="1"/>
          </p:cNvPicPr>
          <p:nvPr/>
        </p:nvPicPr>
        <p:blipFill>
          <a:blip r:embed="rId5"/>
          <a:stretch>
            <a:fillRect/>
          </a:stretch>
        </p:blipFill>
        <p:spPr>
          <a:xfrm>
            <a:off x="108622" y="1976220"/>
            <a:ext cx="1090069" cy="2708920"/>
          </a:xfrm>
          <a:prstGeom prst="rect">
            <a:avLst/>
          </a:prstGeom>
        </p:spPr>
      </p:pic>
      <p:pic>
        <p:nvPicPr>
          <p:cNvPr id="9" name="Image 8"/>
          <p:cNvPicPr>
            <a:picLocks noChangeAspect="1"/>
          </p:cNvPicPr>
          <p:nvPr/>
        </p:nvPicPr>
        <p:blipFill>
          <a:blip r:embed="rId6"/>
          <a:stretch>
            <a:fillRect/>
          </a:stretch>
        </p:blipFill>
        <p:spPr>
          <a:xfrm>
            <a:off x="7564319" y="1976220"/>
            <a:ext cx="1165710" cy="2852936"/>
          </a:xfrm>
          <a:prstGeom prst="rect">
            <a:avLst/>
          </a:prstGeom>
        </p:spPr>
      </p:pic>
    </p:spTree>
    <p:extLst>
      <p:ext uri="{BB962C8B-B14F-4D97-AF65-F5344CB8AC3E}">
        <p14:creationId xmlns:p14="http://schemas.microsoft.com/office/powerpoint/2010/main" val="1491141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2356922" y="5743697"/>
            <a:ext cx="4250139" cy="923330"/>
          </a:xfrm>
          <a:prstGeom prst="rect">
            <a:avLst/>
          </a:prstGeom>
        </p:spPr>
        <p:txBody>
          <a:bodyPr wrap="none">
            <a:spAutoFit/>
          </a:bodyPr>
          <a:lstStyle/>
          <a:p>
            <a:pPr algn="ctr"/>
            <a:r>
              <a:rPr lang="fr-CH" dirty="0"/>
              <a:t>Charles le Téméraire, duc de Bourgogne.</a:t>
            </a:r>
          </a:p>
          <a:p>
            <a:pPr algn="ctr"/>
            <a:r>
              <a:rPr lang="fr-CH" dirty="0"/>
              <a:t>Par Roger van der </a:t>
            </a:r>
            <a:r>
              <a:rPr lang="fr-CH" dirty="0" err="1"/>
              <a:t>Weiden</a:t>
            </a:r>
            <a:r>
              <a:rPr lang="fr-CH" dirty="0"/>
              <a:t> (env. 1400-1464)</a:t>
            </a:r>
          </a:p>
          <a:p>
            <a:pPr algn="ctr"/>
            <a:r>
              <a:rPr lang="fr-CH" dirty="0" err="1"/>
              <a:t>Gemäldegalerie</a:t>
            </a:r>
            <a:r>
              <a:rPr lang="fr-CH" dirty="0"/>
              <a:t>, Berlin.</a:t>
            </a:r>
          </a:p>
        </p:txBody>
      </p:sp>
      <p:pic>
        <p:nvPicPr>
          <p:cNvPr id="11" name="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3664" y="459505"/>
            <a:ext cx="3496671" cy="5268318"/>
          </a:xfrm>
          <a:prstGeom prst="rect">
            <a:avLst/>
          </a:prstGeom>
        </p:spPr>
      </p:pic>
    </p:spTree>
    <p:extLst>
      <p:ext uri="{BB962C8B-B14F-4D97-AF65-F5344CB8AC3E}">
        <p14:creationId xmlns:p14="http://schemas.microsoft.com/office/powerpoint/2010/main" val="4164877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8082" y="1340768"/>
            <a:ext cx="7886700" cy="1325563"/>
          </a:xfrm>
        </p:spPr>
        <p:txBody>
          <a:bodyPr>
            <a:normAutofit/>
          </a:bodyPr>
          <a:lstStyle/>
          <a:p>
            <a:r>
              <a:rPr lang="fr-CH" sz="1400" dirty="0">
                <a:latin typeface="+mn-lt"/>
              </a:rPr>
              <a:t>Reconstitution du chapeau de Charles le Téméraire, </a:t>
            </a:r>
            <a:br>
              <a:rPr lang="fr-CH" sz="1400" dirty="0">
                <a:latin typeface="+mn-lt"/>
              </a:rPr>
            </a:br>
            <a:r>
              <a:rPr lang="fr-CH" sz="1400" dirty="0">
                <a:latin typeface="+mn-lt"/>
              </a:rPr>
              <a:t>pris par les Suisses dans le butin de Grandson. </a:t>
            </a:r>
            <a:br>
              <a:rPr lang="fr-CH" sz="1400" dirty="0">
                <a:latin typeface="+mn-lt"/>
              </a:rPr>
            </a:br>
            <a:r>
              <a:rPr lang="fr-CH" sz="1400" dirty="0">
                <a:latin typeface="+mn-lt"/>
              </a:rPr>
              <a:t>Photo Loïc Chollet, château de Grandson.</a:t>
            </a: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506662"/>
            <a:ext cx="5801784" cy="4351338"/>
          </a:xfrm>
        </p:spPr>
      </p:pic>
      <p:pic>
        <p:nvPicPr>
          <p:cNvPr id="5" name="Espace réservé du contenu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244747" y="557037"/>
            <a:ext cx="4456289" cy="3342216"/>
          </a:xfrm>
          <a:prstGeom prst="rect">
            <a:avLst/>
          </a:prstGeom>
        </p:spPr>
      </p:pic>
      <p:sp>
        <p:nvSpPr>
          <p:cNvPr id="3" name="Rectangle 2"/>
          <p:cNvSpPr/>
          <p:nvPr/>
        </p:nvSpPr>
        <p:spPr>
          <a:xfrm>
            <a:off x="1619672" y="276102"/>
            <a:ext cx="4572000" cy="954107"/>
          </a:xfrm>
          <a:prstGeom prst="rect">
            <a:avLst/>
          </a:prstGeom>
        </p:spPr>
        <p:txBody>
          <a:bodyPr>
            <a:spAutoFit/>
          </a:bodyPr>
          <a:lstStyle/>
          <a:p>
            <a:r>
              <a:rPr lang="fr-FR" sz="1400" dirty="0">
                <a:latin typeface="Calibri" panose="020F0502020204030204" pitchFamily="34" charset="0"/>
                <a:ea typeface="Calibri" panose="020F0502020204030204" pitchFamily="34" charset="0"/>
                <a:cs typeface="Times New Roman" panose="02020603050405020304" pitchFamily="18" charset="0"/>
              </a:rPr>
              <a:t>Les bannières suisses à la bataille de Grandson, </a:t>
            </a:r>
          </a:p>
          <a:p>
            <a:r>
              <a:rPr lang="fr-FR" sz="1400" dirty="0">
                <a:latin typeface="Calibri" panose="020F0502020204030204" pitchFamily="34" charset="0"/>
                <a:ea typeface="Calibri" panose="020F0502020204030204" pitchFamily="34" charset="0"/>
                <a:cs typeface="Times New Roman" panose="02020603050405020304" pitchFamily="18" charset="0"/>
              </a:rPr>
              <a:t>le 3 mars 1476. </a:t>
            </a:r>
            <a:r>
              <a:rPr lang="fr-FR" sz="1400" dirty="0" err="1">
                <a:latin typeface="Calibri" panose="020F0502020204030204" pitchFamily="34" charset="0"/>
                <a:ea typeface="Calibri" panose="020F0502020204030204" pitchFamily="34" charset="0"/>
                <a:cs typeface="Times New Roman" panose="02020603050405020304" pitchFamily="18" charset="0"/>
              </a:rPr>
              <a:t>Diebold</a:t>
            </a:r>
            <a:r>
              <a:rPr lang="fr-FR" sz="1400" dirty="0">
                <a:latin typeface="Calibri" panose="020F0502020204030204" pitchFamily="34" charset="0"/>
                <a:ea typeface="Calibri" panose="020F0502020204030204" pitchFamily="34" charset="0"/>
                <a:cs typeface="Times New Roman" panose="02020603050405020304" pitchFamily="18" charset="0"/>
              </a:rPr>
              <a:t> Schilling le Jeune, </a:t>
            </a:r>
            <a:r>
              <a:rPr lang="fr-FR" sz="1400" i="1" dirty="0">
                <a:latin typeface="Calibri" panose="020F0502020204030204" pitchFamily="34" charset="0"/>
                <a:ea typeface="Calibri" panose="020F0502020204030204" pitchFamily="34" charset="0"/>
                <a:cs typeface="Times New Roman" panose="02020603050405020304" pitchFamily="18" charset="0"/>
              </a:rPr>
              <a:t>Chronique de Lucerne</a:t>
            </a:r>
            <a:r>
              <a:rPr lang="fr-FR" sz="1400" dirty="0">
                <a:latin typeface="Calibri" panose="020F0502020204030204" pitchFamily="34" charset="0"/>
                <a:ea typeface="Calibri" panose="020F0502020204030204" pitchFamily="34" charset="0"/>
                <a:cs typeface="Times New Roman" panose="02020603050405020304" pitchFamily="18" charset="0"/>
              </a:rPr>
              <a:t> (1513), reproduction Château de Grandson.</a:t>
            </a:r>
          </a:p>
          <a:p>
            <a:r>
              <a:rPr lang="fr-FR" sz="1400" dirty="0">
                <a:latin typeface="Calibri" panose="020F0502020204030204" pitchFamily="34" charset="0"/>
                <a:ea typeface="Calibri" panose="020F0502020204030204" pitchFamily="34" charset="0"/>
                <a:cs typeface="Times New Roman" panose="02020603050405020304" pitchFamily="18" charset="0"/>
              </a:rPr>
              <a:t>Photo Loïc Chollet.</a:t>
            </a:r>
            <a:endParaRPr lang="fr-CH" sz="1400" dirty="0"/>
          </a:p>
        </p:txBody>
      </p:sp>
    </p:spTree>
    <p:extLst>
      <p:ext uri="{BB962C8B-B14F-4D97-AF65-F5344CB8AC3E}">
        <p14:creationId xmlns:p14="http://schemas.microsoft.com/office/powerpoint/2010/main" val="201663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332656"/>
            <a:ext cx="2756144" cy="2911178"/>
          </a:xfr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27819"/>
            <a:ext cx="4737824" cy="6858000"/>
          </a:xfrm>
          <a:prstGeom prst="rect">
            <a:avLst/>
          </a:prstGeom>
        </p:spPr>
      </p:pic>
    </p:spTree>
    <p:extLst>
      <p:ext uri="{BB962C8B-B14F-4D97-AF65-F5344CB8AC3E}">
        <p14:creationId xmlns:p14="http://schemas.microsoft.com/office/powerpoint/2010/main" val="919173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400" dirty="0"/>
              <a:t>En assiégeant Beauvais, Charles publie un manifeste par lequel il accuse Louis XI d’avoir fait assassiner son frère le duc de Guyenne (1472) :</a:t>
            </a:r>
          </a:p>
        </p:txBody>
      </p:sp>
      <p:sp>
        <p:nvSpPr>
          <p:cNvPr id="3" name="Espace réservé du contenu 2"/>
          <p:cNvSpPr>
            <a:spLocks noGrp="1"/>
          </p:cNvSpPr>
          <p:nvPr>
            <p:ph idx="1"/>
          </p:nvPr>
        </p:nvSpPr>
        <p:spPr/>
        <p:txBody>
          <a:bodyPr>
            <a:normAutofit lnSpcReduction="10000"/>
          </a:bodyPr>
          <a:lstStyle/>
          <a:p>
            <a:pPr marL="0" indent="0" algn="just">
              <a:buNone/>
            </a:pPr>
            <a:r>
              <a:rPr lang="fr-CH" dirty="0"/>
              <a:t>«… </a:t>
            </a:r>
            <a:r>
              <a:rPr lang="fr-CH" dirty="0" err="1"/>
              <a:t>mondit</a:t>
            </a:r>
            <a:r>
              <a:rPr lang="fr-CH" dirty="0"/>
              <a:t> seigneur de </a:t>
            </a:r>
            <a:r>
              <a:rPr lang="fr-CH" dirty="0" err="1"/>
              <a:t>Guienne</a:t>
            </a:r>
            <a:r>
              <a:rPr lang="fr-CH" dirty="0"/>
              <a:t> n’a pas seulement </a:t>
            </a:r>
            <a:r>
              <a:rPr lang="fr-CH" dirty="0" err="1"/>
              <a:t>esté</a:t>
            </a:r>
            <a:r>
              <a:rPr lang="fr-CH" dirty="0"/>
              <a:t> destitué de sa </a:t>
            </a:r>
            <a:r>
              <a:rPr lang="fr-CH" dirty="0" err="1"/>
              <a:t>duchié</a:t>
            </a:r>
            <a:r>
              <a:rPr lang="fr-CH" dirty="0"/>
              <a:t> de </a:t>
            </a:r>
            <a:r>
              <a:rPr lang="fr-CH" dirty="0" err="1"/>
              <a:t>Guienne</a:t>
            </a:r>
            <a:r>
              <a:rPr lang="fr-CH" dirty="0"/>
              <a:t> mais aussi de sa vie, piteusement par poisons, </a:t>
            </a:r>
            <a:r>
              <a:rPr lang="fr-CH" dirty="0" err="1"/>
              <a:t>malefices</a:t>
            </a:r>
            <a:r>
              <a:rPr lang="fr-CH" dirty="0"/>
              <a:t>, </a:t>
            </a:r>
            <a:r>
              <a:rPr lang="fr-CH" dirty="0" err="1"/>
              <a:t>sortilleges</a:t>
            </a:r>
            <a:r>
              <a:rPr lang="fr-CH" dirty="0"/>
              <a:t> et </a:t>
            </a:r>
            <a:r>
              <a:rPr lang="fr-CH" dirty="0" err="1"/>
              <a:t>invocacions</a:t>
            </a:r>
            <a:r>
              <a:rPr lang="fr-CH" dirty="0"/>
              <a:t> </a:t>
            </a:r>
            <a:r>
              <a:rPr lang="fr-CH" dirty="0" err="1"/>
              <a:t>diabolicques</a:t>
            </a:r>
            <a:r>
              <a:rPr lang="fr-CH" dirty="0"/>
              <a:t>, ainsi que </a:t>
            </a:r>
            <a:r>
              <a:rPr lang="fr-CH" dirty="0" err="1"/>
              <a:t>frere</a:t>
            </a:r>
            <a:r>
              <a:rPr lang="fr-CH" dirty="0"/>
              <a:t> Jourdain (...), et Henry de la Roche, </a:t>
            </a:r>
            <a:r>
              <a:rPr lang="fr-CH" dirty="0" err="1"/>
              <a:t>escuier</a:t>
            </a:r>
            <a:r>
              <a:rPr lang="fr-CH" dirty="0"/>
              <a:t> de </a:t>
            </a:r>
            <a:r>
              <a:rPr lang="fr-CH" dirty="0" err="1"/>
              <a:t>cusine</a:t>
            </a:r>
            <a:r>
              <a:rPr lang="fr-CH" dirty="0"/>
              <a:t> d’</a:t>
            </a:r>
            <a:r>
              <a:rPr lang="fr-CH" dirty="0" err="1"/>
              <a:t>icellui</a:t>
            </a:r>
            <a:r>
              <a:rPr lang="fr-CH" dirty="0"/>
              <a:t> feu seigneur, l’ont en jugement </a:t>
            </a:r>
            <a:r>
              <a:rPr lang="fr-CH" dirty="0" err="1"/>
              <a:t>congneu</a:t>
            </a:r>
            <a:r>
              <a:rPr lang="fr-CH" dirty="0"/>
              <a:t> et confessé au lieu de Bordeaux </a:t>
            </a:r>
            <a:r>
              <a:rPr lang="fr-CH" dirty="0" err="1"/>
              <a:t>pardevant</a:t>
            </a:r>
            <a:r>
              <a:rPr lang="fr-CH" dirty="0"/>
              <a:t> l’</a:t>
            </a:r>
            <a:r>
              <a:rPr lang="fr-CH" dirty="0" err="1"/>
              <a:t>arcevesque</a:t>
            </a:r>
            <a:r>
              <a:rPr lang="fr-CH" dirty="0"/>
              <a:t> dudit lieu, </a:t>
            </a:r>
            <a:r>
              <a:rPr lang="fr-CH" dirty="0" err="1"/>
              <a:t>frere</a:t>
            </a:r>
            <a:r>
              <a:rPr lang="fr-CH" dirty="0"/>
              <a:t> Roland le Croisic, inquisiteur de la </a:t>
            </a:r>
            <a:r>
              <a:rPr lang="fr-CH" dirty="0" err="1"/>
              <a:t>foy</a:t>
            </a:r>
            <a:r>
              <a:rPr lang="fr-CH" dirty="0"/>
              <a:t>, ancien docteur en </a:t>
            </a:r>
            <a:r>
              <a:rPr lang="fr-CH" dirty="0" err="1"/>
              <a:t>theologie</a:t>
            </a:r>
            <a:r>
              <a:rPr lang="fr-CH" dirty="0"/>
              <a:t>, (...), en </a:t>
            </a:r>
            <a:r>
              <a:rPr lang="fr-CH" dirty="0" err="1"/>
              <a:t>declairant</a:t>
            </a:r>
            <a:r>
              <a:rPr lang="fr-CH" dirty="0"/>
              <a:t> par leur </a:t>
            </a:r>
            <a:r>
              <a:rPr lang="fr-CH" dirty="0" err="1"/>
              <a:t>depposicion</a:t>
            </a:r>
            <a:r>
              <a:rPr lang="fr-CH" dirty="0"/>
              <a:t>, confession et </a:t>
            </a:r>
            <a:r>
              <a:rPr lang="fr-CH" dirty="0" err="1"/>
              <a:t>procés</a:t>
            </a:r>
            <a:r>
              <a:rPr lang="fr-CH" dirty="0"/>
              <a:t> avoir fait si </a:t>
            </a:r>
            <a:r>
              <a:rPr lang="fr-CH" dirty="0" err="1"/>
              <a:t>detestable</a:t>
            </a:r>
            <a:r>
              <a:rPr lang="fr-CH" dirty="0"/>
              <a:t> </a:t>
            </a:r>
            <a:r>
              <a:rPr lang="fr-CH" dirty="0" err="1"/>
              <a:t>crisme</a:t>
            </a:r>
            <a:r>
              <a:rPr lang="fr-CH" dirty="0"/>
              <a:t> par l’ordonnance dudit </a:t>
            </a:r>
            <a:r>
              <a:rPr lang="fr-CH" dirty="0" err="1"/>
              <a:t>roy</a:t>
            </a:r>
            <a:r>
              <a:rPr lang="fr-CH" dirty="0"/>
              <a:t>, qui leur </a:t>
            </a:r>
            <a:r>
              <a:rPr lang="fr-CH" dirty="0" err="1"/>
              <a:t>avoit</a:t>
            </a:r>
            <a:r>
              <a:rPr lang="fr-CH" dirty="0"/>
              <a:t> donné et promis </a:t>
            </a:r>
            <a:r>
              <a:rPr lang="fr-CH" dirty="0" err="1"/>
              <a:t>grans</a:t>
            </a:r>
            <a:r>
              <a:rPr lang="fr-CH" dirty="0"/>
              <a:t> dons, </a:t>
            </a:r>
            <a:r>
              <a:rPr lang="fr-CH" dirty="0" err="1"/>
              <a:t>estaz</a:t>
            </a:r>
            <a:r>
              <a:rPr lang="fr-CH" dirty="0"/>
              <a:t>, offices et </a:t>
            </a:r>
            <a:r>
              <a:rPr lang="fr-CH" dirty="0" err="1"/>
              <a:t>benefices</a:t>
            </a:r>
            <a:r>
              <a:rPr lang="fr-CH" dirty="0"/>
              <a:t>, pour </a:t>
            </a:r>
            <a:r>
              <a:rPr lang="fr-CH" dirty="0" err="1"/>
              <a:t>consummer</a:t>
            </a:r>
            <a:r>
              <a:rPr lang="fr-CH" dirty="0"/>
              <a:t> cet </a:t>
            </a:r>
            <a:r>
              <a:rPr lang="fr-CH" dirty="0" err="1"/>
              <a:t>execrable</a:t>
            </a:r>
            <a:r>
              <a:rPr lang="fr-CH" dirty="0"/>
              <a:t> </a:t>
            </a:r>
            <a:r>
              <a:rPr lang="fr-CH" dirty="0" err="1"/>
              <a:t>paricide</a:t>
            </a:r>
            <a:r>
              <a:rPr lang="fr-CH" dirty="0"/>
              <a:t> en la personne de </a:t>
            </a:r>
            <a:r>
              <a:rPr lang="fr-CH" dirty="0" err="1"/>
              <a:t>mondit</a:t>
            </a:r>
            <a:r>
              <a:rPr lang="fr-CH" dirty="0"/>
              <a:t> seigneur de </a:t>
            </a:r>
            <a:r>
              <a:rPr lang="fr-CH" dirty="0" err="1"/>
              <a:t>Guienne</a:t>
            </a:r>
            <a:r>
              <a:rPr lang="fr-CH" dirty="0"/>
              <a:t> son </a:t>
            </a:r>
            <a:r>
              <a:rPr lang="fr-CH" dirty="0" err="1"/>
              <a:t>frere</a:t>
            </a:r>
            <a:r>
              <a:rPr lang="fr-CH" dirty="0"/>
              <a:t> (...) … prendrons et prenons la querelle de la mort de </a:t>
            </a:r>
            <a:r>
              <a:rPr lang="fr-CH" dirty="0" err="1"/>
              <a:t>mondit</a:t>
            </a:r>
            <a:r>
              <a:rPr lang="fr-CH" dirty="0"/>
              <a:t> seigneur de </a:t>
            </a:r>
            <a:r>
              <a:rPr lang="fr-CH" dirty="0" err="1"/>
              <a:t>Guienne</a:t>
            </a:r>
            <a:r>
              <a:rPr lang="fr-CH" dirty="0"/>
              <a:t> pour en faire telle et si grande </a:t>
            </a:r>
            <a:r>
              <a:rPr lang="fr-CH" dirty="0" err="1"/>
              <a:t>vengence</a:t>
            </a:r>
            <a:r>
              <a:rPr lang="fr-CH" dirty="0"/>
              <a:t> qu’il plaira a Dieu </a:t>
            </a:r>
            <a:r>
              <a:rPr lang="fr-CH" dirty="0" err="1"/>
              <a:t>nostre</a:t>
            </a:r>
            <a:r>
              <a:rPr lang="fr-CH" dirty="0"/>
              <a:t> </a:t>
            </a:r>
            <a:r>
              <a:rPr lang="fr-CH" dirty="0" err="1"/>
              <a:t>createur</a:t>
            </a:r>
            <a:r>
              <a:rPr lang="fr-CH" dirty="0"/>
              <a:t> le permettre, tant a l’encontre dudit </a:t>
            </a:r>
            <a:r>
              <a:rPr lang="fr-CH" dirty="0" err="1"/>
              <a:t>roy</a:t>
            </a:r>
            <a:r>
              <a:rPr lang="fr-CH" dirty="0"/>
              <a:t> que de tous </a:t>
            </a:r>
            <a:r>
              <a:rPr lang="fr-CH" dirty="0" err="1"/>
              <a:t>ceulx</a:t>
            </a:r>
            <a:r>
              <a:rPr lang="fr-CH" dirty="0"/>
              <a:t> qui le </a:t>
            </a:r>
            <a:r>
              <a:rPr lang="fr-CH" dirty="0" err="1"/>
              <a:t>vouldront</a:t>
            </a:r>
            <a:r>
              <a:rPr lang="fr-CH" dirty="0"/>
              <a:t> en ceste </a:t>
            </a:r>
            <a:r>
              <a:rPr lang="fr-CH" dirty="0" err="1"/>
              <a:t>cruaulté</a:t>
            </a:r>
            <a:r>
              <a:rPr lang="fr-CH" dirty="0"/>
              <a:t> </a:t>
            </a:r>
            <a:r>
              <a:rPr lang="fr-CH" dirty="0" err="1"/>
              <a:t>soustenir</a:t>
            </a:r>
            <a:r>
              <a:rPr lang="fr-CH" dirty="0"/>
              <a:t>, porter ou favoriser en </a:t>
            </a:r>
            <a:r>
              <a:rPr lang="fr-CH" dirty="0" err="1"/>
              <a:t>maniere</a:t>
            </a:r>
            <a:r>
              <a:rPr lang="fr-CH" dirty="0"/>
              <a:t> quelconque ».</a:t>
            </a:r>
          </a:p>
        </p:txBody>
      </p:sp>
    </p:spTree>
    <p:extLst>
      <p:ext uri="{BB962C8B-B14F-4D97-AF65-F5344CB8AC3E}">
        <p14:creationId xmlns:p14="http://schemas.microsoft.com/office/powerpoint/2010/main" val="3533143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800" dirty="0"/>
              <a:t>Lettre de doléance adressée à l’empereur Frédéric III après l’exécution du bailli Hagenbach (1474) :</a:t>
            </a:r>
          </a:p>
        </p:txBody>
      </p:sp>
      <p:sp>
        <p:nvSpPr>
          <p:cNvPr id="3" name="Espace réservé du contenu 2"/>
          <p:cNvSpPr>
            <a:spLocks noGrp="1"/>
          </p:cNvSpPr>
          <p:nvPr>
            <p:ph idx="1"/>
          </p:nvPr>
        </p:nvSpPr>
        <p:spPr/>
        <p:txBody>
          <a:bodyPr/>
          <a:lstStyle/>
          <a:p>
            <a:pPr marL="0" indent="0" algn="just">
              <a:buNone/>
            </a:pPr>
            <a:r>
              <a:rPr lang="fr-FR" dirty="0"/>
              <a:t>« Mais le dit Duc de Bourgogne a mis, dans la Comté et dans les pays ci-dessus désignés un bailli et un personnel ennemis de ces engagements et de toute loyauté. Le bailli a banni toute justice et a régné en vrai tyran. Il a inquiété gravement les prêtres, dans leurs corps et dans leurs biens, honteusement outragé des femmes et des filles, fait passer de vie à trépas beaucoup d'innocents, contre Dieu et le droit, sans aucun jugement. Tout Cela, étant connu du Duc de Bourgogne, n'a été ni empêché ni puni par lui. (...) Le susdit bailli du Duc de Bourgogne accusé de nombreux méfaits qu'il avait commis, a été jugé et condamné à mort avec justice (...) [</a:t>
            </a:r>
            <a:r>
              <a:rPr lang="fr-FR" i="1" dirty="0"/>
              <a:t>les hommes du bailli</a:t>
            </a:r>
            <a:r>
              <a:rPr lang="fr-FR" dirty="0"/>
              <a:t>] </a:t>
            </a:r>
            <a:r>
              <a:rPr lang="fr-CH" dirty="0"/>
              <a:t>s'y sont conduits d'une façon impie, inhumaine et contre </a:t>
            </a:r>
            <a:br>
              <a:rPr lang="fr-CH" dirty="0"/>
            </a:br>
            <a:r>
              <a:rPr lang="fr-CH" dirty="0"/>
              <a:t>nature ; ils y ont commis volontairement des cruautés et des ravages </a:t>
            </a:r>
            <a:br>
              <a:rPr lang="fr-CH" dirty="0"/>
            </a:br>
            <a:r>
              <a:rPr lang="fr-CH" dirty="0"/>
              <a:t>qui font frémir d'horreur.»</a:t>
            </a:r>
          </a:p>
          <a:p>
            <a:pPr marL="0" indent="0">
              <a:buNone/>
            </a:pPr>
            <a:endParaRPr lang="fr-CH" dirty="0"/>
          </a:p>
          <a:p>
            <a:pPr marL="0" indent="0">
              <a:buNone/>
            </a:pPr>
            <a:endParaRPr lang="fr-CH" dirty="0"/>
          </a:p>
          <a:p>
            <a:endParaRPr lang="fr-CH" dirty="0"/>
          </a:p>
        </p:txBody>
      </p:sp>
    </p:spTree>
    <p:extLst>
      <p:ext uri="{BB962C8B-B14F-4D97-AF65-F5344CB8AC3E}">
        <p14:creationId xmlns:p14="http://schemas.microsoft.com/office/powerpoint/2010/main" val="2039253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La cruauté des Bourguignons dans le comté de </a:t>
            </a:r>
            <a:r>
              <a:rPr lang="fr-CH" dirty="0" err="1"/>
              <a:t>Ferrette</a:t>
            </a:r>
            <a:r>
              <a:rPr lang="fr-CH" dirty="0"/>
              <a:t> (</a:t>
            </a:r>
            <a:r>
              <a:rPr lang="fr-CH" i="1" dirty="0"/>
              <a:t>ibid.</a:t>
            </a:r>
            <a:r>
              <a:rPr lang="fr-CH" dirty="0"/>
              <a:t>) :</a:t>
            </a:r>
          </a:p>
        </p:txBody>
      </p:sp>
      <p:sp>
        <p:nvSpPr>
          <p:cNvPr id="3" name="Espace réservé du contenu 2"/>
          <p:cNvSpPr>
            <a:spLocks noGrp="1"/>
          </p:cNvSpPr>
          <p:nvPr>
            <p:ph idx="1"/>
          </p:nvPr>
        </p:nvSpPr>
        <p:spPr/>
        <p:txBody>
          <a:bodyPr>
            <a:normAutofit fontScale="92500" lnSpcReduction="10000"/>
          </a:bodyPr>
          <a:lstStyle/>
          <a:p>
            <a:pPr marL="0" indent="0" algn="just">
              <a:buNone/>
            </a:pPr>
            <a:r>
              <a:rPr lang="fr-CH" dirty="0"/>
              <a:t>«Ils ont pris les missels des mains des prêtres au moment où ceux-ci descendaient de l'autel. Ils ont fait prisonniers quelques-uns d'entre eux, les ont maltraités, blessés</a:t>
            </a:r>
            <a:r>
              <a:rPr lang="fr-CH" dirty="0" smtClean="0"/>
              <a:t>, et </a:t>
            </a:r>
            <a:r>
              <a:rPr lang="fr-CH" dirty="0"/>
              <a:t>traînés nus devant les autels; ils ont tué beaucoup d'hommes et de femmes, et de jeunes filles ; Ils ont arrache de la poitrine de leurs mères un grand nombre d'enfants à la mamelle et emmené au loin ceux qui étaient âgés de trois, quatre, cinq ans au plus ; ils en ont noyé d'autres qui sont des martyrs et en méritent le nom (...) Ils ont fait souffrir des douleurs inouïes a de pauvres gens dans leurs par les les plus secrètes pour leur extorquer leurs biens, blessé des femmes, poignardé des fille il les ont suspendues par leurs cheveux et leurs tresses. </a:t>
            </a:r>
            <a:r>
              <a:rPr lang="de-CH" dirty="0"/>
              <a:t>A </a:t>
            </a:r>
            <a:r>
              <a:rPr lang="de-CH" dirty="0" err="1"/>
              <a:t>quelque</a:t>
            </a:r>
            <a:r>
              <a:rPr lang="de-CH" dirty="0"/>
              <a:t> </a:t>
            </a:r>
            <a:r>
              <a:rPr lang="de-CH" dirty="0" err="1"/>
              <a:t>femmes</a:t>
            </a:r>
            <a:r>
              <a:rPr lang="de-CH" dirty="0"/>
              <a:t>, et </a:t>
            </a:r>
            <a:r>
              <a:rPr lang="de-CH" dirty="0" err="1"/>
              <a:t>dans</a:t>
            </a:r>
            <a:r>
              <a:rPr lang="de-CH" dirty="0"/>
              <a:t> les </a:t>
            </a:r>
            <a:r>
              <a:rPr lang="de-CH" dirty="0" err="1"/>
              <a:t>églises</a:t>
            </a:r>
            <a:r>
              <a:rPr lang="de-CH" dirty="0"/>
              <a:t>, </a:t>
            </a:r>
            <a:r>
              <a:rPr lang="de-CH" b="1" dirty="0" err="1"/>
              <a:t>ire</a:t>
            </a:r>
            <a:r>
              <a:rPr lang="de-CH" b="1" dirty="0"/>
              <a:t> </a:t>
            </a:r>
            <a:r>
              <a:rPr lang="de-CH" b="1" dirty="0" err="1"/>
              <a:t>bein</a:t>
            </a:r>
            <a:r>
              <a:rPr lang="de-CH" b="1" dirty="0"/>
              <a:t> von einander zerspannen und mit </a:t>
            </a:r>
            <a:r>
              <a:rPr lang="de-CH" b="1" dirty="0" err="1"/>
              <a:t>scharpffen</a:t>
            </a:r>
            <a:r>
              <a:rPr lang="de-CH" b="1" dirty="0"/>
              <a:t> </a:t>
            </a:r>
            <a:r>
              <a:rPr lang="de-CH" b="1" dirty="0" err="1"/>
              <a:t>höltzem</a:t>
            </a:r>
            <a:r>
              <a:rPr lang="de-CH" b="1" dirty="0"/>
              <a:t> in </a:t>
            </a:r>
            <a:r>
              <a:rPr lang="de-CH" b="1" dirty="0" err="1"/>
              <a:t>iren</a:t>
            </a:r>
            <a:r>
              <a:rPr lang="de-CH" b="1" dirty="0"/>
              <a:t> heimlichen </a:t>
            </a:r>
            <a:r>
              <a:rPr lang="de-CH" b="1" dirty="0" err="1"/>
              <a:t>geliedern</a:t>
            </a:r>
            <a:r>
              <a:rPr lang="de-CH" b="1" dirty="0"/>
              <a:t> gelt gesucht, </a:t>
            </a:r>
            <a:r>
              <a:rPr lang="de-CH" b="1" dirty="0" err="1"/>
              <a:t>desshalp</a:t>
            </a:r>
            <a:r>
              <a:rPr lang="de-CH" b="1" dirty="0"/>
              <a:t> </a:t>
            </a:r>
            <a:r>
              <a:rPr lang="de-CH" b="1" dirty="0" err="1"/>
              <a:t>ettliche</a:t>
            </a:r>
            <a:r>
              <a:rPr lang="de-CH" b="1" dirty="0"/>
              <a:t> gestorben </a:t>
            </a:r>
            <a:r>
              <a:rPr lang="de-CH" b="1" dirty="0" err="1"/>
              <a:t>sint</a:t>
            </a:r>
            <a:r>
              <a:rPr lang="de-CH" b="1" dirty="0"/>
              <a:t> ; und mit </a:t>
            </a:r>
            <a:r>
              <a:rPr lang="de-CH" b="1" dirty="0" err="1"/>
              <a:t>knaben</a:t>
            </a:r>
            <a:r>
              <a:rPr lang="de-CH" b="1" dirty="0"/>
              <a:t>, </a:t>
            </a:r>
            <a:r>
              <a:rPr lang="de-CH" b="1" dirty="0" err="1"/>
              <a:t>frowen</a:t>
            </a:r>
            <a:r>
              <a:rPr lang="de-CH" b="1" dirty="0"/>
              <a:t> und </a:t>
            </a:r>
            <a:r>
              <a:rPr lang="de-CH" b="1" dirty="0" err="1"/>
              <a:t>dochtern</a:t>
            </a:r>
            <a:r>
              <a:rPr lang="de-CH" b="1" dirty="0"/>
              <a:t> </a:t>
            </a:r>
            <a:r>
              <a:rPr lang="de-CH" b="1" dirty="0" err="1"/>
              <a:t>erschrokenlich</a:t>
            </a:r>
            <a:r>
              <a:rPr lang="de-CH" b="1" dirty="0"/>
              <a:t>, unmenschlich, und unnatürlich </a:t>
            </a:r>
            <a:r>
              <a:rPr lang="de-CH" b="1" dirty="0" err="1"/>
              <a:t>lasterlich</a:t>
            </a:r>
            <a:r>
              <a:rPr lang="de-CH" b="1" dirty="0"/>
              <a:t> </a:t>
            </a:r>
            <a:r>
              <a:rPr lang="de-CH" b="1" dirty="0" err="1"/>
              <a:t>sünden</a:t>
            </a:r>
            <a:r>
              <a:rPr lang="de-CH" b="1" dirty="0"/>
              <a:t>, </a:t>
            </a:r>
            <a:r>
              <a:rPr lang="de-CH" b="1" dirty="0" err="1"/>
              <a:t>nemlick</a:t>
            </a:r>
            <a:r>
              <a:rPr lang="de-CH" b="1" dirty="0"/>
              <a:t> </a:t>
            </a:r>
            <a:r>
              <a:rPr lang="de-CH" b="1" dirty="0" err="1"/>
              <a:t>ettlich</a:t>
            </a:r>
            <a:r>
              <a:rPr lang="de-CH" b="1" dirty="0"/>
              <a:t> in den </a:t>
            </a:r>
            <a:r>
              <a:rPr lang="de-CH" b="1" dirty="0" err="1"/>
              <a:t>kirchen</a:t>
            </a:r>
            <a:r>
              <a:rPr lang="de-CH" b="1" dirty="0"/>
              <a:t> in dem </a:t>
            </a:r>
            <a:r>
              <a:rPr lang="de-CH" b="1" dirty="0" err="1"/>
              <a:t>gerner</a:t>
            </a:r>
            <a:r>
              <a:rPr lang="de-CH" b="1" dirty="0"/>
              <a:t> </a:t>
            </a:r>
            <a:r>
              <a:rPr lang="de-CH" b="1" dirty="0" err="1"/>
              <a:t>by</a:t>
            </a:r>
            <a:r>
              <a:rPr lang="de-CH" b="1" dirty="0"/>
              <a:t> den </a:t>
            </a:r>
            <a:r>
              <a:rPr lang="de-CH" b="1" dirty="0" err="1"/>
              <a:t>ioden</a:t>
            </a:r>
            <a:r>
              <a:rPr lang="de-CH" b="1" dirty="0"/>
              <a:t> </a:t>
            </a:r>
            <a:r>
              <a:rPr lang="de-CH" b="1" dirty="0" err="1"/>
              <a:t>beynen</a:t>
            </a:r>
            <a:r>
              <a:rPr lang="de-CH" b="1" dirty="0"/>
              <a:t> </a:t>
            </a:r>
            <a:r>
              <a:rPr lang="de-CH" b="1" dirty="0" err="1"/>
              <a:t>gewalliklich</a:t>
            </a:r>
            <a:r>
              <a:rPr lang="de-CH" b="1" dirty="0"/>
              <a:t> begangen [</a:t>
            </a:r>
            <a:r>
              <a:rPr lang="de-CH" b="1" i="1" dirty="0"/>
              <a:t>le texte </a:t>
            </a:r>
            <a:r>
              <a:rPr lang="de-CH" b="1" i="1" dirty="0" err="1"/>
              <a:t>n’a</a:t>
            </a:r>
            <a:r>
              <a:rPr lang="de-CH" b="1" i="1" dirty="0"/>
              <a:t> </a:t>
            </a:r>
            <a:r>
              <a:rPr lang="de-CH" b="1" i="1" dirty="0" err="1"/>
              <a:t>pas</a:t>
            </a:r>
            <a:r>
              <a:rPr lang="de-CH" b="1" i="1" dirty="0"/>
              <a:t> </a:t>
            </a:r>
            <a:r>
              <a:rPr lang="de-CH" b="1" i="1" dirty="0" err="1"/>
              <a:t>été</a:t>
            </a:r>
            <a:r>
              <a:rPr lang="de-CH" b="1" i="1" dirty="0"/>
              <a:t> </a:t>
            </a:r>
            <a:r>
              <a:rPr lang="de-CH" b="1" i="1" dirty="0" err="1"/>
              <a:t>traduit</a:t>
            </a:r>
            <a:r>
              <a:rPr lang="de-CH" b="1" i="1" dirty="0"/>
              <a:t> par </a:t>
            </a:r>
            <a:r>
              <a:rPr lang="de-CH" b="1" i="1" dirty="0" err="1"/>
              <a:t>l’éditeur</a:t>
            </a:r>
            <a:r>
              <a:rPr lang="de-CH" b="1" dirty="0"/>
              <a:t>]</a:t>
            </a:r>
            <a:r>
              <a:rPr lang="de-CH" dirty="0"/>
              <a:t>. </a:t>
            </a:r>
            <a:r>
              <a:rPr lang="fr-CH" dirty="0"/>
              <a:t>Pour de tels crimes, un pays entier devrait périr , car pour les mêmes péchés Sodome et Gomorrhe ont été englouties parla volonté toute puissante de Dieu.»</a:t>
            </a:r>
          </a:p>
          <a:p>
            <a:pPr marL="0" indent="0">
              <a:buNone/>
            </a:pPr>
            <a:endParaRPr lang="fr-CH" dirty="0"/>
          </a:p>
        </p:txBody>
      </p:sp>
    </p:spTree>
    <p:extLst>
      <p:ext uri="{BB962C8B-B14F-4D97-AF65-F5344CB8AC3E}">
        <p14:creationId xmlns:p14="http://schemas.microsoft.com/office/powerpoint/2010/main" val="773556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508104" y="5467772"/>
            <a:ext cx="2592288" cy="1368152"/>
          </a:xfrm>
        </p:spPr>
        <p:txBody>
          <a:bodyPr>
            <a:normAutofit/>
          </a:bodyPr>
          <a:lstStyle/>
          <a:p>
            <a:pPr marL="0" indent="0">
              <a:buNone/>
            </a:pPr>
            <a:r>
              <a:rPr lang="fr-CH" sz="1400" dirty="0" smtClean="0"/>
              <a:t>Reconstitution d’un costume d’hallebardier, v. 1476.</a:t>
            </a:r>
          </a:p>
          <a:p>
            <a:pPr marL="0" indent="0">
              <a:buNone/>
            </a:pPr>
            <a:r>
              <a:rPr lang="fr-CH" sz="1400" dirty="0" smtClean="0"/>
              <a:t>Espace des Troupes jurassiennes, Musée de Saint-Imier.</a:t>
            </a:r>
            <a:endParaRPr lang="fr-CH" sz="1400" dirty="0"/>
          </a:p>
        </p:txBody>
      </p:sp>
      <p:pic>
        <p:nvPicPr>
          <p:cNvPr id="4" name="Image 3"/>
          <p:cNvPicPr>
            <a:picLocks noChangeAspect="1"/>
          </p:cNvPicPr>
          <p:nvPr/>
        </p:nvPicPr>
        <p:blipFill>
          <a:blip r:embed="rId2"/>
          <a:stretch>
            <a:fillRect/>
          </a:stretch>
        </p:blipFill>
        <p:spPr>
          <a:xfrm>
            <a:off x="899592" y="0"/>
            <a:ext cx="4395978" cy="6858000"/>
          </a:xfrm>
          <a:prstGeom prst="rect">
            <a:avLst/>
          </a:prstGeom>
        </p:spPr>
      </p:pic>
    </p:spTree>
    <p:extLst>
      <p:ext uri="{BB962C8B-B14F-4D97-AF65-F5344CB8AC3E}">
        <p14:creationId xmlns:p14="http://schemas.microsoft.com/office/powerpoint/2010/main" val="1121948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853747" y="5085184"/>
            <a:ext cx="3591198" cy="1200329"/>
          </a:xfrm>
          <a:prstGeom prst="rect">
            <a:avLst/>
          </a:prstGeom>
        </p:spPr>
        <p:txBody>
          <a:bodyPr wrap="square">
            <a:spAutoFit/>
          </a:bodyPr>
          <a:lstStyle/>
          <a:p>
            <a:pPr algn="ctr"/>
            <a:r>
              <a:rPr lang="fr-FR" dirty="0" err="1"/>
              <a:t>Urs</a:t>
            </a:r>
            <a:r>
              <a:rPr lang="fr-FR" dirty="0"/>
              <a:t> Graf, </a:t>
            </a:r>
            <a:r>
              <a:rPr lang="fr-FR" i="1" dirty="0"/>
              <a:t>Porte bannière de Zoug</a:t>
            </a:r>
            <a:r>
              <a:rPr lang="fr-FR" dirty="0"/>
              <a:t> (vers 1521), dessin à la plume. Image British Museum Inv. No. 1912,0709.1</a:t>
            </a:r>
            <a:endParaRPr lang="fr-CH"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620688"/>
            <a:ext cx="3868823" cy="5915632"/>
          </a:xfrm>
          <a:prstGeom prst="rect">
            <a:avLst/>
          </a:prstGeom>
        </p:spPr>
      </p:pic>
    </p:spTree>
    <p:extLst>
      <p:ext uri="{BB962C8B-B14F-4D97-AF65-F5344CB8AC3E}">
        <p14:creationId xmlns:p14="http://schemas.microsoft.com/office/powerpoint/2010/main" val="1699478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818239" y="5157192"/>
            <a:ext cx="3591198" cy="1477328"/>
          </a:xfrm>
          <a:prstGeom prst="rect">
            <a:avLst/>
          </a:prstGeom>
        </p:spPr>
        <p:txBody>
          <a:bodyPr wrap="square">
            <a:spAutoFit/>
          </a:bodyPr>
          <a:lstStyle/>
          <a:p>
            <a:pPr algn="ctr"/>
            <a:r>
              <a:rPr lang="fr-CH" dirty="0"/>
              <a:t>Scènes de pillage du pays de Vaud par les troupes suisses. </a:t>
            </a:r>
            <a:r>
              <a:rPr lang="fr-FR" dirty="0" err="1"/>
              <a:t>Diebold</a:t>
            </a:r>
            <a:r>
              <a:rPr lang="fr-FR" dirty="0"/>
              <a:t> Schilling le Jeune, </a:t>
            </a:r>
            <a:r>
              <a:rPr lang="fr-FR" i="1" dirty="0"/>
              <a:t>Chronique de Lucerne</a:t>
            </a:r>
            <a:r>
              <a:rPr lang="fr-FR" dirty="0"/>
              <a:t> (1513). Image </a:t>
            </a:r>
            <a:r>
              <a:rPr lang="fr-FR" dirty="0" err="1"/>
              <a:t>wikicommons</a:t>
            </a:r>
            <a:r>
              <a:rPr lang="fr-FR" dirty="0"/>
              <a:t>.</a:t>
            </a:r>
            <a:endParaRPr lang="fr-CH"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3931"/>
            <a:ext cx="4314782" cy="6861931"/>
          </a:xfrm>
          <a:prstGeom prst="rect">
            <a:avLst/>
          </a:prstGeom>
        </p:spPr>
      </p:pic>
    </p:spTree>
    <p:extLst>
      <p:ext uri="{BB962C8B-B14F-4D97-AF65-F5344CB8AC3E}">
        <p14:creationId xmlns:p14="http://schemas.microsoft.com/office/powerpoint/2010/main" val="408442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 xmlns:a16="http://schemas.microsoft.com/office/drawing/2014/main" id="{30E933DC-353E-3503-D473-B51FC35D20CD}"/>
              </a:ext>
            </a:extLst>
          </p:cNvPr>
          <p:cNvPicPr>
            <a:picLocks noChangeAspect="1"/>
          </p:cNvPicPr>
          <p:nvPr/>
        </p:nvPicPr>
        <p:blipFill>
          <a:blip r:embed="rId2"/>
          <a:stretch>
            <a:fillRect/>
          </a:stretch>
        </p:blipFill>
        <p:spPr>
          <a:xfrm>
            <a:off x="1115616" y="0"/>
            <a:ext cx="4773389" cy="6858000"/>
          </a:xfrm>
          <a:prstGeom prst="rect">
            <a:avLst/>
          </a:prstGeom>
        </p:spPr>
      </p:pic>
      <p:sp>
        <p:nvSpPr>
          <p:cNvPr id="7" name="ZoneTexte 6">
            <a:extLst>
              <a:ext uri="{FF2B5EF4-FFF2-40B4-BE49-F238E27FC236}">
                <a16:creationId xmlns="" xmlns:a16="http://schemas.microsoft.com/office/drawing/2014/main" id="{16E5C0B8-7694-C2E1-F9B3-B30B118758E3}"/>
              </a:ext>
            </a:extLst>
          </p:cNvPr>
          <p:cNvSpPr txBox="1"/>
          <p:nvPr/>
        </p:nvSpPr>
        <p:spPr>
          <a:xfrm>
            <a:off x="6084168" y="5733256"/>
            <a:ext cx="2664296" cy="923330"/>
          </a:xfrm>
          <a:prstGeom prst="rect">
            <a:avLst/>
          </a:prstGeom>
          <a:noFill/>
        </p:spPr>
        <p:txBody>
          <a:bodyPr wrap="square">
            <a:spAutoFit/>
          </a:bodyPr>
          <a:lstStyle/>
          <a:p>
            <a:r>
              <a:rPr lang="de-CH" sz="1800" dirty="0" err="1">
                <a:solidFill>
                  <a:srgbClr val="202122"/>
                </a:solidFill>
                <a:effectLst/>
                <a:latin typeface="Arial" panose="020B0604020202020204" pitchFamily="34" charset="0"/>
                <a:ea typeface="Calibri" panose="020F0502020204030204" pitchFamily="34" charset="0"/>
              </a:rPr>
              <a:t>Siège</a:t>
            </a:r>
            <a:r>
              <a:rPr lang="de-CH" sz="1800" dirty="0">
                <a:solidFill>
                  <a:srgbClr val="202122"/>
                </a:solidFill>
                <a:effectLst/>
                <a:latin typeface="Arial" panose="020B0604020202020204" pitchFamily="34" charset="0"/>
                <a:ea typeface="Calibri" panose="020F0502020204030204" pitchFamily="34" charset="0"/>
              </a:rPr>
              <a:t> de </a:t>
            </a:r>
            <a:r>
              <a:rPr lang="de-CH" sz="1800" dirty="0" err="1">
                <a:solidFill>
                  <a:srgbClr val="202122"/>
                </a:solidFill>
                <a:effectLst/>
                <a:latin typeface="Arial" panose="020B0604020202020204" pitchFamily="34" charset="0"/>
                <a:ea typeface="Calibri" panose="020F0502020204030204" pitchFamily="34" charset="0"/>
              </a:rPr>
              <a:t>Blamont</a:t>
            </a:r>
            <a:r>
              <a:rPr lang="de-CH" sz="1800" dirty="0">
                <a:solidFill>
                  <a:srgbClr val="202122"/>
                </a:solidFill>
                <a:effectLst/>
                <a:latin typeface="Arial" panose="020B0604020202020204" pitchFamily="34" charset="0"/>
                <a:ea typeface="Calibri" panose="020F0502020204030204" pitchFamily="34" charset="0"/>
              </a:rPr>
              <a:t> </a:t>
            </a:r>
          </a:p>
          <a:p>
            <a:r>
              <a:rPr lang="de-CH" sz="1800" dirty="0">
                <a:solidFill>
                  <a:srgbClr val="202122"/>
                </a:solidFill>
                <a:effectLst/>
                <a:latin typeface="Arial" panose="020B0604020202020204" pitchFamily="34" charset="0"/>
                <a:ea typeface="Calibri" panose="020F0502020204030204" pitchFamily="34" charset="0"/>
              </a:rPr>
              <a:t>par </a:t>
            </a:r>
            <a:r>
              <a:rPr lang="de-CH" sz="1800" dirty="0" err="1">
                <a:solidFill>
                  <a:srgbClr val="202122"/>
                </a:solidFill>
                <a:effectLst/>
                <a:latin typeface="Arial" panose="020B0604020202020204" pitchFamily="34" charset="0"/>
                <a:ea typeface="Calibri" panose="020F0502020204030204" pitchFamily="34" charset="0"/>
              </a:rPr>
              <a:t>les</a:t>
            </a:r>
            <a:r>
              <a:rPr lang="de-CH" sz="1800" dirty="0">
                <a:solidFill>
                  <a:srgbClr val="202122"/>
                </a:solidFill>
                <a:effectLst/>
                <a:latin typeface="Arial" panose="020B0604020202020204" pitchFamily="34" charset="0"/>
                <a:ea typeface="Calibri" panose="020F0502020204030204" pitchFamily="34" charset="0"/>
              </a:rPr>
              <a:t> </a:t>
            </a:r>
            <a:r>
              <a:rPr lang="de-CH" sz="1800" dirty="0" err="1">
                <a:solidFill>
                  <a:srgbClr val="202122"/>
                </a:solidFill>
                <a:effectLst/>
                <a:latin typeface="Arial" panose="020B0604020202020204" pitchFamily="34" charset="0"/>
                <a:ea typeface="Calibri" panose="020F0502020204030204" pitchFamily="34" charset="0"/>
              </a:rPr>
              <a:t>Suisses</a:t>
            </a:r>
            <a:r>
              <a:rPr lang="de-CH" sz="1800" dirty="0">
                <a:solidFill>
                  <a:srgbClr val="202122"/>
                </a:solidFill>
                <a:effectLst/>
                <a:latin typeface="Arial" panose="020B0604020202020204" pitchFamily="34" charset="0"/>
                <a:ea typeface="Calibri" panose="020F0502020204030204" pitchFamily="34" charset="0"/>
              </a:rPr>
              <a:t> (1475), </a:t>
            </a:r>
          </a:p>
          <a:p>
            <a:r>
              <a:rPr lang="de-CH" sz="1800" dirty="0">
                <a:solidFill>
                  <a:srgbClr val="202122"/>
                </a:solidFill>
                <a:effectLst/>
                <a:latin typeface="Arial" panose="020B0604020202020204" pitchFamily="34" charset="0"/>
                <a:ea typeface="Calibri" panose="020F0502020204030204" pitchFamily="34" charset="0"/>
              </a:rPr>
              <a:t>«Zürcher Chronik»</a:t>
            </a:r>
            <a:endParaRPr lang="fr-CH" dirty="0"/>
          </a:p>
        </p:txBody>
      </p:sp>
    </p:spTree>
    <p:extLst>
      <p:ext uri="{BB962C8B-B14F-4D97-AF65-F5344CB8AC3E}">
        <p14:creationId xmlns:p14="http://schemas.microsoft.com/office/powerpoint/2010/main" val="4135276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28650" y="116632"/>
            <a:ext cx="7886700" cy="1325563"/>
          </a:xfrm>
        </p:spPr>
        <p:txBody>
          <a:bodyPr>
            <a:normAutofit/>
          </a:bodyPr>
          <a:lstStyle/>
          <a:p>
            <a:r>
              <a:rPr lang="fr-CH" sz="2800" dirty="0" smtClean="0"/>
              <a:t>Chronologie : Pologne, Lituanie et Ordre teutonique </a:t>
            </a:r>
            <a:endParaRPr lang="fr-CH" sz="2800" dirty="0"/>
          </a:p>
        </p:txBody>
      </p:sp>
      <p:sp>
        <p:nvSpPr>
          <p:cNvPr id="3" name="Espace réservé du contenu 2"/>
          <p:cNvSpPr>
            <a:spLocks noGrp="1"/>
          </p:cNvSpPr>
          <p:nvPr>
            <p:ph idx="1"/>
          </p:nvPr>
        </p:nvSpPr>
        <p:spPr>
          <a:xfrm>
            <a:off x="628650" y="1124744"/>
            <a:ext cx="7886700" cy="5518347"/>
          </a:xfrm>
        </p:spPr>
        <p:txBody>
          <a:bodyPr>
            <a:normAutofit/>
          </a:bodyPr>
          <a:lstStyle/>
          <a:p>
            <a:r>
              <a:rPr lang="fr-CH" dirty="0" smtClean="0"/>
              <a:t>1386 : Ladislas Jagellon épouse Hedwige de Pologne et devient roi de ce pays</a:t>
            </a:r>
          </a:p>
          <a:p>
            <a:r>
              <a:rPr lang="fr-CH" dirty="0" smtClean="0"/>
              <a:t>1387 : conversion de la Lituanie (sauf la Samogitie)</a:t>
            </a:r>
          </a:p>
          <a:p>
            <a:r>
              <a:rPr lang="fr-CH" dirty="0" smtClean="0"/>
              <a:t>1410 : bataille de Tannenberg ; victoire polono-lituanienne</a:t>
            </a:r>
          </a:p>
          <a:p>
            <a:r>
              <a:rPr lang="fr-CH" dirty="0" smtClean="0"/>
              <a:t>1414 : ouverture du concile de Constance ; lecture du discours de Pierre </a:t>
            </a:r>
            <a:r>
              <a:rPr lang="fr-CH" dirty="0" err="1" smtClean="0"/>
              <a:t>Wormditt</a:t>
            </a:r>
            <a:r>
              <a:rPr lang="fr-CH" dirty="0" smtClean="0"/>
              <a:t>, procureur de l’Ordre teutonique</a:t>
            </a:r>
          </a:p>
          <a:p>
            <a:r>
              <a:rPr lang="fr-CH" dirty="0" smtClean="0"/>
              <a:t>Février 1416 : discours des Samogitiens (</a:t>
            </a:r>
            <a:r>
              <a:rPr lang="fr-CH" i="1" dirty="0" err="1" smtClean="0"/>
              <a:t>Propositio</a:t>
            </a:r>
            <a:r>
              <a:rPr lang="fr-CH" i="1" dirty="0" smtClean="0"/>
              <a:t> </a:t>
            </a:r>
            <a:r>
              <a:rPr lang="fr-CH" i="1" dirty="0" err="1" smtClean="0"/>
              <a:t>Samagitarum</a:t>
            </a:r>
            <a:r>
              <a:rPr lang="fr-CH" dirty="0" smtClean="0"/>
              <a:t>)</a:t>
            </a:r>
          </a:p>
          <a:p>
            <a:r>
              <a:rPr lang="fr-CH" dirty="0" smtClean="0"/>
              <a:t>Été 1416 : </a:t>
            </a:r>
            <a:r>
              <a:rPr lang="fr-CH" dirty="0"/>
              <a:t>discours </a:t>
            </a:r>
            <a:r>
              <a:rPr lang="fr-CH" i="1" dirty="0" err="1"/>
              <a:t>Tractatus</a:t>
            </a:r>
            <a:r>
              <a:rPr lang="fr-CH" i="1" dirty="0"/>
              <a:t> de </a:t>
            </a:r>
            <a:r>
              <a:rPr lang="fr-CH" i="1" dirty="0" err="1"/>
              <a:t>Potestate</a:t>
            </a:r>
            <a:r>
              <a:rPr lang="fr-CH" i="1" dirty="0"/>
              <a:t> </a:t>
            </a:r>
            <a:r>
              <a:rPr lang="fr-CH" i="1" dirty="0" err="1"/>
              <a:t>Papae</a:t>
            </a:r>
            <a:r>
              <a:rPr lang="fr-CH" i="1" dirty="0"/>
              <a:t> et </a:t>
            </a:r>
            <a:r>
              <a:rPr lang="fr-CH" i="1" dirty="0" err="1"/>
              <a:t>Imperatoris</a:t>
            </a:r>
            <a:r>
              <a:rPr lang="fr-CH" i="1" dirty="0"/>
              <a:t> </a:t>
            </a:r>
            <a:r>
              <a:rPr lang="fr-CH" i="1" dirty="0" err="1"/>
              <a:t>respectu</a:t>
            </a:r>
            <a:r>
              <a:rPr lang="fr-CH" i="1" dirty="0"/>
              <a:t> </a:t>
            </a:r>
            <a:r>
              <a:rPr lang="fr-CH" i="1" dirty="0" err="1" smtClean="0"/>
              <a:t>infidelum</a:t>
            </a:r>
            <a:r>
              <a:rPr lang="fr-CH" i="1" dirty="0" smtClean="0"/>
              <a:t> </a:t>
            </a:r>
            <a:r>
              <a:rPr lang="fr-CH" dirty="0" smtClean="0"/>
              <a:t>de Paul Vladimir</a:t>
            </a:r>
          </a:p>
          <a:p>
            <a:r>
              <a:rPr lang="fr-CH" sz="2000" dirty="0" smtClean="0"/>
              <a:t>1417 : le Concile confie l’évangélisation de la Samogitie à l’Église polonaise et lituanienne</a:t>
            </a:r>
          </a:p>
          <a:p>
            <a:r>
              <a:rPr lang="fr-CH" sz="2000" dirty="0" smtClean="0"/>
              <a:t>Novembre 1417 : élection de Martin V </a:t>
            </a:r>
          </a:p>
          <a:p>
            <a:r>
              <a:rPr lang="fr-CH" sz="2000" dirty="0" smtClean="0"/>
              <a:t>1418 : fin du concile de Constance</a:t>
            </a:r>
            <a:endParaRPr lang="fr-CH" dirty="0"/>
          </a:p>
        </p:txBody>
      </p:sp>
    </p:spTree>
    <p:extLst>
      <p:ext uri="{BB962C8B-B14F-4D97-AF65-F5344CB8AC3E}">
        <p14:creationId xmlns:p14="http://schemas.microsoft.com/office/powerpoint/2010/main" val="26917721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232BF41A-EB17-BE75-E5FE-7835FE0B693C}"/>
              </a:ext>
            </a:extLst>
          </p:cNvPr>
          <p:cNvSpPr>
            <a:spLocks noGrp="1"/>
          </p:cNvSpPr>
          <p:nvPr>
            <p:ph type="title"/>
          </p:nvPr>
        </p:nvSpPr>
        <p:spPr/>
        <p:txBody>
          <a:bodyPr/>
          <a:lstStyle/>
          <a:p>
            <a:r>
              <a:rPr lang="fr-FR" dirty="0"/>
              <a:t>La prise d’Orbe en 1475, selon Veit-Weber, </a:t>
            </a:r>
            <a:r>
              <a:rPr lang="fr-FR" i="1" dirty="0"/>
              <a:t>Chanson de Pontarlier </a:t>
            </a:r>
            <a:r>
              <a:rPr lang="fr-FR" dirty="0"/>
              <a:t>:</a:t>
            </a:r>
            <a:endParaRPr lang="fr-CH" dirty="0"/>
          </a:p>
        </p:txBody>
      </p:sp>
      <p:sp>
        <p:nvSpPr>
          <p:cNvPr id="3" name="Espace réservé du contenu 2">
            <a:extLst>
              <a:ext uri="{FF2B5EF4-FFF2-40B4-BE49-F238E27FC236}">
                <a16:creationId xmlns="" xmlns:a16="http://schemas.microsoft.com/office/drawing/2014/main" id="{DC0A5263-45D6-E5EA-A856-95C5FE05CF50}"/>
              </a:ext>
            </a:extLst>
          </p:cNvPr>
          <p:cNvSpPr>
            <a:spLocks noGrp="1"/>
          </p:cNvSpPr>
          <p:nvPr>
            <p:ph idx="1"/>
          </p:nvPr>
        </p:nvSpPr>
        <p:spPr/>
        <p:txBody>
          <a:bodyPr>
            <a:normAutofit lnSpcReduction="10000"/>
          </a:bodyPr>
          <a:lstStyle/>
          <a:p>
            <a:pPr marL="0" indent="0" algn="just">
              <a:buNone/>
            </a:pPr>
            <a:r>
              <a:rPr lang="fr-CH" dirty="0"/>
              <a:t>« Les Bernois s'avancent les premiers, et puis viennent ceux de Bâle; ils arrivent, et bientôt on voit au-dessus de la forteresse flotter l'étendard bleu et blanc de Lucerne. Berne y place ensuite le sien, et celui de Bâle ne se fait pas attendre. Toutes les villes agirent de leur mieux, je dois leur donner cette louange. Quand les </a:t>
            </a:r>
            <a:r>
              <a:rPr lang="fr-CH" dirty="0" err="1"/>
              <a:t>Welsches</a:t>
            </a:r>
            <a:r>
              <a:rPr lang="fr-CH" dirty="0"/>
              <a:t>, qui étaient au château, virent qu'ils étaient pris, ils jetèrent les armes bas, et demandèrent </a:t>
            </a:r>
            <a:r>
              <a:rPr lang="fr-CH" dirty="0" smtClean="0"/>
              <a:t>grâce </a:t>
            </a:r>
            <a:r>
              <a:rPr lang="fr-CH" dirty="0"/>
              <a:t>au nom de Dieu et de la Vierge. S'ils se fussent rendus plus tôt, on leur eût accordé la vie. Mais on repousse leur prière , et ils prennent la résolution de se défendre. Ils se retranchent dans une tour où il est très difficile d'arriver. Ils sont en grand nombre, et combattent longtemps; mais aucun d'eux ne peut s'échapper. Cependant on pénètre dans la tour, et jamais homme ne se trouva dans une pareille angoisse. On les jette morts ou vivants par-dessus les remparts. Plus de cent hommes y laissent leur vie, je ne veux pas mentir , et les Suisses leur apprennent à voler sans ailes au-delà des murailles.»</a:t>
            </a:r>
          </a:p>
        </p:txBody>
      </p:sp>
    </p:spTree>
    <p:extLst>
      <p:ext uri="{BB962C8B-B14F-4D97-AF65-F5344CB8AC3E}">
        <p14:creationId xmlns:p14="http://schemas.microsoft.com/office/powerpoint/2010/main" val="495704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844855B3-DDF6-9A82-2A65-DCD895EB4FC9}"/>
              </a:ext>
            </a:extLst>
          </p:cNvPr>
          <p:cNvSpPr>
            <a:spLocks noGrp="1"/>
          </p:cNvSpPr>
          <p:nvPr>
            <p:ph type="title"/>
          </p:nvPr>
        </p:nvSpPr>
        <p:spPr/>
        <p:txBody>
          <a:bodyPr/>
          <a:lstStyle/>
          <a:p>
            <a:r>
              <a:rPr lang="fr-FR" dirty="0"/>
              <a:t>Le massacre de la garnison de Grandson, selon Jean Molinet :</a:t>
            </a:r>
            <a:endParaRPr lang="fr-CH" dirty="0"/>
          </a:p>
        </p:txBody>
      </p:sp>
      <p:sp>
        <p:nvSpPr>
          <p:cNvPr id="3" name="Espace réservé du contenu 2">
            <a:extLst>
              <a:ext uri="{FF2B5EF4-FFF2-40B4-BE49-F238E27FC236}">
                <a16:creationId xmlns="" xmlns:a16="http://schemas.microsoft.com/office/drawing/2014/main" id="{3D5CA351-CC6E-D3D3-6698-F611DF783C5A}"/>
              </a:ext>
            </a:extLst>
          </p:cNvPr>
          <p:cNvSpPr>
            <a:spLocks noGrp="1"/>
          </p:cNvSpPr>
          <p:nvPr>
            <p:ph idx="1"/>
          </p:nvPr>
        </p:nvSpPr>
        <p:spPr>
          <a:xfrm>
            <a:off x="628650" y="1690689"/>
            <a:ext cx="7886700" cy="4351338"/>
          </a:xfrm>
        </p:spPr>
        <p:txBody>
          <a:bodyPr/>
          <a:lstStyle/>
          <a:p>
            <a:pPr marL="0" indent="0" algn="just">
              <a:buNone/>
            </a:pPr>
            <a:r>
              <a:rPr lang="fr-CH" sz="2000" dirty="0">
                <a:latin typeface="Calibri" panose="020F0502020204030204" pitchFamily="34" charset="0"/>
                <a:ea typeface="Calibri" panose="020F0502020204030204" pitchFamily="34" charset="0"/>
                <a:cs typeface="Times New Roman" panose="02020603050405020304" pitchFamily="18" charset="0"/>
              </a:rPr>
              <a:t>« Il n’est </a:t>
            </a:r>
            <a:r>
              <a:rPr lang="fr-CH" sz="2000" dirty="0" err="1">
                <a:latin typeface="Calibri" panose="020F0502020204030204" pitchFamily="34" charset="0"/>
                <a:ea typeface="Calibri" panose="020F0502020204030204" pitchFamily="34" charset="0"/>
                <a:cs typeface="Times New Roman" panose="02020603050405020304" pitchFamily="18" charset="0"/>
              </a:rPr>
              <a:t>sy</a:t>
            </a:r>
            <a:r>
              <a:rPr lang="fr-CH" sz="2000" dirty="0">
                <a:latin typeface="Calibri" panose="020F0502020204030204" pitchFamily="34" charset="0"/>
                <a:ea typeface="Calibri" panose="020F0502020204030204" pitchFamily="34" charset="0"/>
                <a:cs typeface="Times New Roman" panose="02020603050405020304" pitchFamily="18" charset="0"/>
              </a:rPr>
              <a:t> dur </a:t>
            </a:r>
            <a:r>
              <a:rPr lang="fr-CH" sz="2000" dirty="0" err="1">
                <a:latin typeface="Calibri" panose="020F0502020204030204" pitchFamily="34" charset="0"/>
                <a:ea typeface="Calibri" panose="020F0502020204030204" pitchFamily="34" charset="0"/>
                <a:cs typeface="Times New Roman" panose="02020603050405020304" pitchFamily="18" charset="0"/>
              </a:rPr>
              <a:t>coeur</a:t>
            </a:r>
            <a:r>
              <a:rPr lang="fr-CH" sz="2000" dirty="0">
                <a:latin typeface="Calibri" panose="020F0502020204030204" pitchFamily="34" charset="0"/>
                <a:ea typeface="Calibri" panose="020F0502020204030204" pitchFamily="34" charset="0"/>
                <a:cs typeface="Times New Roman" panose="02020603050405020304" pitchFamily="18" charset="0"/>
              </a:rPr>
              <a:t> qui ne </a:t>
            </a:r>
            <a:r>
              <a:rPr lang="fr-CH" sz="2000" dirty="0" err="1">
                <a:latin typeface="Calibri" panose="020F0502020204030204" pitchFamily="34" charset="0"/>
                <a:ea typeface="Calibri" panose="020F0502020204030204" pitchFamily="34" charset="0"/>
                <a:cs typeface="Times New Roman" panose="02020603050405020304" pitchFamily="18" charset="0"/>
              </a:rPr>
              <a:t>deusist</a:t>
            </a:r>
            <a:r>
              <a:rPr lang="fr-CH" sz="2000" dirty="0">
                <a:latin typeface="Calibri" panose="020F0502020204030204" pitchFamily="34" charset="0"/>
                <a:ea typeface="Calibri" panose="020F0502020204030204" pitchFamily="34" charset="0"/>
                <a:cs typeface="Times New Roman" panose="02020603050405020304" pitchFamily="18" charset="0"/>
              </a:rPr>
              <a:t> avoir pitié de regarder les </a:t>
            </a:r>
            <a:r>
              <a:rPr lang="fr-CH" sz="2000" dirty="0" err="1">
                <a:latin typeface="Calibri" panose="020F0502020204030204" pitchFamily="34" charset="0"/>
                <a:ea typeface="Calibri" panose="020F0502020204030204" pitchFamily="34" charset="0"/>
                <a:cs typeface="Times New Roman" panose="02020603050405020304" pitchFamily="18" charset="0"/>
              </a:rPr>
              <a:t>povres</a:t>
            </a:r>
            <a:r>
              <a:rPr lang="fr-CH" sz="2000" dirty="0">
                <a:latin typeface="Calibri" panose="020F0502020204030204" pitchFamily="34" charset="0"/>
                <a:ea typeface="Calibri" panose="020F0502020204030204" pitchFamily="34" charset="0"/>
                <a:cs typeface="Times New Roman" panose="02020603050405020304" pitchFamily="18" charset="0"/>
              </a:rPr>
              <a:t> hommes pendus aux </a:t>
            </a:r>
            <a:r>
              <a:rPr lang="fr-CH" sz="2000" dirty="0" err="1">
                <a:latin typeface="Calibri" panose="020F0502020204030204" pitchFamily="34" charset="0"/>
                <a:ea typeface="Calibri" panose="020F0502020204030204" pitchFamily="34" charset="0"/>
                <a:cs typeface="Times New Roman" panose="02020603050405020304" pitchFamily="18" charset="0"/>
              </a:rPr>
              <a:t>brances</a:t>
            </a:r>
            <a:r>
              <a:rPr lang="fr-CH" sz="2000" dirty="0">
                <a:latin typeface="Calibri" panose="020F0502020204030204" pitchFamily="34" charset="0"/>
                <a:ea typeface="Calibri" panose="020F0502020204030204" pitchFamily="34" charset="0"/>
                <a:cs typeface="Times New Roman" panose="02020603050405020304" pitchFamily="18" charset="0"/>
              </a:rPr>
              <a:t> </a:t>
            </a:r>
            <a:r>
              <a:rPr lang="fr-CH" sz="2000" dirty="0" err="1">
                <a:latin typeface="Calibri" panose="020F0502020204030204" pitchFamily="34" charset="0"/>
                <a:ea typeface="Calibri" panose="020F0502020204030204" pitchFamily="34" charset="0"/>
                <a:cs typeface="Times New Roman" panose="02020603050405020304" pitchFamily="18" charset="0"/>
              </a:rPr>
              <a:t>desdis</a:t>
            </a:r>
            <a:r>
              <a:rPr lang="fr-CH" sz="2000" dirty="0">
                <a:latin typeface="Calibri" panose="020F0502020204030204" pitchFamily="34" charset="0"/>
                <a:ea typeface="Calibri" panose="020F0502020204030204" pitchFamily="34" charset="0"/>
                <a:cs typeface="Times New Roman" panose="02020603050405020304" pitchFamily="18" charset="0"/>
              </a:rPr>
              <a:t> </a:t>
            </a:r>
            <a:r>
              <a:rPr lang="fr-CH" sz="2000" dirty="0" err="1">
                <a:latin typeface="Calibri" panose="020F0502020204030204" pitchFamily="34" charset="0"/>
                <a:ea typeface="Calibri" panose="020F0502020204030204" pitchFamily="34" charset="0"/>
                <a:cs typeface="Times New Roman" panose="02020603050405020304" pitchFamily="18" charset="0"/>
              </a:rPr>
              <a:t>abres</a:t>
            </a:r>
            <a:r>
              <a:rPr lang="fr-CH" sz="2000" dirty="0">
                <a:latin typeface="Calibri" panose="020F0502020204030204" pitchFamily="34" charset="0"/>
                <a:ea typeface="Calibri" panose="020F0502020204030204" pitchFamily="34" charset="0"/>
                <a:cs typeface="Times New Roman" panose="02020603050405020304" pitchFamily="18" charset="0"/>
              </a:rPr>
              <a:t> en telle multitude qu’elles </a:t>
            </a:r>
            <a:r>
              <a:rPr lang="fr-CH" sz="2000" dirty="0" err="1">
                <a:latin typeface="Calibri" panose="020F0502020204030204" pitchFamily="34" charset="0"/>
                <a:ea typeface="Calibri" panose="020F0502020204030204" pitchFamily="34" charset="0"/>
                <a:cs typeface="Times New Roman" panose="02020603050405020304" pitchFamily="18" charset="0"/>
              </a:rPr>
              <a:t>rompoyent</a:t>
            </a:r>
            <a:r>
              <a:rPr lang="fr-CH" sz="2000" dirty="0">
                <a:latin typeface="Calibri" panose="020F0502020204030204" pitchFamily="34" charset="0"/>
                <a:ea typeface="Calibri" panose="020F0502020204030204" pitchFamily="34" charset="0"/>
                <a:cs typeface="Times New Roman" panose="02020603050405020304" pitchFamily="18" charset="0"/>
              </a:rPr>
              <a:t> et </a:t>
            </a:r>
            <a:r>
              <a:rPr lang="fr-CH" sz="2000" dirty="0" err="1">
                <a:latin typeface="Calibri" panose="020F0502020204030204" pitchFamily="34" charset="0"/>
                <a:ea typeface="Calibri" panose="020F0502020204030204" pitchFamily="34" charset="0"/>
                <a:cs typeface="Times New Roman" panose="02020603050405020304" pitchFamily="18" charset="0"/>
              </a:rPr>
              <a:t>cheoyent</a:t>
            </a:r>
            <a:r>
              <a:rPr lang="fr-CH" sz="2000" dirty="0">
                <a:latin typeface="Calibri" panose="020F0502020204030204" pitchFamily="34" charset="0"/>
                <a:ea typeface="Calibri" panose="020F0502020204030204" pitchFamily="34" charset="0"/>
                <a:cs typeface="Times New Roman" panose="02020603050405020304" pitchFamily="18" charset="0"/>
              </a:rPr>
              <a:t> sur la terre </a:t>
            </a:r>
            <a:r>
              <a:rPr lang="fr-CH" sz="2000" dirty="0" err="1">
                <a:latin typeface="Calibri" panose="020F0502020204030204" pitchFamily="34" charset="0"/>
                <a:ea typeface="Calibri" panose="020F0502020204030204" pitchFamily="34" charset="0"/>
                <a:cs typeface="Times New Roman" panose="02020603050405020304" pitchFamily="18" charset="0"/>
              </a:rPr>
              <a:t>aveuc</a:t>
            </a:r>
            <a:r>
              <a:rPr lang="fr-CH" sz="2000" dirty="0">
                <a:latin typeface="Calibri" panose="020F0502020204030204" pitchFamily="34" charset="0"/>
                <a:ea typeface="Calibri" panose="020F0502020204030204" pitchFamily="34" charset="0"/>
                <a:cs typeface="Times New Roman" panose="02020603050405020304" pitchFamily="18" charset="0"/>
              </a:rPr>
              <a:t> les hommes à </a:t>
            </a:r>
            <a:r>
              <a:rPr lang="fr-CH" sz="2000" dirty="0" err="1">
                <a:latin typeface="Calibri" panose="020F0502020204030204" pitchFamily="34" charset="0"/>
                <a:ea typeface="Calibri" panose="020F0502020204030204" pitchFamily="34" charset="0"/>
                <a:cs typeface="Times New Roman" panose="02020603050405020304" pitchFamily="18" charset="0"/>
              </a:rPr>
              <a:t>demy</a:t>
            </a:r>
            <a:r>
              <a:rPr lang="fr-CH" sz="2000" dirty="0">
                <a:latin typeface="Calibri" panose="020F0502020204030204" pitchFamily="34" charset="0"/>
                <a:ea typeface="Calibri" panose="020F0502020204030204" pitchFamily="34" charset="0"/>
                <a:cs typeface="Times New Roman" panose="02020603050405020304" pitchFamily="18" charset="0"/>
              </a:rPr>
              <a:t> mors qui piteusement, par </a:t>
            </a:r>
            <a:r>
              <a:rPr lang="fr-CH" sz="2000" dirty="0" err="1">
                <a:latin typeface="Calibri" panose="020F0502020204030204" pitchFamily="34" charset="0"/>
                <a:ea typeface="Calibri" panose="020F0502020204030204" pitchFamily="34" charset="0"/>
                <a:cs typeface="Times New Roman" panose="02020603050405020304" pitchFamily="18" charset="0"/>
              </a:rPr>
              <a:t>crueulx</a:t>
            </a:r>
            <a:r>
              <a:rPr lang="fr-CH" sz="2000" dirty="0">
                <a:latin typeface="Calibri" panose="020F0502020204030204" pitchFamily="34" charset="0"/>
                <a:ea typeface="Calibri" panose="020F0502020204030204" pitchFamily="34" charset="0"/>
                <a:cs typeface="Times New Roman" panose="02020603050405020304" pitchFamily="18" charset="0"/>
              </a:rPr>
              <a:t> satellites [hommes de mains], </a:t>
            </a:r>
            <a:r>
              <a:rPr lang="fr-CH" sz="2000" dirty="0" err="1">
                <a:latin typeface="Calibri" panose="020F0502020204030204" pitchFamily="34" charset="0"/>
                <a:ea typeface="Calibri" panose="020F0502020204030204" pitchFamily="34" charset="0"/>
                <a:cs typeface="Times New Roman" panose="02020603050405020304" pitchFamily="18" charset="0"/>
              </a:rPr>
              <a:t>estoyent</a:t>
            </a:r>
            <a:r>
              <a:rPr lang="fr-CH" sz="2000" dirty="0">
                <a:latin typeface="Calibri" panose="020F0502020204030204" pitchFamily="34" charset="0"/>
                <a:ea typeface="Calibri" panose="020F0502020204030204" pitchFamily="34" charset="0"/>
                <a:cs typeface="Times New Roman" panose="02020603050405020304" pitchFamily="18" charset="0"/>
              </a:rPr>
              <a:t> </a:t>
            </a:r>
            <a:r>
              <a:rPr lang="fr-CH" sz="2000" dirty="0" err="1">
                <a:latin typeface="Calibri" panose="020F0502020204030204" pitchFamily="34" charset="0"/>
                <a:ea typeface="Calibri" panose="020F0502020204030204" pitchFamily="34" charset="0"/>
                <a:cs typeface="Times New Roman" panose="02020603050405020304" pitchFamily="18" charset="0"/>
              </a:rPr>
              <a:t>mutiléz</a:t>
            </a:r>
            <a:r>
              <a:rPr lang="fr-CH" sz="2000" dirty="0">
                <a:latin typeface="Calibri" panose="020F0502020204030204" pitchFamily="34" charset="0"/>
                <a:ea typeface="Calibri" panose="020F0502020204030204" pitchFamily="34" charset="0"/>
                <a:cs typeface="Times New Roman" panose="02020603050405020304" pitchFamily="18" charset="0"/>
              </a:rPr>
              <a:t>. Ce très douloureux exploit de guerre parachevé, monseigneur le duc se tira plus avant.» </a:t>
            </a:r>
          </a:p>
          <a:p>
            <a:pPr marL="0" indent="0">
              <a:buNone/>
            </a:pPr>
            <a:endParaRPr lang="fr-CH" dirty="0"/>
          </a:p>
        </p:txBody>
      </p:sp>
      <p:pic>
        <p:nvPicPr>
          <p:cNvPr id="4" name="Image 3">
            <a:extLst>
              <a:ext uri="{FF2B5EF4-FFF2-40B4-BE49-F238E27FC236}">
                <a16:creationId xmlns="" xmlns:a16="http://schemas.microsoft.com/office/drawing/2014/main" id="{505733E6-1FBD-ECCB-9BEE-4AE2D9462195}"/>
              </a:ext>
            </a:extLst>
          </p:cNvPr>
          <p:cNvPicPr>
            <a:picLocks noChangeAspect="1"/>
          </p:cNvPicPr>
          <p:nvPr/>
        </p:nvPicPr>
        <p:blipFill>
          <a:blip r:embed="rId2"/>
          <a:stretch>
            <a:fillRect/>
          </a:stretch>
        </p:blipFill>
        <p:spPr>
          <a:xfrm>
            <a:off x="2123728" y="3609019"/>
            <a:ext cx="4896544" cy="2883855"/>
          </a:xfrm>
          <a:prstGeom prst="rect">
            <a:avLst/>
          </a:prstGeom>
        </p:spPr>
      </p:pic>
    </p:spTree>
    <p:extLst>
      <p:ext uri="{BB962C8B-B14F-4D97-AF65-F5344CB8AC3E}">
        <p14:creationId xmlns:p14="http://schemas.microsoft.com/office/powerpoint/2010/main" val="3729368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38ED589E-6832-47E9-3F6D-4BE092303B0D}"/>
              </a:ext>
            </a:extLst>
          </p:cNvPr>
          <p:cNvSpPr>
            <a:spLocks noGrp="1"/>
          </p:cNvSpPr>
          <p:nvPr>
            <p:ph type="title"/>
          </p:nvPr>
        </p:nvSpPr>
        <p:spPr/>
        <p:txBody>
          <a:bodyPr>
            <a:normAutofit/>
          </a:bodyPr>
          <a:lstStyle/>
          <a:p>
            <a:r>
              <a:rPr lang="fr-CH" sz="2800" dirty="0" smtClean="0">
                <a:ea typeface="Calibri" panose="020F0502020204030204" pitchFamily="34" charset="0"/>
                <a:cs typeface="Times New Roman" panose="02020603050405020304" pitchFamily="18" charset="0"/>
              </a:rPr>
              <a:t>Les </a:t>
            </a:r>
            <a:r>
              <a:rPr lang="fr-CH" sz="2800" dirty="0">
                <a:ea typeface="Calibri" panose="020F0502020204030204" pitchFamily="34" charset="0"/>
                <a:cs typeface="Times New Roman" panose="02020603050405020304" pitchFamily="18" charset="0"/>
              </a:rPr>
              <a:t>Allemands et Suisses jurent de se venger, selon Jean Molinet : </a:t>
            </a:r>
            <a:endParaRPr lang="fr-CH" sz="2800" dirty="0"/>
          </a:p>
        </p:txBody>
      </p:sp>
      <p:sp>
        <p:nvSpPr>
          <p:cNvPr id="3" name="Espace réservé du contenu 2">
            <a:extLst>
              <a:ext uri="{FF2B5EF4-FFF2-40B4-BE49-F238E27FC236}">
                <a16:creationId xmlns="" xmlns:a16="http://schemas.microsoft.com/office/drawing/2014/main" id="{2CD0C370-250E-3D2D-1496-9CCFB44F7162}"/>
              </a:ext>
            </a:extLst>
          </p:cNvPr>
          <p:cNvSpPr>
            <a:spLocks noGrp="1"/>
          </p:cNvSpPr>
          <p:nvPr>
            <p:ph idx="1"/>
          </p:nvPr>
        </p:nvSpPr>
        <p:spPr/>
        <p:txBody>
          <a:bodyPr/>
          <a:lstStyle/>
          <a:p>
            <a:pPr marL="0" indent="0" algn="just">
              <a:buNone/>
            </a:pPr>
            <a:r>
              <a:rPr lang="fr-CH" sz="2400" dirty="0">
                <a:effectLst/>
                <a:latin typeface="Calibri" panose="020F0502020204030204" pitchFamily="34" charset="0"/>
                <a:ea typeface="Calibri" panose="020F0502020204030204" pitchFamily="34" charset="0"/>
                <a:cs typeface="Times New Roman" panose="02020603050405020304" pitchFamily="18" charset="0"/>
              </a:rPr>
              <a:t>«</a:t>
            </a:r>
            <a:r>
              <a:rPr lang="fr-CH" sz="2400" dirty="0" err="1">
                <a:effectLst/>
                <a:latin typeface="Calibri" panose="020F0502020204030204" pitchFamily="34" charset="0"/>
                <a:ea typeface="Calibri" panose="020F0502020204030204" pitchFamily="34" charset="0"/>
                <a:cs typeface="Times New Roman" panose="02020603050405020304" pitchFamily="18" charset="0"/>
              </a:rPr>
              <a:t>Alemans</a:t>
            </a:r>
            <a:r>
              <a:rPr lang="fr-CH" sz="2400" dirty="0">
                <a:effectLst/>
                <a:latin typeface="Calibri" panose="020F0502020204030204" pitchFamily="34" charset="0"/>
                <a:ea typeface="Calibri" panose="020F0502020204030204" pitchFamily="34" charset="0"/>
                <a:cs typeface="Times New Roman" panose="02020603050405020304" pitchFamily="18" charset="0"/>
              </a:rPr>
              <a:t> et </a:t>
            </a:r>
            <a:r>
              <a:rPr lang="fr-CH" sz="2400" dirty="0" err="1">
                <a:effectLst/>
                <a:latin typeface="Calibri" panose="020F0502020204030204" pitchFamily="34" charset="0"/>
                <a:ea typeface="Calibri" panose="020F0502020204030204" pitchFamily="34" charset="0"/>
                <a:cs typeface="Times New Roman" panose="02020603050405020304" pitchFamily="18" charset="0"/>
              </a:rPr>
              <a:t>Suysses</a:t>
            </a:r>
            <a:r>
              <a:rPr lang="fr-CH" sz="2400" dirty="0">
                <a:effectLst/>
                <a:latin typeface="Calibri" panose="020F0502020204030204" pitchFamily="34" charset="0"/>
                <a:ea typeface="Calibri" panose="020F0502020204030204" pitchFamily="34" charset="0"/>
                <a:cs typeface="Times New Roman" panose="02020603050405020304" pitchFamily="18" charset="0"/>
              </a:rPr>
              <a:t>, </a:t>
            </a:r>
            <a:r>
              <a:rPr lang="fr-CH" sz="2400" dirty="0" err="1">
                <a:effectLst/>
                <a:latin typeface="Calibri" panose="020F0502020204030204" pitchFamily="34" charset="0"/>
                <a:ea typeface="Calibri" panose="020F0502020204030204" pitchFamily="34" charset="0"/>
                <a:cs typeface="Times New Roman" panose="02020603050405020304" pitchFamily="18" charset="0"/>
              </a:rPr>
              <a:t>veans</a:t>
            </a:r>
            <a:r>
              <a:rPr lang="fr-CH" sz="2400" dirty="0">
                <a:effectLst/>
                <a:latin typeface="Calibri" panose="020F0502020204030204" pitchFamily="34" charset="0"/>
                <a:ea typeface="Calibri" panose="020F0502020204030204" pitchFamily="34" charset="0"/>
                <a:cs typeface="Times New Roman" panose="02020603050405020304" pitchFamily="18" charset="0"/>
              </a:rPr>
              <a:t> et </a:t>
            </a:r>
            <a:r>
              <a:rPr lang="fr-CH" sz="2400" dirty="0" err="1">
                <a:effectLst/>
                <a:latin typeface="Calibri" panose="020F0502020204030204" pitchFamily="34" charset="0"/>
                <a:ea typeface="Calibri" panose="020F0502020204030204" pitchFamily="34" charset="0"/>
                <a:cs typeface="Times New Roman" panose="02020603050405020304" pitchFamily="18" charset="0"/>
              </a:rPr>
              <a:t>considerans</a:t>
            </a:r>
            <a:r>
              <a:rPr lang="fr-CH" sz="2400" dirty="0">
                <a:effectLst/>
                <a:latin typeface="Calibri" panose="020F0502020204030204" pitchFamily="34" charset="0"/>
                <a:ea typeface="Calibri" panose="020F0502020204030204" pitchFamily="34" charset="0"/>
                <a:cs typeface="Times New Roman" panose="02020603050405020304" pitchFamily="18" charset="0"/>
              </a:rPr>
              <a:t> la cruelle et pitoyable extermination faite en Granson de leurs amis et </a:t>
            </a:r>
            <a:r>
              <a:rPr lang="fr-CH" sz="2400" dirty="0" err="1">
                <a:effectLst/>
                <a:latin typeface="Calibri" panose="020F0502020204030204" pitchFamily="34" charset="0"/>
                <a:ea typeface="Calibri" panose="020F0502020204030204" pitchFamily="34" charset="0"/>
                <a:cs typeface="Times New Roman" panose="02020603050405020304" pitchFamily="18" charset="0"/>
              </a:rPr>
              <a:t>parens</a:t>
            </a:r>
            <a:r>
              <a:rPr lang="fr-CH" sz="2400" dirty="0">
                <a:effectLst/>
                <a:latin typeface="Calibri" panose="020F0502020204030204" pitchFamily="34" charset="0"/>
                <a:ea typeface="Calibri" panose="020F0502020204030204" pitchFamily="34" charset="0"/>
                <a:cs typeface="Times New Roman" panose="02020603050405020304" pitchFamily="18" charset="0"/>
              </a:rPr>
              <a:t>, laquelle </a:t>
            </a:r>
            <a:r>
              <a:rPr lang="fr-CH" sz="2400" dirty="0" err="1">
                <a:effectLst/>
                <a:latin typeface="Calibri" panose="020F0502020204030204" pitchFamily="34" charset="0"/>
                <a:ea typeface="Calibri" panose="020F0502020204030204" pitchFamily="34" charset="0"/>
                <a:cs typeface="Times New Roman" panose="02020603050405020304" pitchFamily="18" charset="0"/>
              </a:rPr>
              <a:t>ilz</a:t>
            </a:r>
            <a:r>
              <a:rPr lang="fr-CH" sz="2400" dirty="0">
                <a:effectLst/>
                <a:latin typeface="Calibri" panose="020F0502020204030204" pitchFamily="34" charset="0"/>
                <a:ea typeface="Calibri" panose="020F0502020204030204" pitchFamily="34" charset="0"/>
                <a:cs typeface="Times New Roman" panose="02020603050405020304" pitchFamily="18" charset="0"/>
              </a:rPr>
              <a:t> portèrent </a:t>
            </a:r>
            <a:r>
              <a:rPr lang="fr-CH" sz="2400" dirty="0" err="1">
                <a:effectLst/>
                <a:latin typeface="Calibri" panose="020F0502020204030204" pitchFamily="34" charset="0"/>
                <a:ea typeface="Calibri" panose="020F0502020204030204" pitchFamily="34" charset="0"/>
                <a:cs typeface="Times New Roman" panose="02020603050405020304" pitchFamily="18" charset="0"/>
              </a:rPr>
              <a:t>impaciamment</a:t>
            </a:r>
            <a:r>
              <a:rPr lang="fr-CH" sz="2400" dirty="0">
                <a:effectLst/>
                <a:latin typeface="Calibri" panose="020F0502020204030204" pitchFamily="34" charset="0"/>
                <a:ea typeface="Calibri" panose="020F0502020204030204" pitchFamily="34" charset="0"/>
                <a:cs typeface="Times New Roman" panose="02020603050405020304" pitchFamily="18" charset="0"/>
              </a:rPr>
              <a:t>, furent </a:t>
            </a:r>
            <a:r>
              <a:rPr lang="fr-CH" sz="2400" dirty="0" err="1">
                <a:effectLst/>
                <a:latin typeface="Calibri" panose="020F0502020204030204" pitchFamily="34" charset="0"/>
                <a:ea typeface="Calibri" panose="020F0502020204030204" pitchFamily="34" charset="0"/>
                <a:cs typeface="Times New Roman" panose="02020603050405020304" pitchFamily="18" charset="0"/>
              </a:rPr>
              <a:t>espris</a:t>
            </a:r>
            <a:r>
              <a:rPr lang="fr-CH" sz="2400" dirty="0">
                <a:effectLst/>
                <a:latin typeface="Calibri" panose="020F0502020204030204" pitchFamily="34" charset="0"/>
                <a:ea typeface="Calibri" panose="020F0502020204030204" pitchFamily="34" charset="0"/>
                <a:cs typeface="Times New Roman" panose="02020603050405020304" pitchFamily="18" charset="0"/>
              </a:rPr>
              <a:t> et </a:t>
            </a:r>
            <a:r>
              <a:rPr lang="fr-CH" sz="2400" dirty="0" err="1">
                <a:effectLst/>
                <a:latin typeface="Calibri" panose="020F0502020204030204" pitchFamily="34" charset="0"/>
                <a:ea typeface="Calibri" panose="020F0502020204030204" pitchFamily="34" charset="0"/>
                <a:cs typeface="Times New Roman" panose="02020603050405020304" pitchFamily="18" charset="0"/>
              </a:rPr>
              <a:t>aluméz</a:t>
            </a:r>
            <a:r>
              <a:rPr lang="fr-CH" sz="2400" dirty="0">
                <a:effectLst/>
                <a:latin typeface="Calibri" panose="020F0502020204030204" pitchFamily="34" charset="0"/>
                <a:ea typeface="Calibri" panose="020F0502020204030204" pitchFamily="34" charset="0"/>
                <a:cs typeface="Times New Roman" panose="02020603050405020304" pitchFamily="18" charset="0"/>
              </a:rPr>
              <a:t> de </a:t>
            </a:r>
            <a:r>
              <a:rPr lang="fr-CH" sz="2400" dirty="0" err="1">
                <a:effectLst/>
                <a:latin typeface="Calibri" panose="020F0502020204030204" pitchFamily="34" charset="0"/>
                <a:ea typeface="Calibri" panose="020F0502020204030204" pitchFamily="34" charset="0"/>
                <a:cs typeface="Times New Roman" panose="02020603050405020304" pitchFamily="18" charset="0"/>
              </a:rPr>
              <a:t>grant</a:t>
            </a:r>
            <a:r>
              <a:rPr lang="fr-CH" sz="2400" dirty="0">
                <a:effectLst/>
                <a:latin typeface="Calibri" panose="020F0502020204030204" pitchFamily="34" charset="0"/>
                <a:ea typeface="Calibri" panose="020F0502020204030204" pitchFamily="34" charset="0"/>
                <a:cs typeface="Times New Roman" panose="02020603050405020304" pitchFamily="18" charset="0"/>
              </a:rPr>
              <a:t> </a:t>
            </a:r>
            <a:r>
              <a:rPr lang="fr-CH" sz="2400" dirty="0" err="1">
                <a:effectLst/>
                <a:latin typeface="Calibri" panose="020F0502020204030204" pitchFamily="34" charset="0"/>
                <a:ea typeface="Calibri" panose="020F0502020204030204" pitchFamily="34" charset="0"/>
                <a:cs typeface="Times New Roman" panose="02020603050405020304" pitchFamily="18" charset="0"/>
              </a:rPr>
              <a:t>couroux</a:t>
            </a:r>
            <a:r>
              <a:rPr lang="fr-CH" sz="2400" dirty="0">
                <a:effectLst/>
                <a:latin typeface="Calibri" panose="020F0502020204030204" pitchFamily="34" charset="0"/>
                <a:ea typeface="Calibri" panose="020F0502020204030204" pitchFamily="34" charset="0"/>
                <a:cs typeface="Times New Roman" panose="02020603050405020304" pitchFamily="18" charset="0"/>
              </a:rPr>
              <a:t> contre le duc Charles qui trop inhumainement les </a:t>
            </a:r>
            <a:r>
              <a:rPr lang="fr-CH" sz="2400" dirty="0" err="1">
                <a:effectLst/>
                <a:latin typeface="Calibri" panose="020F0502020204030204" pitchFamily="34" charset="0"/>
                <a:ea typeface="Calibri" panose="020F0502020204030204" pitchFamily="34" charset="0"/>
                <a:cs typeface="Times New Roman" panose="02020603050405020304" pitchFamily="18" charset="0"/>
              </a:rPr>
              <a:t>avoit</a:t>
            </a:r>
            <a:r>
              <a:rPr lang="fr-CH" sz="2400" dirty="0">
                <a:effectLst/>
                <a:latin typeface="Calibri" panose="020F0502020204030204" pitchFamily="34" charset="0"/>
                <a:ea typeface="Calibri" panose="020F0502020204030204" pitchFamily="34" charset="0"/>
                <a:cs typeface="Times New Roman" panose="02020603050405020304" pitchFamily="18" charset="0"/>
              </a:rPr>
              <a:t> </a:t>
            </a:r>
            <a:r>
              <a:rPr lang="fr-CH" sz="2400" dirty="0" err="1">
                <a:effectLst/>
                <a:latin typeface="Calibri" panose="020F0502020204030204" pitchFamily="34" charset="0"/>
                <a:ea typeface="Calibri" panose="020F0502020204030204" pitchFamily="34" charset="0"/>
                <a:cs typeface="Times New Roman" panose="02020603050405020304" pitchFamily="18" charset="0"/>
              </a:rPr>
              <a:t>traittiéz</a:t>
            </a:r>
            <a:r>
              <a:rPr lang="fr-CH" sz="2400" dirty="0">
                <a:effectLst/>
                <a:latin typeface="Calibri" panose="020F0502020204030204" pitchFamily="34" charset="0"/>
                <a:ea typeface="Calibri" panose="020F0502020204030204" pitchFamily="34" charset="0"/>
                <a:cs typeface="Times New Roman" panose="02020603050405020304" pitchFamily="18" charset="0"/>
              </a:rPr>
              <a:t>. Dont, pour en prendre </a:t>
            </a:r>
            <a:r>
              <a:rPr lang="fr-CH" sz="2400" dirty="0" err="1">
                <a:effectLst/>
                <a:latin typeface="Calibri" panose="020F0502020204030204" pitchFamily="34" charset="0"/>
                <a:ea typeface="Calibri" panose="020F0502020204030204" pitchFamily="34" charset="0"/>
                <a:cs typeface="Times New Roman" panose="02020603050405020304" pitchFamily="18" charset="0"/>
              </a:rPr>
              <a:t>hatif</a:t>
            </a:r>
            <a:r>
              <a:rPr lang="fr-CH" sz="2400" dirty="0">
                <a:effectLst/>
                <a:latin typeface="Calibri" panose="020F0502020204030204" pitchFamily="34" charset="0"/>
                <a:ea typeface="Calibri" panose="020F0502020204030204" pitchFamily="34" charset="0"/>
                <a:cs typeface="Times New Roman" panose="02020603050405020304" pitchFamily="18" charset="0"/>
              </a:rPr>
              <a:t> vengement, firent </a:t>
            </a:r>
            <a:r>
              <a:rPr lang="fr-CH" sz="2400" dirty="0" err="1">
                <a:effectLst/>
                <a:latin typeface="Calibri" panose="020F0502020204030204" pitchFamily="34" charset="0"/>
                <a:ea typeface="Calibri" panose="020F0502020204030204" pitchFamily="34" charset="0"/>
                <a:cs typeface="Times New Roman" panose="02020603050405020304" pitchFamily="18" charset="0"/>
              </a:rPr>
              <a:t>ung</a:t>
            </a:r>
            <a:r>
              <a:rPr lang="fr-CH" sz="2400" dirty="0">
                <a:effectLst/>
                <a:latin typeface="Calibri" panose="020F0502020204030204" pitchFamily="34" charset="0"/>
                <a:ea typeface="Calibri" panose="020F0502020204030204" pitchFamily="34" charset="0"/>
                <a:cs typeface="Times New Roman" panose="02020603050405020304" pitchFamily="18" charset="0"/>
              </a:rPr>
              <a:t> gros amas de gens de guerre de leur nation et pays et, à </a:t>
            </a:r>
            <a:r>
              <a:rPr lang="fr-CH" sz="2400" dirty="0" err="1">
                <a:effectLst/>
                <a:latin typeface="Calibri" panose="020F0502020204030204" pitchFamily="34" charset="0"/>
                <a:ea typeface="Calibri" panose="020F0502020204030204" pitchFamily="34" charset="0"/>
                <a:cs typeface="Times New Roman" panose="02020603050405020304" pitchFamily="18" charset="0"/>
              </a:rPr>
              <a:t>toutte</a:t>
            </a:r>
            <a:r>
              <a:rPr lang="fr-CH" sz="2400" dirty="0">
                <a:effectLst/>
                <a:latin typeface="Calibri" panose="020F0502020204030204" pitchFamily="34" charset="0"/>
                <a:ea typeface="Calibri" panose="020F0502020204030204" pitchFamily="34" charset="0"/>
                <a:cs typeface="Times New Roman" panose="02020603050405020304" pitchFamily="18" charset="0"/>
              </a:rPr>
              <a:t> diligence, employèrent force, puissance et subtilité, autant que possible leur fut, pour lui porter </a:t>
            </a:r>
            <a:r>
              <a:rPr lang="fr-CH" sz="2400" dirty="0" err="1">
                <a:effectLst/>
                <a:latin typeface="Calibri" panose="020F0502020204030204" pitchFamily="34" charset="0"/>
                <a:ea typeface="Calibri" panose="020F0502020204030204" pitchFamily="34" charset="0"/>
                <a:cs typeface="Times New Roman" panose="02020603050405020304" pitchFamily="18" charset="0"/>
              </a:rPr>
              <a:t>desplaisir</a:t>
            </a:r>
            <a:r>
              <a:rPr lang="fr-CH" sz="2400" dirty="0">
                <a:effectLst/>
                <a:latin typeface="Calibri" panose="020F0502020204030204" pitchFamily="34" charset="0"/>
                <a:ea typeface="Calibri" panose="020F0502020204030204" pitchFamily="34" charset="0"/>
                <a:cs typeface="Times New Roman" panose="02020603050405020304" pitchFamily="18" charset="0"/>
              </a:rPr>
              <a:t> et grevance.»</a:t>
            </a:r>
          </a:p>
          <a:p>
            <a:endParaRPr lang="fr-CH" dirty="0"/>
          </a:p>
        </p:txBody>
      </p:sp>
    </p:spTree>
    <p:extLst>
      <p:ext uri="{BB962C8B-B14F-4D97-AF65-F5344CB8AC3E}">
        <p14:creationId xmlns:p14="http://schemas.microsoft.com/office/powerpoint/2010/main" val="138252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800" dirty="0"/>
              <a:t>Cruauté des soldats français lors de l’invasion des Pays-Bas bourguignons après la mort du Téméraire, d’après la </a:t>
            </a:r>
            <a:r>
              <a:rPr lang="fr-CH" sz="2800" i="1" dirty="0"/>
              <a:t>Chronique</a:t>
            </a:r>
            <a:r>
              <a:rPr lang="fr-CH" sz="2800" dirty="0"/>
              <a:t> de Jean </a:t>
            </a:r>
            <a:r>
              <a:rPr lang="fr-CH" sz="2800" dirty="0" err="1"/>
              <a:t>Molinet</a:t>
            </a:r>
            <a:r>
              <a:rPr lang="fr-CH" sz="2800" dirty="0"/>
              <a:t> :</a:t>
            </a:r>
          </a:p>
        </p:txBody>
      </p:sp>
      <p:sp>
        <p:nvSpPr>
          <p:cNvPr id="3" name="Espace réservé du contenu 2"/>
          <p:cNvSpPr>
            <a:spLocks noGrp="1"/>
          </p:cNvSpPr>
          <p:nvPr>
            <p:ph idx="1"/>
          </p:nvPr>
        </p:nvSpPr>
        <p:spPr>
          <a:xfrm>
            <a:off x="628650" y="1844824"/>
            <a:ext cx="7886700" cy="4752528"/>
          </a:xfrm>
        </p:spPr>
        <p:txBody>
          <a:bodyPr>
            <a:normAutofit fontScale="92500" lnSpcReduction="10000"/>
          </a:bodyPr>
          <a:lstStyle/>
          <a:p>
            <a:pPr marL="0" indent="0" algn="just">
              <a:buNone/>
            </a:pPr>
            <a:r>
              <a:rPr lang="fr-CH" dirty="0"/>
              <a:t>«Chose </a:t>
            </a:r>
            <a:r>
              <a:rPr lang="fr-CH" dirty="0" err="1"/>
              <a:t>incredible</a:t>
            </a:r>
            <a:r>
              <a:rPr lang="fr-CH" dirty="0"/>
              <a:t> et trop longue à mettre en compte me </a:t>
            </a:r>
            <a:r>
              <a:rPr lang="fr-CH" dirty="0" err="1"/>
              <a:t>seroyent</a:t>
            </a:r>
            <a:r>
              <a:rPr lang="fr-CH" dirty="0"/>
              <a:t> les exactions, </a:t>
            </a:r>
            <a:r>
              <a:rPr lang="fr-CH" dirty="0" err="1"/>
              <a:t>derisions</a:t>
            </a:r>
            <a:r>
              <a:rPr lang="fr-CH" dirty="0"/>
              <a:t>, </a:t>
            </a:r>
            <a:r>
              <a:rPr lang="fr-CH" dirty="0" err="1"/>
              <a:t>obprobres</a:t>
            </a:r>
            <a:r>
              <a:rPr lang="fr-CH" dirty="0"/>
              <a:t>, </a:t>
            </a:r>
            <a:r>
              <a:rPr lang="fr-CH" dirty="0" err="1"/>
              <a:t>vilonnies</a:t>
            </a:r>
            <a:r>
              <a:rPr lang="fr-CH" dirty="0"/>
              <a:t>, </a:t>
            </a:r>
            <a:r>
              <a:rPr lang="fr-CH" dirty="0" err="1"/>
              <a:t>occisions</a:t>
            </a:r>
            <a:r>
              <a:rPr lang="fr-CH" dirty="0"/>
              <a:t>, </a:t>
            </a:r>
            <a:r>
              <a:rPr lang="fr-CH" dirty="0" err="1"/>
              <a:t>tirannyes</a:t>
            </a:r>
            <a:r>
              <a:rPr lang="fr-CH" dirty="0"/>
              <a:t>, </a:t>
            </a:r>
            <a:r>
              <a:rPr lang="fr-CH" dirty="0" err="1"/>
              <a:t>larronneries</a:t>
            </a:r>
            <a:r>
              <a:rPr lang="fr-CH" dirty="0"/>
              <a:t>, </a:t>
            </a:r>
            <a:r>
              <a:rPr lang="fr-CH" dirty="0" err="1"/>
              <a:t>raptures</a:t>
            </a:r>
            <a:r>
              <a:rPr lang="fr-CH" dirty="0"/>
              <a:t> et </a:t>
            </a:r>
            <a:r>
              <a:rPr lang="fr-CH" dirty="0" err="1"/>
              <a:t>inhumanitéz</a:t>
            </a:r>
            <a:r>
              <a:rPr lang="fr-CH" dirty="0"/>
              <a:t> que le </a:t>
            </a:r>
            <a:r>
              <a:rPr lang="fr-CH" dirty="0" err="1"/>
              <a:t>roy</a:t>
            </a:r>
            <a:r>
              <a:rPr lang="fr-CH" dirty="0"/>
              <a:t> </a:t>
            </a:r>
            <a:r>
              <a:rPr lang="fr-CH" dirty="0" err="1"/>
              <a:t>permetoit</a:t>
            </a:r>
            <a:r>
              <a:rPr lang="fr-CH" dirty="0"/>
              <a:t> commettre par ses </a:t>
            </a:r>
            <a:r>
              <a:rPr lang="fr-CH" dirty="0" err="1"/>
              <a:t>frans</a:t>
            </a:r>
            <a:r>
              <a:rPr lang="fr-CH" dirty="0"/>
              <a:t> </a:t>
            </a:r>
            <a:r>
              <a:rPr lang="fr-CH" dirty="0" err="1"/>
              <a:t>archiers</a:t>
            </a:r>
            <a:r>
              <a:rPr lang="fr-CH" dirty="0"/>
              <a:t> ès </a:t>
            </a:r>
            <a:r>
              <a:rPr lang="fr-CH" dirty="0" err="1"/>
              <a:t>concquestes</a:t>
            </a:r>
            <a:r>
              <a:rPr lang="fr-CH" dirty="0"/>
              <a:t> qu’il fit par </a:t>
            </a:r>
            <a:r>
              <a:rPr lang="fr-CH" dirty="0" err="1"/>
              <a:t>fas</a:t>
            </a:r>
            <a:r>
              <a:rPr lang="fr-CH" dirty="0"/>
              <a:t> ou par </a:t>
            </a:r>
            <a:r>
              <a:rPr lang="fr-CH" dirty="0" err="1"/>
              <a:t>nephas</a:t>
            </a:r>
            <a:r>
              <a:rPr lang="fr-CH" dirty="0"/>
              <a:t> ès villes dessus nommées ; car lors </a:t>
            </a:r>
            <a:r>
              <a:rPr lang="fr-CH" dirty="0" err="1"/>
              <a:t>estoyent</a:t>
            </a:r>
            <a:r>
              <a:rPr lang="fr-CH" dirty="0"/>
              <a:t> en cours </a:t>
            </a:r>
            <a:r>
              <a:rPr lang="fr-CH" dirty="0" err="1"/>
              <a:t>deflorations</a:t>
            </a:r>
            <a:r>
              <a:rPr lang="fr-CH" dirty="0"/>
              <a:t> de vierges, effusion de sang innocent, </a:t>
            </a:r>
            <a:r>
              <a:rPr lang="fr-CH" dirty="0" err="1"/>
              <a:t>depredations</a:t>
            </a:r>
            <a:r>
              <a:rPr lang="fr-CH" dirty="0"/>
              <a:t> de </a:t>
            </a:r>
            <a:r>
              <a:rPr lang="fr-CH" dirty="0" err="1"/>
              <a:t>hospitaulx</a:t>
            </a:r>
            <a:r>
              <a:rPr lang="fr-CH" dirty="0"/>
              <a:t>, </a:t>
            </a:r>
            <a:r>
              <a:rPr lang="fr-CH" dirty="0" err="1"/>
              <a:t>spolations</a:t>
            </a:r>
            <a:r>
              <a:rPr lang="fr-CH" dirty="0"/>
              <a:t> de matrones, </a:t>
            </a:r>
            <a:r>
              <a:rPr lang="fr-CH" dirty="0" err="1"/>
              <a:t>carcerations</a:t>
            </a:r>
            <a:r>
              <a:rPr lang="fr-CH" dirty="0"/>
              <a:t> de </a:t>
            </a:r>
            <a:r>
              <a:rPr lang="fr-CH" dirty="0" err="1"/>
              <a:t>jovenenceaux</a:t>
            </a:r>
            <a:r>
              <a:rPr lang="fr-CH" dirty="0"/>
              <a:t>, extinctions d’</a:t>
            </a:r>
            <a:r>
              <a:rPr lang="fr-CH" dirty="0" err="1"/>
              <a:t>enfans</a:t>
            </a:r>
            <a:r>
              <a:rPr lang="fr-CH" dirty="0"/>
              <a:t>, </a:t>
            </a:r>
            <a:r>
              <a:rPr lang="fr-CH" dirty="0" err="1"/>
              <a:t>submertions</a:t>
            </a:r>
            <a:r>
              <a:rPr lang="fr-CH" dirty="0"/>
              <a:t> de </a:t>
            </a:r>
            <a:r>
              <a:rPr lang="fr-CH" dirty="0" err="1"/>
              <a:t>viellars</a:t>
            </a:r>
            <a:r>
              <a:rPr lang="fr-CH" dirty="0"/>
              <a:t>, combustions d’</a:t>
            </a:r>
            <a:r>
              <a:rPr lang="fr-CH" dirty="0" err="1"/>
              <a:t>eglises</a:t>
            </a:r>
            <a:r>
              <a:rPr lang="fr-CH" dirty="0"/>
              <a:t>, </a:t>
            </a:r>
            <a:r>
              <a:rPr lang="fr-CH" dirty="0" err="1"/>
              <a:t>persecutions</a:t>
            </a:r>
            <a:r>
              <a:rPr lang="fr-CH" dirty="0"/>
              <a:t> de </a:t>
            </a:r>
            <a:r>
              <a:rPr lang="fr-CH" dirty="0" err="1"/>
              <a:t>prestres</a:t>
            </a:r>
            <a:r>
              <a:rPr lang="fr-CH" dirty="0"/>
              <a:t>, forcement de femmes, </a:t>
            </a:r>
            <a:r>
              <a:rPr lang="fr-CH" dirty="0" err="1"/>
              <a:t>demolicions</a:t>
            </a:r>
            <a:r>
              <a:rPr lang="fr-CH" dirty="0"/>
              <a:t> de villes, (…). Pour plus </a:t>
            </a:r>
            <a:r>
              <a:rPr lang="fr-CH" dirty="0" err="1"/>
              <a:t>ahontagier</a:t>
            </a:r>
            <a:r>
              <a:rPr lang="fr-CH" dirty="0"/>
              <a:t> et vilipender le </a:t>
            </a:r>
            <a:r>
              <a:rPr lang="fr-CH" dirty="0" err="1"/>
              <a:t>femenin</a:t>
            </a:r>
            <a:r>
              <a:rPr lang="fr-CH" dirty="0"/>
              <a:t> sexe, ce que les infidèles </a:t>
            </a:r>
            <a:r>
              <a:rPr lang="fr-CH" dirty="0" err="1"/>
              <a:t>coevrent</a:t>
            </a:r>
            <a:r>
              <a:rPr lang="fr-CH" dirty="0"/>
              <a:t> et </a:t>
            </a:r>
            <a:r>
              <a:rPr lang="fr-CH" dirty="0" err="1"/>
              <a:t>honneurent</a:t>
            </a:r>
            <a:r>
              <a:rPr lang="fr-CH" dirty="0"/>
              <a:t>, </a:t>
            </a:r>
            <a:r>
              <a:rPr lang="fr-CH" dirty="0" err="1"/>
              <a:t>ilz</a:t>
            </a:r>
            <a:r>
              <a:rPr lang="fr-CH" dirty="0"/>
              <a:t> </a:t>
            </a:r>
            <a:r>
              <a:rPr lang="fr-CH" dirty="0" err="1"/>
              <a:t>copoyent</a:t>
            </a:r>
            <a:r>
              <a:rPr lang="fr-CH" dirty="0"/>
              <a:t> aux femmes (...) qu’</a:t>
            </a:r>
            <a:r>
              <a:rPr lang="fr-CH" dirty="0" err="1"/>
              <a:t>ilz</a:t>
            </a:r>
            <a:r>
              <a:rPr lang="fr-CH" dirty="0"/>
              <a:t> </a:t>
            </a:r>
            <a:r>
              <a:rPr lang="fr-CH" dirty="0" err="1"/>
              <a:t>trouvoyent</a:t>
            </a:r>
            <a:r>
              <a:rPr lang="fr-CH" dirty="0"/>
              <a:t> sur les champs leurs </a:t>
            </a:r>
            <a:r>
              <a:rPr lang="fr-CH" dirty="0" err="1"/>
              <a:t>vestemens</a:t>
            </a:r>
            <a:r>
              <a:rPr lang="fr-CH" dirty="0"/>
              <a:t>, une </a:t>
            </a:r>
            <a:r>
              <a:rPr lang="fr-CH" dirty="0" err="1"/>
              <a:t>paulme</a:t>
            </a:r>
            <a:r>
              <a:rPr lang="fr-CH" dirty="0"/>
              <a:t> </a:t>
            </a:r>
            <a:r>
              <a:rPr lang="fr-CH" dirty="0" err="1"/>
              <a:t>desoubz</a:t>
            </a:r>
            <a:r>
              <a:rPr lang="fr-CH" dirty="0"/>
              <a:t> la </a:t>
            </a:r>
            <a:r>
              <a:rPr lang="fr-CH" dirty="0" err="1"/>
              <a:t>coroye</a:t>
            </a:r>
            <a:r>
              <a:rPr lang="fr-CH" dirty="0"/>
              <a:t>, </a:t>
            </a:r>
            <a:r>
              <a:rPr lang="fr-CH" dirty="0" err="1"/>
              <a:t>destrousoyent</a:t>
            </a:r>
            <a:r>
              <a:rPr lang="fr-CH" dirty="0"/>
              <a:t> la </a:t>
            </a:r>
            <a:r>
              <a:rPr lang="fr-CH" dirty="0" err="1"/>
              <a:t>renchon</a:t>
            </a:r>
            <a:r>
              <a:rPr lang="fr-CH" dirty="0"/>
              <a:t> de leurs amis. Telle la paya bien au long pour son mary qui depuis lui fut rendu mort. </a:t>
            </a:r>
            <a:r>
              <a:rPr lang="fr-CH" dirty="0" err="1"/>
              <a:t>Ilz</a:t>
            </a:r>
            <a:r>
              <a:rPr lang="fr-CH" dirty="0"/>
              <a:t> </a:t>
            </a:r>
            <a:r>
              <a:rPr lang="fr-CH" dirty="0" err="1"/>
              <a:t>brusloyent</a:t>
            </a:r>
            <a:r>
              <a:rPr lang="fr-CH" dirty="0"/>
              <a:t> les villages qui leur </a:t>
            </a:r>
            <a:r>
              <a:rPr lang="fr-CH" dirty="0" err="1"/>
              <a:t>estoyent</a:t>
            </a:r>
            <a:r>
              <a:rPr lang="fr-CH" dirty="0"/>
              <a:t> </a:t>
            </a:r>
            <a:r>
              <a:rPr lang="fr-CH" dirty="0" err="1"/>
              <a:t>chièrement</a:t>
            </a:r>
            <a:r>
              <a:rPr lang="fr-CH" dirty="0"/>
              <a:t> </a:t>
            </a:r>
            <a:r>
              <a:rPr lang="fr-CH" dirty="0" err="1"/>
              <a:t>rachetéz</a:t>
            </a:r>
            <a:r>
              <a:rPr lang="fr-CH" dirty="0"/>
              <a:t>. </a:t>
            </a:r>
            <a:r>
              <a:rPr lang="fr-CH" dirty="0" err="1"/>
              <a:t>Brief</a:t>
            </a:r>
            <a:r>
              <a:rPr lang="fr-CH" dirty="0"/>
              <a:t>, </a:t>
            </a:r>
            <a:r>
              <a:rPr lang="fr-CH" dirty="0" err="1"/>
              <a:t>toutte</a:t>
            </a:r>
            <a:r>
              <a:rPr lang="fr-CH" dirty="0"/>
              <a:t> espèce de </a:t>
            </a:r>
            <a:r>
              <a:rPr lang="fr-CH" dirty="0" err="1"/>
              <a:t>cruaulté</a:t>
            </a:r>
            <a:r>
              <a:rPr lang="fr-CH" dirty="0"/>
              <a:t> que les </a:t>
            </a:r>
            <a:r>
              <a:rPr lang="fr-CH" dirty="0" err="1"/>
              <a:t>tirans</a:t>
            </a:r>
            <a:r>
              <a:rPr lang="fr-CH" dirty="0"/>
              <a:t> </a:t>
            </a:r>
            <a:r>
              <a:rPr lang="fr-CH" dirty="0" err="1"/>
              <a:t>payens</a:t>
            </a:r>
            <a:r>
              <a:rPr lang="fr-CH" dirty="0"/>
              <a:t> </a:t>
            </a:r>
            <a:r>
              <a:rPr lang="fr-CH" dirty="0" err="1"/>
              <a:t>soloyent</a:t>
            </a:r>
            <a:r>
              <a:rPr lang="fr-CH" dirty="0"/>
              <a:t> </a:t>
            </a:r>
            <a:r>
              <a:rPr lang="fr-CH" dirty="0" err="1"/>
              <a:t>ancyennement</a:t>
            </a:r>
            <a:r>
              <a:rPr lang="fr-CH" dirty="0"/>
              <a:t> faire aux </a:t>
            </a:r>
            <a:r>
              <a:rPr lang="fr-CH" dirty="0" err="1"/>
              <a:t>cristiiens</a:t>
            </a:r>
            <a:r>
              <a:rPr lang="fr-CH" dirty="0"/>
              <a:t>, les </a:t>
            </a:r>
            <a:r>
              <a:rPr lang="fr-CH" dirty="0" err="1"/>
              <a:t>Franchois</a:t>
            </a:r>
            <a:r>
              <a:rPr lang="fr-CH" dirty="0"/>
              <a:t> en </a:t>
            </a:r>
            <a:r>
              <a:rPr lang="fr-CH" dirty="0" err="1"/>
              <a:t>passionnoyent</a:t>
            </a:r>
            <a:r>
              <a:rPr lang="fr-CH" dirty="0"/>
              <a:t> les </a:t>
            </a:r>
            <a:r>
              <a:rPr lang="fr-CH" dirty="0" err="1"/>
              <a:t>Bourguegnons</a:t>
            </a:r>
            <a:r>
              <a:rPr lang="fr-CH" dirty="0"/>
              <a:t> et, qu’il soit </a:t>
            </a:r>
            <a:r>
              <a:rPr lang="fr-CH" dirty="0" err="1"/>
              <a:t>vray</a:t>
            </a:r>
            <a:r>
              <a:rPr lang="fr-CH" dirty="0"/>
              <a:t>, </a:t>
            </a:r>
            <a:r>
              <a:rPr lang="fr-CH" dirty="0" err="1"/>
              <a:t>ilz</a:t>
            </a:r>
            <a:r>
              <a:rPr lang="fr-CH" dirty="0"/>
              <a:t> crucifièrent </a:t>
            </a:r>
            <a:r>
              <a:rPr lang="fr-CH" dirty="0" err="1"/>
              <a:t>ung</a:t>
            </a:r>
            <a:r>
              <a:rPr lang="fr-CH" dirty="0"/>
              <a:t> prisonnier et lui fichèrent de gros </a:t>
            </a:r>
            <a:r>
              <a:rPr lang="fr-CH" dirty="0" err="1"/>
              <a:t>claux</a:t>
            </a:r>
            <a:r>
              <a:rPr lang="fr-CH" dirty="0"/>
              <a:t> mains et </a:t>
            </a:r>
            <a:r>
              <a:rPr lang="fr-CH" dirty="0" err="1"/>
              <a:t>piez</a:t>
            </a:r>
            <a:r>
              <a:rPr lang="fr-CH" dirty="0"/>
              <a:t> contre une couche, en la </a:t>
            </a:r>
            <a:r>
              <a:rPr lang="fr-CH" dirty="0" err="1"/>
              <a:t>parroisse</a:t>
            </a:r>
            <a:r>
              <a:rPr lang="fr-CH" dirty="0"/>
              <a:t> de Saint-</a:t>
            </a:r>
            <a:r>
              <a:rPr lang="fr-CH" dirty="0" err="1"/>
              <a:t>Brisse</a:t>
            </a:r>
            <a:r>
              <a:rPr lang="fr-CH" dirty="0"/>
              <a:t> à Tournay, lors qu’</a:t>
            </a:r>
            <a:r>
              <a:rPr lang="fr-CH" dirty="0" err="1"/>
              <a:t>ilz</a:t>
            </a:r>
            <a:r>
              <a:rPr lang="fr-CH" dirty="0"/>
              <a:t> </a:t>
            </a:r>
            <a:r>
              <a:rPr lang="fr-CH" dirty="0" err="1"/>
              <a:t>bruslèrent</a:t>
            </a:r>
            <a:r>
              <a:rPr lang="fr-CH" dirty="0"/>
              <a:t> </a:t>
            </a:r>
            <a:r>
              <a:rPr lang="fr-CH" dirty="0" err="1"/>
              <a:t>Harlebecque</a:t>
            </a:r>
            <a:r>
              <a:rPr lang="fr-CH" dirty="0"/>
              <a:t>.»</a:t>
            </a:r>
          </a:p>
        </p:txBody>
      </p:sp>
    </p:spTree>
    <p:extLst>
      <p:ext uri="{BB962C8B-B14F-4D97-AF65-F5344CB8AC3E}">
        <p14:creationId xmlns:p14="http://schemas.microsoft.com/office/powerpoint/2010/main" val="1102395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3568" y="836712"/>
            <a:ext cx="7886700" cy="4855394"/>
          </a:xfrm>
        </p:spPr>
        <p:txBody>
          <a:bodyPr>
            <a:normAutofit lnSpcReduction="10000"/>
          </a:bodyPr>
          <a:lstStyle/>
          <a:p>
            <a:pPr marL="0" indent="0" algn="just">
              <a:buNone/>
            </a:pPr>
            <a:r>
              <a:rPr lang="fr-FR" sz="2800" dirty="0">
                <a:latin typeface="+mj-lt"/>
              </a:rPr>
              <a:t>La barbarie des Suisses, selon Enée Sylvio Piccolomini, </a:t>
            </a:r>
            <a:r>
              <a:rPr lang="fr-FR" sz="2800" i="1" dirty="0">
                <a:latin typeface="+mj-lt"/>
              </a:rPr>
              <a:t>Historia de Europa</a:t>
            </a:r>
            <a:r>
              <a:rPr lang="fr-FR" sz="2800" dirty="0">
                <a:latin typeface="+mj-lt"/>
              </a:rPr>
              <a:t>, 1458 :</a:t>
            </a:r>
            <a:endParaRPr lang="fr-CH" sz="1400" dirty="0">
              <a:latin typeface="+mj-lt"/>
            </a:endParaRPr>
          </a:p>
          <a:p>
            <a:pPr marL="0" indent="0" algn="just">
              <a:buNone/>
            </a:pPr>
            <a:endParaRPr lang="fr-FR" sz="2400" dirty="0"/>
          </a:p>
          <a:p>
            <a:pPr marL="0" indent="0" algn="just">
              <a:buNone/>
            </a:pPr>
            <a:r>
              <a:rPr lang="fr-FR" sz="2400" dirty="0"/>
              <a:t>« Les Suisses sont un peuple féroce de montagnards. Quand le peuple de Zurich renia un pacte qu’ils avaient conclus avec eux, ils formèrent une armée et marchèrent dans leur territoire, en détruisant tout sur leur passage. Quand le peuple de Zurich osa les rencontrer en bataille, ils furent massacrés. Telle était la brutalité des Suisses envers leurs ennemis vaincus qu’ils festoyèrent à l’endroit précis où ils avaient gagné la victoire. Ils empilèrent les corps des tués pour faire des tables et des chaises, et découpant les cadavres ennemis, ils burent leur sang et déchirèrent leurs cœur avec les dents ».</a:t>
            </a:r>
          </a:p>
          <a:p>
            <a:pPr marL="0" indent="0">
              <a:buNone/>
            </a:pPr>
            <a:endParaRPr lang="fr-CH" dirty="0"/>
          </a:p>
        </p:txBody>
      </p:sp>
    </p:spTree>
    <p:extLst>
      <p:ext uri="{BB962C8B-B14F-4D97-AF65-F5344CB8AC3E}">
        <p14:creationId xmlns:p14="http://schemas.microsoft.com/office/powerpoint/2010/main" val="3085983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971599" y="764704"/>
            <a:ext cx="7402805" cy="4739029"/>
          </a:xfrm>
          <a:prstGeom prst="rect">
            <a:avLst/>
          </a:prstGeom>
        </p:spPr>
      </p:pic>
      <p:sp>
        <p:nvSpPr>
          <p:cNvPr id="5" name="Espace réservé du contenu 2"/>
          <p:cNvSpPr txBox="1">
            <a:spLocks/>
          </p:cNvSpPr>
          <p:nvPr/>
        </p:nvSpPr>
        <p:spPr>
          <a:xfrm>
            <a:off x="1648666" y="5733256"/>
            <a:ext cx="6048672" cy="84412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fr-CH" sz="1400" dirty="0" smtClean="0"/>
              <a:t>Reconstitution d’un costume de piquier, v. 1530.</a:t>
            </a:r>
          </a:p>
          <a:p>
            <a:pPr marL="0" indent="0" algn="ctr">
              <a:buFont typeface="Arial" panose="020B0604020202020204" pitchFamily="34" charset="0"/>
              <a:buNone/>
            </a:pPr>
            <a:r>
              <a:rPr lang="fr-CH" sz="1400" dirty="0" smtClean="0"/>
              <a:t>Espace des Troupes jurassiennes, Musée de Saint-Imier.</a:t>
            </a:r>
            <a:endParaRPr lang="fr-CH" sz="1400" dirty="0"/>
          </a:p>
        </p:txBody>
      </p:sp>
    </p:spTree>
    <p:extLst>
      <p:ext uri="{BB962C8B-B14F-4D97-AF65-F5344CB8AC3E}">
        <p14:creationId xmlns:p14="http://schemas.microsoft.com/office/powerpoint/2010/main" val="1761935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2400" dirty="0"/>
              <a:t>La barbarie des Suisses, selon Pierre Gringore (v. 1512) :</a:t>
            </a:r>
          </a:p>
        </p:txBody>
      </p:sp>
      <p:sp>
        <p:nvSpPr>
          <p:cNvPr id="3" name="Espace réservé du contenu 2"/>
          <p:cNvSpPr>
            <a:spLocks noGrp="1"/>
          </p:cNvSpPr>
          <p:nvPr>
            <p:ph idx="1"/>
          </p:nvPr>
        </p:nvSpPr>
        <p:spPr/>
        <p:txBody>
          <a:bodyPr>
            <a:normAutofit fontScale="92500" lnSpcReduction="20000"/>
          </a:bodyPr>
          <a:lstStyle/>
          <a:p>
            <a:pPr marL="0" indent="0">
              <a:buNone/>
            </a:pPr>
            <a:r>
              <a:rPr lang="fr-CH" dirty="0"/>
              <a:t>«En lieux sacrez </a:t>
            </a:r>
            <a:r>
              <a:rPr lang="fr-CH" dirty="0" err="1"/>
              <a:t>Suysses</a:t>
            </a:r>
            <a:r>
              <a:rPr lang="fr-CH" dirty="0"/>
              <a:t> </a:t>
            </a:r>
            <a:r>
              <a:rPr lang="fr-CH" dirty="0" err="1"/>
              <a:t>mectent</a:t>
            </a:r>
            <a:r>
              <a:rPr lang="fr-CH" dirty="0"/>
              <a:t> les mains ;</a:t>
            </a:r>
          </a:p>
          <a:p>
            <a:pPr marL="0" indent="0">
              <a:buNone/>
            </a:pPr>
            <a:r>
              <a:rPr lang="fr-CH" dirty="0"/>
              <a:t>Abbés, </a:t>
            </a:r>
            <a:r>
              <a:rPr lang="fr-CH" dirty="0" err="1"/>
              <a:t>Moynes</a:t>
            </a:r>
            <a:r>
              <a:rPr lang="fr-CH" dirty="0"/>
              <a:t>, </a:t>
            </a:r>
            <a:r>
              <a:rPr lang="fr-CH" dirty="0" err="1"/>
              <a:t>Prestres</a:t>
            </a:r>
            <a:r>
              <a:rPr lang="fr-CH" dirty="0"/>
              <a:t> et </a:t>
            </a:r>
            <a:r>
              <a:rPr lang="fr-CH" dirty="0" err="1"/>
              <a:t>Chappelains</a:t>
            </a:r>
            <a:r>
              <a:rPr lang="fr-CH" dirty="0"/>
              <a:t>, </a:t>
            </a:r>
          </a:p>
          <a:p>
            <a:pPr marL="0" indent="0">
              <a:buNone/>
            </a:pPr>
            <a:r>
              <a:rPr lang="fr-CH" dirty="0" err="1"/>
              <a:t>Batent</a:t>
            </a:r>
            <a:r>
              <a:rPr lang="fr-CH" dirty="0"/>
              <a:t>, pillent, rançonnent et molestent,</a:t>
            </a:r>
          </a:p>
          <a:p>
            <a:pPr marL="0" indent="0">
              <a:buNone/>
            </a:pPr>
            <a:r>
              <a:rPr lang="fr-CH" dirty="0"/>
              <a:t>Et sont si fiers, </a:t>
            </a:r>
            <a:r>
              <a:rPr lang="fr-CH" dirty="0" err="1"/>
              <a:t>cruelz</a:t>
            </a:r>
            <a:r>
              <a:rPr lang="fr-CH" dirty="0"/>
              <a:t> et inhumains,</a:t>
            </a:r>
          </a:p>
          <a:p>
            <a:pPr marL="0" indent="0">
              <a:buNone/>
            </a:pPr>
            <a:r>
              <a:rPr lang="fr-CH" dirty="0"/>
              <a:t>Qu’i </a:t>
            </a:r>
            <a:r>
              <a:rPr lang="fr-CH" dirty="0" err="1"/>
              <a:t>viollent</a:t>
            </a:r>
            <a:r>
              <a:rPr lang="fr-CH" dirty="0"/>
              <a:t> Abbesses et Nonnains ;</a:t>
            </a:r>
          </a:p>
          <a:p>
            <a:pPr marL="0" indent="0">
              <a:buNone/>
            </a:pPr>
            <a:r>
              <a:rPr lang="fr-CH" dirty="0"/>
              <a:t>Des </a:t>
            </a:r>
            <a:r>
              <a:rPr lang="fr-CH" dirty="0" err="1"/>
              <a:t>corporaulx</a:t>
            </a:r>
            <a:r>
              <a:rPr lang="fr-CH" dirty="0"/>
              <a:t> et chasubles se </a:t>
            </a:r>
            <a:r>
              <a:rPr lang="fr-CH" dirty="0" err="1"/>
              <a:t>vestent</a:t>
            </a:r>
            <a:r>
              <a:rPr lang="fr-CH" dirty="0"/>
              <a:t> …</a:t>
            </a:r>
          </a:p>
          <a:p>
            <a:pPr marL="0" indent="0">
              <a:buNone/>
            </a:pPr>
            <a:r>
              <a:rPr lang="fr-CH" dirty="0"/>
              <a:t>Ce sont </a:t>
            </a:r>
            <a:r>
              <a:rPr lang="fr-CH" dirty="0" err="1"/>
              <a:t>tirans</a:t>
            </a:r>
            <a:r>
              <a:rPr lang="fr-CH" dirty="0"/>
              <a:t> plains d’opprobres diffames</a:t>
            </a:r>
          </a:p>
          <a:p>
            <a:pPr marL="0" indent="0">
              <a:buNone/>
            </a:pPr>
            <a:r>
              <a:rPr lang="fr-CH" dirty="0"/>
              <a:t>Qui ne craignent meurtrir, </a:t>
            </a:r>
            <a:r>
              <a:rPr lang="fr-CH" dirty="0" err="1"/>
              <a:t>dampner</a:t>
            </a:r>
            <a:r>
              <a:rPr lang="fr-CH" dirty="0"/>
              <a:t> leurs </a:t>
            </a:r>
            <a:r>
              <a:rPr lang="fr-CH" dirty="0" err="1"/>
              <a:t>ames</a:t>
            </a:r>
            <a:r>
              <a:rPr lang="fr-CH" dirty="0"/>
              <a:t>,</a:t>
            </a:r>
          </a:p>
          <a:p>
            <a:pPr marL="0" indent="0">
              <a:buNone/>
            </a:pPr>
            <a:r>
              <a:rPr lang="fr-CH" dirty="0"/>
              <a:t>Car </a:t>
            </a:r>
            <a:r>
              <a:rPr lang="fr-CH" dirty="0" err="1"/>
              <a:t>conduictz</a:t>
            </a:r>
            <a:r>
              <a:rPr lang="fr-CH" dirty="0"/>
              <a:t> sont par les </a:t>
            </a:r>
            <a:r>
              <a:rPr lang="fr-CH" dirty="0" err="1"/>
              <a:t>Espritz</a:t>
            </a:r>
            <a:r>
              <a:rPr lang="fr-CH" dirty="0"/>
              <a:t> malins ;</a:t>
            </a:r>
          </a:p>
          <a:p>
            <a:pPr marL="0" indent="0">
              <a:buNone/>
            </a:pPr>
            <a:r>
              <a:rPr lang="fr-CH" dirty="0"/>
              <a:t>Leur </a:t>
            </a:r>
            <a:r>
              <a:rPr lang="fr-CH" dirty="0" err="1"/>
              <a:t>desduict</a:t>
            </a:r>
            <a:r>
              <a:rPr lang="fr-CH" dirty="0"/>
              <a:t> est à faire </a:t>
            </a:r>
            <a:r>
              <a:rPr lang="fr-CH" dirty="0" err="1"/>
              <a:t>veifves</a:t>
            </a:r>
            <a:r>
              <a:rPr lang="fr-CH" dirty="0"/>
              <a:t> femmes</a:t>
            </a:r>
          </a:p>
          <a:p>
            <a:pPr marL="0" indent="0">
              <a:buNone/>
            </a:pPr>
            <a:r>
              <a:rPr lang="fr-CH" dirty="0"/>
              <a:t>Et se mirent à </a:t>
            </a:r>
            <a:r>
              <a:rPr lang="fr-CH" dirty="0" err="1"/>
              <a:t>desflorer</a:t>
            </a:r>
            <a:r>
              <a:rPr lang="fr-CH" dirty="0"/>
              <a:t> les dames,</a:t>
            </a:r>
          </a:p>
          <a:p>
            <a:pPr marL="0" indent="0">
              <a:buNone/>
            </a:pPr>
            <a:r>
              <a:rPr lang="fr-CH" dirty="0" err="1"/>
              <a:t>Desheritans</a:t>
            </a:r>
            <a:r>
              <a:rPr lang="fr-CH" dirty="0"/>
              <a:t> pupilles, orphelins</a:t>
            </a:r>
          </a:p>
          <a:p>
            <a:pPr marL="0" indent="0">
              <a:buNone/>
            </a:pPr>
            <a:r>
              <a:rPr lang="fr-CH" dirty="0"/>
              <a:t>(…)</a:t>
            </a:r>
          </a:p>
          <a:p>
            <a:pPr marL="0" indent="0">
              <a:buNone/>
            </a:pPr>
            <a:r>
              <a:rPr lang="fr-CH" dirty="0"/>
              <a:t>Riens n’est pire que le </a:t>
            </a:r>
            <a:r>
              <a:rPr lang="fr-CH" dirty="0" err="1"/>
              <a:t>povre</a:t>
            </a:r>
            <a:r>
              <a:rPr lang="fr-CH" dirty="0"/>
              <a:t> orgueilleux.»</a:t>
            </a:r>
          </a:p>
          <a:p>
            <a:endParaRPr lang="fr-CH" dirty="0"/>
          </a:p>
        </p:txBody>
      </p:sp>
    </p:spTree>
    <p:extLst>
      <p:ext uri="{BB962C8B-B14F-4D97-AF65-F5344CB8AC3E}">
        <p14:creationId xmlns:p14="http://schemas.microsoft.com/office/powerpoint/2010/main" val="529626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908720"/>
            <a:ext cx="8119755" cy="4567362"/>
          </a:xfrm>
        </p:spPr>
      </p:pic>
      <p:sp>
        <p:nvSpPr>
          <p:cNvPr id="5" name="ZoneTexte 4"/>
          <p:cNvSpPr txBox="1"/>
          <p:nvPr/>
        </p:nvSpPr>
        <p:spPr>
          <a:xfrm>
            <a:off x="2115153" y="5733256"/>
            <a:ext cx="4968552" cy="523220"/>
          </a:xfrm>
          <a:prstGeom prst="rect">
            <a:avLst/>
          </a:prstGeom>
          <a:noFill/>
        </p:spPr>
        <p:txBody>
          <a:bodyPr wrap="square" rtlCol="0">
            <a:spAutoFit/>
          </a:bodyPr>
          <a:lstStyle/>
          <a:p>
            <a:pPr algn="ctr"/>
            <a:r>
              <a:rPr lang="fr-CH" sz="1400" dirty="0" smtClean="0"/>
              <a:t>Reconstitution de la bataille de Grunwald </a:t>
            </a:r>
            <a:r>
              <a:rPr lang="fr-CH" sz="1400" dirty="0"/>
              <a:t>(Tannenberg), 1410. </a:t>
            </a:r>
            <a:endParaRPr lang="fr-CH" sz="1400" dirty="0" smtClean="0"/>
          </a:p>
          <a:p>
            <a:pPr algn="ctr"/>
            <a:r>
              <a:rPr lang="fr-CH" sz="1400" dirty="0" smtClean="0">
                <a:hlinkClick r:id="rId3"/>
              </a:rPr>
              <a:t>https</a:t>
            </a:r>
            <a:r>
              <a:rPr lang="fr-CH" sz="1400" dirty="0">
                <a:hlinkClick r:id="rId3"/>
              </a:rPr>
              <a:t>://</a:t>
            </a:r>
            <a:r>
              <a:rPr lang="fr-CH" sz="1400" dirty="0" smtClean="0">
                <a:hlinkClick r:id="rId3"/>
              </a:rPr>
              <a:t>grunwald1410.pl</a:t>
            </a:r>
            <a:r>
              <a:rPr lang="fr-CH" sz="1400" dirty="0" smtClean="0"/>
              <a:t> </a:t>
            </a:r>
            <a:endParaRPr lang="fr-CH" sz="1400" dirty="0"/>
          </a:p>
        </p:txBody>
      </p:sp>
    </p:spTree>
    <p:extLst>
      <p:ext uri="{BB962C8B-B14F-4D97-AF65-F5344CB8AC3E}">
        <p14:creationId xmlns:p14="http://schemas.microsoft.com/office/powerpoint/2010/main" val="1821239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4132" y="188640"/>
            <a:ext cx="8235735" cy="6176802"/>
          </a:xfrm>
          <a:effectLst>
            <a:softEdge rad="63500"/>
          </a:effectLst>
        </p:spPr>
      </p:pic>
      <p:sp>
        <p:nvSpPr>
          <p:cNvPr id="5" name="ZoneTexte 4"/>
          <p:cNvSpPr txBox="1"/>
          <p:nvPr/>
        </p:nvSpPr>
        <p:spPr>
          <a:xfrm>
            <a:off x="3563888" y="6413973"/>
            <a:ext cx="2592288" cy="369332"/>
          </a:xfrm>
          <a:prstGeom prst="rect">
            <a:avLst/>
          </a:prstGeom>
          <a:noFill/>
        </p:spPr>
        <p:txBody>
          <a:bodyPr wrap="square" rtlCol="0">
            <a:spAutoFit/>
          </a:bodyPr>
          <a:lstStyle/>
          <a:p>
            <a:r>
              <a:rPr lang="fr-CH" dirty="0" smtClean="0"/>
              <a:t>Photo Loïc Chollet</a:t>
            </a:r>
            <a:endParaRPr lang="fr-CH" dirty="0"/>
          </a:p>
        </p:txBody>
      </p:sp>
    </p:spTree>
    <p:extLst>
      <p:ext uri="{BB962C8B-B14F-4D97-AF65-F5344CB8AC3E}">
        <p14:creationId xmlns:p14="http://schemas.microsoft.com/office/powerpoint/2010/main" val="3451978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28650" y="1196752"/>
            <a:ext cx="7886700" cy="5484267"/>
          </a:xfrm>
        </p:spPr>
        <p:txBody>
          <a:bodyPr>
            <a:normAutofit/>
          </a:bodyPr>
          <a:lstStyle/>
          <a:p>
            <a:pPr marL="0" indent="0">
              <a:buNone/>
            </a:pPr>
            <a:endParaRPr lang="fr-FR" dirty="0" smtClean="0"/>
          </a:p>
          <a:p>
            <a:pPr marL="0" indent="0" algn="just">
              <a:buNone/>
            </a:pPr>
            <a:r>
              <a:rPr lang="fr-FR" sz="1800" dirty="0" smtClean="0"/>
              <a:t>«</a:t>
            </a:r>
            <a:r>
              <a:rPr lang="fr-FR" sz="1800" dirty="0"/>
              <a:t> A tous les princes, barons, chevaliers et hommes en armes et tous les autres Chrétiens loyaux que ces lettres atteignent. Nous, frère Henri de Plauen, castellan de </a:t>
            </a:r>
            <a:r>
              <a:rPr lang="fr-FR" sz="1800" dirty="0" err="1"/>
              <a:t>Swetz</a:t>
            </a:r>
            <a:r>
              <a:rPr lang="fr-FR" sz="1800" dirty="0"/>
              <a:t>, agissant en place du grand-maître des Chevaliers teutoniques de Prusse, vous notifions que le Roi de Pologne et le Duc </a:t>
            </a:r>
            <a:r>
              <a:rPr lang="fr-FR" sz="1800" dirty="0" err="1"/>
              <a:t>Vytautas</a:t>
            </a:r>
            <a:r>
              <a:rPr lang="fr-FR" sz="1800" dirty="0"/>
              <a:t>, avec une grande force et des Sarrasins infidèles ont assiégé le château de </a:t>
            </a:r>
            <a:r>
              <a:rPr lang="fr-FR" sz="1800" dirty="0" err="1"/>
              <a:t>Marienbourg</a:t>
            </a:r>
            <a:r>
              <a:rPr lang="fr-FR" sz="1800" dirty="0"/>
              <a:t>. Dans ce siège, vraiment toutes la faculté et toute la puissance de l’Ordre sont engagés. </a:t>
            </a:r>
            <a:r>
              <a:rPr lang="fr-FR" sz="1800" dirty="0" smtClean="0"/>
              <a:t>Ainsi</a:t>
            </a:r>
            <a:r>
              <a:rPr lang="fr-FR" sz="1800" dirty="0"/>
              <a:t>, nous vous demandons, pour autant que vous le puissiez, illustres et nobles seigneurs, de permettre à vos sujets qui désirent nous assister et nous défendre par amour du Christ et de toute la Chrétienté, ou, en un mot, pour une bonne indemnité et un salaire, de venir à notre aide aussi tôt que possible pour qu’avec votre assistance nous puissions leur résister et les chasser. </a:t>
            </a:r>
            <a:r>
              <a:rPr lang="fr-FR" sz="1800" dirty="0" smtClean="0"/>
              <a:t>»</a:t>
            </a:r>
            <a:endParaRPr lang="fr-FR" sz="1800" dirty="0" smtClean="0"/>
          </a:p>
        </p:txBody>
      </p:sp>
      <p:sp>
        <p:nvSpPr>
          <p:cNvPr id="2" name="Rectangle 1"/>
          <p:cNvSpPr/>
          <p:nvPr/>
        </p:nvSpPr>
        <p:spPr>
          <a:xfrm>
            <a:off x="603092" y="735087"/>
            <a:ext cx="7886700" cy="461665"/>
          </a:xfrm>
          <a:prstGeom prst="rect">
            <a:avLst/>
          </a:prstGeom>
        </p:spPr>
        <p:txBody>
          <a:bodyPr wrap="square">
            <a:spAutoFit/>
          </a:bodyPr>
          <a:lstStyle/>
          <a:p>
            <a:r>
              <a:rPr lang="de-CH" sz="2400" dirty="0" err="1">
                <a:latin typeface="+mj-lt"/>
              </a:rPr>
              <a:t>Lettre</a:t>
            </a:r>
            <a:r>
              <a:rPr lang="de-CH" sz="2400" dirty="0">
                <a:latin typeface="+mj-lt"/>
              </a:rPr>
              <a:t> de Henri de Plauen </a:t>
            </a:r>
            <a:r>
              <a:rPr lang="de-CH" sz="2400" dirty="0" err="1">
                <a:latin typeface="+mj-lt"/>
              </a:rPr>
              <a:t>aux</a:t>
            </a:r>
            <a:r>
              <a:rPr lang="de-CH" sz="2400" dirty="0">
                <a:latin typeface="+mj-lt"/>
              </a:rPr>
              <a:t> </a:t>
            </a:r>
            <a:r>
              <a:rPr lang="de-CH" sz="2400" dirty="0" err="1">
                <a:latin typeface="+mj-lt"/>
              </a:rPr>
              <a:t>princes</a:t>
            </a:r>
            <a:r>
              <a:rPr lang="de-CH" sz="2400" dirty="0">
                <a:latin typeface="+mj-lt"/>
              </a:rPr>
              <a:t> </a:t>
            </a:r>
            <a:r>
              <a:rPr lang="de-CH" sz="2400" dirty="0" err="1">
                <a:latin typeface="+mj-lt"/>
              </a:rPr>
              <a:t>chrétiens</a:t>
            </a:r>
            <a:r>
              <a:rPr lang="de-CH" sz="2400" dirty="0">
                <a:latin typeface="+mj-lt"/>
              </a:rPr>
              <a:t> (</a:t>
            </a:r>
            <a:r>
              <a:rPr lang="de-CH" sz="2400" dirty="0" err="1">
                <a:latin typeface="+mj-lt"/>
              </a:rPr>
              <a:t>été</a:t>
            </a:r>
            <a:r>
              <a:rPr lang="de-CH" sz="2400" dirty="0">
                <a:latin typeface="+mj-lt"/>
              </a:rPr>
              <a:t> 1410</a:t>
            </a:r>
            <a:r>
              <a:rPr lang="de-CH" sz="2400" dirty="0" smtClean="0">
                <a:latin typeface="+mj-lt"/>
              </a:rPr>
              <a:t>) :</a:t>
            </a:r>
            <a:endParaRPr lang="fr-CH" sz="2400" dirty="0">
              <a:latin typeface="+mj-lt"/>
            </a:endParaRPr>
          </a:p>
        </p:txBody>
      </p:sp>
    </p:spTree>
    <p:extLst>
      <p:ext uri="{BB962C8B-B14F-4D97-AF65-F5344CB8AC3E}">
        <p14:creationId xmlns:p14="http://schemas.microsoft.com/office/powerpoint/2010/main" val="2230931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28650" y="764704"/>
            <a:ext cx="7886700" cy="1325563"/>
          </a:xfrm>
        </p:spPr>
        <p:txBody>
          <a:bodyPr>
            <a:normAutofit fontScale="90000"/>
          </a:bodyPr>
          <a:lstStyle/>
          <a:p>
            <a:r>
              <a:rPr lang="fr-CH" sz="2800" dirty="0" smtClean="0"/>
              <a:t>Pierre </a:t>
            </a:r>
            <a:r>
              <a:rPr lang="fr-CH" sz="2800" dirty="0" err="1" smtClean="0"/>
              <a:t>Wormditt</a:t>
            </a:r>
            <a:r>
              <a:rPr lang="fr-CH" sz="2800" dirty="0" smtClean="0"/>
              <a:t>, le procureur de l’Ordre teutonique à la Curie (puis au </a:t>
            </a:r>
            <a:r>
              <a:rPr lang="fr-CH" sz="2800" dirty="0" smtClean="0"/>
              <a:t>Concile de Constance) </a:t>
            </a:r>
            <a:r>
              <a:rPr lang="fr-CH" sz="2800" dirty="0" smtClean="0"/>
              <a:t>rappelle au grand-maître le destin des Templiers (lettre du 18 octobre 1413) :</a:t>
            </a:r>
            <a:endParaRPr lang="fr-CH" sz="2800" dirty="0"/>
          </a:p>
        </p:txBody>
      </p:sp>
      <p:sp>
        <p:nvSpPr>
          <p:cNvPr id="3" name="Espace réservé du contenu 2"/>
          <p:cNvSpPr>
            <a:spLocks noGrp="1"/>
          </p:cNvSpPr>
          <p:nvPr>
            <p:ph idx="1"/>
          </p:nvPr>
        </p:nvSpPr>
        <p:spPr/>
        <p:txBody>
          <a:bodyPr/>
          <a:lstStyle/>
          <a:p>
            <a:pPr marL="0" indent="0">
              <a:buNone/>
            </a:pPr>
            <a:endParaRPr lang="fr-CH" dirty="0" smtClean="0"/>
          </a:p>
          <a:p>
            <a:pPr marL="0" indent="0" algn="just">
              <a:buNone/>
            </a:pPr>
            <a:r>
              <a:rPr lang="fr-CH" dirty="0" smtClean="0"/>
              <a:t>«Le Pape peut dans un consistoire avec une seule bulle annuler tous les privilèges de l’Ordre, toutes ses libertés et ses grâces (...) N’avez-vous pas entendu parler de la manière dont les Templiers, à la demande du Pape, furent tous anéantis, en un seul jour, dans tous les pays? Aussi ne sous-estimez pas trop le Pape, et ne le mécontentez pas».</a:t>
            </a:r>
            <a:endParaRPr lang="fr-CH" dirty="0"/>
          </a:p>
        </p:txBody>
      </p:sp>
    </p:spTree>
    <p:extLst>
      <p:ext uri="{BB962C8B-B14F-4D97-AF65-F5344CB8AC3E}">
        <p14:creationId xmlns:p14="http://schemas.microsoft.com/office/powerpoint/2010/main" val="24102727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dirty="0" smtClean="0"/>
              <a:t>Les crimes des Teutoniques, selon les auteurs de la </a:t>
            </a:r>
            <a:r>
              <a:rPr lang="fr-CH" i="1" dirty="0" err="1" smtClean="0"/>
              <a:t>Propositio</a:t>
            </a:r>
            <a:r>
              <a:rPr lang="fr-CH" i="1" dirty="0" smtClean="0"/>
              <a:t> </a:t>
            </a:r>
            <a:r>
              <a:rPr lang="fr-CH" i="1" dirty="0" err="1" smtClean="0"/>
              <a:t>Samagitarum</a:t>
            </a:r>
            <a:r>
              <a:rPr lang="fr-CH" i="1" dirty="0" smtClean="0"/>
              <a:t> </a:t>
            </a:r>
            <a:r>
              <a:rPr lang="fr-CH" dirty="0" smtClean="0"/>
              <a:t>(février 1416) :</a:t>
            </a:r>
            <a:endParaRPr lang="fr-CH" dirty="0"/>
          </a:p>
        </p:txBody>
      </p:sp>
      <p:sp>
        <p:nvSpPr>
          <p:cNvPr id="3" name="Espace réservé du contenu 2"/>
          <p:cNvSpPr>
            <a:spLocks noGrp="1"/>
          </p:cNvSpPr>
          <p:nvPr>
            <p:ph idx="1"/>
          </p:nvPr>
        </p:nvSpPr>
        <p:spPr/>
        <p:txBody>
          <a:bodyPr/>
          <a:lstStyle/>
          <a:p>
            <a:pPr marL="0" indent="0" algn="just">
              <a:buNone/>
            </a:pPr>
            <a:r>
              <a:rPr lang="fr-CH" dirty="0" smtClean="0"/>
              <a:t>«</a:t>
            </a:r>
            <a:r>
              <a:rPr lang="fr-FR" dirty="0"/>
              <a:t> Un homme, parmi les plus puissants barons de notre terre, nommé </a:t>
            </a:r>
            <a:r>
              <a:rPr lang="fr-FR" dirty="0" err="1"/>
              <a:t>Kircutis</a:t>
            </a:r>
            <a:r>
              <a:rPr lang="fr-FR" dirty="0"/>
              <a:t>, ayant une fille très belle, fut privé avec violence de sa fille par ces frères [les Teutoniques]. Son fils, le frère de cette vierge, ne pouvant plus supporter de tels abus, tua, ce qui est bien connu, l’un de ces frères qui violait sa sœur, en le transperçant de son épée </a:t>
            </a:r>
            <a:r>
              <a:rPr lang="fr-FR" dirty="0" smtClean="0"/>
              <a:t>(…) </a:t>
            </a:r>
            <a:r>
              <a:rPr lang="fr-FR" dirty="0"/>
              <a:t>trois nobles hommes, qui n’envoyèrent d’aucune manière leurs fils en otage, et les cachaient, furent brûlés par le feu avec deux femmes captives ; des hommes, en assez grand nombre, avec leurs épouses furent enchaînées et emmenées en Prusse ; hélas ! Ces croisés, ayant rejeté la crainte de la croix – ce que nous rapportons avec douleur – violèrent nos sœurs, nos filles et nos jeunes filles prises de forces ; cela est connu du public et peut être </a:t>
            </a:r>
            <a:r>
              <a:rPr lang="fr-FR" dirty="0" smtClean="0"/>
              <a:t>prouvé ». </a:t>
            </a:r>
            <a:endParaRPr lang="fr-CH" dirty="0"/>
          </a:p>
        </p:txBody>
      </p:sp>
    </p:spTree>
    <p:extLst>
      <p:ext uri="{BB962C8B-B14F-4D97-AF65-F5344CB8AC3E}">
        <p14:creationId xmlns:p14="http://schemas.microsoft.com/office/powerpoint/2010/main" val="486993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H" dirty="0" smtClean="0"/>
              <a:t>Les crimes des Teutoniques, selon Paul Vladimir (</a:t>
            </a:r>
            <a:r>
              <a:rPr lang="fr-CH" i="1" dirty="0" err="1" smtClean="0"/>
              <a:t>Tractatus</a:t>
            </a:r>
            <a:r>
              <a:rPr lang="fr-CH" i="1" dirty="0" smtClean="0"/>
              <a:t> de </a:t>
            </a:r>
            <a:r>
              <a:rPr lang="fr-CH" i="1" dirty="0" err="1" smtClean="0"/>
              <a:t>Potestate</a:t>
            </a:r>
            <a:r>
              <a:rPr lang="fr-CH" i="1" dirty="0" smtClean="0"/>
              <a:t> </a:t>
            </a:r>
            <a:r>
              <a:rPr lang="fr-CH" i="1" dirty="0" err="1" smtClean="0"/>
              <a:t>Papae</a:t>
            </a:r>
            <a:r>
              <a:rPr lang="fr-CH" i="1" dirty="0" smtClean="0"/>
              <a:t> et </a:t>
            </a:r>
            <a:r>
              <a:rPr lang="fr-CH" i="1" dirty="0" err="1" smtClean="0"/>
              <a:t>Imperatoris</a:t>
            </a:r>
            <a:r>
              <a:rPr lang="fr-CH" i="1" dirty="0" smtClean="0"/>
              <a:t> </a:t>
            </a:r>
            <a:r>
              <a:rPr lang="fr-CH" i="1" dirty="0" err="1" smtClean="0"/>
              <a:t>respectu</a:t>
            </a:r>
            <a:r>
              <a:rPr lang="fr-CH" i="1" dirty="0" smtClean="0"/>
              <a:t> </a:t>
            </a:r>
            <a:r>
              <a:rPr lang="fr-CH" i="1" dirty="0" err="1" smtClean="0"/>
              <a:t>infidelum</a:t>
            </a:r>
            <a:r>
              <a:rPr lang="fr-CH" dirty="0" smtClean="0"/>
              <a:t>, été 1416) :</a:t>
            </a:r>
            <a:endParaRPr lang="fr-CH" dirty="0"/>
          </a:p>
        </p:txBody>
      </p:sp>
      <p:sp>
        <p:nvSpPr>
          <p:cNvPr id="3" name="Espace réservé du contenu 2"/>
          <p:cNvSpPr>
            <a:spLocks noGrp="1"/>
          </p:cNvSpPr>
          <p:nvPr>
            <p:ph idx="1"/>
          </p:nvPr>
        </p:nvSpPr>
        <p:spPr/>
        <p:txBody>
          <a:bodyPr/>
          <a:lstStyle/>
          <a:p>
            <a:pPr marL="0" indent="0" algn="just">
              <a:buNone/>
            </a:pPr>
            <a:r>
              <a:rPr lang="fr-CH" dirty="0" smtClean="0"/>
              <a:t>«... </a:t>
            </a:r>
            <a:r>
              <a:rPr lang="fr-FR" dirty="0" smtClean="0"/>
              <a:t>tant </a:t>
            </a:r>
            <a:r>
              <a:rPr lang="fr-FR" dirty="0"/>
              <a:t>parmi les baptisés que parmi ceux qui ne le sont pas encore, ils en font périr beaucoup cruellement, ne respectant même pas la condition ecclésiastique. Ils brûlent leurs églises toutes neuves, et commettent d’innombrables actes que l’honnêteté commande de taire </a:t>
            </a:r>
            <a:r>
              <a:rPr lang="fr-FR" dirty="0" smtClean="0"/>
              <a:t>».</a:t>
            </a:r>
            <a:endParaRPr lang="fr-CH" dirty="0"/>
          </a:p>
        </p:txBody>
      </p:sp>
    </p:spTree>
    <p:extLst>
      <p:ext uri="{BB962C8B-B14F-4D97-AF65-F5344CB8AC3E}">
        <p14:creationId xmlns:p14="http://schemas.microsoft.com/office/powerpoint/2010/main" val="508817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Chronologie : les Guerres de Bourgogne</a:t>
            </a:r>
            <a:endParaRPr lang="fr-CH" dirty="0"/>
          </a:p>
        </p:txBody>
      </p:sp>
      <p:sp>
        <p:nvSpPr>
          <p:cNvPr id="3" name="Espace réservé du contenu 2"/>
          <p:cNvSpPr>
            <a:spLocks noGrp="1"/>
          </p:cNvSpPr>
          <p:nvPr>
            <p:ph idx="1"/>
          </p:nvPr>
        </p:nvSpPr>
        <p:spPr>
          <a:xfrm>
            <a:off x="628650" y="1484784"/>
            <a:ext cx="7886700" cy="4692179"/>
          </a:xfrm>
        </p:spPr>
        <p:txBody>
          <a:bodyPr>
            <a:normAutofit fontScale="92500"/>
          </a:bodyPr>
          <a:lstStyle/>
          <a:p>
            <a:r>
              <a:rPr lang="fr-CH" dirty="0"/>
              <a:t>1453 : fin de la guerre de Cent Ans</a:t>
            </a:r>
          </a:p>
          <a:p>
            <a:r>
              <a:rPr lang="fr-CH" dirty="0"/>
              <a:t>1461 : Louis XI roi de France</a:t>
            </a:r>
          </a:p>
          <a:p>
            <a:r>
              <a:rPr lang="fr-CH" dirty="0"/>
              <a:t>1467 : Charles le Téméraire duc de Bourgogne</a:t>
            </a:r>
          </a:p>
          <a:p>
            <a:r>
              <a:rPr lang="fr-CH" dirty="0"/>
              <a:t>1468 : Destruction de Liège par Charles le Téméraire</a:t>
            </a:r>
          </a:p>
          <a:p>
            <a:r>
              <a:rPr lang="fr-CH" dirty="0"/>
              <a:t>1472 : campagne de Charles contre Nesle, Beauvais et le Pays de Caux</a:t>
            </a:r>
          </a:p>
          <a:p>
            <a:r>
              <a:rPr lang="fr-CH" dirty="0"/>
              <a:t>9 mai 1474 : exécution du bailli bourguignon Pierre de Hagenbach ; vengeance d’Étienne de Hagenbach</a:t>
            </a:r>
          </a:p>
          <a:p>
            <a:r>
              <a:rPr lang="fr-CH" dirty="0"/>
              <a:t>Octobre </a:t>
            </a:r>
            <a:r>
              <a:rPr lang="fr-CH" dirty="0" smtClean="0"/>
              <a:t>1474 : </a:t>
            </a:r>
            <a:r>
              <a:rPr lang="fr-CH" dirty="0"/>
              <a:t>Berne déclare la guerre au duc de Bourgogne</a:t>
            </a:r>
          </a:p>
          <a:p>
            <a:r>
              <a:rPr lang="fr-CH" dirty="0"/>
              <a:t>Novembre 1474 : victoire suisse à Héricourt et capture des soldats lombards</a:t>
            </a:r>
          </a:p>
          <a:p>
            <a:r>
              <a:rPr lang="fr-CH" dirty="0"/>
              <a:t>1475 : invasion suisse du Pays de Vaud</a:t>
            </a:r>
          </a:p>
          <a:p>
            <a:r>
              <a:rPr lang="fr-CH" dirty="0"/>
              <a:t>1476 : batailles de Grandson et de Morat</a:t>
            </a:r>
          </a:p>
          <a:p>
            <a:r>
              <a:rPr lang="fr-CH" dirty="0"/>
              <a:t>1477 : mort de Charles le Téméraire ; début de la guerre entre la France et les Habsbourg, héritiers de Charles</a:t>
            </a:r>
          </a:p>
          <a:p>
            <a:endParaRPr lang="fr-CH" dirty="0"/>
          </a:p>
          <a:p>
            <a:endParaRPr lang="fr-CH" dirty="0"/>
          </a:p>
        </p:txBody>
      </p:sp>
    </p:spTree>
    <p:extLst>
      <p:ext uri="{BB962C8B-B14F-4D97-AF65-F5344CB8AC3E}">
        <p14:creationId xmlns:p14="http://schemas.microsoft.com/office/powerpoint/2010/main" val="72137828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2270</TotalTime>
  <Words>1662</Words>
  <Application>Microsoft Office PowerPoint</Application>
  <PresentationFormat>Affichage à l'écran (4:3)</PresentationFormat>
  <Paragraphs>89</Paragraphs>
  <Slides>26</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26</vt:i4>
      </vt:variant>
    </vt:vector>
  </HeadingPairs>
  <TitlesOfParts>
    <vt:vector size="31" baseType="lpstr">
      <vt:lpstr>Arial</vt:lpstr>
      <vt:lpstr>Calibri</vt:lpstr>
      <vt:lpstr>Calibri Light</vt:lpstr>
      <vt:lpstr>Times New Roman</vt:lpstr>
      <vt:lpstr>Thème Office</vt:lpstr>
      <vt:lpstr>"Susciter l'horreur : guerre et propagande dans l'Europe de la fin du Moyen Âge" </vt:lpstr>
      <vt:lpstr>Chronologie : Pologne, Lituanie et Ordre teutonique </vt:lpstr>
      <vt:lpstr>Présentation PowerPoint</vt:lpstr>
      <vt:lpstr>Présentation PowerPoint</vt:lpstr>
      <vt:lpstr>Présentation PowerPoint</vt:lpstr>
      <vt:lpstr>Pierre Wormditt, le procureur de l’Ordre teutonique à la Curie (puis au Concile de Constance) rappelle au grand-maître le destin des Templiers (lettre du 18 octobre 1413) :</vt:lpstr>
      <vt:lpstr>Les crimes des Teutoniques, selon les auteurs de la Propositio Samagitarum (février 1416) :</vt:lpstr>
      <vt:lpstr>Les crimes des Teutoniques, selon Paul Vladimir (Tractatus de Potestate Papae et Imperatoris respectu infidelum, été 1416) :</vt:lpstr>
      <vt:lpstr>Chronologie : les Guerres de Bourgogne</vt:lpstr>
      <vt:lpstr>Présentation PowerPoint</vt:lpstr>
      <vt:lpstr>Reconstitution du chapeau de Charles le Téméraire,  pris par les Suisses dans le butin de Grandson.  Photo Loïc Chollet, château de Grandson.</vt:lpstr>
      <vt:lpstr>Présentation PowerPoint</vt:lpstr>
      <vt:lpstr>En assiégeant Beauvais, Charles publie un manifeste par lequel il accuse Louis XI d’avoir fait assassiner son frère le duc de Guyenne (1472) :</vt:lpstr>
      <vt:lpstr>Lettre de doléance adressée à l’empereur Frédéric III après l’exécution du bailli Hagenbach (1474) :</vt:lpstr>
      <vt:lpstr>La cruauté des Bourguignons dans le comté de Ferrette (ibid.) :</vt:lpstr>
      <vt:lpstr>Présentation PowerPoint</vt:lpstr>
      <vt:lpstr>Présentation PowerPoint</vt:lpstr>
      <vt:lpstr>Présentation PowerPoint</vt:lpstr>
      <vt:lpstr>Présentation PowerPoint</vt:lpstr>
      <vt:lpstr>La prise d’Orbe en 1475, selon Veit-Weber, Chanson de Pontarlier :</vt:lpstr>
      <vt:lpstr>Le massacre de la garnison de Grandson, selon Jean Molinet :</vt:lpstr>
      <vt:lpstr>Les Allemands et Suisses jurent de se venger, selon Jean Molinet : </vt:lpstr>
      <vt:lpstr>Cruauté des soldats français lors de l’invasion des Pays-Bas bourguignons après la mort du Téméraire, d’après la Chronique de Jean Molinet :</vt:lpstr>
      <vt:lpstr>Présentation PowerPoint</vt:lpstr>
      <vt:lpstr>Présentation PowerPoint</vt:lpstr>
      <vt:lpstr>La barbarie des Suisses, selon Pierre Gringore (v. 1512)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la croisade à la découverte de l’autre : le monde balte vu par les hôtes français de l’Ordre Teutonique (14ème – 15ème siècle)</dc:title>
  <dc:creator>Loïc</dc:creator>
  <cp:lastModifiedBy>Sabine Chanex</cp:lastModifiedBy>
  <cp:revision>125</cp:revision>
  <dcterms:created xsi:type="dcterms:W3CDTF">2014-08-29T15:09:43Z</dcterms:created>
  <dcterms:modified xsi:type="dcterms:W3CDTF">2023-10-17T19:43:09Z</dcterms:modified>
</cp:coreProperties>
</file>