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sldIdLst>
    <p:sldId id="256" r:id="rId4"/>
    <p:sldId id="257" r:id="rId5"/>
    <p:sldId id="258" r:id="rId6"/>
    <p:sldId id="270"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D5D3A-13DF-4198-BFE3-A6ED389CE97E}" type="datetimeFigureOut">
              <a:rPr lang="cs-CZ" smtClean="0"/>
              <a:t>30.10.2020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6AE52-50B8-43B3-87DA-0C6EF7A5159A}" type="slidenum">
              <a:rPr lang="cs-CZ" smtClean="0"/>
              <a:t>‹#›</a:t>
            </a:fld>
            <a:endParaRPr lang="cs-CZ"/>
          </a:p>
        </p:txBody>
      </p:sp>
    </p:spTree>
    <p:extLst>
      <p:ext uri="{BB962C8B-B14F-4D97-AF65-F5344CB8AC3E}">
        <p14:creationId xmlns:p14="http://schemas.microsoft.com/office/powerpoint/2010/main" val="52346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We have basic tenets upon which we can build motor skill acquisition description. We have "road map" where certain markers or behavior can be used to chart progress in the learning of motor skills.</a:t>
            </a:r>
            <a:r>
              <a:rPr lang="cs-CZ" dirty="0" smtClean="0"/>
              <a:t> </a:t>
            </a:r>
            <a:r>
              <a:rPr lang="en-US" dirty="0" smtClean="0"/>
              <a:t>What are open and closed skills?</a:t>
            </a:r>
            <a:r>
              <a:rPr lang="cs-CZ" dirty="0" smtClean="0"/>
              <a:t> </a:t>
            </a:r>
          </a:p>
          <a:p>
            <a:r>
              <a:rPr lang="en-US" b="1" dirty="0" smtClean="0"/>
              <a:t>Closed skills </a:t>
            </a:r>
            <a:r>
              <a:rPr lang="en-US" dirty="0" smtClean="0"/>
              <a:t>are characterized by stable environment, little change in environmental conditions and the individual´s control of spatial environmen</a:t>
            </a:r>
            <a:r>
              <a:rPr lang="en-US" b="0" dirty="0" smtClean="0"/>
              <a:t>t.</a:t>
            </a:r>
            <a:r>
              <a:rPr lang="cs-CZ" b="0" dirty="0" smtClean="0"/>
              <a:t> </a:t>
            </a:r>
            <a:r>
              <a:rPr lang="en-US" b="1" dirty="0" smtClean="0"/>
              <a:t>Open skills </a:t>
            </a:r>
            <a:r>
              <a:rPr lang="en-US" dirty="0" smtClean="0"/>
              <a:t>in which the relationship between the environment and the individual or object changes; the individual must determine the spatial and temporal demands and match them with the environment.</a:t>
            </a:r>
            <a:endParaRPr lang="cs-CZ" dirty="0"/>
          </a:p>
        </p:txBody>
      </p:sp>
      <p:sp>
        <p:nvSpPr>
          <p:cNvPr id="4" name="Zástupný symbol pro číslo snímku 3"/>
          <p:cNvSpPr>
            <a:spLocks noGrp="1"/>
          </p:cNvSpPr>
          <p:nvPr>
            <p:ph type="sldNum" sz="quarter" idx="10"/>
          </p:nvPr>
        </p:nvSpPr>
        <p:spPr/>
        <p:txBody>
          <a:bodyPr/>
          <a:lstStyle/>
          <a:p>
            <a:fld id="{D0E4E461-FC08-49E9-8B44-A5AE4D59CA88}" type="slidenum">
              <a:rPr lang="cs-CZ" smtClean="0">
                <a:solidFill>
                  <a:prstClr val="black"/>
                </a:solidFill>
              </a:rPr>
              <a:pPr/>
              <a:t>6</a:t>
            </a:fld>
            <a:endParaRPr lang="cs-CZ">
              <a:solidFill>
                <a:prstClr val="black"/>
              </a:solidFill>
            </a:endParaRPr>
          </a:p>
        </p:txBody>
      </p:sp>
    </p:spTree>
    <p:extLst>
      <p:ext uri="{BB962C8B-B14F-4D97-AF65-F5344CB8AC3E}">
        <p14:creationId xmlns:p14="http://schemas.microsoft.com/office/powerpoint/2010/main" val="13530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a:t>
            </a:r>
            <a:r>
              <a:rPr lang="en-US" dirty="0" smtClean="0"/>
              <a:t>his level at which learns initially attempt to form the overall concept of specific motor skill by gaining information through the senses in the form of sensory feedback by observing, getting verbal feedback from other or through muscle spindles that detail each movement internally</a:t>
            </a:r>
            <a:r>
              <a:rPr lang="cs-CZ" dirty="0" smtClean="0"/>
              <a:t>.</a:t>
            </a:r>
          </a:p>
          <a:p>
            <a:r>
              <a:rPr lang="en-US" dirty="0" smtClean="0"/>
              <a:t>The learner senses that behavior does not produce the desired outcome but does not know what to do or how to do differently to enhance the quality of each performance. The learner discovers many dimensions of time, space, force and flow relative to the movement.</a:t>
            </a:r>
            <a:endParaRPr lang="cs-CZ" dirty="0"/>
          </a:p>
        </p:txBody>
      </p:sp>
      <p:sp>
        <p:nvSpPr>
          <p:cNvPr id="4" name="Zástupný symbol pro číslo snímku 3"/>
          <p:cNvSpPr>
            <a:spLocks noGrp="1"/>
          </p:cNvSpPr>
          <p:nvPr>
            <p:ph type="sldNum" sz="quarter" idx="10"/>
          </p:nvPr>
        </p:nvSpPr>
        <p:spPr/>
        <p:txBody>
          <a:bodyPr/>
          <a:lstStyle/>
          <a:p>
            <a:fld id="{D0E4E461-FC08-49E9-8B44-A5AE4D59CA88}" type="slidenum">
              <a:rPr lang="cs-CZ" smtClean="0">
                <a:solidFill>
                  <a:prstClr val="black"/>
                </a:solidFill>
              </a:rPr>
              <a:pPr/>
              <a:t>7</a:t>
            </a:fld>
            <a:endParaRPr lang="cs-CZ">
              <a:solidFill>
                <a:prstClr val="black"/>
              </a:solidFill>
            </a:endParaRPr>
          </a:p>
        </p:txBody>
      </p:sp>
    </p:spTree>
    <p:extLst>
      <p:ext uri="{BB962C8B-B14F-4D97-AF65-F5344CB8AC3E}">
        <p14:creationId xmlns:p14="http://schemas.microsoft.com/office/powerpoint/2010/main" val="229598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The learner seemingly comprehends how parts of the movement relate to one another; movements begin biomechanically efficient; errors are fewer and quality practice produce refinement of skill.</a:t>
            </a:r>
            <a:endParaRPr lang="cs-CZ" dirty="0"/>
          </a:p>
        </p:txBody>
      </p:sp>
      <p:sp>
        <p:nvSpPr>
          <p:cNvPr id="4" name="Zástupný symbol pro číslo snímku 3"/>
          <p:cNvSpPr>
            <a:spLocks noGrp="1"/>
          </p:cNvSpPr>
          <p:nvPr>
            <p:ph type="sldNum" sz="quarter" idx="10"/>
          </p:nvPr>
        </p:nvSpPr>
        <p:spPr/>
        <p:txBody>
          <a:bodyPr/>
          <a:lstStyle/>
          <a:p>
            <a:fld id="{D0E4E461-FC08-49E9-8B44-A5AE4D59CA88}" type="slidenum">
              <a:rPr lang="cs-CZ" smtClean="0">
                <a:solidFill>
                  <a:prstClr val="black"/>
                </a:solidFill>
              </a:rPr>
              <a:pPr/>
              <a:t>8</a:t>
            </a:fld>
            <a:endParaRPr lang="cs-CZ">
              <a:solidFill>
                <a:prstClr val="black"/>
              </a:solidFill>
            </a:endParaRPr>
          </a:p>
        </p:txBody>
      </p:sp>
    </p:spTree>
    <p:extLst>
      <p:ext uri="{BB962C8B-B14F-4D97-AF65-F5344CB8AC3E}">
        <p14:creationId xmlns:p14="http://schemas.microsoft.com/office/powerpoint/2010/main" val="28930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Automation stage of learning: </a:t>
            </a:r>
            <a:r>
              <a:rPr lang="cs-CZ" dirty="0" smtClean="0"/>
              <a:t>t</a:t>
            </a:r>
            <a:r>
              <a:rPr lang="en-US" dirty="0" smtClean="0"/>
              <a:t>he level at which a learner's movements appear automatic, stable, and somewhat effortless</a:t>
            </a:r>
            <a:r>
              <a:rPr lang="cs-CZ" dirty="0" smtClean="0"/>
              <a:t>.</a:t>
            </a:r>
            <a:endParaRPr lang="cs-CZ" dirty="0"/>
          </a:p>
        </p:txBody>
      </p:sp>
      <p:sp>
        <p:nvSpPr>
          <p:cNvPr id="4" name="Zástupný symbol pro číslo snímku 3"/>
          <p:cNvSpPr>
            <a:spLocks noGrp="1"/>
          </p:cNvSpPr>
          <p:nvPr>
            <p:ph type="sldNum" sz="quarter" idx="10"/>
          </p:nvPr>
        </p:nvSpPr>
        <p:spPr/>
        <p:txBody>
          <a:bodyPr/>
          <a:lstStyle/>
          <a:p>
            <a:fld id="{D0E4E461-FC08-49E9-8B44-A5AE4D59CA88}" type="slidenum">
              <a:rPr lang="cs-CZ" smtClean="0">
                <a:solidFill>
                  <a:prstClr val="black"/>
                </a:solidFill>
              </a:rPr>
              <a:pPr/>
              <a:t>9</a:t>
            </a:fld>
            <a:endParaRPr lang="cs-CZ">
              <a:solidFill>
                <a:prstClr val="black"/>
              </a:solidFill>
            </a:endParaRPr>
          </a:p>
        </p:txBody>
      </p:sp>
    </p:spTree>
    <p:extLst>
      <p:ext uri="{BB962C8B-B14F-4D97-AF65-F5344CB8AC3E}">
        <p14:creationId xmlns:p14="http://schemas.microsoft.com/office/powerpoint/2010/main" val="3789210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a:t>
            </a:r>
            <a:r>
              <a:rPr lang="en-US" dirty="0" smtClean="0"/>
              <a:t>he expert</a:t>
            </a:r>
            <a:r>
              <a:rPr lang="cs-CZ" dirty="0" smtClean="0"/>
              <a:t> (master) </a:t>
            </a:r>
            <a:r>
              <a:rPr lang="en-US" dirty="0" smtClean="0"/>
              <a:t>stage: Adapting movement pattern to environmental demands. </a:t>
            </a:r>
            <a:r>
              <a:rPr lang="cs-CZ" dirty="0" smtClean="0"/>
              <a:t>(</a:t>
            </a:r>
            <a:r>
              <a:rPr lang="en-US" dirty="0" smtClean="0"/>
              <a:t>release and </a:t>
            </a:r>
            <a:r>
              <a:rPr lang="en-US" dirty="0" err="1" smtClean="0"/>
              <a:t>reorgani</a:t>
            </a:r>
            <a:r>
              <a:rPr lang="cs-CZ" dirty="0" smtClean="0"/>
              <a:t>z</a:t>
            </a:r>
            <a:r>
              <a:rPr lang="en-US" dirty="0" smtClean="0"/>
              <a:t>e</a:t>
            </a:r>
            <a:r>
              <a:rPr lang="cs-CZ" dirty="0" smtClean="0"/>
              <a:t>)</a:t>
            </a:r>
            <a:endParaRPr lang="cs-CZ" dirty="0"/>
          </a:p>
        </p:txBody>
      </p:sp>
      <p:sp>
        <p:nvSpPr>
          <p:cNvPr id="4" name="Zástupný symbol pro číslo snímku 3"/>
          <p:cNvSpPr>
            <a:spLocks noGrp="1"/>
          </p:cNvSpPr>
          <p:nvPr>
            <p:ph type="sldNum" sz="quarter" idx="10"/>
          </p:nvPr>
        </p:nvSpPr>
        <p:spPr/>
        <p:txBody>
          <a:bodyPr/>
          <a:lstStyle/>
          <a:p>
            <a:fld id="{D0E4E461-FC08-49E9-8B44-A5AE4D59CA88}" type="slidenum">
              <a:rPr lang="cs-CZ" smtClean="0">
                <a:solidFill>
                  <a:prstClr val="black"/>
                </a:solidFill>
              </a:rPr>
              <a:pPr/>
              <a:t>10</a:t>
            </a:fld>
            <a:endParaRPr lang="cs-CZ">
              <a:solidFill>
                <a:prstClr val="black"/>
              </a:solidFill>
            </a:endParaRPr>
          </a:p>
        </p:txBody>
      </p:sp>
    </p:spTree>
    <p:extLst>
      <p:ext uri="{BB962C8B-B14F-4D97-AF65-F5344CB8AC3E}">
        <p14:creationId xmlns:p14="http://schemas.microsoft.com/office/powerpoint/2010/main" val="1355311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B55A14D-E63B-4080-9F3A-A35B2A10CB6D}" type="datetimeFigureOut">
              <a:rPr lang="cs-CZ" smtClean="0"/>
              <a:t>30.10.2020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69662-9BE3-4506-9407-259D36F6752F}" type="slidenum">
              <a:rPr lang="cs-CZ" smtClean="0"/>
              <a:t>‹#›</a:t>
            </a:fld>
            <a:endParaRPr lang="cs-CZ"/>
          </a:p>
        </p:txBody>
      </p:sp>
    </p:spTree>
    <p:extLst>
      <p:ext uri="{BB962C8B-B14F-4D97-AF65-F5344CB8AC3E}">
        <p14:creationId xmlns:p14="http://schemas.microsoft.com/office/powerpoint/2010/main" val="91191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B55A14D-E63B-4080-9F3A-A35B2A10CB6D}" type="datetimeFigureOut">
              <a:rPr lang="cs-CZ" smtClean="0"/>
              <a:t>30.10.2020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69662-9BE3-4506-9407-259D36F6752F}" type="slidenum">
              <a:rPr lang="cs-CZ" smtClean="0"/>
              <a:t>‹#›</a:t>
            </a:fld>
            <a:endParaRPr lang="cs-CZ"/>
          </a:p>
        </p:txBody>
      </p:sp>
    </p:spTree>
    <p:extLst>
      <p:ext uri="{BB962C8B-B14F-4D97-AF65-F5344CB8AC3E}">
        <p14:creationId xmlns:p14="http://schemas.microsoft.com/office/powerpoint/2010/main" val="3625790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B55A14D-E63B-4080-9F3A-A35B2A10CB6D}" type="datetimeFigureOut">
              <a:rPr lang="cs-CZ" smtClean="0"/>
              <a:t>30.10.2020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69662-9BE3-4506-9407-259D36F6752F}" type="slidenum">
              <a:rPr lang="cs-CZ" smtClean="0"/>
              <a:t>‹#›</a:t>
            </a:fld>
            <a:endParaRPr lang="cs-CZ"/>
          </a:p>
        </p:txBody>
      </p:sp>
    </p:spTree>
    <p:extLst>
      <p:ext uri="{BB962C8B-B14F-4D97-AF65-F5344CB8AC3E}">
        <p14:creationId xmlns:p14="http://schemas.microsoft.com/office/powerpoint/2010/main" val="56625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38C19B8F-1C1C-4841-A8DC-54C8E77784D7}" type="datetimeFigureOut">
              <a:rPr lang="cs-CZ" smtClean="0">
                <a:solidFill>
                  <a:prstClr val="black">
                    <a:tint val="75000"/>
                  </a:prstClr>
                </a:solidFill>
              </a:rPr>
              <a:pPr/>
              <a:t>30.10.2020</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9B074FD2-8035-4377-AC8C-17908FACE0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467815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8C19B8F-1C1C-4841-A8DC-54C8E77784D7}" type="datetimeFigureOut">
              <a:rPr lang="cs-CZ" smtClean="0">
                <a:solidFill>
                  <a:prstClr val="black">
                    <a:tint val="75000"/>
                  </a:prstClr>
                </a:solidFill>
              </a:rPr>
              <a:pPr/>
              <a:t>30.10.2020</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9B074FD2-8035-4377-AC8C-17908FACE0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580105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8C19B8F-1C1C-4841-A8DC-54C8E77784D7}" type="datetimeFigureOut">
              <a:rPr lang="cs-CZ" smtClean="0">
                <a:solidFill>
                  <a:prstClr val="black">
                    <a:tint val="75000"/>
                  </a:prstClr>
                </a:solidFill>
              </a:rPr>
              <a:pPr/>
              <a:t>30.10.2020</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9B074FD2-8035-4377-AC8C-17908FACE0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780661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8C19B8F-1C1C-4841-A8DC-54C8E77784D7}" type="datetimeFigureOut">
              <a:rPr lang="cs-CZ" smtClean="0">
                <a:solidFill>
                  <a:prstClr val="black">
                    <a:tint val="75000"/>
                  </a:prstClr>
                </a:solidFill>
              </a:rPr>
              <a:pPr/>
              <a:t>30.10.2020</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9B074FD2-8035-4377-AC8C-17908FACE0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243323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8C19B8F-1C1C-4841-A8DC-54C8E77784D7}" type="datetimeFigureOut">
              <a:rPr lang="cs-CZ" smtClean="0">
                <a:solidFill>
                  <a:prstClr val="black">
                    <a:tint val="75000"/>
                  </a:prstClr>
                </a:solidFill>
              </a:rPr>
              <a:pPr/>
              <a:t>30.10.2020</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9B074FD2-8035-4377-AC8C-17908FACE0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702154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8C19B8F-1C1C-4841-A8DC-54C8E77784D7}" type="datetimeFigureOut">
              <a:rPr lang="cs-CZ" smtClean="0">
                <a:solidFill>
                  <a:prstClr val="black">
                    <a:tint val="75000"/>
                  </a:prstClr>
                </a:solidFill>
              </a:rPr>
              <a:pPr/>
              <a:t>30.10.2020</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9B074FD2-8035-4377-AC8C-17908FACE0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504371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8C19B8F-1C1C-4841-A8DC-54C8E77784D7}" type="datetimeFigureOut">
              <a:rPr lang="cs-CZ" smtClean="0">
                <a:solidFill>
                  <a:prstClr val="black">
                    <a:tint val="75000"/>
                  </a:prstClr>
                </a:solidFill>
              </a:rPr>
              <a:pPr/>
              <a:t>30.10.2020</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9B074FD2-8035-4377-AC8C-17908FACE0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265707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8C19B8F-1C1C-4841-A8DC-54C8E77784D7}" type="datetimeFigureOut">
              <a:rPr lang="cs-CZ" smtClean="0">
                <a:solidFill>
                  <a:prstClr val="black">
                    <a:tint val="75000"/>
                  </a:prstClr>
                </a:solidFill>
              </a:rPr>
              <a:pPr/>
              <a:t>30.10.2020</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9B074FD2-8035-4377-AC8C-17908FACE0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01009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B55A14D-E63B-4080-9F3A-A35B2A10CB6D}" type="datetimeFigureOut">
              <a:rPr lang="cs-CZ" smtClean="0"/>
              <a:t>30.10.2020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69662-9BE3-4506-9407-259D36F6752F}" type="slidenum">
              <a:rPr lang="cs-CZ" smtClean="0"/>
              <a:t>‹#›</a:t>
            </a:fld>
            <a:endParaRPr lang="cs-CZ"/>
          </a:p>
        </p:txBody>
      </p:sp>
    </p:spTree>
    <p:extLst>
      <p:ext uri="{BB962C8B-B14F-4D97-AF65-F5344CB8AC3E}">
        <p14:creationId xmlns:p14="http://schemas.microsoft.com/office/powerpoint/2010/main" val="1554363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8C19B8F-1C1C-4841-A8DC-54C8E77784D7}" type="datetimeFigureOut">
              <a:rPr lang="cs-CZ" smtClean="0">
                <a:solidFill>
                  <a:prstClr val="black">
                    <a:tint val="75000"/>
                  </a:prstClr>
                </a:solidFill>
              </a:rPr>
              <a:pPr/>
              <a:t>30.10.2020</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9B074FD2-8035-4377-AC8C-17908FACE0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245194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8C19B8F-1C1C-4841-A8DC-54C8E77784D7}" type="datetimeFigureOut">
              <a:rPr lang="cs-CZ" smtClean="0">
                <a:solidFill>
                  <a:prstClr val="black">
                    <a:tint val="75000"/>
                  </a:prstClr>
                </a:solidFill>
              </a:rPr>
              <a:pPr/>
              <a:t>30.10.2020</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9B074FD2-8035-4377-AC8C-17908FACE0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00816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8C19B8F-1C1C-4841-A8DC-54C8E77784D7}" type="datetimeFigureOut">
              <a:rPr lang="cs-CZ" smtClean="0">
                <a:solidFill>
                  <a:prstClr val="black">
                    <a:tint val="75000"/>
                  </a:prstClr>
                </a:solidFill>
              </a:rPr>
              <a:pPr/>
              <a:t>30.10.2020</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9B074FD2-8035-4377-AC8C-17908FACE0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054862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8"/>
            <a:ext cx="103632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7C61DC17-9083-4830-A777-A991367BF71A}" type="datetimeFigureOut">
              <a:rPr lang="cs-CZ" smtClean="0">
                <a:solidFill>
                  <a:prstClr val="black">
                    <a:tint val="75000"/>
                  </a:prstClr>
                </a:solidFill>
              </a:rPr>
              <a:pPr/>
              <a:t>30.10.2020</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832FCFCF-F8A6-43EF-8C01-D862A7AF62A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623339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C61DC17-9083-4830-A777-A991367BF71A}" type="datetimeFigureOut">
              <a:rPr lang="cs-CZ" smtClean="0">
                <a:solidFill>
                  <a:prstClr val="black">
                    <a:tint val="75000"/>
                  </a:prstClr>
                </a:solidFill>
              </a:rPr>
              <a:pPr/>
              <a:t>30.10.2020</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832FCFCF-F8A6-43EF-8C01-D862A7AF62A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645121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3"/>
            <a:ext cx="10363200" cy="1362075"/>
          </a:xfrm>
        </p:spPr>
        <p:txBody>
          <a:bodyPr anchor="t"/>
          <a:lstStyle>
            <a:lvl1pPr algn="l">
              <a:defRPr sz="3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7C61DC17-9083-4830-A777-A991367BF71A}" type="datetimeFigureOut">
              <a:rPr lang="cs-CZ" smtClean="0">
                <a:solidFill>
                  <a:prstClr val="black">
                    <a:tint val="75000"/>
                  </a:prstClr>
                </a:solidFill>
              </a:rPr>
              <a:pPr/>
              <a:t>30.10.2020</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832FCFCF-F8A6-43EF-8C01-D862A7AF62A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868706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C61DC17-9083-4830-A777-A991367BF71A}" type="datetimeFigureOut">
              <a:rPr lang="cs-CZ" smtClean="0">
                <a:solidFill>
                  <a:prstClr val="black">
                    <a:tint val="75000"/>
                  </a:prstClr>
                </a:solidFill>
              </a:rPr>
              <a:pPr/>
              <a:t>30.10.2020</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832FCFCF-F8A6-43EF-8C01-D862A7AF62A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715431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C61DC17-9083-4830-A777-A991367BF71A}" type="datetimeFigureOut">
              <a:rPr lang="cs-CZ" smtClean="0">
                <a:solidFill>
                  <a:prstClr val="black">
                    <a:tint val="75000"/>
                  </a:prstClr>
                </a:solidFill>
              </a:rPr>
              <a:pPr/>
              <a:t>30.10.2020</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832FCFCF-F8A6-43EF-8C01-D862A7AF62A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6273462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7C61DC17-9083-4830-A777-A991367BF71A}" type="datetimeFigureOut">
              <a:rPr lang="cs-CZ" smtClean="0">
                <a:solidFill>
                  <a:prstClr val="black">
                    <a:tint val="75000"/>
                  </a:prstClr>
                </a:solidFill>
              </a:rPr>
              <a:pPr/>
              <a:t>30.10.2020</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832FCFCF-F8A6-43EF-8C01-D862A7AF62A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731170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C61DC17-9083-4830-A777-A991367BF71A}" type="datetimeFigureOut">
              <a:rPr lang="cs-CZ" smtClean="0">
                <a:solidFill>
                  <a:prstClr val="black">
                    <a:tint val="75000"/>
                  </a:prstClr>
                </a:solidFill>
              </a:rPr>
              <a:pPr/>
              <a:t>30.10.2020</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832FCFCF-F8A6-43EF-8C01-D862A7AF62A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474919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B55A14D-E63B-4080-9F3A-A35B2A10CB6D}" type="datetimeFigureOut">
              <a:rPr lang="cs-CZ" smtClean="0"/>
              <a:t>30.10.2020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69662-9BE3-4506-9407-259D36F6752F}" type="slidenum">
              <a:rPr lang="cs-CZ" smtClean="0"/>
              <a:t>‹#›</a:t>
            </a:fld>
            <a:endParaRPr lang="cs-CZ"/>
          </a:p>
        </p:txBody>
      </p:sp>
    </p:spTree>
    <p:extLst>
      <p:ext uri="{BB962C8B-B14F-4D97-AF65-F5344CB8AC3E}">
        <p14:creationId xmlns:p14="http://schemas.microsoft.com/office/powerpoint/2010/main" val="1829940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2" y="273050"/>
            <a:ext cx="4011084" cy="1162050"/>
          </a:xfrm>
        </p:spPr>
        <p:txBody>
          <a:bodyPr anchor="b"/>
          <a:lstStyle>
            <a:lvl1pPr algn="l">
              <a:defRPr sz="1500" b="1"/>
            </a:lvl1pPr>
          </a:lstStyle>
          <a:p>
            <a:r>
              <a:rPr lang="cs-CZ" smtClean="0"/>
              <a:t>Kliknutím lze upravit styl.</a:t>
            </a:r>
            <a:endParaRPr lang="cs-CZ"/>
          </a:p>
        </p:txBody>
      </p:sp>
      <p:sp>
        <p:nvSpPr>
          <p:cNvPr id="3" name="Zástupný symbol pro obsah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C61DC17-9083-4830-A777-A991367BF71A}" type="datetimeFigureOut">
              <a:rPr lang="cs-CZ" smtClean="0">
                <a:solidFill>
                  <a:prstClr val="black">
                    <a:tint val="75000"/>
                  </a:prstClr>
                </a:solidFill>
              </a:rPr>
              <a:pPr/>
              <a:t>30.10.2020</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832FCFCF-F8A6-43EF-8C01-D862A7AF62A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550837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1500" b="1"/>
            </a:lvl1pPr>
          </a:lstStyle>
          <a:p>
            <a:r>
              <a:rPr lang="cs-CZ" smtClean="0"/>
              <a:t>Kliknutím lze upravit styl.</a:t>
            </a:r>
            <a:endParaRPr lang="cs-CZ"/>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C61DC17-9083-4830-A777-A991367BF71A}" type="datetimeFigureOut">
              <a:rPr lang="cs-CZ" smtClean="0">
                <a:solidFill>
                  <a:prstClr val="black">
                    <a:tint val="75000"/>
                  </a:prstClr>
                </a:solidFill>
              </a:rPr>
              <a:pPr/>
              <a:t>30.10.2020</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832FCFCF-F8A6-43EF-8C01-D862A7AF62A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804940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C61DC17-9083-4830-A777-A991367BF71A}" type="datetimeFigureOut">
              <a:rPr lang="cs-CZ" smtClean="0">
                <a:solidFill>
                  <a:prstClr val="black">
                    <a:tint val="75000"/>
                  </a:prstClr>
                </a:solidFill>
              </a:rPr>
              <a:pPr/>
              <a:t>30.10.2020</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832FCFCF-F8A6-43EF-8C01-D862A7AF62A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883091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41"/>
            <a:ext cx="27432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09600" y="274641"/>
            <a:ext cx="80264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C61DC17-9083-4830-A777-A991367BF71A}" type="datetimeFigureOut">
              <a:rPr lang="cs-CZ" smtClean="0">
                <a:solidFill>
                  <a:prstClr val="black">
                    <a:tint val="75000"/>
                  </a:prstClr>
                </a:solidFill>
              </a:rPr>
              <a:pPr/>
              <a:t>30.10.2020</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832FCFCF-F8A6-43EF-8C01-D862A7AF62A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851797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B55A14D-E63B-4080-9F3A-A35B2A10CB6D}" type="datetimeFigureOut">
              <a:rPr lang="cs-CZ" smtClean="0"/>
              <a:t>30.10.2020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069662-9BE3-4506-9407-259D36F6752F}" type="slidenum">
              <a:rPr lang="cs-CZ" smtClean="0"/>
              <a:t>‹#›</a:t>
            </a:fld>
            <a:endParaRPr lang="cs-CZ"/>
          </a:p>
        </p:txBody>
      </p:sp>
    </p:spTree>
    <p:extLst>
      <p:ext uri="{BB962C8B-B14F-4D97-AF65-F5344CB8AC3E}">
        <p14:creationId xmlns:p14="http://schemas.microsoft.com/office/powerpoint/2010/main" val="16424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B55A14D-E63B-4080-9F3A-A35B2A10CB6D}" type="datetimeFigureOut">
              <a:rPr lang="cs-CZ" smtClean="0"/>
              <a:t>30.10.2020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0069662-9BE3-4506-9407-259D36F6752F}" type="slidenum">
              <a:rPr lang="cs-CZ" smtClean="0"/>
              <a:t>‹#›</a:t>
            </a:fld>
            <a:endParaRPr lang="cs-CZ"/>
          </a:p>
        </p:txBody>
      </p:sp>
    </p:spTree>
    <p:extLst>
      <p:ext uri="{BB962C8B-B14F-4D97-AF65-F5344CB8AC3E}">
        <p14:creationId xmlns:p14="http://schemas.microsoft.com/office/powerpoint/2010/main" val="394488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B55A14D-E63B-4080-9F3A-A35B2A10CB6D}" type="datetimeFigureOut">
              <a:rPr lang="cs-CZ" smtClean="0"/>
              <a:t>30.10.2020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0069662-9BE3-4506-9407-259D36F6752F}" type="slidenum">
              <a:rPr lang="cs-CZ" smtClean="0"/>
              <a:t>‹#›</a:t>
            </a:fld>
            <a:endParaRPr lang="cs-CZ"/>
          </a:p>
        </p:txBody>
      </p:sp>
    </p:spTree>
    <p:extLst>
      <p:ext uri="{BB962C8B-B14F-4D97-AF65-F5344CB8AC3E}">
        <p14:creationId xmlns:p14="http://schemas.microsoft.com/office/powerpoint/2010/main" val="315701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B55A14D-E63B-4080-9F3A-A35B2A10CB6D}" type="datetimeFigureOut">
              <a:rPr lang="cs-CZ" smtClean="0"/>
              <a:t>30.10.2020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0069662-9BE3-4506-9407-259D36F6752F}" type="slidenum">
              <a:rPr lang="cs-CZ" smtClean="0"/>
              <a:t>‹#›</a:t>
            </a:fld>
            <a:endParaRPr lang="cs-CZ"/>
          </a:p>
        </p:txBody>
      </p:sp>
    </p:spTree>
    <p:extLst>
      <p:ext uri="{BB962C8B-B14F-4D97-AF65-F5344CB8AC3E}">
        <p14:creationId xmlns:p14="http://schemas.microsoft.com/office/powerpoint/2010/main" val="204469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B55A14D-E63B-4080-9F3A-A35B2A10CB6D}" type="datetimeFigureOut">
              <a:rPr lang="cs-CZ" smtClean="0"/>
              <a:t>30.10.2020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069662-9BE3-4506-9407-259D36F6752F}" type="slidenum">
              <a:rPr lang="cs-CZ" smtClean="0"/>
              <a:t>‹#›</a:t>
            </a:fld>
            <a:endParaRPr lang="cs-CZ"/>
          </a:p>
        </p:txBody>
      </p:sp>
    </p:spTree>
    <p:extLst>
      <p:ext uri="{BB962C8B-B14F-4D97-AF65-F5344CB8AC3E}">
        <p14:creationId xmlns:p14="http://schemas.microsoft.com/office/powerpoint/2010/main" val="238452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B55A14D-E63B-4080-9F3A-A35B2A10CB6D}" type="datetimeFigureOut">
              <a:rPr lang="cs-CZ" smtClean="0"/>
              <a:t>30.10.2020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069662-9BE3-4506-9407-259D36F6752F}" type="slidenum">
              <a:rPr lang="cs-CZ" smtClean="0"/>
              <a:t>‹#›</a:t>
            </a:fld>
            <a:endParaRPr lang="cs-CZ"/>
          </a:p>
        </p:txBody>
      </p:sp>
    </p:spTree>
    <p:extLst>
      <p:ext uri="{BB962C8B-B14F-4D97-AF65-F5344CB8AC3E}">
        <p14:creationId xmlns:p14="http://schemas.microsoft.com/office/powerpoint/2010/main" val="106217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5A14D-E63B-4080-9F3A-A35B2A10CB6D}" type="datetimeFigureOut">
              <a:rPr lang="cs-CZ" smtClean="0"/>
              <a:t>30.10.2020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69662-9BE3-4506-9407-259D36F6752F}" type="slidenum">
              <a:rPr lang="cs-CZ" smtClean="0"/>
              <a:t>‹#›</a:t>
            </a:fld>
            <a:endParaRPr lang="cs-CZ"/>
          </a:p>
        </p:txBody>
      </p:sp>
    </p:spTree>
    <p:extLst>
      <p:ext uri="{BB962C8B-B14F-4D97-AF65-F5344CB8AC3E}">
        <p14:creationId xmlns:p14="http://schemas.microsoft.com/office/powerpoint/2010/main" val="737659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19B8F-1C1C-4841-A8DC-54C8E77784D7}" type="datetimeFigureOut">
              <a:rPr lang="cs-CZ" smtClean="0">
                <a:solidFill>
                  <a:prstClr val="black">
                    <a:tint val="75000"/>
                  </a:prstClr>
                </a:solidFill>
              </a:rPr>
              <a:pPr/>
              <a:t>30.10.2020</a:t>
            </a:fld>
            <a:endParaRPr lang="cs-CZ">
              <a:solidFill>
                <a:prstClr val="black">
                  <a:tint val="75000"/>
                </a:prstClr>
              </a:solidFill>
            </a:endParaRPr>
          </a:p>
        </p:txBody>
      </p:sp>
      <p:sp>
        <p:nvSpPr>
          <p:cNvPr id="5" name="Zástupný symbol pro zápatí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74FD2-8035-4377-AC8C-17908FACE0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014065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C61DC17-9083-4830-A777-A991367BF71A}" type="datetimeFigureOut">
              <a:rPr lang="cs-CZ" smtClean="0">
                <a:solidFill>
                  <a:prstClr val="black">
                    <a:tint val="75000"/>
                  </a:prstClr>
                </a:solidFill>
              </a:rPr>
              <a:pPr/>
              <a:t>30.10.2020</a:t>
            </a:fld>
            <a:endParaRPr lang="cs-CZ">
              <a:solidFill>
                <a:prstClr val="black">
                  <a:tint val="75000"/>
                </a:prstClr>
              </a:solidFill>
            </a:endParaRPr>
          </a:p>
        </p:txBody>
      </p:sp>
      <p:sp>
        <p:nvSpPr>
          <p:cNvPr id="5" name="Zástupný symbol pro zápatí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2FCFCF-F8A6-43EF-8C01-D862A7AF62A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272026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001027"/>
            <a:ext cx="9144000" cy="3185962"/>
          </a:xfrm>
        </p:spPr>
        <p:txBody>
          <a:bodyPr>
            <a:normAutofit/>
          </a:bodyPr>
          <a:lstStyle/>
          <a:p>
            <a:r>
              <a:rPr lang="en-US" dirty="0" smtClean="0"/>
              <a:t>How athletes </a:t>
            </a:r>
            <a:r>
              <a:rPr lang="en-US" dirty="0" smtClean="0"/>
              <a:t>learn</a:t>
            </a:r>
            <a:r>
              <a:rPr lang="en-US" dirty="0" smtClean="0"/>
              <a:t>?</a:t>
            </a:r>
            <a:br>
              <a:rPr lang="en-US" dirty="0" smtClean="0"/>
            </a:br>
            <a:r>
              <a:rPr lang="en-US" dirty="0" smtClean="0"/>
              <a:t/>
            </a:r>
            <a:br>
              <a:rPr lang="en-US" dirty="0" smtClean="0"/>
            </a:br>
            <a:r>
              <a:rPr lang="en-US" b="1" dirty="0" smtClean="0"/>
              <a:t>Teaching Sport Skills</a:t>
            </a:r>
            <a:endParaRPr lang="en-US" b="1" dirty="0"/>
          </a:p>
        </p:txBody>
      </p:sp>
      <p:sp>
        <p:nvSpPr>
          <p:cNvPr id="3" name="Podnadpis 2"/>
          <p:cNvSpPr>
            <a:spLocks noGrp="1"/>
          </p:cNvSpPr>
          <p:nvPr>
            <p:ph type="subTitle" idx="1"/>
          </p:nvPr>
        </p:nvSpPr>
        <p:spPr>
          <a:xfrm>
            <a:off x="6805060" y="5390147"/>
            <a:ext cx="4642585" cy="1010652"/>
          </a:xfrm>
        </p:spPr>
        <p:txBody>
          <a:bodyPr>
            <a:normAutofit/>
          </a:bodyPr>
          <a:lstStyle/>
          <a:p>
            <a:r>
              <a:rPr lang="cs-CZ" sz="2800" dirty="0" smtClean="0"/>
              <a:t>PhDr. Radka Peřinová, Ph.D.</a:t>
            </a:r>
            <a:endParaRPr lang="cs-CZ" sz="2800" dirty="0"/>
          </a:p>
        </p:txBody>
      </p:sp>
      <p:pic>
        <p:nvPicPr>
          <p:cNvPr id="4" name="Obrázek 3"/>
          <p:cNvPicPr>
            <a:picLocks noChangeAspect="1"/>
          </p:cNvPicPr>
          <p:nvPr/>
        </p:nvPicPr>
        <p:blipFill>
          <a:blip r:embed="rId2"/>
          <a:stretch>
            <a:fillRect/>
          </a:stretch>
        </p:blipFill>
        <p:spPr>
          <a:xfrm>
            <a:off x="144609" y="2844103"/>
            <a:ext cx="2085013" cy="3749365"/>
          </a:xfrm>
          <a:prstGeom prst="rect">
            <a:avLst/>
          </a:prstGeom>
        </p:spPr>
      </p:pic>
    </p:spTree>
    <p:extLst>
      <p:ext uri="{BB962C8B-B14F-4D97-AF65-F5344CB8AC3E}">
        <p14:creationId xmlns:p14="http://schemas.microsoft.com/office/powerpoint/2010/main" val="3785403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4037" y="365126"/>
            <a:ext cx="10949763" cy="751294"/>
          </a:xfrm>
        </p:spPr>
        <p:txBody>
          <a:bodyPr>
            <a:normAutofit fontScale="90000"/>
          </a:bodyPr>
          <a:lstStyle/>
          <a:p>
            <a:r>
              <a:rPr lang="en-US" dirty="0" smtClean="0"/>
              <a:t>4th. PHASE OF MOTOR LEARNING</a:t>
            </a:r>
            <a:endParaRPr lang="cs-CZ" dirty="0"/>
          </a:p>
        </p:txBody>
      </p:sp>
      <p:sp>
        <p:nvSpPr>
          <p:cNvPr id="3" name="Zástupný symbol pro obsah 2"/>
          <p:cNvSpPr>
            <a:spLocks noGrp="1"/>
          </p:cNvSpPr>
          <p:nvPr>
            <p:ph idx="1"/>
          </p:nvPr>
        </p:nvSpPr>
        <p:spPr>
          <a:xfrm>
            <a:off x="148856" y="1355651"/>
            <a:ext cx="6804837" cy="5247167"/>
          </a:xfrm>
        </p:spPr>
        <p:txBody>
          <a:bodyPr>
            <a:normAutofit lnSpcReduction="10000"/>
          </a:bodyPr>
          <a:lstStyle/>
          <a:p>
            <a:pPr marL="0" indent="0">
              <a:buNone/>
            </a:pPr>
            <a:r>
              <a:rPr lang="en-US" sz="3400" dirty="0" smtClean="0"/>
              <a:t>The high variability in execution of movement and progress of motor performance are in this phase typical.</a:t>
            </a:r>
            <a:endParaRPr lang="cs-CZ" sz="3400" dirty="0" smtClean="0"/>
          </a:p>
          <a:p>
            <a:pPr marL="0" indent="0">
              <a:buNone/>
            </a:pPr>
            <a:r>
              <a:rPr lang="en-US" sz="3400" dirty="0" smtClean="0"/>
              <a:t> </a:t>
            </a:r>
            <a:endParaRPr lang="cs-CZ" sz="3400" dirty="0" smtClean="0"/>
          </a:p>
          <a:p>
            <a:pPr marL="0" indent="0">
              <a:buNone/>
            </a:pPr>
            <a:r>
              <a:rPr lang="en-US" sz="3400" dirty="0" smtClean="0"/>
              <a:t>High level of involved creativity issued into personal movement style.</a:t>
            </a:r>
            <a:endParaRPr lang="cs-CZ" sz="3400" dirty="0" smtClean="0"/>
          </a:p>
          <a:p>
            <a:pPr marL="0" indent="0">
              <a:buNone/>
            </a:pPr>
            <a:r>
              <a:rPr lang="en-US" sz="3400" dirty="0" smtClean="0"/>
              <a:t> </a:t>
            </a:r>
          </a:p>
          <a:p>
            <a:pPr marL="0" indent="0">
              <a:buNone/>
            </a:pPr>
            <a:r>
              <a:rPr lang="en-US" sz="3400" dirty="0" smtClean="0"/>
              <a:t>High level of anticipation in execution of movements is typical for this phase of motor learning as well. </a:t>
            </a:r>
            <a:endParaRPr lang="cs-CZ" sz="3400" dirty="0"/>
          </a:p>
        </p:txBody>
      </p:sp>
      <p:pic>
        <p:nvPicPr>
          <p:cNvPr id="4" name="Obrázek 3"/>
          <p:cNvPicPr>
            <a:picLocks noChangeAspect="1"/>
          </p:cNvPicPr>
          <p:nvPr/>
        </p:nvPicPr>
        <p:blipFill>
          <a:blip r:embed="rId3"/>
          <a:stretch>
            <a:fillRect/>
          </a:stretch>
        </p:blipFill>
        <p:spPr>
          <a:xfrm>
            <a:off x="7028121" y="2277064"/>
            <a:ext cx="4997302" cy="3370521"/>
          </a:xfrm>
          <a:prstGeom prst="rect">
            <a:avLst/>
          </a:prstGeom>
        </p:spPr>
      </p:pic>
      <p:sp>
        <p:nvSpPr>
          <p:cNvPr id="5" name="Obdélník 4"/>
          <p:cNvSpPr/>
          <p:nvPr/>
        </p:nvSpPr>
        <p:spPr>
          <a:xfrm>
            <a:off x="4816549" y="245510"/>
            <a:ext cx="7208874" cy="990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400" dirty="0" smtClean="0">
                <a:solidFill>
                  <a:prstClr val="white"/>
                </a:solidFill>
              </a:rPr>
              <a:t>CREATIVE COORDINATION</a:t>
            </a:r>
            <a:endParaRPr lang="cs-CZ" sz="4400" dirty="0">
              <a:solidFill>
                <a:prstClr val="white"/>
              </a:solidFill>
            </a:endParaRPr>
          </a:p>
        </p:txBody>
      </p:sp>
      <p:sp>
        <p:nvSpPr>
          <p:cNvPr id="6" name="Obdélník 5"/>
          <p:cNvSpPr/>
          <p:nvPr/>
        </p:nvSpPr>
        <p:spPr>
          <a:xfrm>
            <a:off x="6475228" y="1410513"/>
            <a:ext cx="5550195" cy="627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3200" dirty="0" smtClean="0">
                <a:solidFill>
                  <a:prstClr val="black"/>
                </a:solidFill>
              </a:rPr>
              <a:t> - </a:t>
            </a:r>
            <a:r>
              <a:rPr lang="en-US" sz="3200" dirty="0" smtClean="0">
                <a:solidFill>
                  <a:prstClr val="black"/>
                </a:solidFill>
              </a:rPr>
              <a:t>concerns to the open skills </a:t>
            </a:r>
            <a:endParaRPr lang="en-US" sz="3200" dirty="0">
              <a:solidFill>
                <a:prstClr val="black"/>
              </a:solidFill>
            </a:endParaRPr>
          </a:p>
        </p:txBody>
      </p:sp>
    </p:spTree>
    <p:extLst>
      <p:ext uri="{BB962C8B-B14F-4D97-AF65-F5344CB8AC3E}">
        <p14:creationId xmlns:p14="http://schemas.microsoft.com/office/powerpoint/2010/main" val="327110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057" name="Group 265"/>
          <p:cNvGraphicFramePr>
            <a:graphicFrameLocks noGrp="1"/>
          </p:cNvGraphicFramePr>
          <p:nvPr>
            <p:extLst/>
          </p:nvPr>
        </p:nvGraphicFramePr>
        <p:xfrm>
          <a:off x="161925" y="76200"/>
          <a:ext cx="11191876" cy="6781800"/>
        </p:xfrm>
        <a:graphic>
          <a:graphicData uri="http://schemas.openxmlformats.org/drawingml/2006/table">
            <a:tbl>
              <a:tblPr>
                <a:tableStyleId>{69C7853C-536D-4A76-A0AE-DD22124D55A5}</a:tableStyleId>
              </a:tblPr>
              <a:tblGrid>
                <a:gridCol w="1069547"/>
                <a:gridCol w="262330"/>
                <a:gridCol w="2352487"/>
                <a:gridCol w="220769"/>
                <a:gridCol w="976417"/>
                <a:gridCol w="395454"/>
                <a:gridCol w="1922611"/>
                <a:gridCol w="262330"/>
                <a:gridCol w="2103014"/>
                <a:gridCol w="262330"/>
                <a:gridCol w="1364587"/>
              </a:tblGrid>
              <a:tr h="9620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Phase</a:t>
                      </a: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Signs</a:t>
                      </a: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Level</a:t>
                      </a:r>
                      <a:endParaRPr kumimoji="0" lang="en-US" altLang="cs-CZ" sz="2000" b="0" i="0" u="none" strike="noStrike" cap="none" normalizeH="0" baseline="0" dirty="0" smtClean="0">
                        <a:ln>
                          <a:noFill/>
                        </a:ln>
                        <a:solidFill>
                          <a:schemeClr val="bg1"/>
                        </a:solidFill>
                        <a:effectLst/>
                        <a:latin typeface="Arial" charset="0"/>
                      </a:endParaRPr>
                    </a:p>
                  </a:txBody>
                  <a:tcPr marL="0" marR="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External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expression</a:t>
                      </a: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Processes in CNS</a:t>
                      </a: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smtClean="0">
                          <a:ln>
                            <a:noFill/>
                          </a:ln>
                          <a:effectLst/>
                        </a:rPr>
                        <a:t>Mental activity</a:t>
                      </a: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B w="12700" cap="flat" cmpd="sng" algn="ctr">
                      <a:solidFill>
                        <a:schemeClr val="tx1"/>
                      </a:solidFill>
                      <a:prstDash val="solid"/>
                      <a:round/>
                      <a:headEnd type="none" w="med" len="med"/>
                      <a:tailEnd type="none" w="med" len="med"/>
                    </a:lnB>
                  </a:tcPr>
                </a:tc>
              </a:tr>
              <a:tr h="46929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0" marR="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T w="12700" cap="flat" cmpd="sng" algn="ctr">
                      <a:solidFill>
                        <a:schemeClr val="tx1"/>
                      </a:solidFill>
                      <a:prstDash val="solid"/>
                      <a:round/>
                      <a:headEnd type="none" w="med" len="med"/>
                      <a:tailEnd type="none" w="med" len="med"/>
                    </a:lnT>
                  </a:tcPr>
                </a:tc>
              </a:tr>
              <a:tr h="6451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1.</a:t>
                      </a: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Introduction, instruction, motivation</a:t>
                      </a: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Low</a:t>
                      </a:r>
                      <a:endParaRPr kumimoji="0" lang="en-US" altLang="cs-CZ" sz="2000" b="0" i="0" u="none" strike="noStrike" cap="none" normalizeH="0" baseline="0" dirty="0" smtClean="0">
                        <a:ln>
                          <a:noFill/>
                        </a:ln>
                        <a:solidFill>
                          <a:schemeClr val="bg1"/>
                        </a:solidFill>
                        <a:effectLst/>
                        <a:latin typeface="Arial" charset="0"/>
                      </a:endParaRPr>
                    </a:p>
                  </a:txBody>
                  <a:tcPr marL="0" marR="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Generalization</a:t>
                      </a: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smtClean="0">
                          <a:ln>
                            <a:noFill/>
                          </a:ln>
                          <a:effectLst/>
                        </a:rPr>
                        <a:t>Irradiation</a:t>
                      </a: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smtClean="0">
                          <a:ln>
                            <a:noFill/>
                          </a:ln>
                          <a:effectLst/>
                        </a:rPr>
                        <a:t>High</a:t>
                      </a: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B w="12700" cap="flat" cmpd="sng" algn="ctr">
                      <a:solidFill>
                        <a:schemeClr val="tx1"/>
                      </a:solidFill>
                      <a:prstDash val="solid"/>
                      <a:round/>
                      <a:headEnd type="none" w="med" len="med"/>
                      <a:tailEnd type="none" w="med" len="med"/>
                    </a:lnB>
                  </a:tcPr>
                </a:tc>
              </a:tr>
              <a:tr h="46929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0" marR="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T w="12700" cap="flat" cmpd="sng" algn="ctr">
                      <a:solidFill>
                        <a:schemeClr val="tx1"/>
                      </a:solidFill>
                      <a:prstDash val="solid"/>
                      <a:round/>
                      <a:headEnd type="none" w="med" len="med"/>
                      <a:tailEnd type="none" w="med" len="med"/>
                    </a:lnT>
                  </a:tcPr>
                </a:tc>
              </a:tr>
              <a:tr h="93213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2.</a:t>
                      </a: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err="1" smtClean="0">
                          <a:ln>
                            <a:noFill/>
                          </a:ln>
                          <a:effectLst/>
                        </a:rPr>
                        <a:t>Reinforcementfeedbacks</a:t>
                      </a:r>
                      <a:r>
                        <a:rPr kumimoji="0" lang="en-US" altLang="cs-CZ" sz="2000" u="none" strike="noStrike" cap="none" normalizeH="0" baseline="0" dirty="0" smtClean="0">
                          <a:ln>
                            <a:noFill/>
                          </a:ln>
                          <a:effectLst/>
                        </a:rPr>
                        <a:t>, verbal control </a:t>
                      </a: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Middle</a:t>
                      </a:r>
                      <a:endParaRPr kumimoji="0" lang="en-US" altLang="cs-CZ" sz="2000" b="0" i="0" u="none" strike="noStrike" cap="none" normalizeH="0" baseline="0" dirty="0" smtClean="0">
                        <a:ln>
                          <a:noFill/>
                        </a:ln>
                        <a:solidFill>
                          <a:schemeClr val="bg1"/>
                        </a:solidFill>
                        <a:effectLst/>
                        <a:latin typeface="Arial" charset="0"/>
                      </a:endParaRPr>
                    </a:p>
                  </a:txBody>
                  <a:tcPr marL="0" marR="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Differentiation</a:t>
                      </a: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Concentration</a:t>
                      </a: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smtClean="0">
                          <a:ln>
                            <a:noFill/>
                          </a:ln>
                          <a:effectLst/>
                        </a:rPr>
                        <a:t>Middle</a:t>
                      </a: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B w="12700" cap="flat" cmpd="sng" algn="ctr">
                      <a:solidFill>
                        <a:schemeClr val="tx1"/>
                      </a:solidFill>
                      <a:prstDash val="solid"/>
                      <a:round/>
                      <a:headEnd type="none" w="med" len="med"/>
                      <a:tailEnd type="none" w="med" len="med"/>
                    </a:lnB>
                  </a:tcPr>
                </a:tc>
              </a:tr>
              <a:tr h="46929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0" marR="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T w="12700" cap="flat" cmpd="sng" algn="ctr">
                      <a:solidFill>
                        <a:schemeClr val="tx1"/>
                      </a:solidFill>
                      <a:prstDash val="solid"/>
                      <a:round/>
                      <a:headEnd type="none" w="med" len="med"/>
                      <a:tailEnd type="none" w="med" len="med"/>
                    </a:lnT>
                  </a:tcPr>
                </a:tc>
              </a:tr>
              <a:tr h="8952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3.</a:t>
                      </a: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Improvement, retention, coordination</a:t>
                      </a: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High</a:t>
                      </a:r>
                      <a:endParaRPr kumimoji="0" lang="en-US" altLang="cs-CZ" sz="2000" b="0" i="0" u="none" strike="noStrike" cap="none" normalizeH="0" baseline="0" dirty="0" smtClean="0">
                        <a:ln>
                          <a:noFill/>
                        </a:ln>
                        <a:solidFill>
                          <a:schemeClr val="bg1"/>
                        </a:solidFill>
                        <a:effectLst/>
                        <a:latin typeface="Arial" charset="0"/>
                      </a:endParaRPr>
                    </a:p>
                  </a:txBody>
                  <a:tcPr marL="0" marR="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err="1" smtClean="0">
                          <a:ln>
                            <a:noFill/>
                          </a:ln>
                          <a:effectLst/>
                        </a:rPr>
                        <a:t>Automatisation</a:t>
                      </a: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Stabilization</a:t>
                      </a: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Low</a:t>
                      </a: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B w="12700" cap="flat" cmpd="sng" algn="ctr">
                      <a:solidFill>
                        <a:schemeClr val="tx1"/>
                      </a:solidFill>
                      <a:prstDash val="solid"/>
                      <a:round/>
                      <a:headEnd type="none" w="med" len="med"/>
                      <a:tailEnd type="none" w="med" len="med"/>
                    </a:lnB>
                  </a:tcPr>
                </a:tc>
              </a:tr>
              <a:tr h="139438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smtClean="0">
                          <a:ln>
                            <a:noFill/>
                          </a:ln>
                          <a:effectLst/>
                        </a:rPr>
                        <a:t>4. </a:t>
                      </a: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smtClean="0">
                          <a:ln>
                            <a:noFill/>
                          </a:ln>
                          <a:effectLst/>
                        </a:rPr>
                        <a:t>Transfer, integration, anticipation, performance</a:t>
                      </a: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Master</a:t>
                      </a:r>
                      <a:endParaRPr kumimoji="0" lang="en-US" altLang="cs-CZ" sz="2000" b="0" i="0" u="none" strike="noStrike" cap="none" normalizeH="0" baseline="0" dirty="0" smtClean="0">
                        <a:ln>
                          <a:noFill/>
                        </a:ln>
                        <a:solidFill>
                          <a:schemeClr val="bg1"/>
                        </a:solidFill>
                        <a:effectLst/>
                        <a:latin typeface="Arial" charset="0"/>
                      </a:endParaRPr>
                    </a:p>
                  </a:txBody>
                  <a:tcPr marL="0" marR="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Creative coordination</a:t>
                      </a: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Creative association</a:t>
                      </a: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u="none" strike="noStrike" cap="none" normalizeH="0" baseline="0" dirty="0" smtClean="0">
                          <a:ln>
                            <a:noFill/>
                          </a:ln>
                          <a:effectLst/>
                        </a:rPr>
                        <a:t>High</a:t>
                      </a:r>
                      <a:endParaRPr kumimoji="0" lang="en-US" altLang="cs-CZ" sz="2000" b="0" i="0" u="none" strike="noStrike" cap="none" normalizeH="0" baseline="0" dirty="0" smtClean="0">
                        <a:ln>
                          <a:noFill/>
                        </a:ln>
                        <a:solidFill>
                          <a:schemeClr val="bg1"/>
                        </a:solidFill>
                        <a:effectLst/>
                        <a:latin typeface="Arial" charset="0"/>
                      </a:endParaRPr>
                    </a:p>
                  </a:txBody>
                  <a:tcPr marL="45720" marR="45720" anchor="ctr" horzOverflow="overflow">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450102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61950" y="333375"/>
            <a:ext cx="8441808" cy="6555641"/>
          </a:xfrm>
          <a:prstGeom prst="rect">
            <a:avLst/>
          </a:prstGeom>
        </p:spPr>
        <p:txBody>
          <a:bodyPr wrap="square">
            <a:spAutoFit/>
          </a:bodyPr>
          <a:lstStyle/>
          <a:p>
            <a:r>
              <a:rPr lang="en-US" sz="2800" b="1" dirty="0">
                <a:solidFill>
                  <a:prstClr val="black"/>
                </a:solidFill>
              </a:rPr>
              <a:t>Teaching strategies</a:t>
            </a:r>
            <a:r>
              <a:rPr lang="en-US" sz="2800" b="1" dirty="0" smtClean="0">
                <a:solidFill>
                  <a:prstClr val="black"/>
                </a:solidFill>
              </a:rPr>
              <a:t>:</a:t>
            </a:r>
            <a:endParaRPr lang="cs-CZ" sz="2800" b="1" dirty="0" smtClean="0">
              <a:solidFill>
                <a:prstClr val="black"/>
              </a:solidFill>
            </a:endParaRPr>
          </a:p>
          <a:p>
            <a:r>
              <a:rPr lang="cs-CZ" sz="2800" dirty="0" smtClean="0">
                <a:solidFill>
                  <a:prstClr val="black"/>
                </a:solidFill>
              </a:rPr>
              <a:t>1. </a:t>
            </a:r>
            <a:r>
              <a:rPr lang="en-US" sz="2800" dirty="0" smtClean="0">
                <a:solidFill>
                  <a:prstClr val="black"/>
                </a:solidFill>
              </a:rPr>
              <a:t>Teach </a:t>
            </a:r>
            <a:r>
              <a:rPr lang="en-US" sz="2800" dirty="0">
                <a:solidFill>
                  <a:prstClr val="black"/>
                </a:solidFill>
              </a:rPr>
              <a:t>movement in such a way so it should be </a:t>
            </a:r>
            <a:r>
              <a:rPr lang="en-US" sz="2800" dirty="0" smtClean="0">
                <a:solidFill>
                  <a:prstClr val="black"/>
                </a:solidFill>
              </a:rPr>
              <a:t>understandable </a:t>
            </a:r>
            <a:r>
              <a:rPr lang="en-US" sz="2800" dirty="0">
                <a:solidFill>
                  <a:prstClr val="black"/>
                </a:solidFill>
              </a:rPr>
              <a:t>to learners. </a:t>
            </a:r>
          </a:p>
          <a:p>
            <a:r>
              <a:rPr lang="en-US" sz="2800" dirty="0">
                <a:solidFill>
                  <a:prstClr val="black"/>
                </a:solidFill>
              </a:rPr>
              <a:t>2. Give the opportunity to learners in order they could </a:t>
            </a:r>
            <a:r>
              <a:rPr lang="en-US" sz="2800" dirty="0" smtClean="0">
                <a:solidFill>
                  <a:prstClr val="black"/>
                </a:solidFill>
              </a:rPr>
              <a:t>be </a:t>
            </a:r>
            <a:r>
              <a:rPr lang="en-US" sz="2800" dirty="0">
                <a:solidFill>
                  <a:prstClr val="black"/>
                </a:solidFill>
              </a:rPr>
              <a:t>active in learning of skills. These parts of learned skill </a:t>
            </a:r>
            <a:r>
              <a:rPr lang="en-US" sz="2800" dirty="0" smtClean="0">
                <a:solidFill>
                  <a:prstClr val="black"/>
                </a:solidFill>
              </a:rPr>
              <a:t>which </a:t>
            </a:r>
            <a:r>
              <a:rPr lang="en-US" sz="2800" dirty="0">
                <a:solidFill>
                  <a:prstClr val="black"/>
                </a:solidFill>
              </a:rPr>
              <a:t>were directive defined by teacher are </a:t>
            </a:r>
            <a:r>
              <a:rPr lang="en-US" sz="2800" dirty="0" smtClean="0">
                <a:solidFill>
                  <a:prstClr val="black"/>
                </a:solidFill>
              </a:rPr>
              <a:t>remembered </a:t>
            </a:r>
            <a:r>
              <a:rPr lang="en-US" sz="2800" dirty="0">
                <a:solidFill>
                  <a:prstClr val="black"/>
                </a:solidFill>
              </a:rPr>
              <a:t>worse than these ones which were </a:t>
            </a:r>
            <a:r>
              <a:rPr lang="cs-CZ" sz="2800" dirty="0" smtClean="0">
                <a:solidFill>
                  <a:prstClr val="black"/>
                </a:solidFill>
              </a:rPr>
              <a:t>s</a:t>
            </a:r>
            <a:r>
              <a:rPr lang="en-US" sz="2800" dirty="0" smtClean="0">
                <a:solidFill>
                  <a:prstClr val="black"/>
                </a:solidFill>
              </a:rPr>
              <a:t>elected </a:t>
            </a:r>
            <a:r>
              <a:rPr lang="en-US" sz="2800" dirty="0">
                <a:solidFill>
                  <a:prstClr val="black"/>
                </a:solidFill>
              </a:rPr>
              <a:t>by learner.  </a:t>
            </a:r>
          </a:p>
          <a:p>
            <a:r>
              <a:rPr lang="en-US" sz="2800" dirty="0">
                <a:solidFill>
                  <a:prstClr val="black"/>
                </a:solidFill>
              </a:rPr>
              <a:t>3. Repeat previously these movements, those parts </a:t>
            </a:r>
            <a:r>
              <a:rPr lang="en-US" sz="2800" dirty="0" smtClean="0">
                <a:solidFill>
                  <a:prstClr val="black"/>
                </a:solidFill>
              </a:rPr>
              <a:t>of </a:t>
            </a:r>
            <a:r>
              <a:rPr lang="en-US" sz="2800" dirty="0">
                <a:solidFill>
                  <a:prstClr val="black"/>
                </a:solidFill>
              </a:rPr>
              <a:t>motor skill which should to be primary remembered. </a:t>
            </a:r>
          </a:p>
          <a:p>
            <a:r>
              <a:rPr lang="en-US" sz="2800" dirty="0">
                <a:solidFill>
                  <a:prstClr val="black"/>
                </a:solidFill>
              </a:rPr>
              <a:t>4. In the frequent repeating of skill’s exercises the </a:t>
            </a:r>
            <a:r>
              <a:rPr lang="en-US" sz="2800" dirty="0" smtClean="0">
                <a:solidFill>
                  <a:prstClr val="black"/>
                </a:solidFill>
              </a:rPr>
              <a:t>habituation </a:t>
            </a:r>
            <a:r>
              <a:rPr lang="en-US" sz="2800" dirty="0">
                <a:solidFill>
                  <a:prstClr val="black"/>
                </a:solidFill>
              </a:rPr>
              <a:t>effect could decreases the effective </a:t>
            </a:r>
            <a:r>
              <a:rPr lang="en-US" sz="2800" dirty="0" smtClean="0">
                <a:solidFill>
                  <a:prstClr val="black"/>
                </a:solidFill>
              </a:rPr>
              <a:t>learning</a:t>
            </a:r>
            <a:r>
              <a:rPr lang="en-US" sz="2800" dirty="0">
                <a:solidFill>
                  <a:prstClr val="black"/>
                </a:solidFill>
              </a:rPr>
              <a:t>. Use the play forms in the learning of motor </a:t>
            </a:r>
            <a:r>
              <a:rPr lang="en-US" sz="2800" dirty="0" smtClean="0">
                <a:solidFill>
                  <a:prstClr val="black"/>
                </a:solidFill>
              </a:rPr>
              <a:t>skills</a:t>
            </a:r>
            <a:r>
              <a:rPr lang="en-US" sz="2800" dirty="0">
                <a:solidFill>
                  <a:prstClr val="black"/>
                </a:solidFill>
              </a:rPr>
              <a:t>.  </a:t>
            </a:r>
          </a:p>
          <a:p>
            <a:r>
              <a:rPr lang="en-US" sz="2800" dirty="0">
                <a:solidFill>
                  <a:prstClr val="black"/>
                </a:solidFill>
              </a:rPr>
              <a:t>5. Give to learners the opportunity to select his/her  </a:t>
            </a:r>
            <a:r>
              <a:rPr lang="en-US" sz="2800" dirty="0" smtClean="0">
                <a:solidFill>
                  <a:prstClr val="black"/>
                </a:solidFill>
              </a:rPr>
              <a:t>learning </a:t>
            </a:r>
            <a:r>
              <a:rPr lang="en-US" sz="2800" dirty="0">
                <a:solidFill>
                  <a:prstClr val="black"/>
                </a:solidFill>
              </a:rPr>
              <a:t>and remembering strategy.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8186" y="132095"/>
            <a:ext cx="3137122" cy="277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077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242267"/>
            <a:ext cx="9772650" cy="651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850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t>What is learning?</a:t>
            </a:r>
            <a:endParaRPr lang="en-US" b="1" dirty="0"/>
          </a:p>
        </p:txBody>
      </p:sp>
      <p:pic>
        <p:nvPicPr>
          <p:cNvPr id="8" name="Zástupný symbol pro obsah 7"/>
          <p:cNvPicPr>
            <a:picLocks noGrp="1" noChangeAspect="1"/>
          </p:cNvPicPr>
          <p:nvPr>
            <p:ph idx="1"/>
          </p:nvPr>
        </p:nvPicPr>
        <p:blipFill rotWithShape="1">
          <a:blip r:embed="rId2"/>
          <a:srcRect t="-78" r="-9" b="1"/>
          <a:stretch/>
        </p:blipFill>
        <p:spPr>
          <a:xfrm rot="17850633">
            <a:off x="7238895" y="2541419"/>
            <a:ext cx="1913626" cy="2473172"/>
          </a:xfrm>
          <a:prstGeom prst="flowChartProcess">
            <a:avLst/>
          </a:prstGeom>
        </p:spPr>
      </p:pic>
      <p:sp>
        <p:nvSpPr>
          <p:cNvPr id="4" name="Obdélník 3"/>
          <p:cNvSpPr/>
          <p:nvPr/>
        </p:nvSpPr>
        <p:spPr>
          <a:xfrm>
            <a:off x="5650029" y="269507"/>
            <a:ext cx="6160169" cy="280112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Performance</a:t>
            </a:r>
            <a:r>
              <a:rPr lang="en-US" sz="3200" dirty="0" smtClean="0"/>
              <a:t> is  observable behavior that demonstrates a </a:t>
            </a:r>
            <a:r>
              <a:rPr lang="en-US" sz="3200" b="1" dirty="0" smtClean="0"/>
              <a:t>skill</a:t>
            </a:r>
            <a:r>
              <a:rPr lang="en-US" sz="3200" dirty="0" smtClean="0"/>
              <a:t> (quality of performance), such as throwing, kicking, sliding, catching, and so on.</a:t>
            </a:r>
            <a:endParaRPr lang="en-US" sz="3200" dirty="0"/>
          </a:p>
        </p:txBody>
      </p:sp>
      <p:sp>
        <p:nvSpPr>
          <p:cNvPr id="5" name="Obdélník 4"/>
          <p:cNvSpPr/>
          <p:nvPr/>
        </p:nvSpPr>
        <p:spPr>
          <a:xfrm>
            <a:off x="313623" y="1463317"/>
            <a:ext cx="5034013" cy="275254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Learning is a relatively permanent improvement in performance capability arising from practice.</a:t>
            </a:r>
            <a:endParaRPr lang="en-US" sz="3200" dirty="0"/>
          </a:p>
        </p:txBody>
      </p:sp>
      <p:sp>
        <p:nvSpPr>
          <p:cNvPr id="6" name="Obdélník 5"/>
          <p:cNvSpPr/>
          <p:nvPr/>
        </p:nvSpPr>
        <p:spPr>
          <a:xfrm>
            <a:off x="313623" y="4523875"/>
            <a:ext cx="6029425" cy="204055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3200" dirty="0" smtClean="0"/>
              <a:t>L</a:t>
            </a:r>
            <a:r>
              <a:rPr lang="en-US" sz="3200" dirty="0" smtClean="0"/>
              <a:t>earning is not directly observable</a:t>
            </a:r>
            <a:r>
              <a:rPr lang="cs-CZ" sz="3200" dirty="0" smtClean="0"/>
              <a:t>,</a:t>
            </a:r>
            <a:r>
              <a:rPr lang="en-US" sz="3200" dirty="0" smtClean="0"/>
              <a:t> it must be inferred from changes in performance over time.</a:t>
            </a:r>
            <a:endParaRPr lang="en-US" sz="3200" dirty="0"/>
          </a:p>
        </p:txBody>
      </p:sp>
      <p:sp>
        <p:nvSpPr>
          <p:cNvPr id="7" name="Obdélník 6"/>
          <p:cNvSpPr/>
          <p:nvPr/>
        </p:nvSpPr>
        <p:spPr>
          <a:xfrm>
            <a:off x="7026443" y="4437245"/>
            <a:ext cx="4783755" cy="212718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3200" dirty="0"/>
              <a:t>T</a:t>
            </a:r>
            <a:r>
              <a:rPr lang="en-US" sz="3200" dirty="0" smtClean="0"/>
              <a:t>he improvement in performance is relatively permanent.</a:t>
            </a:r>
            <a:endParaRPr lang="cs-CZ" sz="3200" dirty="0"/>
          </a:p>
        </p:txBody>
      </p:sp>
    </p:spTree>
    <p:extLst>
      <p:ext uri="{BB962C8B-B14F-4D97-AF65-F5344CB8AC3E}">
        <p14:creationId xmlns:p14="http://schemas.microsoft.com/office/powerpoint/2010/main" val="671672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9641305" y="143744"/>
            <a:ext cx="2549091" cy="1911818"/>
          </a:xfrm>
          <a:prstGeom prst="rect">
            <a:avLst/>
          </a:prstGeom>
        </p:spPr>
      </p:pic>
      <p:sp>
        <p:nvSpPr>
          <p:cNvPr id="2" name="Nadpis 1"/>
          <p:cNvSpPr>
            <a:spLocks noGrp="1"/>
          </p:cNvSpPr>
          <p:nvPr>
            <p:ph type="title"/>
          </p:nvPr>
        </p:nvSpPr>
        <p:spPr>
          <a:xfrm>
            <a:off x="838200" y="365126"/>
            <a:ext cx="10515600" cy="847658"/>
          </a:xfrm>
        </p:spPr>
        <p:txBody>
          <a:bodyPr/>
          <a:lstStyle/>
          <a:p>
            <a:r>
              <a:rPr lang="en-US" dirty="0" smtClean="0"/>
              <a:t>How athletes or pupils learn?</a:t>
            </a:r>
            <a:endParaRPr lang="cs-CZ" dirty="0"/>
          </a:p>
        </p:txBody>
      </p:sp>
      <p:sp>
        <p:nvSpPr>
          <p:cNvPr id="3" name="Zástupný symbol pro obsah 2"/>
          <p:cNvSpPr>
            <a:spLocks noGrp="1"/>
          </p:cNvSpPr>
          <p:nvPr>
            <p:ph idx="1"/>
          </p:nvPr>
        </p:nvSpPr>
        <p:spPr>
          <a:xfrm>
            <a:off x="838200" y="1366787"/>
            <a:ext cx="9460832" cy="4810176"/>
          </a:xfrm>
        </p:spPr>
        <p:txBody>
          <a:bodyPr/>
          <a:lstStyle/>
          <a:p>
            <a:pPr marL="0" indent="0">
              <a:buNone/>
            </a:pPr>
            <a:r>
              <a:rPr lang="en-US" b="1" dirty="0" smtClean="0"/>
              <a:t>Key pieces of information </a:t>
            </a:r>
            <a:r>
              <a:rPr lang="en-US" dirty="0" smtClean="0"/>
              <a:t>from each performance to </a:t>
            </a:r>
            <a:r>
              <a:rPr lang="en-US" b="1" dirty="0" smtClean="0"/>
              <a:t>create rules</a:t>
            </a:r>
            <a:r>
              <a:rPr lang="en-US" dirty="0" smtClean="0"/>
              <a:t> about how to perform in the future</a:t>
            </a:r>
            <a:r>
              <a:rPr lang="cs-CZ" dirty="0" smtClean="0"/>
              <a:t>.</a:t>
            </a:r>
          </a:p>
          <a:p>
            <a:pPr marL="0" indent="0">
              <a:buNone/>
            </a:pPr>
            <a:r>
              <a:rPr lang="en-US" dirty="0" smtClean="0"/>
              <a:t>Each time athletes perform complex skills their brains will seek to abstract </a:t>
            </a:r>
            <a:r>
              <a:rPr lang="en-US" b="1" dirty="0" smtClean="0"/>
              <a:t>four types of information </a:t>
            </a:r>
            <a:r>
              <a:rPr lang="en-US" dirty="0" smtClean="0"/>
              <a:t>about the movement.</a:t>
            </a:r>
            <a:endParaRPr lang="cs-CZ" dirty="0"/>
          </a:p>
        </p:txBody>
      </p:sp>
      <p:sp>
        <p:nvSpPr>
          <p:cNvPr id="5" name="Obdélník 4"/>
          <p:cNvSpPr/>
          <p:nvPr/>
        </p:nvSpPr>
        <p:spPr>
          <a:xfrm>
            <a:off x="221381" y="3278604"/>
            <a:ext cx="11800573" cy="34494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a:t>
            </a:r>
            <a:r>
              <a:rPr lang="cs-CZ" sz="2800" dirty="0" smtClean="0"/>
              <a:t> </a:t>
            </a:r>
            <a:r>
              <a:rPr lang="en-US" sz="2800" dirty="0" smtClean="0"/>
              <a:t>The condition of the environment and the position from</a:t>
            </a:r>
            <a:r>
              <a:rPr lang="cs-CZ" sz="2800" dirty="0" smtClean="0"/>
              <a:t> </a:t>
            </a:r>
            <a:r>
              <a:rPr lang="en-US" sz="2800" dirty="0" smtClean="0"/>
              <a:t>performance is initiated.</a:t>
            </a:r>
          </a:p>
          <a:p>
            <a:r>
              <a:rPr lang="en-US" sz="2800" dirty="0" smtClean="0"/>
              <a:t>•</a:t>
            </a:r>
            <a:r>
              <a:rPr lang="cs-CZ" sz="2800" dirty="0" smtClean="0"/>
              <a:t> </a:t>
            </a:r>
            <a:r>
              <a:rPr lang="en-US" sz="2800" dirty="0" smtClean="0"/>
              <a:t>The demands of the movement being performed, such as speed, direction, and force.</a:t>
            </a:r>
          </a:p>
          <a:p>
            <a:r>
              <a:rPr lang="en-US" sz="2800" dirty="0" smtClean="0"/>
              <a:t>•</a:t>
            </a:r>
            <a:r>
              <a:rPr lang="cs-CZ" sz="2800" dirty="0" smtClean="0"/>
              <a:t> </a:t>
            </a:r>
            <a:r>
              <a:rPr lang="en-US" sz="2800" dirty="0" smtClean="0"/>
              <a:t>The consequences as perceived by the senses during and after the movement.</a:t>
            </a:r>
          </a:p>
          <a:p>
            <a:r>
              <a:rPr lang="en-US" sz="2800" dirty="0" smtClean="0"/>
              <a:t>•</a:t>
            </a:r>
            <a:r>
              <a:rPr lang="cs-CZ" sz="2800" dirty="0" smtClean="0"/>
              <a:t> </a:t>
            </a:r>
            <a:r>
              <a:rPr lang="en-US" sz="2800" dirty="0" smtClean="0"/>
              <a:t>A comparison of the actual outcome with the intended outcome based on available feedback</a:t>
            </a:r>
            <a:endParaRPr lang="en-US" sz="2800" dirty="0"/>
          </a:p>
        </p:txBody>
      </p:sp>
    </p:spTree>
    <p:extLst>
      <p:ext uri="{BB962C8B-B14F-4D97-AF65-F5344CB8AC3E}">
        <p14:creationId xmlns:p14="http://schemas.microsoft.com/office/powerpoint/2010/main" val="3393680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75385" y="260648"/>
            <a:ext cx="11492564" cy="6408712"/>
          </a:xfrm>
        </p:spPr>
        <p:txBody>
          <a:bodyPr/>
          <a:lstStyle/>
          <a:p>
            <a:pPr marL="0" indent="0">
              <a:buNone/>
            </a:pPr>
            <a:r>
              <a:rPr lang="en-US" sz="3200" dirty="0"/>
              <a:t>As learners continue to practice these abstracted pieces of information are synthesized to mold the general rules</a:t>
            </a:r>
            <a:endParaRPr lang="cs-CZ" sz="3200" dirty="0"/>
          </a:p>
          <a:p>
            <a:pPr marL="0" indent="0">
              <a:buNone/>
            </a:pPr>
            <a:endParaRPr lang="cs-CZ" sz="3200" dirty="0" smtClean="0"/>
          </a:p>
          <a:p>
            <a:pPr marL="0" indent="0">
              <a:buNone/>
            </a:pPr>
            <a:endParaRPr lang="cs-CZ" sz="3200" dirty="0"/>
          </a:p>
          <a:p>
            <a:pPr marL="0" indent="0">
              <a:buNone/>
            </a:pPr>
            <a:r>
              <a:rPr lang="en-US" sz="3200" dirty="0"/>
              <a:t>is a complex set of rules that, when we called into action, permits athletes (pupils) to produce a movement.</a:t>
            </a:r>
            <a:endParaRPr lang="cs-CZ" sz="3200" dirty="0"/>
          </a:p>
        </p:txBody>
      </p:sp>
      <p:sp>
        <p:nvSpPr>
          <p:cNvPr id="4" name="Obdélník 3"/>
          <p:cNvSpPr/>
          <p:nvPr/>
        </p:nvSpPr>
        <p:spPr>
          <a:xfrm>
            <a:off x="7089492" y="1414914"/>
            <a:ext cx="4008435" cy="1097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a:solidFill>
                  <a:prstClr val="white"/>
                </a:solidFill>
              </a:rPr>
              <a:t>Motor Program</a:t>
            </a:r>
          </a:p>
        </p:txBody>
      </p:sp>
      <p:sp>
        <p:nvSpPr>
          <p:cNvPr id="5" name="Obdélník 4"/>
          <p:cNvSpPr/>
          <p:nvPr/>
        </p:nvSpPr>
        <p:spPr>
          <a:xfrm>
            <a:off x="577516" y="3907857"/>
            <a:ext cx="11203806" cy="28335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900" dirty="0">
                <a:solidFill>
                  <a:prstClr val="white"/>
                </a:solidFill>
              </a:rPr>
              <a:t>Once the movement is initiated the basic pattern of action is carried out, even though the wrong movement is initiated may have been selected. </a:t>
            </a:r>
            <a:endParaRPr lang="cs-CZ" sz="2900" dirty="0">
              <a:solidFill>
                <a:prstClr val="white"/>
              </a:solidFill>
            </a:endParaRPr>
          </a:p>
          <a:p>
            <a:r>
              <a:rPr lang="en-US" sz="2900" dirty="0">
                <a:solidFill>
                  <a:prstClr val="white"/>
                </a:solidFill>
              </a:rPr>
              <a:t>Minor adjustments can be made in basic movement pattern, but the pattern itself cannot changed.</a:t>
            </a:r>
            <a:endParaRPr lang="cs-CZ" sz="2900" dirty="0">
              <a:solidFill>
                <a:prstClr val="white"/>
              </a:solidFill>
            </a:endParaRPr>
          </a:p>
        </p:txBody>
      </p:sp>
      <p:cxnSp>
        <p:nvCxnSpPr>
          <p:cNvPr id="8" name="Přímá spojnice se šipkou 7"/>
          <p:cNvCxnSpPr/>
          <p:nvPr/>
        </p:nvCxnSpPr>
        <p:spPr>
          <a:xfrm flipH="1">
            <a:off x="4314005" y="1952992"/>
            <a:ext cx="2700300" cy="378042"/>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165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99730" y="574158"/>
            <a:ext cx="11585065" cy="59648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prstClr val="white"/>
              </a:solidFill>
            </a:endParaRPr>
          </a:p>
        </p:txBody>
      </p:sp>
      <p:sp>
        <p:nvSpPr>
          <p:cNvPr id="2" name="Nadpis 1"/>
          <p:cNvSpPr>
            <a:spLocks noGrp="1"/>
          </p:cNvSpPr>
          <p:nvPr>
            <p:ph type="ctrTitle"/>
          </p:nvPr>
        </p:nvSpPr>
        <p:spPr>
          <a:xfrm>
            <a:off x="5337544" y="574158"/>
            <a:ext cx="6602819" cy="2935805"/>
          </a:xfrm>
        </p:spPr>
        <p:txBody>
          <a:bodyPr>
            <a:normAutofit/>
          </a:bodyPr>
          <a:lstStyle/>
          <a:p>
            <a:r>
              <a:rPr lang="en-US" dirty="0" smtClean="0"/>
              <a:t>PHASES (STAGES) OF SENSORY-MOTOR LEARNING</a:t>
            </a:r>
            <a:endParaRPr lang="cs-CZ" dirty="0"/>
          </a:p>
        </p:txBody>
      </p:sp>
      <p:sp>
        <p:nvSpPr>
          <p:cNvPr id="3" name="Podnadpis 2"/>
          <p:cNvSpPr>
            <a:spLocks noGrp="1"/>
          </p:cNvSpPr>
          <p:nvPr>
            <p:ph type="subTitle" idx="1"/>
          </p:nvPr>
        </p:nvSpPr>
        <p:spPr/>
        <p:txBody>
          <a:bodyPr/>
          <a:lstStyle/>
          <a:p>
            <a:endParaRPr lang="cs-CZ" dirty="0"/>
          </a:p>
        </p:txBody>
      </p:sp>
      <p:pic>
        <p:nvPicPr>
          <p:cNvPr id="5" name="Obrázek 4"/>
          <p:cNvPicPr>
            <a:picLocks noChangeAspect="1"/>
          </p:cNvPicPr>
          <p:nvPr/>
        </p:nvPicPr>
        <p:blipFill>
          <a:blip r:embed="rId2"/>
          <a:stretch>
            <a:fillRect/>
          </a:stretch>
        </p:blipFill>
        <p:spPr>
          <a:xfrm>
            <a:off x="7208874" y="3508978"/>
            <a:ext cx="4875921" cy="3255291"/>
          </a:xfrm>
          <a:prstGeom prst="rect">
            <a:avLst/>
          </a:prstGeom>
        </p:spPr>
      </p:pic>
      <p:pic>
        <p:nvPicPr>
          <p:cNvPr id="4" name="Obrázek 3"/>
          <p:cNvPicPr>
            <a:picLocks noChangeAspect="1"/>
          </p:cNvPicPr>
          <p:nvPr/>
        </p:nvPicPr>
        <p:blipFill>
          <a:blip r:embed="rId3"/>
          <a:stretch>
            <a:fillRect/>
          </a:stretch>
        </p:blipFill>
        <p:spPr>
          <a:xfrm>
            <a:off x="276447" y="260373"/>
            <a:ext cx="4793220" cy="3341665"/>
          </a:xfrm>
          <a:prstGeom prst="rect">
            <a:avLst/>
          </a:prstGeom>
        </p:spPr>
      </p:pic>
    </p:spTree>
    <p:extLst>
      <p:ext uri="{BB962C8B-B14F-4D97-AF65-F5344CB8AC3E}">
        <p14:creationId xmlns:p14="http://schemas.microsoft.com/office/powerpoint/2010/main" val="2158201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78971" y="413886"/>
            <a:ext cx="10874829" cy="5763077"/>
          </a:xfrm>
        </p:spPr>
        <p:txBody>
          <a:bodyPr/>
          <a:lstStyle/>
          <a:p>
            <a:pPr marL="0" indent="0">
              <a:buNone/>
            </a:pPr>
            <a:r>
              <a:rPr lang="en-US" sz="3600" dirty="0" smtClean="0"/>
              <a:t>The phases of learning mean the general, the qualitatively same signs of the:</a:t>
            </a:r>
            <a:endParaRPr lang="cs-CZ" sz="3600" dirty="0" smtClean="0"/>
          </a:p>
          <a:p>
            <a:pPr marL="0" indent="0">
              <a:buNone/>
            </a:pPr>
            <a:endParaRPr lang="en-US" dirty="0" smtClean="0"/>
          </a:p>
          <a:p>
            <a:r>
              <a:rPr lang="en-US" sz="3200" dirty="0" smtClean="0"/>
              <a:t>state of learning </a:t>
            </a:r>
          </a:p>
          <a:p>
            <a:r>
              <a:rPr lang="en-US" sz="3200" dirty="0" smtClean="0"/>
              <a:t>activities of learning persons </a:t>
            </a:r>
          </a:p>
          <a:p>
            <a:r>
              <a:rPr lang="en-US" sz="3200" dirty="0" smtClean="0"/>
              <a:t>attained level of regulation and control </a:t>
            </a:r>
          </a:p>
          <a:p>
            <a:r>
              <a:rPr lang="en-US" sz="3200" dirty="0" smtClean="0"/>
              <a:t>teachers´ activities </a:t>
            </a:r>
            <a:endParaRPr lang="en-US" sz="3200" dirty="0"/>
          </a:p>
        </p:txBody>
      </p:sp>
      <p:sp>
        <p:nvSpPr>
          <p:cNvPr id="4" name="Obdélník 3"/>
          <p:cNvSpPr/>
          <p:nvPr/>
        </p:nvSpPr>
        <p:spPr>
          <a:xfrm>
            <a:off x="369193" y="4593265"/>
            <a:ext cx="11113970" cy="18095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prstClr val="white"/>
                </a:solidFill>
              </a:rPr>
              <a:t>Three or four phases in the process of motor learning can be identified. </a:t>
            </a:r>
            <a:endParaRPr lang="cs-CZ" sz="2800" dirty="0" smtClean="0">
              <a:solidFill>
                <a:prstClr val="white"/>
              </a:solidFill>
            </a:endParaRPr>
          </a:p>
          <a:p>
            <a:r>
              <a:rPr lang="en-US" sz="2800" dirty="0" smtClean="0">
                <a:solidFill>
                  <a:prstClr val="white"/>
                </a:solidFill>
              </a:rPr>
              <a:t>Three phases are typical for learning of </a:t>
            </a:r>
            <a:r>
              <a:rPr lang="en-US" sz="2800" b="1" dirty="0" smtClean="0">
                <a:solidFill>
                  <a:prstClr val="white"/>
                </a:solidFill>
              </a:rPr>
              <a:t>closed skills</a:t>
            </a:r>
            <a:r>
              <a:rPr lang="en-US" sz="2800" dirty="0" smtClean="0">
                <a:solidFill>
                  <a:prstClr val="white"/>
                </a:solidFill>
              </a:rPr>
              <a:t> and four ones for learning of </a:t>
            </a:r>
            <a:r>
              <a:rPr lang="en-US" sz="2800" b="1" dirty="0" smtClean="0">
                <a:solidFill>
                  <a:prstClr val="white"/>
                </a:solidFill>
              </a:rPr>
              <a:t>open skills</a:t>
            </a:r>
            <a:r>
              <a:rPr lang="en-US" sz="2800" dirty="0" smtClean="0">
                <a:solidFill>
                  <a:prstClr val="white"/>
                </a:solidFill>
              </a:rPr>
              <a:t>.</a:t>
            </a:r>
            <a:endParaRPr lang="cs-CZ" sz="2800" dirty="0">
              <a:solidFill>
                <a:prstClr val="white"/>
              </a:solidFill>
            </a:endParaRPr>
          </a:p>
        </p:txBody>
      </p:sp>
      <p:sp>
        <p:nvSpPr>
          <p:cNvPr id="5" name="Čárový bublinový popisek 1 4"/>
          <p:cNvSpPr/>
          <p:nvPr/>
        </p:nvSpPr>
        <p:spPr>
          <a:xfrm>
            <a:off x="7889358" y="1126156"/>
            <a:ext cx="3786245" cy="1551478"/>
          </a:xfrm>
          <a:prstGeom prst="borderCallout1">
            <a:avLst>
              <a:gd name="adj1" fmla="val 99479"/>
              <a:gd name="adj2" fmla="val 247"/>
              <a:gd name="adj3" fmla="val 100552"/>
              <a:gd name="adj4" fmla="val -126"/>
            </a:avLst>
          </a:prstGeom>
          <a:solidFill>
            <a:schemeClr val="accent6">
              <a:lumMod val="5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prstClr val="white"/>
                </a:solidFill>
              </a:rPr>
              <a:t>Closed skills </a:t>
            </a:r>
            <a:r>
              <a:rPr lang="en-US" sz="2400" dirty="0" smtClean="0">
                <a:solidFill>
                  <a:prstClr val="white"/>
                </a:solidFill>
              </a:rPr>
              <a:t>are characterized by stable environment, little change in environmental conditions</a:t>
            </a:r>
            <a:endParaRPr lang="cs-CZ" sz="2400" dirty="0">
              <a:solidFill>
                <a:prstClr val="white"/>
              </a:solidFill>
            </a:endParaRPr>
          </a:p>
        </p:txBody>
      </p:sp>
      <p:sp>
        <p:nvSpPr>
          <p:cNvPr id="6" name="Čárový bublinový popisek 1 5"/>
          <p:cNvSpPr/>
          <p:nvPr/>
        </p:nvSpPr>
        <p:spPr>
          <a:xfrm>
            <a:off x="7889359" y="2817629"/>
            <a:ext cx="3786244" cy="1629244"/>
          </a:xfrm>
          <a:prstGeom prst="borderCallout1">
            <a:avLst>
              <a:gd name="adj1" fmla="val 98217"/>
              <a:gd name="adj2" fmla="val 926"/>
              <a:gd name="adj3" fmla="val 99866"/>
              <a:gd name="adj4" fmla="val 1236"/>
            </a:avLst>
          </a:prstGeom>
          <a:solidFill>
            <a:srgbClr val="C0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prstClr val="white"/>
                </a:solidFill>
              </a:rPr>
              <a:t>Open skills </a:t>
            </a:r>
            <a:r>
              <a:rPr lang="en-US" sz="2400" dirty="0" smtClean="0">
                <a:solidFill>
                  <a:prstClr val="white"/>
                </a:solidFill>
              </a:rPr>
              <a:t>in which the relationship between the environment and the individual or object changes</a:t>
            </a:r>
            <a:endParaRPr lang="cs-CZ" sz="2400" dirty="0">
              <a:solidFill>
                <a:prstClr val="white"/>
              </a:solidFill>
            </a:endParaRPr>
          </a:p>
        </p:txBody>
      </p:sp>
    </p:spTree>
    <p:extLst>
      <p:ext uri="{BB962C8B-B14F-4D97-AF65-F5344CB8AC3E}">
        <p14:creationId xmlns:p14="http://schemas.microsoft.com/office/powerpoint/2010/main" val="4071542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42680"/>
          </a:xfrm>
        </p:spPr>
        <p:txBody>
          <a:bodyPr/>
          <a:lstStyle/>
          <a:p>
            <a:r>
              <a:rPr lang="en-US" dirty="0" smtClean="0"/>
              <a:t>1st. PHASE OF MOTOR LEARNING</a:t>
            </a:r>
            <a:endParaRPr lang="cs-CZ" dirty="0"/>
          </a:p>
        </p:txBody>
      </p:sp>
      <p:sp>
        <p:nvSpPr>
          <p:cNvPr id="3" name="Zástupný symbol pro obsah 2"/>
          <p:cNvSpPr>
            <a:spLocks noGrp="1"/>
          </p:cNvSpPr>
          <p:nvPr>
            <p:ph idx="1"/>
          </p:nvPr>
        </p:nvSpPr>
        <p:spPr>
          <a:xfrm>
            <a:off x="838200" y="1307806"/>
            <a:ext cx="10515600" cy="5231217"/>
          </a:xfrm>
        </p:spPr>
        <p:txBody>
          <a:bodyPr/>
          <a:lstStyle/>
          <a:p>
            <a:pPr marL="0" indent="0">
              <a:buNone/>
            </a:pPr>
            <a:r>
              <a:rPr lang="en-US" dirty="0"/>
              <a:t>Introduction, creation of movement schema (image)</a:t>
            </a:r>
          </a:p>
          <a:p>
            <a:pPr marL="0" indent="0">
              <a:buNone/>
            </a:pPr>
            <a:r>
              <a:rPr lang="en-US" dirty="0" smtClean="0"/>
              <a:t>Introduction with learned skill starts throw the stimulation of visual, audio and kinesthetic receptors and this information are cognitively processed. </a:t>
            </a:r>
            <a:endParaRPr lang="cs-CZ" dirty="0" smtClean="0"/>
          </a:p>
          <a:p>
            <a:pPr marL="0" indent="0">
              <a:buNone/>
            </a:pPr>
            <a:r>
              <a:rPr lang="en-US" dirty="0" smtClean="0"/>
              <a:t>The first attempts to carry out the motor skill consequently continued. </a:t>
            </a:r>
            <a:endParaRPr lang="cs-CZ" dirty="0"/>
          </a:p>
        </p:txBody>
      </p:sp>
      <p:pic>
        <p:nvPicPr>
          <p:cNvPr id="5" name="Obrázek 4"/>
          <p:cNvPicPr>
            <a:picLocks noChangeAspect="1"/>
          </p:cNvPicPr>
          <p:nvPr/>
        </p:nvPicPr>
        <p:blipFill>
          <a:blip r:embed="rId3"/>
          <a:stretch>
            <a:fillRect/>
          </a:stretch>
        </p:blipFill>
        <p:spPr>
          <a:xfrm>
            <a:off x="225055" y="1307806"/>
            <a:ext cx="5263116" cy="5444747"/>
          </a:xfrm>
          <a:prstGeom prst="rect">
            <a:avLst/>
          </a:prstGeom>
        </p:spPr>
      </p:pic>
      <p:sp>
        <p:nvSpPr>
          <p:cNvPr id="6" name="Obdélník 5"/>
          <p:cNvSpPr/>
          <p:nvPr/>
        </p:nvSpPr>
        <p:spPr>
          <a:xfrm>
            <a:off x="5488171" y="1307805"/>
            <a:ext cx="6602820" cy="544474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prstClr val="white"/>
                </a:solidFill>
              </a:rPr>
              <a:t>Generalization</a:t>
            </a:r>
            <a:r>
              <a:rPr lang="en-US" sz="3200" dirty="0" smtClean="0">
                <a:solidFill>
                  <a:prstClr val="white"/>
                </a:solidFill>
              </a:rPr>
              <a:t> means not only the activation of needed muscles but the antagonists’ muscles as well. </a:t>
            </a:r>
            <a:endParaRPr lang="cs-CZ" sz="3200" dirty="0" smtClean="0">
              <a:solidFill>
                <a:prstClr val="white"/>
              </a:solidFill>
            </a:endParaRPr>
          </a:p>
          <a:p>
            <a:r>
              <a:rPr lang="en-US" sz="3200" dirty="0" smtClean="0">
                <a:solidFill>
                  <a:prstClr val="white"/>
                </a:solidFill>
              </a:rPr>
              <a:t>It’s resulted from irradiation of neural energy which spreads to the different parts of the cerebral cortex. The movement is much tensioned. </a:t>
            </a:r>
            <a:endParaRPr lang="cs-CZ" sz="3200" dirty="0">
              <a:solidFill>
                <a:prstClr val="white"/>
              </a:solidFill>
            </a:endParaRPr>
          </a:p>
        </p:txBody>
      </p:sp>
      <p:sp>
        <p:nvSpPr>
          <p:cNvPr id="7" name="Obdélník 6"/>
          <p:cNvSpPr/>
          <p:nvPr/>
        </p:nvSpPr>
        <p:spPr>
          <a:xfrm>
            <a:off x="4848447" y="365126"/>
            <a:ext cx="7145079" cy="7938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prstClr val="white"/>
                </a:solidFill>
              </a:rPr>
              <a:t>GENERALIZATION</a:t>
            </a:r>
            <a:endParaRPr lang="cs-CZ" sz="4000" dirty="0">
              <a:solidFill>
                <a:prstClr val="white"/>
              </a:solidFill>
            </a:endParaRPr>
          </a:p>
        </p:txBody>
      </p:sp>
    </p:spTree>
    <p:extLst>
      <p:ext uri="{BB962C8B-B14F-4D97-AF65-F5344CB8AC3E}">
        <p14:creationId xmlns:p14="http://schemas.microsoft.com/office/powerpoint/2010/main" val="132740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9609" y="365126"/>
            <a:ext cx="11024191" cy="644968"/>
          </a:xfrm>
        </p:spPr>
        <p:txBody>
          <a:bodyPr>
            <a:normAutofit fontScale="90000"/>
          </a:bodyPr>
          <a:lstStyle/>
          <a:p>
            <a:r>
              <a:rPr lang="en-US" dirty="0" smtClean="0"/>
              <a:t>2. PHASE OF MOTOR LEARNING</a:t>
            </a:r>
            <a:endParaRPr lang="cs-CZ" dirty="0"/>
          </a:p>
        </p:txBody>
      </p:sp>
      <p:sp>
        <p:nvSpPr>
          <p:cNvPr id="3" name="Zástupný symbol pro obsah 2"/>
          <p:cNvSpPr>
            <a:spLocks noGrp="1"/>
          </p:cNvSpPr>
          <p:nvPr>
            <p:ph idx="1"/>
          </p:nvPr>
        </p:nvSpPr>
        <p:spPr>
          <a:xfrm>
            <a:off x="838200" y="1127052"/>
            <a:ext cx="10515600" cy="5231218"/>
          </a:xfrm>
        </p:spPr>
        <p:txBody>
          <a:bodyPr/>
          <a:lstStyle/>
          <a:p>
            <a:pPr marL="0" indent="0">
              <a:buNone/>
            </a:pPr>
            <a:r>
              <a:rPr lang="en-US" dirty="0" smtClean="0"/>
              <a:t>The learning movements are </a:t>
            </a:r>
            <a:r>
              <a:rPr lang="en-US" b="1" dirty="0" smtClean="0"/>
              <a:t>differentiating</a:t>
            </a:r>
            <a:r>
              <a:rPr lang="en-US" dirty="0" smtClean="0"/>
              <a:t> and reinforced toward the correct form on associated connections: desired movement reaction and feedback reinforcement (praise, encourage, success, etc.). </a:t>
            </a:r>
            <a:endParaRPr lang="cs-CZ" dirty="0" smtClean="0"/>
          </a:p>
          <a:p>
            <a:pPr marL="0" indent="0">
              <a:buNone/>
            </a:pPr>
            <a:r>
              <a:rPr lang="en-US" dirty="0" smtClean="0"/>
              <a:t>On the base of the external circle of regulation, the internal circle of regulation (by stimulation of proprioceptors) gradually arises. </a:t>
            </a:r>
            <a:endParaRPr lang="cs-CZ" dirty="0"/>
          </a:p>
        </p:txBody>
      </p:sp>
      <p:pic>
        <p:nvPicPr>
          <p:cNvPr id="4" name="Obrázek 3"/>
          <p:cNvPicPr>
            <a:picLocks noChangeAspect="1"/>
          </p:cNvPicPr>
          <p:nvPr/>
        </p:nvPicPr>
        <p:blipFill>
          <a:blip r:embed="rId3"/>
          <a:stretch>
            <a:fillRect/>
          </a:stretch>
        </p:blipFill>
        <p:spPr>
          <a:xfrm>
            <a:off x="106326" y="1120039"/>
            <a:ext cx="6028660" cy="5652901"/>
          </a:xfrm>
          <a:prstGeom prst="rect">
            <a:avLst/>
          </a:prstGeom>
        </p:spPr>
      </p:pic>
      <p:sp>
        <p:nvSpPr>
          <p:cNvPr id="5" name="Obdélník 4"/>
          <p:cNvSpPr/>
          <p:nvPr/>
        </p:nvSpPr>
        <p:spPr>
          <a:xfrm>
            <a:off x="6134986" y="1127052"/>
            <a:ext cx="5869171" cy="564588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prstClr val="white"/>
                </a:solidFill>
              </a:rPr>
              <a:t>Partial activities, operations and structure of skill are yet carried out correctly, but inserted effort is usually not adequate and economical. Inadequate inserted energy, spasmodic coordination and non-rhythmical signs could be in the learned skill observed.</a:t>
            </a:r>
            <a:endParaRPr lang="cs-CZ" sz="3200" dirty="0">
              <a:solidFill>
                <a:prstClr val="white"/>
              </a:solidFill>
            </a:endParaRPr>
          </a:p>
        </p:txBody>
      </p:sp>
      <p:sp>
        <p:nvSpPr>
          <p:cNvPr id="6" name="Obdélník 5"/>
          <p:cNvSpPr/>
          <p:nvPr/>
        </p:nvSpPr>
        <p:spPr>
          <a:xfrm>
            <a:off x="4529470" y="180753"/>
            <a:ext cx="7474688" cy="7549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prstClr val="white"/>
                </a:solidFill>
              </a:rPr>
              <a:t>DIFFERENTIATION</a:t>
            </a:r>
            <a:endParaRPr lang="cs-CZ" sz="4000" dirty="0">
              <a:solidFill>
                <a:prstClr val="white"/>
              </a:solidFill>
            </a:endParaRPr>
          </a:p>
        </p:txBody>
      </p:sp>
    </p:spTree>
    <p:extLst>
      <p:ext uri="{BB962C8B-B14F-4D97-AF65-F5344CB8AC3E}">
        <p14:creationId xmlns:p14="http://schemas.microsoft.com/office/powerpoint/2010/main" val="319034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1386" y="365125"/>
            <a:ext cx="11162414" cy="740661"/>
          </a:xfrm>
        </p:spPr>
        <p:txBody>
          <a:bodyPr>
            <a:normAutofit fontScale="90000"/>
          </a:bodyPr>
          <a:lstStyle/>
          <a:p>
            <a:r>
              <a:rPr lang="en-US" dirty="0" smtClean="0"/>
              <a:t>3. PHASE OF MOTOR LEARNING </a:t>
            </a:r>
            <a:endParaRPr lang="cs-CZ" dirty="0"/>
          </a:p>
        </p:txBody>
      </p:sp>
      <p:sp>
        <p:nvSpPr>
          <p:cNvPr id="3" name="Zástupný symbol pro obsah 2"/>
          <p:cNvSpPr>
            <a:spLocks noGrp="1"/>
          </p:cNvSpPr>
          <p:nvPr>
            <p:ph idx="1"/>
          </p:nvPr>
        </p:nvSpPr>
        <p:spPr>
          <a:xfrm>
            <a:off x="478465" y="1360969"/>
            <a:ext cx="10875335" cy="5305644"/>
          </a:xfrm>
        </p:spPr>
        <p:txBody>
          <a:bodyPr>
            <a:noAutofit/>
          </a:bodyPr>
          <a:lstStyle/>
          <a:p>
            <a:pPr marL="0" indent="0">
              <a:buNone/>
            </a:pPr>
            <a:r>
              <a:rPr lang="en-US" dirty="0" smtClean="0"/>
              <a:t>The intentional changing of external and internal learning conditions leads to their better quality and growing up the physical performance. </a:t>
            </a:r>
            <a:endParaRPr lang="cs-CZ" dirty="0" smtClean="0"/>
          </a:p>
          <a:p>
            <a:pPr marL="0" indent="0">
              <a:buNone/>
            </a:pPr>
            <a:r>
              <a:rPr lang="en-US" dirty="0" smtClean="0"/>
              <a:t>The simultaneous development of motor skills and motor abilities is typical in this phase. </a:t>
            </a:r>
            <a:endParaRPr lang="cs-CZ" dirty="0" smtClean="0"/>
          </a:p>
          <a:p>
            <a:pPr marL="0" indent="0">
              <a:buNone/>
            </a:pPr>
            <a:r>
              <a:rPr lang="en-US" dirty="0" smtClean="0"/>
              <a:t>Learned skills are incorporated into formerly learned movement schemas and saved in the storage of motor memory. Internal circle of regulation plays a dominant role in the movement control. </a:t>
            </a:r>
            <a:endParaRPr lang="cs-CZ" dirty="0" smtClean="0"/>
          </a:p>
        </p:txBody>
      </p:sp>
      <p:sp>
        <p:nvSpPr>
          <p:cNvPr id="5" name="Obdélník 4"/>
          <p:cNvSpPr/>
          <p:nvPr/>
        </p:nvSpPr>
        <p:spPr>
          <a:xfrm>
            <a:off x="6772939" y="1360970"/>
            <a:ext cx="5103627" cy="530564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smtClean="0">
                <a:solidFill>
                  <a:prstClr val="white"/>
                </a:solidFill>
              </a:rPr>
              <a:t>Automati</a:t>
            </a:r>
            <a:r>
              <a:rPr lang="cs-CZ" sz="4000" b="1" dirty="0" err="1" smtClean="0">
                <a:solidFill>
                  <a:prstClr val="white"/>
                </a:solidFill>
              </a:rPr>
              <a:t>sation</a:t>
            </a:r>
            <a:r>
              <a:rPr lang="en-US" sz="4000" dirty="0" smtClean="0">
                <a:solidFill>
                  <a:prstClr val="white"/>
                </a:solidFill>
              </a:rPr>
              <a:t> and coordination of movements attain the high level. </a:t>
            </a:r>
            <a:endParaRPr lang="en-US" sz="4000" dirty="0">
              <a:solidFill>
                <a:prstClr val="white"/>
              </a:solidFill>
            </a:endParaRPr>
          </a:p>
        </p:txBody>
      </p:sp>
      <p:sp>
        <p:nvSpPr>
          <p:cNvPr id="6" name="Obdélník 5"/>
          <p:cNvSpPr/>
          <p:nvPr/>
        </p:nvSpPr>
        <p:spPr>
          <a:xfrm>
            <a:off x="4455042" y="287079"/>
            <a:ext cx="7421523" cy="8187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400" dirty="0" smtClean="0">
                <a:solidFill>
                  <a:prstClr val="white"/>
                </a:solidFill>
              </a:rPr>
              <a:t>AUTOMATISATION</a:t>
            </a:r>
            <a:endParaRPr lang="cs-CZ" sz="4400" dirty="0">
              <a:solidFill>
                <a:prstClr val="white"/>
              </a:solidFill>
            </a:endParaRPr>
          </a:p>
        </p:txBody>
      </p:sp>
      <p:pic>
        <p:nvPicPr>
          <p:cNvPr id="8" name="Obrázek 7"/>
          <p:cNvPicPr>
            <a:picLocks noChangeAspect="1"/>
          </p:cNvPicPr>
          <p:nvPr/>
        </p:nvPicPr>
        <p:blipFill>
          <a:blip r:embed="rId3"/>
          <a:stretch>
            <a:fillRect/>
          </a:stretch>
        </p:blipFill>
        <p:spPr>
          <a:xfrm>
            <a:off x="191387" y="1360969"/>
            <a:ext cx="6581552" cy="5305644"/>
          </a:xfrm>
          <a:prstGeom prst="rect">
            <a:avLst/>
          </a:prstGeom>
        </p:spPr>
      </p:pic>
    </p:spTree>
    <p:extLst>
      <p:ext uri="{BB962C8B-B14F-4D97-AF65-F5344CB8AC3E}">
        <p14:creationId xmlns:p14="http://schemas.microsoft.com/office/powerpoint/2010/main" val="423418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1168</Words>
  <Application>Microsoft Office PowerPoint</Application>
  <PresentationFormat>Širokoúhlá obrazovka</PresentationFormat>
  <Paragraphs>107</Paragraphs>
  <Slides>13</Slides>
  <Notes>5</Notes>
  <HiddenSlides>0</HiddenSlides>
  <MMClips>0</MMClips>
  <ScaleCrop>false</ScaleCrop>
  <HeadingPairs>
    <vt:vector size="6" baseType="variant">
      <vt:variant>
        <vt:lpstr>Použitá písma</vt:lpstr>
      </vt:variant>
      <vt:variant>
        <vt:i4>3</vt:i4>
      </vt:variant>
      <vt:variant>
        <vt:lpstr>Motiv</vt:lpstr>
      </vt:variant>
      <vt:variant>
        <vt:i4>3</vt:i4>
      </vt:variant>
      <vt:variant>
        <vt:lpstr>Nadpisy snímků</vt:lpstr>
      </vt:variant>
      <vt:variant>
        <vt:i4>13</vt:i4>
      </vt:variant>
    </vt:vector>
  </HeadingPairs>
  <TitlesOfParts>
    <vt:vector size="19" baseType="lpstr">
      <vt:lpstr>Arial</vt:lpstr>
      <vt:lpstr>Calibri</vt:lpstr>
      <vt:lpstr>Calibri Light</vt:lpstr>
      <vt:lpstr>Motiv Office</vt:lpstr>
      <vt:lpstr>Motiv systému Office</vt:lpstr>
      <vt:lpstr>1_Motiv systému Office</vt:lpstr>
      <vt:lpstr>How athletes learn?  Teaching Sport Skills</vt:lpstr>
      <vt:lpstr>What is learning?</vt:lpstr>
      <vt:lpstr>How athletes or pupils learn?</vt:lpstr>
      <vt:lpstr>Prezentace aplikace PowerPoint</vt:lpstr>
      <vt:lpstr>PHASES (STAGES) OF SENSORY-MOTOR LEARNING</vt:lpstr>
      <vt:lpstr>Prezentace aplikace PowerPoint</vt:lpstr>
      <vt:lpstr>1st. PHASE OF MOTOR LEARNING</vt:lpstr>
      <vt:lpstr>2. PHASE OF MOTOR LEARNING</vt:lpstr>
      <vt:lpstr>3. PHASE OF MOTOR LEARNING </vt:lpstr>
      <vt:lpstr>4th. PHASE OF MOTOR LEARNING</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athletes/pupils learn?</dc:title>
  <dc:creator>Radka Perina</dc:creator>
  <cp:lastModifiedBy>Radka Perina</cp:lastModifiedBy>
  <cp:revision>19</cp:revision>
  <dcterms:created xsi:type="dcterms:W3CDTF">2020-03-04T15:07:40Z</dcterms:created>
  <dcterms:modified xsi:type="dcterms:W3CDTF">2020-10-30T15:09:51Z</dcterms:modified>
</cp:coreProperties>
</file>