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9" r:id="rId11"/>
    <p:sldId id="267" r:id="rId12"/>
    <p:sldId id="268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EA66B-AFC9-496F-B593-63F5BDBF75B6}" type="datetimeFigureOut">
              <a:rPr lang="cs-CZ" smtClean="0"/>
              <a:pPr/>
              <a:t>23.11.2020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44A4-3536-4002-9CB9-E6F73C045E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dbIINpktO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Literárněvědný proseminář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Feministická kritika</a:t>
            </a:r>
          </a:p>
          <a:p>
            <a:r>
              <a:rPr lang="cs-CZ" dirty="0" err="1" smtClean="0"/>
              <a:t>Gender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err="1" smtClean="0"/>
              <a:t>Bodies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54461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nejen </a:t>
            </a:r>
            <a:r>
              <a:rPr lang="cs-CZ" dirty="0" err="1" smtClean="0"/>
              <a:t>gender</a:t>
            </a:r>
            <a:r>
              <a:rPr lang="cs-CZ" dirty="0" smtClean="0"/>
              <a:t>, ale i pohlaví jako </a:t>
            </a:r>
            <a:r>
              <a:rPr lang="cs-CZ" dirty="0" smtClean="0"/>
              <a:t>konstruovaná kategorie (navazuje na tehdy probíhající debaty v nichž vztah mezi </a:t>
            </a:r>
            <a:r>
              <a:rPr lang="cs-CZ" dirty="0" err="1" smtClean="0"/>
              <a:t>genderem</a:t>
            </a:r>
            <a:r>
              <a:rPr lang="cs-CZ" dirty="0" smtClean="0"/>
              <a:t> a fyzickým pohlavím dával </a:t>
            </a:r>
            <a:r>
              <a:rPr lang="cs-CZ" dirty="0" err="1" smtClean="0"/>
              <a:t>genderu</a:t>
            </a:r>
            <a:r>
              <a:rPr lang="cs-CZ" dirty="0" smtClean="0"/>
              <a:t> roli kulturně konstruované role, která je vtisknuta pasivní, ničemu se nebránící fyzické stránce, která prostě, neproblematicky je)</a:t>
            </a:r>
          </a:p>
          <a:p>
            <a:r>
              <a:rPr lang="cs-CZ" dirty="0" err="1" smtClean="0"/>
              <a:t>Gender</a:t>
            </a:r>
            <a:r>
              <a:rPr lang="cs-CZ" dirty="0" smtClean="0"/>
              <a:t> </a:t>
            </a:r>
            <a:r>
              <a:rPr lang="cs-CZ" dirty="0" smtClean="0"/>
              <a:t>definován performancí (předváděn, odehráno). Obě </a:t>
            </a:r>
            <a:r>
              <a:rPr lang="cs-CZ" dirty="0" smtClean="0"/>
              <a:t>pohlaví </a:t>
            </a:r>
            <a:r>
              <a:rPr lang="cs-CZ" dirty="0" err="1" smtClean="0"/>
              <a:t>performují</a:t>
            </a:r>
            <a:r>
              <a:rPr lang="cs-CZ" dirty="0" smtClean="0"/>
              <a:t> svoje kulturně podmíněné role se všemi jejich emočními, kulturními, vnějšími asociacemi </a:t>
            </a:r>
            <a:endParaRPr lang="cs-CZ" dirty="0" smtClean="0"/>
          </a:p>
          <a:p>
            <a:r>
              <a:rPr lang="cs-CZ" dirty="0" err="1" smtClean="0"/>
              <a:t>Butler</a:t>
            </a:r>
            <a:r>
              <a:rPr lang="cs-CZ" dirty="0" smtClean="0"/>
              <a:t> chápe pohlaví jako </a:t>
            </a:r>
            <a:r>
              <a:rPr lang="cs-CZ" dirty="0" smtClean="0"/>
              <a:t>normativní ideál, ke kterému se fyzická stránka těla vztahuje. </a:t>
            </a:r>
            <a:endParaRPr lang="cs-CZ" dirty="0" smtClean="0"/>
          </a:p>
          <a:p>
            <a:r>
              <a:rPr lang="cs-CZ" dirty="0" smtClean="0"/>
              <a:t>Pohlaví je proces</a:t>
            </a:r>
            <a:r>
              <a:rPr lang="cs-CZ" dirty="0" smtClean="0"/>
              <a:t>, skrze nějž se materializuje tělo, protože těla nikdy úplně neodpovídají ideální, konstruované normě pohlaví. </a:t>
            </a:r>
          </a:p>
          <a:p>
            <a:r>
              <a:rPr lang="cs-CZ" dirty="0" err="1" smtClean="0"/>
              <a:t>Performativita</a:t>
            </a:r>
            <a:r>
              <a:rPr lang="cs-CZ" dirty="0" smtClean="0"/>
              <a:t> </a:t>
            </a:r>
            <a:r>
              <a:rPr lang="cs-CZ" dirty="0" err="1" smtClean="0"/>
              <a:t>genderu</a:t>
            </a:r>
            <a:r>
              <a:rPr lang="cs-CZ" dirty="0" smtClean="0"/>
              <a:t> i pohlaví jako kategorie </a:t>
            </a:r>
            <a:r>
              <a:rPr lang="cs-CZ" dirty="0" smtClean="0"/>
              <a:t>je charakterizována </a:t>
            </a:r>
            <a:r>
              <a:rPr lang="cs-CZ" dirty="0" smtClean="0"/>
              <a:t>jako </a:t>
            </a:r>
            <a:r>
              <a:rPr lang="cs-CZ" dirty="0" smtClean="0"/>
              <a:t>„</a:t>
            </a:r>
            <a:r>
              <a:rPr lang="cs-CZ" dirty="0" err="1" smtClean="0"/>
              <a:t>reiterative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citational</a:t>
            </a:r>
            <a:r>
              <a:rPr lang="cs-CZ" dirty="0" smtClean="0"/>
              <a:t>“ 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Bodies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„</a:t>
            </a:r>
            <a:r>
              <a:rPr lang="cs-CZ" dirty="0" err="1" smtClean="0"/>
              <a:t>Reiterative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citational</a:t>
            </a:r>
            <a:r>
              <a:rPr lang="cs-CZ" dirty="0" smtClean="0"/>
              <a:t> </a:t>
            </a:r>
            <a:r>
              <a:rPr lang="cs-CZ" dirty="0" err="1" smtClean="0"/>
              <a:t>performativity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Ilustrativní citát: </a:t>
            </a:r>
            <a:r>
              <a:rPr lang="cs-CZ" dirty="0" smtClean="0"/>
              <a:t>„In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matrix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gender</a:t>
            </a:r>
            <a:r>
              <a:rPr lang="cs-CZ" dirty="0" smtClean="0"/>
              <a:t> relations </a:t>
            </a:r>
            <a:r>
              <a:rPr lang="cs-CZ" dirty="0" err="1" smtClean="0"/>
              <a:t>is</a:t>
            </a:r>
            <a:r>
              <a:rPr lang="cs-CZ" dirty="0" smtClean="0"/>
              <a:t> prior to </a:t>
            </a:r>
            <a:r>
              <a:rPr lang="cs-CZ" dirty="0" err="1" smtClean="0"/>
              <a:t>the</a:t>
            </a:r>
            <a:r>
              <a:rPr lang="cs-CZ" dirty="0" smtClean="0"/>
              <a:t> emergence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. </a:t>
            </a:r>
            <a:r>
              <a:rPr lang="cs-CZ" dirty="0" err="1" smtClean="0"/>
              <a:t>Consider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interpellation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... </a:t>
            </a:r>
            <a:r>
              <a:rPr lang="cs-CZ" dirty="0" err="1" smtClean="0"/>
              <a:t>shifts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infant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an</a:t>
            </a:r>
            <a:r>
              <a:rPr lang="cs-CZ" dirty="0" smtClean="0"/>
              <a:t> „</a:t>
            </a:r>
            <a:r>
              <a:rPr lang="cs-CZ" dirty="0" err="1" smtClean="0"/>
              <a:t>it</a:t>
            </a:r>
            <a:r>
              <a:rPr lang="cs-CZ" dirty="0" smtClean="0"/>
              <a:t>“ to a „</a:t>
            </a:r>
            <a:r>
              <a:rPr lang="cs-CZ" dirty="0" err="1" smtClean="0"/>
              <a:t>she</a:t>
            </a:r>
            <a:r>
              <a:rPr lang="cs-CZ" dirty="0" smtClean="0"/>
              <a:t>“ </a:t>
            </a:r>
            <a:r>
              <a:rPr lang="cs-CZ" dirty="0" err="1" smtClean="0"/>
              <a:t>or</a:t>
            </a:r>
            <a:r>
              <a:rPr lang="cs-CZ" dirty="0" smtClean="0"/>
              <a:t> a „he,“ </a:t>
            </a:r>
            <a:r>
              <a:rPr lang="cs-CZ" dirty="0" err="1" smtClean="0"/>
              <a:t>and</a:t>
            </a:r>
            <a:r>
              <a:rPr lang="cs-CZ" dirty="0" smtClean="0"/>
              <a:t> in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naming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girl </a:t>
            </a:r>
            <a:r>
              <a:rPr lang="cs-CZ" dirty="0" err="1" smtClean="0"/>
              <a:t>is</a:t>
            </a:r>
            <a:r>
              <a:rPr lang="cs-CZ" dirty="0" smtClean="0"/>
              <a:t> „</a:t>
            </a:r>
            <a:r>
              <a:rPr lang="cs-CZ" dirty="0" err="1" smtClean="0"/>
              <a:t>girled</a:t>
            </a:r>
            <a:r>
              <a:rPr lang="cs-CZ" dirty="0" smtClean="0"/>
              <a:t>,“ </a:t>
            </a:r>
            <a:r>
              <a:rPr lang="cs-CZ" dirty="0" err="1" smtClean="0"/>
              <a:t>brought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language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kinship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inteprellation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gender</a:t>
            </a:r>
            <a:r>
              <a:rPr lang="cs-CZ" dirty="0" smtClean="0"/>
              <a:t>.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„</a:t>
            </a:r>
            <a:r>
              <a:rPr lang="cs-CZ" dirty="0" err="1" smtClean="0"/>
              <a:t>girling</a:t>
            </a:r>
            <a:r>
              <a:rPr lang="cs-CZ" dirty="0" smtClean="0"/>
              <a:t>“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girl </a:t>
            </a:r>
            <a:r>
              <a:rPr lang="cs-CZ" dirty="0" err="1" smtClean="0"/>
              <a:t>does</a:t>
            </a:r>
            <a:r>
              <a:rPr lang="cs-CZ" dirty="0" smtClean="0"/>
              <a:t> not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there</a:t>
            </a:r>
            <a:r>
              <a:rPr lang="cs-CZ" dirty="0" smtClean="0"/>
              <a:t>;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contrary</a:t>
            </a:r>
            <a:r>
              <a:rPr lang="cs-CZ" dirty="0" smtClean="0"/>
              <a:t>,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founding</a:t>
            </a:r>
            <a:r>
              <a:rPr lang="cs-CZ" dirty="0" smtClean="0"/>
              <a:t> </a:t>
            </a:r>
            <a:r>
              <a:rPr lang="cs-CZ" dirty="0" err="1" smtClean="0"/>
              <a:t>interprellation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reiterated</a:t>
            </a:r>
            <a:r>
              <a:rPr lang="cs-CZ" dirty="0" smtClean="0"/>
              <a:t> by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authorities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throughout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  <a:r>
              <a:rPr lang="cs-CZ" dirty="0" err="1" smtClean="0"/>
              <a:t>intervals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reenforce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contest</a:t>
            </a:r>
            <a:r>
              <a:rPr lang="cs-CZ" dirty="0" smtClean="0"/>
              <a:t>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naturalized</a:t>
            </a:r>
            <a:r>
              <a:rPr lang="cs-CZ" dirty="0" smtClean="0"/>
              <a:t> </a:t>
            </a:r>
            <a:r>
              <a:rPr lang="cs-CZ" dirty="0" err="1" smtClean="0"/>
              <a:t>effect</a:t>
            </a:r>
            <a:r>
              <a:rPr lang="cs-CZ" dirty="0" smtClean="0"/>
              <a:t>.“</a:t>
            </a:r>
          </a:p>
          <a:p>
            <a:r>
              <a:rPr lang="cs-CZ" dirty="0" smtClean="0"/>
              <a:t>K myšlenkám o </a:t>
            </a:r>
            <a:r>
              <a:rPr lang="cs-CZ" dirty="0" err="1" smtClean="0"/>
              <a:t>performativnosti</a:t>
            </a:r>
            <a:r>
              <a:rPr lang="cs-CZ" dirty="0" smtClean="0"/>
              <a:t> </a:t>
            </a:r>
            <a:r>
              <a:rPr lang="cs-CZ" dirty="0" err="1" smtClean="0"/>
              <a:t>genderu</a:t>
            </a:r>
            <a:r>
              <a:rPr lang="cs-CZ" dirty="0" smtClean="0"/>
              <a:t> </a:t>
            </a:r>
            <a:r>
              <a:rPr lang="cs-CZ" dirty="0" err="1" smtClean="0"/>
              <a:t>Butler</a:t>
            </a:r>
            <a:r>
              <a:rPr lang="cs-CZ" dirty="0" smtClean="0"/>
              <a:t> přidává myšlenku, že tělo </a:t>
            </a:r>
            <a:r>
              <a:rPr lang="cs-CZ" dirty="0" smtClean="0"/>
              <a:t>začíná být chápatelné jako subjekt ve chvíli, kdy je zařazeno do kategorie pohlaví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 </a:t>
            </a:r>
            <a:r>
              <a:rPr lang="cs-CZ" dirty="0" smtClean="0"/>
              <a:t>Pohlaví tímto </a:t>
            </a:r>
            <a:r>
              <a:rPr lang="cs-CZ" dirty="0" smtClean="0"/>
              <a:t>předchází subjektivitě. </a:t>
            </a:r>
            <a:r>
              <a:rPr lang="cs-CZ" dirty="0" smtClean="0"/>
              <a:t>Subjekt bez pohlaví je nemyslitelný. </a:t>
            </a:r>
            <a:r>
              <a:rPr lang="cs-CZ" dirty="0" smtClean="0"/>
              <a:t>„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,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speaking</a:t>
            </a:r>
            <a:r>
              <a:rPr lang="cs-CZ" dirty="0" smtClean="0"/>
              <a:t> I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formed</a:t>
            </a:r>
            <a:r>
              <a:rPr lang="cs-CZ" dirty="0" smtClean="0"/>
              <a:t> by </a:t>
            </a:r>
            <a:r>
              <a:rPr lang="cs-CZ" dirty="0" err="1" smtClean="0"/>
              <a:t>virtue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having</a:t>
            </a:r>
            <a:r>
              <a:rPr lang="cs-CZ" dirty="0" smtClean="0"/>
              <a:t> </a:t>
            </a:r>
            <a:r>
              <a:rPr lang="cs-CZ" dirty="0" err="1" smtClean="0"/>
              <a:t>gone</a:t>
            </a:r>
            <a:r>
              <a:rPr lang="cs-CZ" dirty="0" smtClean="0"/>
              <a:t> </a:t>
            </a:r>
            <a:r>
              <a:rPr lang="cs-CZ" dirty="0" err="1" smtClean="0"/>
              <a:t>through</a:t>
            </a:r>
            <a:r>
              <a:rPr lang="cs-CZ" dirty="0" smtClean="0"/>
              <a:t> such a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assuming</a:t>
            </a:r>
            <a:r>
              <a:rPr lang="cs-CZ" dirty="0" smtClean="0"/>
              <a:t> a sex</a:t>
            </a:r>
            <a:r>
              <a:rPr lang="cs-CZ" dirty="0" smtClean="0"/>
              <a:t>“.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Bodies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25780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Pohlaví jako  norma, která ohraničuje </a:t>
            </a:r>
            <a:r>
              <a:rPr lang="cs-CZ" dirty="0" smtClean="0"/>
              <a:t>subjektivitu určitých těl, </a:t>
            </a:r>
            <a:r>
              <a:rPr lang="cs-CZ" dirty="0" smtClean="0"/>
              <a:t>zároveň vytváří </a:t>
            </a:r>
            <a:r>
              <a:rPr lang="cs-CZ" dirty="0" smtClean="0"/>
              <a:t>doménu „</a:t>
            </a:r>
            <a:r>
              <a:rPr lang="cs-CZ" dirty="0" err="1" smtClean="0"/>
              <a:t>abject</a:t>
            </a:r>
            <a:r>
              <a:rPr lang="cs-CZ" dirty="0" smtClean="0"/>
              <a:t> </a:t>
            </a:r>
            <a:r>
              <a:rPr lang="cs-CZ" dirty="0" err="1" smtClean="0"/>
              <a:t>beings</a:t>
            </a:r>
            <a:r>
              <a:rPr lang="cs-CZ" dirty="0" smtClean="0"/>
              <a:t>,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are not </a:t>
            </a:r>
            <a:r>
              <a:rPr lang="cs-CZ" dirty="0" err="1" smtClean="0"/>
              <a:t>yet</a:t>
            </a:r>
            <a:r>
              <a:rPr lang="cs-CZ" dirty="0" smtClean="0"/>
              <a:t> </a:t>
            </a:r>
            <a:r>
              <a:rPr lang="cs-CZ" dirty="0" err="1" smtClean="0"/>
              <a:t>subjects</a:t>
            </a:r>
            <a:r>
              <a:rPr lang="cs-CZ" dirty="0" smtClean="0"/>
              <a:t>, </a:t>
            </a:r>
            <a:r>
              <a:rPr lang="cs-CZ" dirty="0" err="1" smtClean="0"/>
              <a:t>but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dirty="0" err="1" smtClean="0"/>
              <a:t>form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constitutive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 to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“. </a:t>
            </a:r>
            <a:endParaRPr lang="cs-CZ" dirty="0" smtClean="0"/>
          </a:p>
          <a:p>
            <a:pPr lvl="1"/>
            <a:r>
              <a:rPr lang="cs-CZ" dirty="0" smtClean="0"/>
              <a:t>V citátu důležité slovo „</a:t>
            </a:r>
            <a:r>
              <a:rPr lang="cs-CZ" dirty="0" err="1" smtClean="0"/>
              <a:t>constitutive</a:t>
            </a:r>
            <a:r>
              <a:rPr lang="cs-CZ" dirty="0" smtClean="0"/>
              <a:t> </a:t>
            </a:r>
            <a:r>
              <a:rPr lang="cs-CZ" dirty="0" err="1" smtClean="0"/>
              <a:t>outside</a:t>
            </a:r>
            <a:r>
              <a:rPr lang="cs-CZ" dirty="0" smtClean="0"/>
              <a:t>.“ Subjekt chápe sám sebe </a:t>
            </a:r>
            <a:r>
              <a:rPr lang="cs-CZ" dirty="0" smtClean="0"/>
              <a:t>v</a:t>
            </a:r>
            <a:r>
              <a:rPr lang="cs-CZ" dirty="0" smtClean="0"/>
              <a:t> kontrastu k tomu, co není, stává se subjektem díky tomu, že se vymezil vůči těm, které neuznává za subjekty, těm, kdo se nevešli do kategorie </a:t>
            </a:r>
            <a:r>
              <a:rPr lang="cs-CZ" dirty="0" smtClean="0"/>
              <a:t>vytvořené </a:t>
            </a:r>
            <a:r>
              <a:rPr lang="cs-CZ" dirty="0" smtClean="0"/>
              <a:t>normou pohlaví. </a:t>
            </a:r>
          </a:p>
          <a:p>
            <a:r>
              <a:rPr lang="cs-CZ" dirty="0" err="1" smtClean="0"/>
              <a:t>Butler</a:t>
            </a:r>
            <a:r>
              <a:rPr lang="cs-CZ" dirty="0" smtClean="0"/>
              <a:t>: </a:t>
            </a:r>
            <a:r>
              <a:rPr lang="cs-CZ" dirty="0" smtClean="0"/>
              <a:t>„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zone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uninhabitability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constitute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defining</a:t>
            </a:r>
            <a:r>
              <a:rPr lang="cs-CZ" dirty="0" smtClean="0"/>
              <a:t> limit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subject’s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; </a:t>
            </a:r>
            <a:r>
              <a:rPr lang="cs-CZ" dirty="0" err="1" smtClean="0"/>
              <a:t>it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constitute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site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dreaded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cs-CZ" dirty="0" smtClean="0"/>
              <a:t>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- </a:t>
            </a:r>
            <a:r>
              <a:rPr lang="cs-CZ" dirty="0" err="1" smtClean="0"/>
              <a:t>and</a:t>
            </a:r>
            <a:r>
              <a:rPr lang="cs-CZ" dirty="0" smtClean="0"/>
              <a:t> by </a:t>
            </a:r>
            <a:r>
              <a:rPr lang="cs-CZ" dirty="0" err="1" smtClean="0"/>
              <a:t>virtue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which</a:t>
            </a:r>
            <a:r>
              <a:rPr lang="cs-CZ" dirty="0" smtClean="0"/>
              <a:t> -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domain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subject</a:t>
            </a:r>
            <a:r>
              <a:rPr lang="cs-CZ" dirty="0" smtClean="0"/>
              <a:t> </a:t>
            </a:r>
            <a:r>
              <a:rPr lang="cs-CZ" dirty="0" err="1" smtClean="0"/>
              <a:t>will</a:t>
            </a:r>
            <a:r>
              <a:rPr lang="cs-CZ" dirty="0" smtClean="0"/>
              <a:t> </a:t>
            </a:r>
            <a:r>
              <a:rPr lang="cs-CZ" dirty="0" err="1" smtClean="0"/>
              <a:t>circumsribe</a:t>
            </a:r>
            <a:r>
              <a:rPr lang="cs-CZ" dirty="0" smtClean="0"/>
              <a:t> </a:t>
            </a:r>
            <a:r>
              <a:rPr lang="cs-CZ" dirty="0" err="1" smtClean="0"/>
              <a:t>its</a:t>
            </a:r>
            <a:r>
              <a:rPr lang="cs-CZ" dirty="0" smtClean="0"/>
              <a:t> </a:t>
            </a:r>
            <a:r>
              <a:rPr lang="cs-CZ" dirty="0" err="1" smtClean="0"/>
              <a:t>own</a:t>
            </a:r>
            <a:r>
              <a:rPr lang="cs-CZ" dirty="0" smtClean="0"/>
              <a:t> </a:t>
            </a:r>
            <a:r>
              <a:rPr lang="cs-CZ" dirty="0" err="1" smtClean="0"/>
              <a:t>claim</a:t>
            </a:r>
            <a:r>
              <a:rPr lang="cs-CZ" dirty="0" smtClean="0"/>
              <a:t> to autonomy </a:t>
            </a:r>
            <a:r>
              <a:rPr lang="cs-CZ" dirty="0" err="1" smtClean="0"/>
              <a:t>and</a:t>
            </a:r>
            <a:r>
              <a:rPr lang="cs-CZ" dirty="0" smtClean="0"/>
              <a:t> to </a:t>
            </a:r>
            <a:r>
              <a:rPr lang="cs-CZ" dirty="0" err="1" smtClean="0"/>
              <a:t>life</a:t>
            </a:r>
            <a:r>
              <a:rPr lang="cs-CZ" dirty="0" smtClean="0"/>
              <a:t>.“</a:t>
            </a:r>
            <a:endParaRPr lang="cs-CZ" dirty="0" smtClean="0"/>
          </a:p>
          <a:p>
            <a:pPr lvl="1"/>
            <a:r>
              <a:rPr lang="cs-CZ" dirty="0" smtClean="0"/>
              <a:t>„</a:t>
            </a:r>
            <a:r>
              <a:rPr lang="cs-CZ" dirty="0" err="1" smtClean="0"/>
              <a:t>dreaded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cs-CZ" dirty="0" smtClean="0"/>
              <a:t>“: strach z</a:t>
            </a:r>
            <a:r>
              <a:rPr lang="cs-CZ" dirty="0" smtClean="0"/>
              <a:t> </a:t>
            </a:r>
            <a:r>
              <a:rPr lang="cs-CZ" dirty="0" smtClean="0"/>
              <a:t>porušení/překročení normy</a:t>
            </a:r>
            <a:r>
              <a:rPr lang="cs-CZ" dirty="0" smtClean="0"/>
              <a:t>, pomocí níž pohlaví funguje jako segregační kategorie, která odděluje subjekty od </a:t>
            </a:r>
            <a:r>
              <a:rPr lang="cs-CZ" dirty="0" smtClean="0"/>
              <a:t>ne-subjektů. Příklad </a:t>
            </a:r>
            <a:r>
              <a:rPr lang="cs-CZ" dirty="0" err="1" smtClean="0"/>
              <a:t>dreaded</a:t>
            </a:r>
            <a:r>
              <a:rPr lang="cs-CZ" dirty="0" smtClean="0"/>
              <a:t> </a:t>
            </a:r>
            <a:r>
              <a:rPr lang="cs-CZ" dirty="0" err="1" smtClean="0"/>
              <a:t>identification</a:t>
            </a:r>
            <a:r>
              <a:rPr lang="cs-CZ" dirty="0" smtClean="0"/>
              <a:t>: </a:t>
            </a:r>
            <a:r>
              <a:rPr lang="cs-CZ" dirty="0" smtClean="0"/>
              <a:t>strach nebo znechucení, se kterou se cis osoba může dívat na trans osobu, protože </a:t>
            </a:r>
            <a:r>
              <a:rPr lang="cs-CZ" dirty="0" smtClean="0"/>
              <a:t>trans </a:t>
            </a:r>
            <a:r>
              <a:rPr lang="cs-CZ" dirty="0" smtClean="0"/>
              <a:t>osoba nějakým způsobem překračuje </a:t>
            </a:r>
            <a:r>
              <a:rPr lang="cs-CZ" dirty="0" smtClean="0"/>
              <a:t>normativní </a:t>
            </a:r>
            <a:r>
              <a:rPr lang="cs-CZ" dirty="0" smtClean="0"/>
              <a:t>požadavky pohlaví a </a:t>
            </a:r>
            <a:r>
              <a:rPr lang="cs-CZ" dirty="0" err="1" smtClean="0"/>
              <a:t>genderu</a:t>
            </a:r>
            <a:r>
              <a:rPr lang="cs-CZ" dirty="0" smtClean="0"/>
              <a:t> - &gt;trans </a:t>
            </a:r>
            <a:r>
              <a:rPr lang="cs-CZ" dirty="0" smtClean="0"/>
              <a:t>osoba vnímána jako </a:t>
            </a:r>
            <a:r>
              <a:rPr lang="cs-CZ" dirty="0" err="1" smtClean="0"/>
              <a:t>abject</a:t>
            </a:r>
            <a:r>
              <a:rPr lang="cs-CZ" dirty="0" smtClean="0"/>
              <a:t> </a:t>
            </a:r>
            <a:r>
              <a:rPr lang="cs-CZ" dirty="0" err="1" smtClean="0"/>
              <a:t>being</a:t>
            </a:r>
            <a:r>
              <a:rPr lang="cs-CZ" dirty="0" smtClean="0"/>
              <a:t>, jako méně než subjekt.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120680" cy="1143000"/>
          </a:xfrm>
        </p:spPr>
        <p:txBody>
          <a:bodyPr/>
          <a:lstStyle/>
          <a:p>
            <a:r>
              <a:rPr lang="cs-CZ" dirty="0" smtClean="0"/>
              <a:t>Kritika reprezentace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395536" y="1484784"/>
            <a:ext cx="87484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smtClean="0"/>
              <a:t> feministická kritika je součástí kritiky reprezentace, poddruh kritiky ideologie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dirty="0" smtClean="0"/>
              <a:t>Reprezentace: </a:t>
            </a:r>
            <a:r>
              <a:rPr lang="cs-CZ" sz="3200" dirty="0" smtClean="0"/>
              <a:t>zastoupení</a:t>
            </a:r>
            <a:r>
              <a:rPr lang="cs-CZ" sz="3200" dirty="0" smtClean="0"/>
              <a:t>, </a:t>
            </a:r>
            <a:r>
              <a:rPr lang="cs-CZ" sz="3200" dirty="0" smtClean="0"/>
              <a:t>zobrazení/vyobrazení. Všechna </a:t>
            </a:r>
            <a:r>
              <a:rPr lang="cs-CZ" sz="3200" dirty="0" smtClean="0"/>
              <a:t>zachycení něčeho v jazyce či v </a:t>
            </a:r>
            <a:r>
              <a:rPr lang="cs-CZ" sz="3200" dirty="0" smtClean="0"/>
              <a:t>obraze. </a:t>
            </a:r>
          </a:p>
          <a:p>
            <a:pPr>
              <a:buFont typeface="Arial" pitchFamily="34" charset="0"/>
              <a:buChar char="•"/>
            </a:pPr>
            <a:r>
              <a:rPr lang="cs-CZ" sz="3200" dirty="0" smtClean="0"/>
              <a:t> </a:t>
            </a:r>
            <a:r>
              <a:rPr lang="cs-CZ" sz="3200" dirty="0" smtClean="0"/>
              <a:t>použitím slova reprezentace se můžeme zaměřit na  strukturující </a:t>
            </a:r>
            <a:r>
              <a:rPr lang="cs-CZ" sz="3200" dirty="0" smtClean="0"/>
              <a:t>a formující principy, kterými jsou prodchnuté různé kulturní projevy</a:t>
            </a:r>
            <a:endParaRPr lang="cs-CZ" sz="3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6635080" cy="1143000"/>
          </a:xfrm>
        </p:spPr>
        <p:txBody>
          <a:bodyPr>
            <a:normAutofit/>
          </a:bodyPr>
          <a:lstStyle/>
          <a:p>
            <a:pPr algn="l"/>
            <a:r>
              <a:rPr lang="cs-CZ" sz="3600" dirty="0" err="1" smtClean="0"/>
              <a:t>Nederlandistika</a:t>
            </a:r>
            <a:r>
              <a:rPr lang="cs-CZ" sz="3600" dirty="0" smtClean="0"/>
              <a:t> a </a:t>
            </a:r>
            <a:r>
              <a:rPr lang="cs-CZ" sz="3600" dirty="0" err="1" smtClean="0"/>
              <a:t>gender</a:t>
            </a:r>
            <a:r>
              <a:rPr lang="cs-CZ" sz="3600" dirty="0" smtClean="0"/>
              <a:t> </a:t>
            </a:r>
            <a:r>
              <a:rPr lang="cs-CZ" sz="3600" dirty="0" err="1" smtClean="0"/>
              <a:t>studies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Maaike</a:t>
            </a:r>
            <a:r>
              <a:rPr lang="cs-CZ" dirty="0" smtClean="0"/>
              <a:t> </a:t>
            </a:r>
            <a:r>
              <a:rPr lang="cs-CZ" dirty="0" err="1" smtClean="0"/>
              <a:t>Meijer</a:t>
            </a:r>
            <a:r>
              <a:rPr lang="cs-CZ" dirty="0" smtClean="0"/>
              <a:t> – nejdřív profesorka </a:t>
            </a:r>
            <a:r>
              <a:rPr lang="cs-CZ" dirty="0" err="1" smtClean="0"/>
              <a:t>vrouwenstudies</a:t>
            </a:r>
            <a:r>
              <a:rPr lang="cs-CZ" dirty="0" smtClean="0"/>
              <a:t> na univerzitě v Utrechtu, poté </a:t>
            </a:r>
            <a:r>
              <a:rPr lang="cs-CZ" dirty="0" err="1" smtClean="0"/>
              <a:t>gender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na univerzitě v Maastrichtu</a:t>
            </a:r>
          </a:p>
          <a:p>
            <a:r>
              <a:rPr lang="nl-NL" dirty="0" smtClean="0"/>
              <a:t>Meijer, Maaike. In Tekst </a:t>
            </a:r>
            <a:r>
              <a:rPr lang="nl-NL" dirty="0" smtClean="0"/>
              <a:t>Gevat: </a:t>
            </a:r>
            <a:r>
              <a:rPr lang="nl-NL" dirty="0" smtClean="0"/>
              <a:t>Inleiding Tot Een Kritiek Van Representatie. Amsterdam University Press, 1996</a:t>
            </a:r>
            <a:r>
              <a:rPr lang="nl-NL" dirty="0" smtClean="0"/>
              <a:t>.</a:t>
            </a:r>
            <a:endParaRPr lang="cs-CZ" dirty="0" smtClean="0"/>
          </a:p>
          <a:p>
            <a:r>
              <a:rPr lang="cs-CZ" dirty="0" smtClean="0"/>
              <a:t>Základní text pro feministicky orientovanou literární kritiku a </a:t>
            </a:r>
            <a:r>
              <a:rPr lang="cs-CZ" dirty="0" err="1" smtClean="0"/>
              <a:t>gender</a:t>
            </a:r>
            <a:r>
              <a:rPr lang="cs-CZ" dirty="0" smtClean="0"/>
              <a:t> </a:t>
            </a:r>
            <a:r>
              <a:rPr lang="cs-CZ" dirty="0" err="1" smtClean="0"/>
              <a:t>studies</a:t>
            </a:r>
            <a:r>
              <a:rPr lang="cs-CZ" dirty="0" smtClean="0"/>
              <a:t> v Nizozemsku</a:t>
            </a:r>
            <a:endParaRPr lang="cs-CZ" dirty="0" smtClean="0"/>
          </a:p>
        </p:txBody>
      </p:sp>
      <p:pic>
        <p:nvPicPr>
          <p:cNvPr id="4" name="Zástupný symbol pro obsah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0"/>
            <a:ext cx="2699792" cy="1638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tekst</a:t>
            </a:r>
            <a:r>
              <a:rPr lang="cs-CZ" dirty="0" smtClean="0"/>
              <a:t> </a:t>
            </a:r>
            <a:r>
              <a:rPr lang="cs-CZ" dirty="0" err="1" smtClean="0"/>
              <a:t>gevat</a:t>
            </a:r>
            <a:r>
              <a:rPr lang="cs-CZ" dirty="0" smtClean="0"/>
              <a:t>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R</a:t>
            </a:r>
            <a:r>
              <a:rPr lang="cs-CZ" dirty="0" smtClean="0"/>
              <a:t>eprezentace </a:t>
            </a:r>
            <a:r>
              <a:rPr lang="cs-CZ" dirty="0" smtClean="0"/>
              <a:t>produkuje/formuje </a:t>
            </a:r>
            <a:r>
              <a:rPr lang="cs-CZ" dirty="0" smtClean="0"/>
              <a:t>realitu (také v </a:t>
            </a:r>
            <a:r>
              <a:rPr lang="cs-CZ" i="1" dirty="0" smtClean="0"/>
              <a:t>De </a:t>
            </a:r>
            <a:r>
              <a:rPr lang="cs-CZ" i="1" dirty="0" err="1" smtClean="0"/>
              <a:t>canon</a:t>
            </a:r>
            <a:r>
              <a:rPr lang="cs-CZ" i="1" dirty="0" smtClean="0"/>
              <a:t> </a:t>
            </a:r>
            <a:r>
              <a:rPr lang="cs-CZ" i="1" dirty="0" err="1" smtClean="0"/>
              <a:t>onder</a:t>
            </a:r>
            <a:r>
              <a:rPr lang="cs-CZ" i="1" dirty="0" smtClean="0"/>
              <a:t> </a:t>
            </a:r>
            <a:r>
              <a:rPr lang="cs-CZ" i="1" dirty="0" err="1" smtClean="0"/>
              <a:t>vuur</a:t>
            </a:r>
            <a:r>
              <a:rPr lang="cs-CZ" dirty="0" smtClean="0"/>
              <a:t>)</a:t>
            </a:r>
          </a:p>
          <a:p>
            <a:r>
              <a:rPr lang="cs-CZ" dirty="0" smtClean="0"/>
              <a:t>Strukturujícím a formujícím principem reprezentace je pohlaví jako kategorie</a:t>
            </a:r>
          </a:p>
          <a:p>
            <a:pPr lvl="1"/>
            <a:r>
              <a:rPr lang="cs-CZ" dirty="0" smtClean="0"/>
              <a:t>všudypřítomná</a:t>
            </a:r>
            <a:r>
              <a:rPr lang="cs-CZ" dirty="0" smtClean="0"/>
              <a:t>, </a:t>
            </a:r>
            <a:r>
              <a:rPr lang="cs-CZ" dirty="0" smtClean="0"/>
              <a:t>organizuje všechny texty a reprezentace v </a:t>
            </a:r>
            <a:r>
              <a:rPr lang="cs-CZ" dirty="0" smtClean="0"/>
              <a:t>kultuře</a:t>
            </a:r>
          </a:p>
          <a:p>
            <a:pPr lvl="1"/>
            <a:r>
              <a:rPr lang="cs-CZ" dirty="0" smtClean="0"/>
              <a:t>Hierarchizující, jedno pohlaví v hierarchii </a:t>
            </a:r>
            <a:r>
              <a:rPr lang="cs-CZ" dirty="0" smtClean="0"/>
              <a:t>výše </a:t>
            </a:r>
            <a:r>
              <a:rPr lang="cs-CZ" dirty="0" smtClean="0"/>
              <a:t>než druhé - založeno </a:t>
            </a:r>
            <a:r>
              <a:rPr lang="cs-CZ" dirty="0" smtClean="0"/>
              <a:t>na </a:t>
            </a:r>
            <a:r>
              <a:rPr lang="cs-CZ" dirty="0" smtClean="0"/>
              <a:t>konvencích</a:t>
            </a:r>
          </a:p>
          <a:p>
            <a:pPr lvl="1"/>
            <a:r>
              <a:rPr lang="cs-CZ" dirty="0" smtClean="0"/>
              <a:t>Síla konvence: rozdíly mezi pohlavími jsou považovány za přirozené</a:t>
            </a:r>
          </a:p>
          <a:p>
            <a:r>
              <a:rPr lang="cs-CZ" dirty="0" smtClean="0"/>
              <a:t>Kdy </a:t>
            </a:r>
            <a:r>
              <a:rPr lang="cs-CZ" dirty="0" smtClean="0"/>
              <a:t>můžeme </a:t>
            </a:r>
            <a:r>
              <a:rPr lang="cs-CZ" dirty="0" smtClean="0"/>
              <a:t>u určité reprezentace konstatovat, že předjímá určitou hierarchii? Které konvence reprezentace přispívají k rovnoprávnosti a které k nerovnoprávnosti? </a:t>
            </a:r>
          </a:p>
          <a:p>
            <a:r>
              <a:rPr lang="cs-CZ" dirty="0" smtClean="0"/>
              <a:t>Nástroje feministické kritiky reprezentace: interpretace </a:t>
            </a:r>
            <a:r>
              <a:rPr lang="cs-CZ" dirty="0" smtClean="0"/>
              <a:t>poezie, </a:t>
            </a:r>
            <a:r>
              <a:rPr lang="cs-CZ" dirty="0" smtClean="0"/>
              <a:t>strukturalistická analýza, </a:t>
            </a:r>
            <a:r>
              <a:rPr lang="cs-CZ" dirty="0" err="1" smtClean="0"/>
              <a:t>narratologie</a:t>
            </a:r>
            <a:r>
              <a:rPr lang="cs-CZ" dirty="0" smtClean="0"/>
              <a:t>, intertextualita, analýza </a:t>
            </a:r>
            <a:r>
              <a:rPr lang="cs-CZ" dirty="0" err="1" smtClean="0"/>
              <a:t>diskurzu</a:t>
            </a:r>
            <a:r>
              <a:rPr lang="cs-CZ" dirty="0" smtClean="0"/>
              <a:t>, </a:t>
            </a:r>
            <a:r>
              <a:rPr lang="cs-CZ" dirty="0" smtClean="0"/>
              <a:t>teorie filmu, </a:t>
            </a:r>
            <a:r>
              <a:rPr lang="cs-CZ" dirty="0" smtClean="0"/>
              <a:t>všechny síly soustřeďuje na kategorii pohlaví pro reprezentaci. </a:t>
            </a:r>
          </a:p>
          <a:p>
            <a:r>
              <a:rPr lang="cs-CZ" dirty="0" smtClean="0"/>
              <a:t>Feministická </a:t>
            </a:r>
            <a:r>
              <a:rPr lang="cs-CZ" dirty="0" smtClean="0"/>
              <a:t>kritika se kromě rozdílů mezi pohlavími pojí také s dalšími rozdíly: v barvě kůže, etnicitě, sexualitě, třídě, náboženství, věku atd.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Kdy </a:t>
            </a:r>
            <a:r>
              <a:rPr lang="cs-CZ" sz="3600" dirty="0" smtClean="0"/>
              <a:t>můžeme u reprezentace </a:t>
            </a:r>
            <a:r>
              <a:rPr lang="cs-CZ" sz="3600" dirty="0" smtClean="0"/>
              <a:t>konstatovat, že </a:t>
            </a:r>
            <a:r>
              <a:rPr lang="cs-CZ" sz="3600" dirty="0" smtClean="0"/>
              <a:t>operuje na základě</a:t>
            </a:r>
            <a:r>
              <a:rPr lang="cs-CZ" sz="3600" dirty="0" smtClean="0"/>
              <a:t> </a:t>
            </a:r>
            <a:r>
              <a:rPr lang="cs-CZ" sz="3600" dirty="0" smtClean="0"/>
              <a:t>hierarchické konvence</a:t>
            </a:r>
            <a:r>
              <a:rPr lang="cs-CZ" dirty="0" smtClean="0"/>
              <a:t>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6842" y="1600200"/>
            <a:ext cx="4057406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tekst</a:t>
            </a:r>
            <a:r>
              <a:rPr lang="cs-CZ" dirty="0" smtClean="0"/>
              <a:t> </a:t>
            </a:r>
            <a:r>
              <a:rPr lang="cs-CZ" dirty="0" err="1" smtClean="0"/>
              <a:t>gevat</a:t>
            </a:r>
            <a:r>
              <a:rPr lang="cs-CZ" dirty="0" smtClean="0"/>
              <a:t>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 smtClean="0"/>
              <a:t>Meijer</a:t>
            </a:r>
            <a:r>
              <a:rPr lang="cs-CZ" dirty="0" smtClean="0"/>
              <a:t> na otázku odpovídá použitím pohlaví </a:t>
            </a:r>
            <a:r>
              <a:rPr lang="cs-CZ" dirty="0" smtClean="0"/>
              <a:t>jako analytické kategorie. </a:t>
            </a:r>
            <a:endParaRPr lang="cs-CZ" dirty="0" smtClean="0"/>
          </a:p>
          <a:p>
            <a:r>
              <a:rPr lang="cs-CZ" dirty="0" smtClean="0"/>
              <a:t>Reklama organizace, </a:t>
            </a:r>
            <a:r>
              <a:rPr lang="cs-CZ" dirty="0" smtClean="0"/>
              <a:t>která registruje dárce </a:t>
            </a:r>
            <a:r>
              <a:rPr lang="cs-CZ" dirty="0" smtClean="0"/>
              <a:t>orgánů: Muži </a:t>
            </a:r>
            <a:r>
              <a:rPr lang="cs-CZ" dirty="0" smtClean="0"/>
              <a:t>nevidíme do obličeje, ženě ano -  z jejího obličeje můžeme vyčíst, že si užívá. </a:t>
            </a:r>
            <a:r>
              <a:rPr lang="cs-CZ" dirty="0" smtClean="0"/>
              <a:t>Žena jako ta, která </a:t>
            </a:r>
            <a:r>
              <a:rPr lang="cs-CZ" dirty="0" smtClean="0"/>
              <a:t>přijímá potěšení. Muže </a:t>
            </a:r>
            <a:r>
              <a:rPr lang="cs-CZ" dirty="0" smtClean="0"/>
              <a:t>jako ten, kdo </a:t>
            </a:r>
            <a:r>
              <a:rPr lang="cs-CZ" dirty="0" smtClean="0"/>
              <a:t>ho dává. </a:t>
            </a:r>
          </a:p>
          <a:p>
            <a:r>
              <a:rPr lang="cs-CZ" dirty="0" smtClean="0"/>
              <a:t>Vyměněné pozice: tato reprezentace rolí obou pohlaví ukazuje na schopnost ženy vyvolat potěšení. Její aktivita by se dala vyčíst z výrazu muže</a:t>
            </a:r>
          </a:p>
          <a:p>
            <a:pPr lvl="1"/>
            <a:r>
              <a:rPr lang="cs-CZ" dirty="0" smtClean="0"/>
              <a:t>Nekonvenční reprezentace rolí muže a ženy</a:t>
            </a:r>
          </a:p>
          <a:p>
            <a:pPr lvl="1"/>
            <a:r>
              <a:rPr lang="cs-CZ" dirty="0" smtClean="0"/>
              <a:t>Mužství: tradiční asociace stabilita, kontrola, čin, produkce</a:t>
            </a:r>
          </a:p>
          <a:p>
            <a:pPr lvl="1"/>
            <a:r>
              <a:rPr lang="cs-CZ" dirty="0" smtClean="0"/>
              <a:t>Ženství: ztráta </a:t>
            </a:r>
            <a:r>
              <a:rPr lang="cs-CZ" dirty="0" smtClean="0"/>
              <a:t>kontroly a </a:t>
            </a:r>
            <a:r>
              <a:rPr lang="cs-CZ" dirty="0" smtClean="0"/>
              <a:t>přijímající postoj</a:t>
            </a:r>
          </a:p>
          <a:p>
            <a:pPr lvl="1"/>
            <a:r>
              <a:rPr lang="cs-CZ" dirty="0" smtClean="0"/>
              <a:t>Toto </a:t>
            </a:r>
            <a:r>
              <a:rPr lang="cs-CZ" dirty="0" smtClean="0"/>
              <a:t>rozdělení rolí je </a:t>
            </a:r>
            <a:r>
              <a:rPr lang="cs-CZ" dirty="0" smtClean="0"/>
              <a:t>konvenčním kódem</a:t>
            </a:r>
            <a:r>
              <a:rPr lang="cs-CZ" dirty="0" smtClean="0"/>
              <a:t>, který </a:t>
            </a:r>
            <a:r>
              <a:rPr lang="cs-CZ" dirty="0" smtClean="0"/>
              <a:t>řídí reprezentaci. Je považováno za přirozené. Zachycuje muže a ženu v pozicích, které reprezentují rozdělení mezi aktivitou a pasivitou konvenčně.  </a:t>
            </a:r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tekst</a:t>
            </a:r>
            <a:r>
              <a:rPr lang="cs-CZ" dirty="0" smtClean="0"/>
              <a:t> </a:t>
            </a:r>
            <a:r>
              <a:rPr lang="cs-CZ" dirty="0" err="1" smtClean="0"/>
              <a:t>gevat</a:t>
            </a:r>
            <a:r>
              <a:rPr lang="cs-CZ" dirty="0" smtClean="0"/>
              <a:t> 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256584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Vztah mezi obrazem </a:t>
            </a:r>
            <a:r>
              <a:rPr lang="cs-CZ" dirty="0" smtClean="0"/>
              <a:t>a </a:t>
            </a:r>
            <a:r>
              <a:rPr lang="cs-CZ" dirty="0" smtClean="0"/>
              <a:t>divákem: divák sdílí mužův pohled na partnerku, částečně nabízí reprezentace ale i přímý pohled na ženu</a:t>
            </a:r>
          </a:p>
          <a:p>
            <a:r>
              <a:rPr lang="cs-CZ" dirty="0" smtClean="0"/>
              <a:t>Divák </a:t>
            </a:r>
            <a:r>
              <a:rPr lang="cs-CZ" dirty="0" smtClean="0"/>
              <a:t>je </a:t>
            </a:r>
            <a:r>
              <a:rPr lang="cs-CZ" dirty="0" smtClean="0"/>
              <a:t>zván k identifikaci s pohledem muže</a:t>
            </a:r>
            <a:r>
              <a:rPr lang="cs-CZ" dirty="0" smtClean="0"/>
              <a:t>, </a:t>
            </a:r>
            <a:r>
              <a:rPr lang="cs-CZ" dirty="0" smtClean="0"/>
              <a:t>zároveň se </a:t>
            </a:r>
            <a:r>
              <a:rPr lang="cs-CZ" dirty="0" smtClean="0"/>
              <a:t>může kochat pohledem na </a:t>
            </a:r>
            <a:r>
              <a:rPr lang="cs-CZ" dirty="0" smtClean="0"/>
              <a:t>ženu </a:t>
            </a:r>
            <a:r>
              <a:rPr lang="cs-CZ" dirty="0" smtClean="0"/>
              <a:t>sám za sebe</a:t>
            </a:r>
            <a:r>
              <a:rPr lang="cs-CZ" dirty="0" smtClean="0"/>
              <a:t>.</a:t>
            </a:r>
          </a:p>
          <a:p>
            <a:r>
              <a:rPr lang="cs-CZ" dirty="0" smtClean="0"/>
              <a:t> Žena: objekt, </a:t>
            </a:r>
            <a:r>
              <a:rPr lang="cs-CZ" dirty="0" smtClean="0"/>
              <a:t>na který dopadají 3 různé </a:t>
            </a:r>
            <a:r>
              <a:rPr lang="cs-CZ" dirty="0" smtClean="0"/>
              <a:t>pohledy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pohled toho partnera</a:t>
            </a:r>
            <a:r>
              <a:rPr lang="cs-CZ" dirty="0" smtClean="0"/>
              <a:t>,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/>
              <a:t>pohled kamery, který scénu zachycuje </a:t>
            </a:r>
            <a:endParaRPr lang="cs-CZ" dirty="0" smtClean="0"/>
          </a:p>
          <a:p>
            <a:pPr lvl="1"/>
            <a:r>
              <a:rPr lang="cs-CZ" dirty="0" smtClean="0"/>
              <a:t>pohled diváka.</a:t>
            </a:r>
          </a:p>
          <a:p>
            <a:pPr marL="285750" lvl="1">
              <a:buFont typeface="Arial" pitchFamily="34" charset="0"/>
              <a:buChar char="•"/>
            </a:pPr>
            <a:r>
              <a:rPr lang="cs-CZ" dirty="0" smtClean="0"/>
              <a:t>Často se vyskytující struktura reprezentace: divák se identifikuje s mužským pohledem, žena figuruje jako objekt, podívaná</a:t>
            </a:r>
          </a:p>
          <a:p>
            <a:pPr marL="285750" lvl="1">
              <a:buFont typeface="Arial" pitchFamily="34" charset="0"/>
              <a:buChar char="•"/>
            </a:pPr>
            <a:r>
              <a:rPr lang="cs-CZ" dirty="0" smtClean="0"/>
              <a:t>stejná </a:t>
            </a:r>
            <a:r>
              <a:rPr lang="cs-CZ" dirty="0" smtClean="0"/>
              <a:t>struktura </a:t>
            </a:r>
            <a:r>
              <a:rPr lang="cs-CZ" dirty="0" smtClean="0"/>
              <a:t>ve </a:t>
            </a:r>
            <a:r>
              <a:rPr lang="cs-CZ" dirty="0" smtClean="0"/>
              <a:t>filmech: </a:t>
            </a:r>
            <a:r>
              <a:rPr lang="cs-CZ" u="sng" dirty="0" smtClean="0">
                <a:hlinkClick r:id="rId2"/>
              </a:rPr>
              <a:t>https://www.youtube.com/watch?v=gdbIINpktOs</a:t>
            </a:r>
            <a:r>
              <a:rPr lang="cs-CZ" dirty="0" smtClean="0"/>
              <a:t> </a:t>
            </a:r>
            <a:endParaRPr lang="cs-CZ" dirty="0" smtClean="0"/>
          </a:p>
          <a:p>
            <a:pPr marL="285750" lvl="1">
              <a:buFont typeface="Arial" pitchFamily="34" charset="0"/>
              <a:buChar char="•"/>
            </a:pPr>
            <a:r>
              <a:rPr lang="cs-CZ" dirty="0" smtClean="0"/>
              <a:t>reklama </a:t>
            </a:r>
            <a:r>
              <a:rPr lang="cs-CZ" dirty="0" smtClean="0"/>
              <a:t>jako </a:t>
            </a:r>
            <a:r>
              <a:rPr lang="cs-CZ" dirty="0" smtClean="0"/>
              <a:t>reprezentace a kulturní text: reflektuje </a:t>
            </a:r>
            <a:r>
              <a:rPr lang="cs-CZ" dirty="0" smtClean="0"/>
              <a:t>realitu </a:t>
            </a:r>
            <a:r>
              <a:rPr lang="cs-CZ" dirty="0" smtClean="0"/>
              <a:t>ale </a:t>
            </a:r>
            <a:r>
              <a:rPr lang="cs-CZ" dirty="0" smtClean="0"/>
              <a:t>i </a:t>
            </a:r>
            <a:r>
              <a:rPr lang="cs-CZ" dirty="0" smtClean="0"/>
              <a:t>formuje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Schrijvende</a:t>
            </a:r>
            <a:r>
              <a:rPr lang="cs-CZ" dirty="0" smtClean="0"/>
              <a:t> </a:t>
            </a:r>
            <a:r>
              <a:rPr lang="cs-CZ" dirty="0" err="1" smtClean="0"/>
              <a:t>vrouwen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 feministickou kritiku, nesouvisející s kritikou ideologie, ale spíše literární historií spadá věnování se výzkumu ženských autorek </a:t>
            </a:r>
          </a:p>
          <a:p>
            <a:r>
              <a:rPr lang="cs-CZ" dirty="0" smtClean="0"/>
              <a:t>Proč je v historickém kánonu méně žen spisovatelek než mužů spisovatelů? </a:t>
            </a:r>
          </a:p>
          <a:p>
            <a:r>
              <a:rPr lang="nl-NL" dirty="0" smtClean="0"/>
              <a:t>Bel, Jacqueline, and Vaessens, Thomas. Schrijvende Vrouwen. 1st ed., Amsterdam University Press, 2010.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l"/>
            <a:r>
              <a:rPr lang="cs-CZ" dirty="0" smtClean="0"/>
              <a:t>Zpět ke kritice ideologie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Provokativní otázka </a:t>
            </a:r>
            <a:r>
              <a:rPr lang="cs-CZ" dirty="0" err="1" smtClean="0"/>
              <a:t>Jonathana</a:t>
            </a:r>
            <a:r>
              <a:rPr lang="cs-CZ" dirty="0" smtClean="0"/>
              <a:t> </a:t>
            </a:r>
            <a:r>
              <a:rPr lang="cs-CZ" dirty="0" err="1" smtClean="0"/>
              <a:t>Cullera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dirty="0" smtClean="0"/>
              <a:t>citovaná v</a:t>
            </a:r>
            <a:r>
              <a:rPr lang="cs-CZ" dirty="0" smtClean="0"/>
              <a:t> úvodu k </a:t>
            </a:r>
            <a:r>
              <a:rPr lang="cs-CZ" i="1" dirty="0" smtClean="0"/>
              <a:t>De </a:t>
            </a:r>
            <a:r>
              <a:rPr lang="cs-CZ" i="1" dirty="0" err="1" smtClean="0"/>
              <a:t>canon</a:t>
            </a:r>
            <a:r>
              <a:rPr lang="cs-CZ" i="1" dirty="0" smtClean="0"/>
              <a:t> </a:t>
            </a:r>
            <a:r>
              <a:rPr lang="cs-CZ" i="1" dirty="0" err="1" smtClean="0"/>
              <a:t>onder</a:t>
            </a:r>
            <a:r>
              <a:rPr lang="cs-CZ" i="1" dirty="0" smtClean="0"/>
              <a:t> </a:t>
            </a:r>
            <a:r>
              <a:rPr lang="cs-CZ" i="1" dirty="0" err="1" smtClean="0"/>
              <a:t>vuur</a:t>
            </a:r>
            <a:r>
              <a:rPr lang="cs-CZ" dirty="0" smtClean="0"/>
              <a:t>: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dirty="0" smtClean="0"/>
              <a:t>„Je marxistická analýza </a:t>
            </a:r>
            <a:r>
              <a:rPr lang="cs-CZ" dirty="0" err="1" smtClean="0"/>
              <a:t>Clarissy</a:t>
            </a:r>
            <a:r>
              <a:rPr lang="cs-CZ" dirty="0" smtClean="0"/>
              <a:t> nějak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nápomocná </a:t>
            </a:r>
            <a:r>
              <a:rPr lang="cs-CZ" dirty="0" smtClean="0"/>
              <a:t>ve věci vykořisťování dělníků?“ </a:t>
            </a:r>
          </a:p>
          <a:p>
            <a:r>
              <a:rPr lang="cs-CZ" dirty="0" err="1" smtClean="0"/>
              <a:t>Poststrukturalismu</a:t>
            </a:r>
            <a:r>
              <a:rPr lang="cs-CZ" dirty="0" smtClean="0"/>
              <a:t> jako filosofii i přeneseně </a:t>
            </a:r>
            <a:r>
              <a:rPr lang="cs-CZ" dirty="0" smtClean="0"/>
              <a:t>jako přístupu k </a:t>
            </a:r>
            <a:r>
              <a:rPr lang="cs-CZ" dirty="0" smtClean="0"/>
              <a:t>literatuře byla vytýkána neefektivnost </a:t>
            </a:r>
            <a:r>
              <a:rPr lang="cs-CZ" dirty="0" smtClean="0"/>
              <a:t>a odtrženost od reality </a:t>
            </a:r>
            <a:endParaRPr lang="cs-CZ" dirty="0" smtClean="0"/>
          </a:p>
          <a:p>
            <a:r>
              <a:rPr lang="cs-CZ" dirty="0" smtClean="0"/>
              <a:t>Kniha </a:t>
            </a:r>
            <a:r>
              <a:rPr lang="cs-CZ" dirty="0" err="1" smtClean="0"/>
              <a:t>Bodies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Matter</a:t>
            </a:r>
            <a:r>
              <a:rPr lang="cs-CZ" dirty="0" smtClean="0"/>
              <a:t> </a:t>
            </a:r>
            <a:r>
              <a:rPr lang="cs-CZ" dirty="0" err="1" smtClean="0"/>
              <a:t>Judith</a:t>
            </a:r>
            <a:r>
              <a:rPr lang="cs-CZ" dirty="0" smtClean="0"/>
              <a:t> </a:t>
            </a:r>
            <a:r>
              <a:rPr lang="cs-CZ" dirty="0" err="1" smtClean="0"/>
              <a:t>Butler</a:t>
            </a:r>
            <a:r>
              <a:rPr lang="cs-CZ" dirty="0" smtClean="0"/>
              <a:t> se dá brát jako reakce na </a:t>
            </a:r>
            <a:r>
              <a:rPr lang="cs-CZ" dirty="0" smtClean="0"/>
              <a:t>tyto </a:t>
            </a:r>
            <a:r>
              <a:rPr lang="cs-CZ" dirty="0" smtClean="0"/>
              <a:t>výtky.  Propojuje dekonstrukci jako filosofickou metodu </a:t>
            </a:r>
            <a:r>
              <a:rPr lang="cs-CZ" dirty="0" smtClean="0"/>
              <a:t>s oblastí feministické kritiky. </a:t>
            </a:r>
            <a:r>
              <a:rPr lang="cs-CZ" dirty="0" smtClean="0"/>
              <a:t>Jaké  </a:t>
            </a:r>
            <a:r>
              <a:rPr lang="cs-CZ" dirty="0" smtClean="0"/>
              <a:t>důsledky pro formování feministického a </a:t>
            </a:r>
            <a:r>
              <a:rPr lang="cs-CZ" dirty="0" err="1" smtClean="0"/>
              <a:t>queer</a:t>
            </a:r>
            <a:r>
              <a:rPr lang="cs-CZ" dirty="0" smtClean="0"/>
              <a:t> politického </a:t>
            </a:r>
            <a:r>
              <a:rPr lang="cs-CZ" dirty="0" smtClean="0"/>
              <a:t>programu má to, když chápeme </a:t>
            </a:r>
            <a:r>
              <a:rPr lang="cs-CZ" dirty="0" smtClean="0"/>
              <a:t>pohlaví a </a:t>
            </a:r>
            <a:r>
              <a:rPr lang="cs-CZ" dirty="0" err="1" smtClean="0"/>
              <a:t>gender</a:t>
            </a:r>
            <a:r>
              <a:rPr lang="cs-CZ" dirty="0" smtClean="0"/>
              <a:t> jako </a:t>
            </a:r>
            <a:r>
              <a:rPr lang="cs-CZ" dirty="0" err="1" smtClean="0"/>
              <a:t>diskurzivní</a:t>
            </a:r>
            <a:r>
              <a:rPr lang="cs-CZ" dirty="0" smtClean="0"/>
              <a:t> kategorie.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4" name="Picture 2" descr="Judith Butler: “To deny the humanities leaves us adrift in a world driven  by economic forces alone” | Sexuality Policy 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0"/>
            <a:ext cx="2411760" cy="302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700</Words>
  <Application>Microsoft Office PowerPoint</Application>
  <PresentationFormat>Předvádění na obrazovce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Motiv sady Office</vt:lpstr>
      <vt:lpstr>Literárněvědný proseminář</vt:lpstr>
      <vt:lpstr>Kritika reprezentace</vt:lpstr>
      <vt:lpstr>Nederlandistika a gender studies</vt:lpstr>
      <vt:lpstr>In tekst gevat (1)</vt:lpstr>
      <vt:lpstr>Kdy můžeme u reprezentace konstatovat, že operuje na základě hierarchické konvence?</vt:lpstr>
      <vt:lpstr>In tekst gevat (2)</vt:lpstr>
      <vt:lpstr>In tekst gevat (3)</vt:lpstr>
      <vt:lpstr>Schrijvende vrouwen</vt:lpstr>
      <vt:lpstr>Zpět ke kritice ideologie</vt:lpstr>
      <vt:lpstr>Bodies That Matter</vt:lpstr>
      <vt:lpstr>Bodies That Matter (2)</vt:lpstr>
      <vt:lpstr>Bodies That Matter (3)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Literárněvědný proseminář</dc:title>
  <dc:creator>Anna Krýsová</dc:creator>
  <cp:lastModifiedBy>Anna Krýsová</cp:lastModifiedBy>
  <cp:revision>3</cp:revision>
  <dcterms:created xsi:type="dcterms:W3CDTF">2020-11-18T16:01:47Z</dcterms:created>
  <dcterms:modified xsi:type="dcterms:W3CDTF">2020-11-23T10:14:43Z</dcterms:modified>
</cp:coreProperties>
</file>