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4" r:id="rId4"/>
    <p:sldId id="267" r:id="rId5"/>
    <p:sldId id="269" r:id="rId6"/>
    <p:sldId id="261" r:id="rId7"/>
    <p:sldId id="27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vetlý štý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94605" autoAdjust="0"/>
  </p:normalViewPr>
  <p:slideViewPr>
    <p:cSldViewPr snapToGrid="0">
      <p:cViewPr varScale="1">
        <p:scale>
          <a:sx n="81" d="100"/>
          <a:sy n="81" d="100"/>
        </p:scale>
        <p:origin x="38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795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45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398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481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786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581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781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573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92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180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586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AC9B6-D2B8-4C22-A472-23F37A1D0B4B}" type="datetimeFigureOut">
              <a:rPr lang="sk-SK" smtClean="0"/>
              <a:t>8.3.2022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7498-A96B-4927-A9DA-1E7A2C3BC7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977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EDC6F-FA5E-4287-B08B-913ED94493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Gemischte Deklination der Substantive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9497D4-B389-4641-A2A9-C528629A8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Kollárová Anna</a:t>
            </a:r>
          </a:p>
        </p:txBody>
      </p:sp>
    </p:spTree>
    <p:extLst>
      <p:ext uri="{BB962C8B-B14F-4D97-AF65-F5344CB8AC3E}">
        <p14:creationId xmlns:p14="http://schemas.microsoft.com/office/powerpoint/2010/main" val="330296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EDC6F-FA5E-4287-B08B-913ED9449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176" y="663507"/>
            <a:ext cx="3937000" cy="917234"/>
          </a:xfrm>
        </p:spPr>
        <p:txBody>
          <a:bodyPr>
            <a:normAutofit/>
          </a:bodyPr>
          <a:lstStyle/>
          <a:p>
            <a:r>
              <a:rPr lang="de-D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Deklination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53F3C23B-C190-41DF-83FA-7CE089D40161}"/>
              </a:ext>
            </a:extLst>
          </p:cNvPr>
          <p:cNvSpPr txBox="1">
            <a:spLocks/>
          </p:cNvSpPr>
          <p:nvPr/>
        </p:nvSpPr>
        <p:spPr>
          <a:xfrm>
            <a:off x="947086" y="1983770"/>
            <a:ext cx="4319181" cy="5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Flexion der nominalen Wortarten (</a:t>
            </a:r>
            <a:r>
              <a:rPr lang="de-DE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Subst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., Adj., Artikel, Numerale, Pronomen) nach den </a:t>
            </a:r>
            <a:r>
              <a:rPr lang="de-DE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grammat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. Kategorisierungen </a:t>
            </a:r>
            <a:r>
              <a:rPr lang="de-DE" sz="1800" u="sng" dirty="0">
                <a:latin typeface="Verdana" panose="020B0604030504040204" pitchFamily="34" charset="0"/>
                <a:ea typeface="Verdana" panose="020B0604030504040204" pitchFamily="34" charset="0"/>
              </a:rPr>
              <a:t>Kasus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und </a:t>
            </a:r>
            <a:r>
              <a:rPr lang="de-DE" sz="1800" u="sng" dirty="0">
                <a:latin typeface="Verdana" panose="020B0604030504040204" pitchFamily="34" charset="0"/>
                <a:ea typeface="Verdana" panose="020B0604030504040204" pitchFamily="34" charset="0"/>
              </a:rPr>
              <a:t>Numerus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sk-SK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k-SK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C4D829EA-C877-4C28-8E18-CB0411A15301}"/>
              </a:ext>
            </a:extLst>
          </p:cNvPr>
          <p:cNvSpPr txBox="1">
            <a:spLocks/>
          </p:cNvSpPr>
          <p:nvPr/>
        </p:nvSpPr>
        <p:spPr>
          <a:xfrm>
            <a:off x="5902448" y="1983770"/>
            <a:ext cx="5223933" cy="2351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Nomen</a:t>
            </a:r>
            <a:r>
              <a:rPr lang="sk-SK" sz="1800" dirty="0"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Dingwort, Gegenstandswort, Hauptwort, Nennwort </a:t>
            </a:r>
            <a:endParaRPr lang="sk-SK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Wort, das ein Ding, ein Lebewesen, einen Begriff, einen Sachverhalt o. Ä. bezeichnet</a:t>
            </a:r>
            <a:endParaRPr lang="sk-SK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Zahlenmäßig stärkste Wortart des </a:t>
            </a:r>
            <a:r>
              <a:rPr lang="sk-SK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Deutsch</a:t>
            </a:r>
            <a:r>
              <a:rPr lang="sk-SK" sz="18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die über die Hälfte seines Wortschatzes ausmacht. </a:t>
            </a:r>
            <a:endParaRPr lang="sk-SK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Hinsicht durch Deklination und damit durch die Kategorien  Genus (</a:t>
            </a:r>
            <a:r>
              <a:rPr lang="de-DE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Mask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., Fem., Neutrum),  Numerus (Singular, Plural) und  Kasus (</a:t>
            </a:r>
            <a:r>
              <a:rPr lang="de-DE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Nom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., Gen., Dat., Akk.) gekennzeichnet.</a:t>
            </a:r>
            <a:endParaRPr lang="sk-SK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0DEF15DE-FA2A-4739-9FA0-A9B4ED3E0828}"/>
              </a:ext>
            </a:extLst>
          </p:cNvPr>
          <p:cNvSpPr txBox="1">
            <a:spLocks/>
          </p:cNvSpPr>
          <p:nvPr/>
        </p:nvSpPr>
        <p:spPr>
          <a:xfrm>
            <a:off x="6545914" y="663507"/>
            <a:ext cx="3937000" cy="9172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Substantiv</a:t>
            </a:r>
          </a:p>
        </p:txBody>
      </p:sp>
    </p:spTree>
    <p:extLst>
      <p:ext uri="{BB962C8B-B14F-4D97-AF65-F5344CB8AC3E}">
        <p14:creationId xmlns:p14="http://schemas.microsoft.com/office/powerpoint/2010/main" val="107879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F40B5545-8715-4BEB-973F-D792E19BC5FC}"/>
              </a:ext>
            </a:extLst>
          </p:cNvPr>
          <p:cNvGraphicFramePr>
            <a:graphicFrameLocks noGrp="1"/>
          </p:cNvGraphicFramePr>
          <p:nvPr/>
        </p:nvGraphicFramePr>
        <p:xfrm>
          <a:off x="838199" y="3053020"/>
          <a:ext cx="10515599" cy="1854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16773">
                  <a:extLst>
                    <a:ext uri="{9D8B030D-6E8A-4147-A177-3AD203B41FA5}">
                      <a16:colId xmlns:a16="http://schemas.microsoft.com/office/drawing/2014/main" val="528892971"/>
                    </a:ext>
                  </a:extLst>
                </a:gridCol>
                <a:gridCol w="3349413">
                  <a:extLst>
                    <a:ext uri="{9D8B030D-6E8A-4147-A177-3AD203B41FA5}">
                      <a16:colId xmlns:a16="http://schemas.microsoft.com/office/drawing/2014/main" val="2120570384"/>
                    </a:ext>
                  </a:extLst>
                </a:gridCol>
                <a:gridCol w="3349413">
                  <a:extLst>
                    <a:ext uri="{9D8B030D-6E8A-4147-A177-3AD203B41FA5}">
                      <a16:colId xmlns:a16="http://schemas.microsoft.com/office/drawing/2014/main" val="2747951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noProof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Kasusflexion im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Pluralbildung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Substantivklasse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088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noProof="0" dirty="0"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stark/endungslos</a:t>
                      </a:r>
                      <a:r>
                        <a:rPr lang="sk-SK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+ </a:t>
                      </a:r>
                      <a:endParaRPr lang="de-DE" noProof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stark/endungslos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= </a:t>
                      </a:r>
                      <a:r>
                        <a:rPr lang="de-DE" noProof="0" dirty="0"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15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stark/endungslos</a:t>
                      </a:r>
                      <a:r>
                        <a:rPr lang="sk-SK" noProof="0" dirty="0"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sk-SK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+ </a:t>
                      </a:r>
                      <a:endParaRPr lang="de-DE" noProof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>
                          <a:highlight>
                            <a:srgbClr val="C0C0C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schwach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= </a:t>
                      </a:r>
                      <a:r>
                        <a:rPr lang="de-DE" noProof="0" dirty="0"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gemischt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15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trike="sngStrike" noProof="0" dirty="0">
                          <a:highlight>
                            <a:srgbClr val="C0C0C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de-DE" strike="sngStrike" noProof="0" dirty="0" err="1">
                          <a:highlight>
                            <a:srgbClr val="C0C0C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chwach</a:t>
                      </a:r>
                      <a:r>
                        <a:rPr lang="sk-SK" strike="noStrike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sk-SK" strike="sngStrike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+ </a:t>
                      </a:r>
                      <a:endParaRPr lang="de-DE" strike="sngStrike" noProof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trike="sngStrike" noProof="0" dirty="0"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stark/endungslos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trike="sngStrike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= </a:t>
                      </a:r>
                      <a:r>
                        <a:rPr lang="de-DE" strike="sngStrike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60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>
                          <a:highlight>
                            <a:srgbClr val="C0C0C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de-DE" noProof="0" dirty="0" err="1">
                          <a:highlight>
                            <a:srgbClr val="C0C0C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chwach</a:t>
                      </a:r>
                      <a:r>
                        <a:rPr lang="sk-SK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+ </a:t>
                      </a:r>
                      <a:endParaRPr lang="de-DE" noProof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>
                          <a:highlight>
                            <a:srgbClr val="C0C0C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schwach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= </a:t>
                      </a:r>
                      <a:r>
                        <a:rPr lang="de-DE" noProof="0" dirty="0">
                          <a:highlight>
                            <a:srgbClr val="C0C0C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schwach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027911"/>
                  </a:ext>
                </a:extLst>
              </a:tr>
            </a:tbl>
          </a:graphicData>
        </a:graphic>
      </p:graphicFrame>
      <p:sp>
        <p:nvSpPr>
          <p:cNvPr id="9" name="Podnadpis 2">
            <a:extLst>
              <a:ext uri="{FF2B5EF4-FFF2-40B4-BE49-F238E27FC236}">
                <a16:creationId xmlns:a16="http://schemas.microsoft.com/office/drawing/2014/main" id="{65C4A1CD-2CA9-42A8-99ED-C2243DF241CC}"/>
              </a:ext>
            </a:extLst>
          </p:cNvPr>
          <p:cNvSpPr txBox="1">
            <a:spLocks/>
          </p:cNvSpPr>
          <p:nvPr/>
        </p:nvSpPr>
        <p:spPr>
          <a:xfrm>
            <a:off x="838199" y="1541780"/>
            <a:ext cx="10160001" cy="523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Endung</a:t>
            </a:r>
            <a:r>
              <a:rPr lang="sk-SK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k-SK" sz="2400" i="1" dirty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sk-SK" sz="2400" i="1" dirty="0" err="1">
                <a:latin typeface="Verdana" panose="020B0604030504040204" pitchFamily="34" charset="0"/>
                <a:ea typeface="Verdana" panose="020B0604030504040204" pitchFamily="34" charset="0"/>
              </a:rPr>
              <a:t>en</a:t>
            </a:r>
            <a:r>
              <a:rPr lang="sk-SK" sz="2400" i="1" dirty="0">
                <a:latin typeface="Verdana" panose="020B0604030504040204" pitchFamily="34" charset="0"/>
                <a:ea typeface="Verdana" panose="020B0604030504040204" pitchFamily="34" charset="0"/>
              </a:rPr>
              <a:t>/-n </a:t>
            </a:r>
            <a:r>
              <a:rPr lang="sk-SK" sz="2400" dirty="0">
                <a:latin typeface="Verdana" panose="020B0604030504040204" pitchFamily="34" charset="0"/>
                <a:ea typeface="Verdana" panose="020B0604030504040204" pitchFamily="34" charset="0"/>
              </a:rPr>
              <a:t>					→	</a:t>
            </a:r>
            <a:r>
              <a:rPr lang="sk-SK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schwach</a:t>
            </a:r>
            <a:r>
              <a:rPr lang="sk-SK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F0872629-78FE-476D-8403-752CDCA61CBA}"/>
              </a:ext>
            </a:extLst>
          </p:cNvPr>
          <p:cNvSpPr txBox="1"/>
          <p:nvPr/>
        </p:nvSpPr>
        <p:spPr>
          <a:xfrm>
            <a:off x="838199" y="2065000"/>
            <a:ext cx="9905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k-SK" sz="2400" i="1" dirty="0" err="1">
                <a:latin typeface="Verdana" panose="020B0604030504040204" pitchFamily="34" charset="0"/>
                <a:ea typeface="Verdana" panose="020B0604030504040204" pitchFamily="34" charset="0"/>
              </a:rPr>
              <a:t>andere</a:t>
            </a:r>
            <a:r>
              <a:rPr lang="sk-SK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k-SK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Endungen</a:t>
            </a:r>
            <a:r>
              <a:rPr lang="sk-SK" sz="2400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sk-SK" sz="2400" i="1" dirty="0" err="1">
                <a:latin typeface="Verdana" panose="020B0604030504040204" pitchFamily="34" charset="0"/>
                <a:ea typeface="Verdana" panose="020B0604030504040204" pitchFamily="34" charset="0"/>
              </a:rPr>
              <a:t>Endungslosigkeit</a:t>
            </a:r>
            <a:r>
              <a:rPr lang="sk-SK" sz="2400" dirty="0">
                <a:latin typeface="Verdana" panose="020B0604030504040204" pitchFamily="34" charset="0"/>
                <a:ea typeface="Verdana" panose="020B0604030504040204" pitchFamily="34" charset="0"/>
              </a:rPr>
              <a:t> 	    →		</a:t>
            </a:r>
            <a:r>
              <a:rPr lang="sk-SK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CB8A4B2-5DF6-40B0-A2C4-A4493557911B}"/>
              </a:ext>
            </a:extLst>
          </p:cNvPr>
          <p:cNvSpPr txBox="1">
            <a:spLocks/>
          </p:cNvSpPr>
          <p:nvPr/>
        </p:nvSpPr>
        <p:spPr>
          <a:xfrm>
            <a:off x="2160819" y="361369"/>
            <a:ext cx="7870357" cy="91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Traditionelle</a:t>
            </a:r>
            <a:r>
              <a:rPr lang="sk-SK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k-S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Beschreibung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13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2">
            <a:extLst>
              <a:ext uri="{FF2B5EF4-FFF2-40B4-BE49-F238E27FC236}">
                <a16:creationId xmlns:a16="http://schemas.microsoft.com/office/drawing/2014/main" id="{65C4A1CD-2CA9-42A8-99ED-C2243DF241CC}"/>
              </a:ext>
            </a:extLst>
          </p:cNvPr>
          <p:cNvSpPr txBox="1">
            <a:spLocks/>
          </p:cNvSpPr>
          <p:nvPr/>
        </p:nvSpPr>
        <p:spPr>
          <a:xfrm>
            <a:off x="2521292" y="527507"/>
            <a:ext cx="7149416" cy="5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Maskulina</a:t>
            </a:r>
            <a:r>
              <a:rPr lang="sk-SK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</a:t>
            </a:r>
            <a:r>
              <a:rPr lang="sk-S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und</a:t>
            </a:r>
            <a:r>
              <a:rPr lang="sk-SK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Neutra</a:t>
            </a:r>
          </a:p>
        </p:txBody>
      </p:sp>
      <p:graphicFrame>
        <p:nvGraphicFramePr>
          <p:cNvPr id="2" name="Tabuľka 2">
            <a:extLst>
              <a:ext uri="{FF2B5EF4-FFF2-40B4-BE49-F238E27FC236}">
                <a16:creationId xmlns:a16="http://schemas.microsoft.com/office/drawing/2014/main" id="{6705A0FD-3DE8-407F-A5E3-CC74BD3DC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945395"/>
              </p:ext>
            </p:extLst>
          </p:nvPr>
        </p:nvGraphicFramePr>
        <p:xfrm>
          <a:off x="705916" y="1405890"/>
          <a:ext cx="8367714" cy="4759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348173">
                  <a:extLst>
                    <a:ext uri="{9D8B030D-6E8A-4147-A177-3AD203B41FA5}">
                      <a16:colId xmlns:a16="http://schemas.microsoft.com/office/drawing/2014/main" val="3763768348"/>
                    </a:ext>
                  </a:extLst>
                </a:gridCol>
                <a:gridCol w="1485515">
                  <a:extLst>
                    <a:ext uri="{9D8B030D-6E8A-4147-A177-3AD203B41FA5}">
                      <a16:colId xmlns:a16="http://schemas.microsoft.com/office/drawing/2014/main" val="3583315186"/>
                    </a:ext>
                  </a:extLst>
                </a:gridCol>
                <a:gridCol w="5534026">
                  <a:extLst>
                    <a:ext uri="{9D8B030D-6E8A-4147-A177-3AD203B41FA5}">
                      <a16:colId xmlns:a16="http://schemas.microsoft.com/office/drawing/2014/main" val="1116941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Gen. </a:t>
                      </a:r>
                      <a:r>
                        <a:rPr lang="de-DE" sz="1800" kern="1200" noProof="0" dirty="0" err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Sg</a:t>
                      </a: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 err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Nom</a:t>
                      </a: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Pl.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Beispiele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201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es/-s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FFD65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-e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Der Tag 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Tages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Tage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Jahr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Jahres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Jahre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05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es/-s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FFD65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Der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Balken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Blakens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Balken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Muster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Musters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Muster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62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es/-s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FFD65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er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FFD65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Der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Geist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Geistes, die Geister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Bild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Bildes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Bilder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17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es/-s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FFD65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Der Uhu 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Uhus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Uhus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Auto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Autos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Autos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Hotel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Hotels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Hotels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81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es/-s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FFD65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-en/-n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Der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Staat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Staat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Staat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  <a:endParaRPr lang="sk-SK" sz="1800" kern="120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Ohr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Ohre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Ohr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Album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des </a:t>
                      </a:r>
                      <a:r>
                        <a:rPr lang="de-DE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Abum</a:t>
                      </a:r>
                      <a:r>
                        <a:rPr lang="de-DE" sz="1800" kern="1200" noProof="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die Alb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647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-en/-n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-en/-n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Der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Zeuge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Zeugen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Zeugen</a:t>
                      </a:r>
                      <a:endParaRPr lang="sk-SK" sz="18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Der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Prinz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Prinzen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Prinzen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18949"/>
                  </a:ext>
                </a:extLst>
              </a:tr>
            </a:tbl>
          </a:graphicData>
        </a:graphic>
      </p:graphicFrame>
      <p:sp>
        <p:nvSpPr>
          <p:cNvPr id="7" name="BlokTextu 6">
            <a:extLst>
              <a:ext uri="{FF2B5EF4-FFF2-40B4-BE49-F238E27FC236}">
                <a16:creationId xmlns:a16="http://schemas.microsoft.com/office/drawing/2014/main" id="{F8B90D0E-86F3-4EA4-BE2C-287A8EC02EC3}"/>
              </a:ext>
            </a:extLst>
          </p:cNvPr>
          <p:cNvSpPr txBox="1"/>
          <p:nvPr/>
        </p:nvSpPr>
        <p:spPr>
          <a:xfrm>
            <a:off x="9006956" y="3103721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A8DDEEA-87D6-42AF-B92C-D6E82A30A224}"/>
              </a:ext>
            </a:extLst>
          </p:cNvPr>
          <p:cNvSpPr txBox="1"/>
          <p:nvPr/>
        </p:nvSpPr>
        <p:spPr>
          <a:xfrm>
            <a:off x="9006956" y="2485370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9B9895EE-227C-491C-9AE9-E7E4810AE3DA}"/>
              </a:ext>
            </a:extLst>
          </p:cNvPr>
          <p:cNvSpPr txBox="1"/>
          <p:nvPr/>
        </p:nvSpPr>
        <p:spPr>
          <a:xfrm>
            <a:off x="9006957" y="1825228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DF15D56C-020E-4807-84EE-BDDB6366AA3D}"/>
              </a:ext>
            </a:extLst>
          </p:cNvPr>
          <p:cNvSpPr txBox="1"/>
          <p:nvPr/>
        </p:nvSpPr>
        <p:spPr>
          <a:xfrm>
            <a:off x="9006956" y="4853342"/>
            <a:ext cx="26945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gemischt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98F6D1D5-C81D-4B5B-AE80-78B39C4716C1}"/>
              </a:ext>
            </a:extLst>
          </p:cNvPr>
          <p:cNvSpPr txBox="1"/>
          <p:nvPr/>
        </p:nvSpPr>
        <p:spPr>
          <a:xfrm>
            <a:off x="9006956" y="4003299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80628EBA-DAA9-4131-8284-13C245B19399}"/>
              </a:ext>
            </a:extLst>
          </p:cNvPr>
          <p:cNvSpPr txBox="1"/>
          <p:nvPr/>
        </p:nvSpPr>
        <p:spPr>
          <a:xfrm>
            <a:off x="9006956" y="5577837"/>
            <a:ext cx="18388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schwach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97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2">
            <a:extLst>
              <a:ext uri="{FF2B5EF4-FFF2-40B4-BE49-F238E27FC236}">
                <a16:creationId xmlns:a16="http://schemas.microsoft.com/office/drawing/2014/main" id="{65C4A1CD-2CA9-42A8-99ED-C2243DF241CC}"/>
              </a:ext>
            </a:extLst>
          </p:cNvPr>
          <p:cNvSpPr txBox="1">
            <a:spLocks/>
          </p:cNvSpPr>
          <p:nvPr/>
        </p:nvSpPr>
        <p:spPr>
          <a:xfrm>
            <a:off x="4664695" y="446936"/>
            <a:ext cx="2862610" cy="5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Feminina</a:t>
            </a:r>
            <a:endParaRPr lang="sk-SK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graphicFrame>
        <p:nvGraphicFramePr>
          <p:cNvPr id="2" name="Tabuľka 2">
            <a:extLst>
              <a:ext uri="{FF2B5EF4-FFF2-40B4-BE49-F238E27FC236}">
                <a16:creationId xmlns:a16="http://schemas.microsoft.com/office/drawing/2014/main" id="{6705A0FD-3DE8-407F-A5E3-CC74BD3DC6FC}"/>
              </a:ext>
            </a:extLst>
          </p:cNvPr>
          <p:cNvGraphicFramePr>
            <a:graphicFrameLocks noGrp="1"/>
          </p:cNvGraphicFramePr>
          <p:nvPr/>
        </p:nvGraphicFramePr>
        <p:xfrm>
          <a:off x="692699" y="1362710"/>
          <a:ext cx="8367714" cy="3205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348173">
                  <a:extLst>
                    <a:ext uri="{9D8B030D-6E8A-4147-A177-3AD203B41FA5}">
                      <a16:colId xmlns:a16="http://schemas.microsoft.com/office/drawing/2014/main" val="3763768348"/>
                    </a:ext>
                  </a:extLst>
                </a:gridCol>
                <a:gridCol w="1485515">
                  <a:extLst>
                    <a:ext uri="{9D8B030D-6E8A-4147-A177-3AD203B41FA5}">
                      <a16:colId xmlns:a16="http://schemas.microsoft.com/office/drawing/2014/main" val="3583315186"/>
                    </a:ext>
                  </a:extLst>
                </a:gridCol>
                <a:gridCol w="5534026">
                  <a:extLst>
                    <a:ext uri="{9D8B030D-6E8A-4147-A177-3AD203B41FA5}">
                      <a16:colId xmlns:a16="http://schemas.microsoft.com/office/drawing/2014/main" val="1116941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Gen. </a:t>
                      </a:r>
                      <a:r>
                        <a:rPr lang="de-DE" sz="1800" kern="1200" noProof="0" dirty="0" err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Sg</a:t>
                      </a: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 err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Nom</a:t>
                      </a: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Pl.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Beispiele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201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¨-e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Kraft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Kraft, die Kräfte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Kunst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Kunst, die Künste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05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¨-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Tochter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Tochter, die Töchter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Mutter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Mutter, die Mütter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62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-s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Kamera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Kameras, die Kameras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Bar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Bar, die Bars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17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-en/-n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Frau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Frau, die Frau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Feder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Feder, die Feder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Firma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Firma, die Firm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81854"/>
                  </a:ext>
                </a:extLst>
              </a:tr>
            </a:tbl>
          </a:graphicData>
        </a:graphic>
      </p:graphicFrame>
      <p:sp>
        <p:nvSpPr>
          <p:cNvPr id="7" name="BlokTextu 6">
            <a:extLst>
              <a:ext uri="{FF2B5EF4-FFF2-40B4-BE49-F238E27FC236}">
                <a16:creationId xmlns:a16="http://schemas.microsoft.com/office/drawing/2014/main" id="{F8B90D0E-86F3-4EA4-BE2C-287A8EC02EC3}"/>
              </a:ext>
            </a:extLst>
          </p:cNvPr>
          <p:cNvSpPr txBox="1"/>
          <p:nvPr/>
        </p:nvSpPr>
        <p:spPr>
          <a:xfrm>
            <a:off x="9006956" y="3059668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A8DDEEA-87D6-42AF-B92C-D6E82A30A224}"/>
              </a:ext>
            </a:extLst>
          </p:cNvPr>
          <p:cNvSpPr txBox="1"/>
          <p:nvPr/>
        </p:nvSpPr>
        <p:spPr>
          <a:xfrm>
            <a:off x="9006956" y="2485370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9B9895EE-227C-491C-9AE9-E7E4810AE3DA}"/>
              </a:ext>
            </a:extLst>
          </p:cNvPr>
          <p:cNvSpPr txBox="1"/>
          <p:nvPr/>
        </p:nvSpPr>
        <p:spPr>
          <a:xfrm>
            <a:off x="9006957" y="1825228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DF15D56C-020E-4807-84EE-BDDB6366AA3D}"/>
              </a:ext>
            </a:extLst>
          </p:cNvPr>
          <p:cNvSpPr txBox="1"/>
          <p:nvPr/>
        </p:nvSpPr>
        <p:spPr>
          <a:xfrm>
            <a:off x="9006956" y="3824019"/>
            <a:ext cx="26945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gemischt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8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2">
            <a:extLst>
              <a:ext uri="{FF2B5EF4-FFF2-40B4-BE49-F238E27FC236}">
                <a16:creationId xmlns:a16="http://schemas.microsoft.com/office/drawing/2014/main" id="{65C4A1CD-2CA9-42A8-99ED-C2243DF241CC}"/>
              </a:ext>
            </a:extLst>
          </p:cNvPr>
          <p:cNvSpPr txBox="1">
            <a:spLocks/>
          </p:cNvSpPr>
          <p:nvPr/>
        </p:nvSpPr>
        <p:spPr>
          <a:xfrm>
            <a:off x="4664695" y="446936"/>
            <a:ext cx="2862610" cy="5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Feminina</a:t>
            </a:r>
            <a:endParaRPr lang="sk-SK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graphicFrame>
        <p:nvGraphicFramePr>
          <p:cNvPr id="2" name="Tabuľka 2">
            <a:extLst>
              <a:ext uri="{FF2B5EF4-FFF2-40B4-BE49-F238E27FC236}">
                <a16:creationId xmlns:a16="http://schemas.microsoft.com/office/drawing/2014/main" id="{6705A0FD-3DE8-407F-A5E3-CC74BD3DC6FC}"/>
              </a:ext>
            </a:extLst>
          </p:cNvPr>
          <p:cNvGraphicFramePr>
            <a:graphicFrameLocks noGrp="1"/>
          </p:cNvGraphicFramePr>
          <p:nvPr/>
        </p:nvGraphicFramePr>
        <p:xfrm>
          <a:off x="692699" y="1362710"/>
          <a:ext cx="8367714" cy="3205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348173">
                  <a:extLst>
                    <a:ext uri="{9D8B030D-6E8A-4147-A177-3AD203B41FA5}">
                      <a16:colId xmlns:a16="http://schemas.microsoft.com/office/drawing/2014/main" val="3763768348"/>
                    </a:ext>
                  </a:extLst>
                </a:gridCol>
                <a:gridCol w="1485515">
                  <a:extLst>
                    <a:ext uri="{9D8B030D-6E8A-4147-A177-3AD203B41FA5}">
                      <a16:colId xmlns:a16="http://schemas.microsoft.com/office/drawing/2014/main" val="3583315186"/>
                    </a:ext>
                  </a:extLst>
                </a:gridCol>
                <a:gridCol w="5534026">
                  <a:extLst>
                    <a:ext uri="{9D8B030D-6E8A-4147-A177-3AD203B41FA5}">
                      <a16:colId xmlns:a16="http://schemas.microsoft.com/office/drawing/2014/main" val="1116941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Gen. </a:t>
                      </a:r>
                      <a:r>
                        <a:rPr lang="de-DE" sz="1800" kern="1200" noProof="0" dirty="0" err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Sg</a:t>
                      </a: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 err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Nom</a:t>
                      </a: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Pl.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Beispiele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201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¨-e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Kraft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Kraft, die Kräfte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Kunst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Kunst, die Künste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05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¨-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Tochter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Tochter, die Töchter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Mutter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Mutter, die Mütter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62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-s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Kamera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Kameras, die Kameras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Bar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Bar, die Bars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17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-en/-n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Frau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Frau, die Frau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Feder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Feder, die Feder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 Firma 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der Firma, die Firm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81854"/>
                  </a:ext>
                </a:extLst>
              </a:tr>
            </a:tbl>
          </a:graphicData>
        </a:graphic>
      </p:graphicFrame>
      <p:sp>
        <p:nvSpPr>
          <p:cNvPr id="7" name="BlokTextu 6">
            <a:extLst>
              <a:ext uri="{FF2B5EF4-FFF2-40B4-BE49-F238E27FC236}">
                <a16:creationId xmlns:a16="http://schemas.microsoft.com/office/drawing/2014/main" id="{F8B90D0E-86F3-4EA4-BE2C-287A8EC02EC3}"/>
              </a:ext>
            </a:extLst>
          </p:cNvPr>
          <p:cNvSpPr txBox="1"/>
          <p:nvPr/>
        </p:nvSpPr>
        <p:spPr>
          <a:xfrm>
            <a:off x="9006956" y="3059668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A8DDEEA-87D6-42AF-B92C-D6E82A30A224}"/>
              </a:ext>
            </a:extLst>
          </p:cNvPr>
          <p:cNvSpPr txBox="1"/>
          <p:nvPr/>
        </p:nvSpPr>
        <p:spPr>
          <a:xfrm>
            <a:off x="9006956" y="2485370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9B9895EE-227C-491C-9AE9-E7E4810AE3DA}"/>
              </a:ext>
            </a:extLst>
          </p:cNvPr>
          <p:cNvSpPr txBox="1"/>
          <p:nvPr/>
        </p:nvSpPr>
        <p:spPr>
          <a:xfrm>
            <a:off x="9006957" y="1825228"/>
            <a:ext cx="1375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stark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DF15D56C-020E-4807-84EE-BDDB6366AA3D}"/>
              </a:ext>
            </a:extLst>
          </p:cNvPr>
          <p:cNvSpPr txBox="1"/>
          <p:nvPr/>
        </p:nvSpPr>
        <p:spPr>
          <a:xfrm>
            <a:off x="9006956" y="3824019"/>
            <a:ext cx="26945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gemischt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3570AC5E-3332-4A8A-8CA8-9113EA7B3C0C}"/>
              </a:ext>
            </a:extLst>
          </p:cNvPr>
          <p:cNvSpPr txBox="1"/>
          <p:nvPr/>
        </p:nvSpPr>
        <p:spPr>
          <a:xfrm>
            <a:off x="8221134" y="5530422"/>
            <a:ext cx="3268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b="1" dirty="0">
                <a:latin typeface="Verdana" panose="020B0604030504040204" pitchFamily="34" charset="0"/>
                <a:ea typeface="Verdana" panose="020B0604030504040204" pitchFamily="34" charset="0"/>
              </a:rPr>
              <a:t>Manche </a:t>
            </a:r>
            <a:r>
              <a:rPr lang="sk-SK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Grammatiken</a:t>
            </a:r>
            <a:r>
              <a:rPr lang="sk-SK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k-SK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bezeichnen</a:t>
            </a:r>
            <a:r>
              <a:rPr lang="sk-SK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k-SK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als</a:t>
            </a:r>
            <a:r>
              <a:rPr lang="sk-SK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k-SK" sz="1600" b="1" dirty="0" err="1">
                <a:highlight>
                  <a:srgbClr val="C0C0C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schwach</a:t>
            </a:r>
            <a:r>
              <a:rPr lang="sk-SK" sz="1600" b="1" dirty="0">
                <a:latin typeface="Verdana" panose="020B0604030504040204" pitchFamily="34" charset="0"/>
                <a:ea typeface="Verdana" panose="020B0604030504040204" pitchFamily="34" charset="0"/>
              </a:rPr>
              <a:t>!!!</a:t>
            </a:r>
            <a:endParaRPr lang="sk-SK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A2302BCD-E49F-430A-9FE4-11EF5B47B70F}"/>
              </a:ext>
            </a:extLst>
          </p:cNvPr>
          <p:cNvSpPr/>
          <p:nvPr/>
        </p:nvSpPr>
        <p:spPr>
          <a:xfrm>
            <a:off x="9381065" y="3633966"/>
            <a:ext cx="1769534" cy="8596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ln>
                <a:solidFill>
                  <a:srgbClr val="FF0000"/>
                </a:solidFill>
              </a:ln>
              <a:noFill/>
            </a:endParaRPr>
          </a:p>
        </p:txBody>
      </p:sp>
      <p:cxnSp>
        <p:nvCxnSpPr>
          <p:cNvPr id="5" name="Spojnica: zakrivená 4">
            <a:extLst>
              <a:ext uri="{FF2B5EF4-FFF2-40B4-BE49-F238E27FC236}">
                <a16:creationId xmlns:a16="http://schemas.microsoft.com/office/drawing/2014/main" id="{E329AB8A-10A7-47C6-A36F-54FC85F240CF}"/>
              </a:ext>
            </a:extLst>
          </p:cNvPr>
          <p:cNvCxnSpPr>
            <a:cxnSpLocks/>
            <a:stCxn id="3" idx="5"/>
            <a:endCxn id="13" idx="3"/>
          </p:cNvCxnSpPr>
          <p:nvPr/>
        </p:nvCxnSpPr>
        <p:spPr>
          <a:xfrm rot="16200000" flipH="1">
            <a:off x="10462798" y="4796339"/>
            <a:ext cx="1455129" cy="597811"/>
          </a:xfrm>
          <a:prstGeom prst="curvedConnector4">
            <a:avLst>
              <a:gd name="adj1" fmla="val 35628"/>
              <a:gd name="adj2" fmla="val 13824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>
            <a:extLst>
              <a:ext uri="{FF2B5EF4-FFF2-40B4-BE49-F238E27FC236}">
                <a16:creationId xmlns:a16="http://schemas.microsoft.com/office/drawing/2014/main" id="{E2AE7A64-02A1-43C0-A482-F76BFDC77CCC}"/>
              </a:ext>
            </a:extLst>
          </p:cNvPr>
          <p:cNvSpPr txBox="1"/>
          <p:nvPr/>
        </p:nvSpPr>
        <p:spPr>
          <a:xfrm>
            <a:off x="5263569" y="5125958"/>
            <a:ext cx="25161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b="1" dirty="0">
                <a:latin typeface="Verdana" panose="020B0604030504040204" pitchFamily="34" charset="0"/>
                <a:ea typeface="Verdana" panose="020B0604030504040204" pitchFamily="34" charset="0"/>
              </a:rPr>
              <a:t>52% </a:t>
            </a:r>
            <a:r>
              <a:rPr lang="sk-SK" b="1" dirty="0" err="1">
                <a:latin typeface="Verdana" panose="020B0604030504040204" pitchFamily="34" charset="0"/>
                <a:ea typeface="Verdana" panose="020B0604030504040204" pitchFamily="34" charset="0"/>
              </a:rPr>
              <a:t>Wortschatz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5" name="Spojnica: zakrivená 14">
            <a:extLst>
              <a:ext uri="{FF2B5EF4-FFF2-40B4-BE49-F238E27FC236}">
                <a16:creationId xmlns:a16="http://schemas.microsoft.com/office/drawing/2014/main" id="{52607B22-A415-4AE7-9EB4-DF97E971A53A}"/>
              </a:ext>
            </a:extLst>
          </p:cNvPr>
          <p:cNvCxnSpPr>
            <a:cxnSpLocks/>
            <a:endCxn id="14" idx="3"/>
          </p:cNvCxnSpPr>
          <p:nvPr/>
        </p:nvCxnSpPr>
        <p:spPr>
          <a:xfrm rot="10800000" flipV="1">
            <a:off x="7779747" y="4391232"/>
            <a:ext cx="1939807" cy="919392"/>
          </a:xfrm>
          <a:prstGeom prst="curvedConnector3">
            <a:avLst>
              <a:gd name="adj1" fmla="val 38652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941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2">
            <a:extLst>
              <a:ext uri="{FF2B5EF4-FFF2-40B4-BE49-F238E27FC236}">
                <a16:creationId xmlns:a16="http://schemas.microsoft.com/office/drawing/2014/main" id="{65C4A1CD-2CA9-42A8-99ED-C2243DF241CC}"/>
              </a:ext>
            </a:extLst>
          </p:cNvPr>
          <p:cNvSpPr txBox="1">
            <a:spLocks/>
          </p:cNvSpPr>
          <p:nvPr/>
        </p:nvSpPr>
        <p:spPr>
          <a:xfrm>
            <a:off x="2521292" y="527507"/>
            <a:ext cx="7149416" cy="5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Mischtyp</a:t>
            </a:r>
            <a:endParaRPr lang="sk-SK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graphicFrame>
        <p:nvGraphicFramePr>
          <p:cNvPr id="2" name="Tabuľka 2">
            <a:extLst>
              <a:ext uri="{FF2B5EF4-FFF2-40B4-BE49-F238E27FC236}">
                <a16:creationId xmlns:a16="http://schemas.microsoft.com/office/drawing/2014/main" id="{6705A0FD-3DE8-407F-A5E3-CC74BD3DC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800685"/>
              </p:ext>
            </p:extLst>
          </p:nvPr>
        </p:nvGraphicFramePr>
        <p:xfrm>
          <a:off x="705916" y="1405890"/>
          <a:ext cx="8367714" cy="12852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348173">
                  <a:extLst>
                    <a:ext uri="{9D8B030D-6E8A-4147-A177-3AD203B41FA5}">
                      <a16:colId xmlns:a16="http://schemas.microsoft.com/office/drawing/2014/main" val="3763768348"/>
                    </a:ext>
                  </a:extLst>
                </a:gridCol>
                <a:gridCol w="1485515">
                  <a:extLst>
                    <a:ext uri="{9D8B030D-6E8A-4147-A177-3AD203B41FA5}">
                      <a16:colId xmlns:a16="http://schemas.microsoft.com/office/drawing/2014/main" val="3583315186"/>
                    </a:ext>
                  </a:extLst>
                </a:gridCol>
                <a:gridCol w="5534026">
                  <a:extLst>
                    <a:ext uri="{9D8B030D-6E8A-4147-A177-3AD203B41FA5}">
                      <a16:colId xmlns:a16="http://schemas.microsoft.com/office/drawing/2014/main" val="1116941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Gen. </a:t>
                      </a:r>
                      <a:r>
                        <a:rPr lang="de-DE" sz="1800" kern="1200" noProof="0" dirty="0" err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Sg</a:t>
                      </a: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 err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Nom</a:t>
                      </a: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Pl.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Beispiele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201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highlight>
                            <a:srgbClr val="FFD653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es/-s</a:t>
                      </a:r>
                      <a:endParaRPr lang="de-DE" sz="1800" kern="1200" noProof="0" dirty="0">
                        <a:solidFill>
                          <a:schemeClr val="tx1"/>
                        </a:solidFill>
                        <a:highlight>
                          <a:srgbClr val="FFD65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-en/-n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Der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Staat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Staat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Staat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  <a:endParaRPr lang="sk-SK" sz="1800" kern="120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</a:t>
                      </a:r>
                      <a:r>
                        <a:rPr lang="sk-SK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Ohr</a:t>
                      </a: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 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des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Ohre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die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Ohr</a:t>
                      </a:r>
                      <a:r>
                        <a:rPr lang="sk-SK" sz="1800" kern="120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Das Album 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→ 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des </a:t>
                      </a:r>
                      <a:r>
                        <a:rPr lang="de-DE" sz="1800" kern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Abum</a:t>
                      </a:r>
                      <a:r>
                        <a:rPr lang="de-DE" sz="1800" kern="1200" noProof="0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die Alb</a:t>
                      </a:r>
                      <a:r>
                        <a:rPr lang="de-DE" sz="1800" kern="1200" noProof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647933"/>
                  </a:ext>
                </a:extLst>
              </a:tr>
            </a:tbl>
          </a:graphicData>
        </a:graphic>
      </p:graphicFrame>
      <p:sp>
        <p:nvSpPr>
          <p:cNvPr id="12" name="BlokTextu 11">
            <a:extLst>
              <a:ext uri="{FF2B5EF4-FFF2-40B4-BE49-F238E27FC236}">
                <a16:creationId xmlns:a16="http://schemas.microsoft.com/office/drawing/2014/main" id="{DF15D56C-020E-4807-84EE-BDDB6366AA3D}"/>
              </a:ext>
            </a:extLst>
          </p:cNvPr>
          <p:cNvSpPr txBox="1"/>
          <p:nvPr/>
        </p:nvSpPr>
        <p:spPr>
          <a:xfrm>
            <a:off x="9073630" y="1863844"/>
            <a:ext cx="26945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	</a:t>
            </a:r>
            <a:r>
              <a:rPr lang="sk-SK" sz="1800" b="1" dirty="0" err="1"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gemischt</a:t>
            </a:r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B884FB3-38FD-474B-9DB3-70CD02238F67}"/>
              </a:ext>
            </a:extLst>
          </p:cNvPr>
          <p:cNvSpPr txBox="1"/>
          <p:nvPr/>
        </p:nvSpPr>
        <p:spPr>
          <a:xfrm>
            <a:off x="705914" y="3219022"/>
            <a:ext cx="64144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>
                <a:latin typeface="Verdana" panose="020B0604030504040204" pitchFamily="34" charset="0"/>
                <a:ea typeface="Verdana" panose="020B0604030504040204" pitchFamily="34" charset="0"/>
              </a:rPr>
              <a:t>Dazu</a:t>
            </a:r>
            <a:r>
              <a:rPr lang="sk-SK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gehören </a:t>
            </a:r>
            <a:r>
              <a:rPr lang="de-DE" b="1" dirty="0">
                <a:latin typeface="Verdana" panose="020B0604030504040204" pitchFamily="34" charset="0"/>
                <a:ea typeface="Verdana" panose="020B0604030504040204" pitchFamily="34" charset="0"/>
              </a:rPr>
              <a:t>einzelne Maskulina </a:t>
            </a:r>
            <a:endParaRPr lang="sk-SK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Strahl, Fleck, See, Pfau, Mast, Buchstabe, Funke)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etwa </a:t>
            </a:r>
            <a:r>
              <a:rPr lang="de-DE" b="1" dirty="0">
                <a:latin typeface="Verdana" panose="020B0604030504040204" pitchFamily="34" charset="0"/>
                <a:ea typeface="Verdana" panose="020B0604030504040204" pitchFamily="34" charset="0"/>
              </a:rPr>
              <a:t>4 % der Neutra </a:t>
            </a:r>
            <a:endParaRPr lang="sk-SK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(Bett, Ohr, Hemd, Leid, Auge, Ende)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i="0" dirty="0" err="1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Übergangstyp</a:t>
            </a:r>
            <a:r>
              <a:rPr lang="sk-SK" b="1" i="0" dirty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sz="1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→</a:t>
            </a:r>
            <a:r>
              <a:rPr lang="sk-SK" sz="1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lang="de-DE" sz="1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der Übergang von der schwachen zur starken Flexion</a:t>
            </a:r>
            <a:endParaRPr lang="sk-SK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de-DE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Friede, Funke,</a:t>
            </a:r>
            <a:r>
              <a:rPr lang="sk-SK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lang="de-DE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Gedanke, Glaube, Haufe, Name, Same, Schade, Wille</a:t>
            </a:r>
            <a:r>
              <a:rPr lang="sk-SK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E1D124C9-DCE7-49E2-B466-1F19133D7AEA}"/>
              </a:ext>
            </a:extLst>
          </p:cNvPr>
          <p:cNvSpPr txBox="1"/>
          <p:nvPr/>
        </p:nvSpPr>
        <p:spPr>
          <a:xfrm>
            <a:off x="9073630" y="2277487"/>
            <a:ext cx="27961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b="1" dirty="0">
                <a:latin typeface="Verdana" panose="020B0604030504040204" pitchFamily="34" charset="0"/>
                <a:ea typeface="Verdana" panose="020B0604030504040204" pitchFamily="34" charset="0"/>
              </a:rPr>
              <a:t>→ </a:t>
            </a:r>
            <a:r>
              <a:rPr lang="sk-SK" b="1" dirty="0">
                <a:latin typeface="Verdana" panose="020B0604030504040204" pitchFamily="34" charset="0"/>
                <a:ea typeface="Verdana" panose="020B0604030504040204" pitchFamily="34" charset="0"/>
              </a:rPr>
              <a:t>0,8% </a:t>
            </a:r>
            <a:r>
              <a:rPr lang="sk-SK" b="1" dirty="0" err="1">
                <a:latin typeface="Verdana" panose="020B0604030504040204" pitchFamily="34" charset="0"/>
                <a:ea typeface="Verdana" panose="020B0604030504040204" pitchFamily="34" charset="0"/>
              </a:rPr>
              <a:t>Wortschatz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uľka 3">
            <a:extLst>
              <a:ext uri="{FF2B5EF4-FFF2-40B4-BE49-F238E27FC236}">
                <a16:creationId xmlns:a16="http://schemas.microsoft.com/office/drawing/2014/main" id="{7FC8854A-ADFD-433E-99B5-3F46D22BC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33861"/>
              </p:ext>
            </p:extLst>
          </p:nvPr>
        </p:nvGraphicFramePr>
        <p:xfrm>
          <a:off x="7282178" y="3597910"/>
          <a:ext cx="4203908" cy="1854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61670">
                  <a:extLst>
                    <a:ext uri="{9D8B030D-6E8A-4147-A177-3AD203B41FA5}">
                      <a16:colId xmlns:a16="http://schemas.microsoft.com/office/drawing/2014/main" val="2700716328"/>
                    </a:ext>
                  </a:extLst>
                </a:gridCol>
                <a:gridCol w="1604327">
                  <a:extLst>
                    <a:ext uri="{9D8B030D-6E8A-4147-A177-3AD203B41FA5}">
                      <a16:colId xmlns:a16="http://schemas.microsoft.com/office/drawing/2014/main" val="3627472724"/>
                    </a:ext>
                  </a:extLst>
                </a:gridCol>
                <a:gridCol w="2037911">
                  <a:extLst>
                    <a:ext uri="{9D8B030D-6E8A-4147-A177-3AD203B41FA5}">
                      <a16:colId xmlns:a16="http://schemas.microsoft.com/office/drawing/2014/main" val="2861455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3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Der Wille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Die Wille</a:t>
                      </a:r>
                      <a:r>
                        <a:rPr lang="de-DE" noProof="0" dirty="0">
                          <a:highlight>
                            <a:srgbClr val="C0C0C0"/>
                          </a:highlight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030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Des Wille</a:t>
                      </a:r>
                      <a:r>
                        <a:rPr lang="de-DE" noProof="0" dirty="0">
                          <a:highlight>
                            <a:srgbClr val="C0C0C0"/>
                          </a:highlight>
                        </a:rPr>
                        <a:t>n</a:t>
                      </a:r>
                      <a:r>
                        <a:rPr lang="de-DE" noProof="0" dirty="0">
                          <a:highlight>
                            <a:srgbClr val="FFD653"/>
                          </a:highlight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Der Wille</a:t>
                      </a:r>
                      <a:r>
                        <a:rPr lang="de-DE" noProof="0" dirty="0">
                          <a:highlight>
                            <a:srgbClr val="C0C0C0"/>
                          </a:highlight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359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Dem Wille</a:t>
                      </a:r>
                      <a:r>
                        <a:rPr lang="de-DE" noProof="0" dirty="0">
                          <a:highlight>
                            <a:srgbClr val="C0C0C0"/>
                          </a:highlight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Den Wille</a:t>
                      </a:r>
                      <a:r>
                        <a:rPr lang="de-DE" noProof="0" dirty="0">
                          <a:highlight>
                            <a:srgbClr val="C0C0C0"/>
                          </a:highlight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934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Den Wille</a:t>
                      </a:r>
                      <a:r>
                        <a:rPr lang="de-DE" noProof="0" dirty="0">
                          <a:highlight>
                            <a:srgbClr val="C0C0C0"/>
                          </a:highlight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Die Wille</a:t>
                      </a:r>
                      <a:r>
                        <a:rPr lang="de-DE" noProof="0" dirty="0">
                          <a:highlight>
                            <a:srgbClr val="C0C0C0"/>
                          </a:highlight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903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78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2">
            <a:extLst>
              <a:ext uri="{FF2B5EF4-FFF2-40B4-BE49-F238E27FC236}">
                <a16:creationId xmlns:a16="http://schemas.microsoft.com/office/drawing/2014/main" id="{65C4A1CD-2CA9-42A8-99ED-C2243DF241CC}"/>
              </a:ext>
            </a:extLst>
          </p:cNvPr>
          <p:cNvSpPr txBox="1">
            <a:spLocks/>
          </p:cNvSpPr>
          <p:nvPr/>
        </p:nvSpPr>
        <p:spPr>
          <a:xfrm>
            <a:off x="2521292" y="527507"/>
            <a:ext cx="7149416" cy="5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Literatur</a:t>
            </a:r>
            <a:endParaRPr lang="sk-SK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B884FB3-38FD-474B-9DB3-70CD02238F67}"/>
              </a:ext>
            </a:extLst>
          </p:cNvPr>
          <p:cNvSpPr txBox="1"/>
          <p:nvPr/>
        </p:nvSpPr>
        <p:spPr>
          <a:xfrm>
            <a:off x="638180" y="1558541"/>
            <a:ext cx="1026688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DUDEN: Die Grammatik. Unentbehrlich für richtiges Deutsch. Auflage 8 (2009), Auflage 9 (2016). Mannheim/Leipzig/Wien/Zürich: Dudenverlag.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EISENBERG, Peter (2006): Grundriss der deutschen Grammatik. Bd. 1: Das Wort, Stuttgart/Weimar: Metzler.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GLÜCK, Helmut (</a:t>
            </a:r>
            <a:r>
              <a:rPr lang="de-DE" dirty="0" err="1">
                <a:latin typeface="Verdana" panose="020B0604030504040204" pitchFamily="34" charset="0"/>
                <a:ea typeface="Verdana" panose="020B0604030504040204" pitchFamily="34" charset="0"/>
              </a:rPr>
              <a:t>ed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.) (2000): Metzler Lexikon Sprache. 2. Aufl. Stuttgart: Metzler. 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latin typeface="Verdana" panose="020B0604030504040204" pitchFamily="34" charset="0"/>
                <a:ea typeface="Verdana" panose="020B0604030504040204" pitchFamily="34" charset="0"/>
              </a:rPr>
              <a:t>SCHÄFER, Roland (2018):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Einführung in die grammatische Beschreibung des Deutschen</a:t>
            </a:r>
            <a:r>
              <a:rPr lang="sk-SK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Dritte, überarbeitete und erweiterte Auflage</a:t>
            </a:r>
            <a:endParaRPr lang="sk-SK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277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806</Words>
  <Application>Microsoft Office PowerPoint</Application>
  <PresentationFormat>Širokouhlá</PresentationFormat>
  <Paragraphs>151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Gemischte Deklination der Substantive</vt:lpstr>
      <vt:lpstr>Deklination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Gemischte Deklination der Substantive</dc:title>
  <dc:creator>Kollárová, Anna</dc:creator>
  <cp:lastModifiedBy>Kollárová, Anna</cp:lastModifiedBy>
  <cp:revision>7</cp:revision>
  <dcterms:created xsi:type="dcterms:W3CDTF">2022-03-07T20:36:07Z</dcterms:created>
  <dcterms:modified xsi:type="dcterms:W3CDTF">2022-03-08T12:41:24Z</dcterms:modified>
</cp:coreProperties>
</file>