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9" r:id="rId11"/>
    <p:sldId id="266" r:id="rId12"/>
    <p:sldId id="272" r:id="rId13"/>
    <p:sldId id="271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5324" autoAdjust="0"/>
  </p:normalViewPr>
  <p:slideViewPr>
    <p:cSldViewPr snapToGrid="0" snapToObjects="1">
      <p:cViewPr>
        <p:scale>
          <a:sx n="60" d="100"/>
          <a:sy n="60" d="100"/>
        </p:scale>
        <p:origin x="-16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18/10/2016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18/10/2016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5F5143-B6A4-4D6E-A8F2-9900E67E0885}" type="slidenum">
              <a:rPr lang="en-US"/>
              <a:pPr/>
              <a:t>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8335" cy="41069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-výstražné zbarvení</a:t>
            </a:r>
          </a:p>
          <a:p>
            <a:r>
              <a:rPr lang="cs-CZ" dirty="0" smtClean="0"/>
              <a:t>-chemická komunikace u sociálního hmyzu</a:t>
            </a:r>
          </a:p>
          <a:p>
            <a:r>
              <a:rPr lang="cs-CZ" dirty="0" smtClean="0"/>
              <a:t>-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564C31-3579-469E-9EA9-0416B0BC86CB}" type="slidenum">
              <a:rPr lang="en-US"/>
              <a:pPr/>
              <a:t>7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8335" cy="41069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dle </a:t>
            </a:r>
            <a:r>
              <a:rPr lang="cs-CZ" dirty="0" err="1" smtClean="0"/>
              <a:t>Jevgenij</a:t>
            </a:r>
            <a:r>
              <a:rPr lang="cs-CZ" dirty="0" smtClean="0"/>
              <a:t> </a:t>
            </a:r>
            <a:r>
              <a:rPr lang="cs-CZ" dirty="0" err="1" smtClean="0"/>
              <a:t>Morozov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Net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Delusion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066997-4D8F-44F3-AED9-D7B3A41F4586}" type="slidenum">
              <a:rPr lang="en-US"/>
              <a:pPr/>
              <a:t>12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1788" cy="3421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8335" cy="41069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/>
              <a:pPr>
                <a:defRPr/>
              </a:pPr>
              <a:t>14.2.13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AhaoX8GX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JBB2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69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Sociální kontext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3. Vývoj způsobů a prostředků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Telegraf, telefon...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„</a:t>
            </a:r>
            <a:r>
              <a:rPr lang="cs-CZ" i="1" dirty="0" smtClean="0"/>
              <a:t>Telegraf spolu zásadním způsobem svazuje všechny národy na zemi. (...) Není možné, aby staré předsudky a nepřátelství přežily vznik takovéhoto nástroje určeného k výměně myšlenek mezi všemi národy světa.</a:t>
            </a:r>
            <a:r>
              <a:rPr lang="cs-CZ" dirty="0" smtClean="0"/>
              <a:t>“ </a:t>
            </a:r>
          </a:p>
          <a:p>
            <a:pPr algn="r">
              <a:buNone/>
            </a:pPr>
            <a:r>
              <a:rPr lang="cs-CZ" sz="2800" dirty="0" smtClean="0"/>
              <a:t>(1858, New </a:t>
            </a:r>
            <a:r>
              <a:rPr lang="cs-CZ" sz="2800" dirty="0" err="1" smtClean="0"/>
              <a:t>Englander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a počítače a internet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zejména v souvislosti se </a:t>
            </a:r>
            <a:r>
              <a:rPr lang="cs-CZ" dirty="0" err="1" smtClean="0"/>
              <a:t>sesíťováním</a:t>
            </a:r>
            <a:r>
              <a:rPr lang="cs-CZ" dirty="0" smtClean="0"/>
              <a:t> a vznikem internetu</a:t>
            </a:r>
          </a:p>
          <a:p>
            <a:pPr lvl="1"/>
            <a:r>
              <a:rPr lang="cs-CZ" dirty="0" smtClean="0"/>
              <a:t>vyhledávání</a:t>
            </a:r>
          </a:p>
          <a:p>
            <a:r>
              <a:rPr lang="cs-CZ" dirty="0" smtClean="0"/>
              <a:t>konvergence (různý obsah na jednom místě) vs. fragmentace (různé segmenty lidí)</a:t>
            </a:r>
          </a:p>
          <a:p>
            <a:endParaRPr lang="cs-CZ" dirty="0" smtClean="0"/>
          </a:p>
          <a:p>
            <a:r>
              <a:rPr lang="cs-CZ" dirty="0" smtClean="0"/>
              <a:t>očekávání – spojení světa, svoboda... výsledek?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0960" cy="1137719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dirty="0"/>
              <a:t>Zprostředkovaná interakce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0960" cy="4520635"/>
          </a:xfrm>
          <a:ln/>
        </p:spPr>
        <p:txBody>
          <a:bodyPr tIns="0"/>
          <a:lstStyle/>
          <a:p>
            <a:pPr marL="620650" indent="-619209">
              <a:buFont typeface="Times New Roman" pitchFamily="16" charset="0"/>
              <a:buChar char="•"/>
              <a:tabLst>
                <a:tab pos="620650" algn="l"/>
                <a:tab pos="715691" algn="l"/>
                <a:tab pos="1123217" algn="l"/>
                <a:tab pos="1530743" algn="l"/>
                <a:tab pos="1938269" algn="l"/>
                <a:tab pos="2345795" algn="l"/>
                <a:tab pos="2753321" algn="l"/>
                <a:tab pos="3160847" algn="l"/>
                <a:tab pos="3568373" algn="l"/>
                <a:tab pos="3975899" algn="l"/>
                <a:tab pos="4383425" algn="l"/>
                <a:tab pos="4790951" algn="l"/>
                <a:tab pos="5198477" algn="l"/>
                <a:tab pos="5606003" algn="l"/>
                <a:tab pos="6013529" algn="l"/>
                <a:tab pos="6421055" algn="l"/>
                <a:tab pos="6828581" algn="l"/>
                <a:tab pos="7236107" algn="l"/>
                <a:tab pos="7643633" algn="l"/>
                <a:tab pos="8051159" algn="l"/>
                <a:tab pos="8458685" algn="l"/>
              </a:tabLst>
            </a:pPr>
            <a:r>
              <a:rPr lang="cs-CZ" dirty="0"/>
              <a:t>Tři typy </a:t>
            </a:r>
            <a:r>
              <a:rPr lang="cs-CZ" dirty="0" smtClean="0"/>
              <a:t>interakce z hlediska zprostředkování: </a:t>
            </a:r>
            <a:endParaRPr lang="cs-CZ" dirty="0"/>
          </a:p>
          <a:p>
            <a:pPr marL="1346420" lvl="1" indent="-515528">
              <a:buFont typeface="Times New Roman" pitchFamily="16" charset="0"/>
              <a:buChar char="–"/>
              <a:tabLst>
                <a:tab pos="620650" algn="l"/>
                <a:tab pos="715691" algn="l"/>
                <a:tab pos="1123217" algn="l"/>
                <a:tab pos="1530743" algn="l"/>
                <a:tab pos="1938269" algn="l"/>
                <a:tab pos="2345795" algn="l"/>
                <a:tab pos="2753321" algn="l"/>
                <a:tab pos="3160847" algn="l"/>
                <a:tab pos="3568373" algn="l"/>
                <a:tab pos="3975899" algn="l"/>
                <a:tab pos="4383425" algn="l"/>
                <a:tab pos="4790951" algn="l"/>
                <a:tab pos="5198477" algn="l"/>
                <a:tab pos="5606003" algn="l"/>
                <a:tab pos="6013529" algn="l"/>
                <a:tab pos="6421055" algn="l"/>
                <a:tab pos="6828581" algn="l"/>
                <a:tab pos="7236107" algn="l"/>
                <a:tab pos="7643633" algn="l"/>
                <a:tab pos="8051159" algn="l"/>
                <a:tab pos="8458685" algn="l"/>
              </a:tabLst>
            </a:pPr>
            <a:r>
              <a:rPr lang="cs-CZ" dirty="0"/>
              <a:t>interakce tváří v tvář (společný čas a prostor)</a:t>
            </a:r>
          </a:p>
          <a:p>
            <a:pPr marL="1346420" lvl="1" indent="-515528">
              <a:buFont typeface="Times New Roman" pitchFamily="16" charset="0"/>
              <a:buChar char="–"/>
              <a:tabLst>
                <a:tab pos="620650" algn="l"/>
                <a:tab pos="715691" algn="l"/>
                <a:tab pos="1123217" algn="l"/>
                <a:tab pos="1530743" algn="l"/>
                <a:tab pos="1938269" algn="l"/>
                <a:tab pos="2345795" algn="l"/>
                <a:tab pos="2753321" algn="l"/>
                <a:tab pos="3160847" algn="l"/>
                <a:tab pos="3568373" algn="l"/>
                <a:tab pos="3975899" algn="l"/>
                <a:tab pos="4383425" algn="l"/>
                <a:tab pos="4790951" algn="l"/>
                <a:tab pos="5198477" algn="l"/>
                <a:tab pos="5606003" algn="l"/>
                <a:tab pos="6013529" algn="l"/>
                <a:tab pos="6421055" algn="l"/>
                <a:tab pos="6828581" algn="l"/>
                <a:tab pos="7236107" algn="l"/>
                <a:tab pos="7643633" algn="l"/>
                <a:tab pos="8051159" algn="l"/>
                <a:tab pos="8458685" algn="l"/>
              </a:tabLst>
            </a:pPr>
            <a:r>
              <a:rPr lang="cs-CZ" dirty="0"/>
              <a:t>zprostředkovaná interakce (bez společného časoprostoru)</a:t>
            </a:r>
          </a:p>
          <a:p>
            <a:pPr marL="1346420" lvl="1" indent="-515528">
              <a:buFont typeface="Times New Roman" pitchFamily="16" charset="0"/>
              <a:buChar char="–"/>
              <a:tabLst>
                <a:tab pos="620650" algn="l"/>
                <a:tab pos="715691" algn="l"/>
                <a:tab pos="1123217" algn="l"/>
                <a:tab pos="1530743" algn="l"/>
                <a:tab pos="1938269" algn="l"/>
                <a:tab pos="2345795" algn="l"/>
                <a:tab pos="2753321" algn="l"/>
                <a:tab pos="3160847" algn="l"/>
                <a:tab pos="3568373" algn="l"/>
                <a:tab pos="3975899" algn="l"/>
                <a:tab pos="4383425" algn="l"/>
                <a:tab pos="4790951" algn="l"/>
                <a:tab pos="5198477" algn="l"/>
                <a:tab pos="5606003" algn="l"/>
                <a:tab pos="6013529" algn="l"/>
                <a:tab pos="6421055" algn="l"/>
                <a:tab pos="6828581" algn="l"/>
                <a:tab pos="7236107" algn="l"/>
                <a:tab pos="7643633" algn="l"/>
                <a:tab pos="8051159" algn="l"/>
                <a:tab pos="8458685" algn="l"/>
              </a:tabLst>
            </a:pPr>
            <a:r>
              <a:rPr lang="cs-CZ" dirty="0"/>
              <a:t>zprostředkovaná </a:t>
            </a:r>
            <a:r>
              <a:rPr lang="cs-CZ" dirty="0" err="1"/>
              <a:t>kvaziinterakce</a:t>
            </a:r>
            <a:r>
              <a:rPr lang="cs-CZ" dirty="0"/>
              <a:t> (monologické, sociální vztahy vytvářené masmédii</a:t>
            </a:r>
            <a:r>
              <a:rPr lang="cs-CZ" dirty="0" smtClean="0"/>
              <a:t>)</a:t>
            </a:r>
          </a:p>
          <a:p>
            <a:pPr marL="1346420" lvl="1" indent="-515528" algn="r">
              <a:buNone/>
              <a:tabLst>
                <a:tab pos="620650" algn="l"/>
                <a:tab pos="715691" algn="l"/>
                <a:tab pos="1123217" algn="l"/>
                <a:tab pos="1530743" algn="l"/>
                <a:tab pos="1938269" algn="l"/>
                <a:tab pos="2345795" algn="l"/>
                <a:tab pos="2753321" algn="l"/>
                <a:tab pos="3160847" algn="l"/>
                <a:tab pos="3568373" algn="l"/>
                <a:tab pos="3975899" algn="l"/>
                <a:tab pos="4383425" algn="l"/>
                <a:tab pos="4790951" algn="l"/>
                <a:tab pos="5198477" algn="l"/>
                <a:tab pos="5606003" algn="l"/>
                <a:tab pos="6013529" algn="l"/>
                <a:tab pos="6421055" algn="l"/>
                <a:tab pos="6828581" algn="l"/>
                <a:tab pos="7236107" algn="l"/>
                <a:tab pos="7643633" algn="l"/>
                <a:tab pos="8051159" algn="l"/>
                <a:tab pos="8458685" algn="l"/>
              </a:tabLst>
            </a:pPr>
            <a:r>
              <a:rPr lang="cs-CZ" dirty="0" smtClean="0"/>
              <a:t>(</a:t>
            </a:r>
            <a:r>
              <a:rPr lang="cs-CZ" dirty="0" err="1"/>
              <a:t>Thompson</a:t>
            </a:r>
            <a:r>
              <a:rPr lang="cs-CZ" dirty="0"/>
              <a:t>, 2004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	https://medium.com/alt-ledes/stop-sharing-this-photo-of-antisocial-newspaper-readers-533200ffb40f#.wdoplcbcn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9154" name="Picture 2" descr="https://d262ilb51hltx0.cloudfront.net/max/800/1*U36hBj8i-C7JJJxS4MP2H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784" y="274638"/>
            <a:ext cx="5143500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1.0, 2.0, 3.0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6082" name="Picture 2" descr="http://siankimsnet.weebly.com/uploads/1/7/3/2/17327744/501344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227" y="1551393"/>
            <a:ext cx="7062952" cy="5170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komunikační nástroje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hlasové zprávy, SMS, MMS, video-zprávy</a:t>
            </a:r>
          </a:p>
          <a:p>
            <a:r>
              <a:rPr lang="cs-CZ" dirty="0" err="1" smtClean="0"/>
              <a:t>mailinglisty</a:t>
            </a:r>
            <a:r>
              <a:rPr lang="cs-CZ" dirty="0" smtClean="0"/>
              <a:t>, bulletin </a:t>
            </a:r>
            <a:r>
              <a:rPr lang="cs-CZ" dirty="0" err="1" smtClean="0"/>
              <a:t>board</a:t>
            </a:r>
            <a:r>
              <a:rPr lang="cs-CZ" dirty="0" smtClean="0"/>
              <a:t>, fóra</a:t>
            </a:r>
          </a:p>
          <a:p>
            <a:r>
              <a:rPr lang="cs-CZ" dirty="0" smtClean="0"/>
              <a:t>instant </a:t>
            </a:r>
            <a:r>
              <a:rPr lang="cs-CZ" dirty="0" err="1" smtClean="0"/>
              <a:t>messaging</a:t>
            </a:r>
            <a:endParaRPr lang="cs-CZ" dirty="0" smtClean="0"/>
          </a:p>
          <a:p>
            <a:r>
              <a:rPr lang="cs-CZ" dirty="0" err="1" smtClean="0"/>
              <a:t>skype</a:t>
            </a:r>
            <a:endParaRPr lang="cs-CZ" dirty="0" smtClean="0"/>
          </a:p>
          <a:p>
            <a:r>
              <a:rPr lang="cs-CZ" dirty="0" smtClean="0"/>
              <a:t>sociální sítě</a:t>
            </a:r>
          </a:p>
          <a:p>
            <a:endParaRPr lang="cs-CZ" dirty="0" smtClean="0"/>
          </a:p>
          <a:p>
            <a:r>
              <a:rPr lang="cs-CZ" dirty="0" smtClean="0"/>
              <a:t>jak proměňuje komunikace? jak komunikace proměňuje společnost? </a:t>
            </a:r>
          </a:p>
          <a:p>
            <a:r>
              <a:rPr lang="cs-CZ" dirty="0" smtClean="0"/>
              <a:t>jaká forma komunikace může přijít příště?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13953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dirty="0"/>
              <a:t>Periodizace lidské komunikace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8"/>
            <a:ext cx="8225280" cy="4442867"/>
          </a:xfrm>
          <a:ln/>
        </p:spPr>
        <p:txBody>
          <a:bodyPr tIns="0"/>
          <a:lstStyle/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Epocha znamení a signálů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Epocha mluvení a jazyka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Epocha psaní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Epocha tisku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Epocha masové komunikace </a:t>
            </a:r>
            <a:endParaRPr lang="cs-CZ" dirty="0" smtClean="0"/>
          </a:p>
          <a:p>
            <a:pPr marL="614890" indent="-614890" algn="r">
              <a:buNone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sz="2400" dirty="0" smtClean="0"/>
              <a:t>(</a:t>
            </a:r>
            <a:r>
              <a:rPr lang="cs-CZ" sz="2400" dirty="0" err="1"/>
              <a:t>DeFleur</a:t>
            </a:r>
            <a:r>
              <a:rPr lang="cs-CZ" sz="2400" dirty="0"/>
              <a:t>, </a:t>
            </a:r>
            <a:r>
              <a:rPr lang="cs-CZ" sz="2400" dirty="0" err="1"/>
              <a:t>Ball</a:t>
            </a:r>
            <a:r>
              <a:rPr lang="cs-CZ" sz="2400" dirty="0"/>
              <a:t>-</a:t>
            </a:r>
            <a:r>
              <a:rPr lang="cs-CZ" sz="2400" dirty="0" err="1"/>
              <a:t>Rokeach</a:t>
            </a:r>
            <a:r>
              <a:rPr lang="cs-CZ" sz="2400" dirty="0" smtClean="0"/>
              <a:t>)</a:t>
            </a:r>
          </a:p>
          <a:p>
            <a:pPr marL="614890" indent="-614890"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sz="2800" dirty="0" smtClean="0"/>
              <a:t>paralela s individuálním vývojem od dětství do dospělosti</a:t>
            </a:r>
            <a:endParaRPr lang="cs-CZ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Proto-komunikace a komunikace u sub-humánních druhů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https://www.youtube.com/watch?v=yoAhaoX8GXc</a:t>
            </a:r>
            <a:r>
              <a:rPr lang="cs-CZ" dirty="0" smtClean="0"/>
              <a:t> (1:20)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https://guerrillaworldpress.files.wordpress.com/2014/07/chimps-grooming1.jpg?w=331&amp;h=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617" y="2807674"/>
            <a:ext cx="3152775" cy="2257426"/>
          </a:xfrm>
          <a:prstGeom prst="rect">
            <a:avLst/>
          </a:prstGeom>
          <a:noFill/>
        </p:spPr>
      </p:pic>
      <p:pic>
        <p:nvPicPr>
          <p:cNvPr id="1028" name="Picture 4" descr="http://cdn.static-economist.com/sites/default/files/images/articles/migrated/201026stp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5909" y="3807656"/>
            <a:ext cx="4526784" cy="254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962"/>
            <a:ext cx="4903076" cy="3486038"/>
          </a:xfrm>
        </p:spPr>
        <p:txBody>
          <a:bodyPr/>
          <a:lstStyle/>
          <a:p>
            <a:r>
              <a:rPr lang="cs-CZ" dirty="0" smtClean="0"/>
              <a:t>500 000 BC – počátky jazyka</a:t>
            </a:r>
          </a:p>
          <a:p>
            <a:r>
              <a:rPr lang="cs-CZ" dirty="0" smtClean="0"/>
              <a:t>30 000 BC – používání symbolů</a:t>
            </a:r>
          </a:p>
          <a:p>
            <a:pPr lvl="1"/>
            <a:r>
              <a:rPr lang="cs-CZ" dirty="0" smtClean="0"/>
              <a:t>malby -&gt; piktogramy -&gt; ideogramy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8914" name="Picture 2" descr="http://www.bigpicturesmallworld.com/funstuff/images/timeline3_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3097324"/>
          </a:xfrm>
          <a:prstGeom prst="rect">
            <a:avLst/>
          </a:prstGeom>
          <a:noFill/>
        </p:spPr>
      </p:pic>
      <p:pic>
        <p:nvPicPr>
          <p:cNvPr id="38916" name="Picture 4" descr="https://annadoherty.files.wordpress.com/2012/11/cave.jpg?w=590&amp;h=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276" y="3746716"/>
            <a:ext cx="3475585" cy="2609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 vs. písmo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6593"/>
            <a:ext cx="8229600" cy="20548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relativně rozvinutá civilizace byla možná ještě před vznikem písma -&gt; písmo vzniká z praktické potřeby obchodní evidence</a:t>
            </a:r>
          </a:p>
          <a:p>
            <a:r>
              <a:rPr lang="cs-CZ" dirty="0" smtClean="0"/>
              <a:t>klíčová je pragmatika a ovlivňování jednání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62" name="Picture 2" descr="https://upload.wikimedia.org/wikipedia/commons/thumb/1/1f/Ur_mosaic.jpg/1280px-Ur_mos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272" y="1417638"/>
            <a:ext cx="7128094" cy="301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Abeceda a písemná komunikace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55779" cy="5303837"/>
          </a:xfrm>
        </p:spPr>
        <p:txBody>
          <a:bodyPr/>
          <a:lstStyle/>
          <a:p>
            <a:r>
              <a:rPr lang="cs-CZ" dirty="0" smtClean="0"/>
              <a:t>cca 4000 BC, po 2000 BC již kompletně fonetická</a:t>
            </a:r>
          </a:p>
          <a:p>
            <a:r>
              <a:rPr lang="cs-CZ" dirty="0" smtClean="0"/>
              <a:t>možnost věrného záznamu mluveného projevu</a:t>
            </a:r>
          </a:p>
          <a:p>
            <a:r>
              <a:rPr lang="cs-CZ" dirty="0" smtClean="0"/>
              <a:t>důsledky pro komunikaci a společnost?</a:t>
            </a:r>
          </a:p>
          <a:p>
            <a:pPr lvl="1"/>
            <a:r>
              <a:rPr lang="cs-CZ" dirty="0" smtClean="0"/>
              <a:t>„masovost“</a:t>
            </a:r>
          </a:p>
          <a:p>
            <a:pPr lvl="1"/>
            <a:r>
              <a:rPr lang="cs-CZ" dirty="0" smtClean="0"/>
              <a:t>možnost autorství</a:t>
            </a:r>
          </a:p>
          <a:p>
            <a:pPr lvl="1"/>
            <a:r>
              <a:rPr lang="cs-CZ" dirty="0" smtClean="0"/>
              <a:t>..?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1986" name="Picture 2" descr="https://upload.wikimedia.org/wikipedia/commons/thumb/4/45/A_Specimen_by_William_Caslon.jpg/800px-A_Specimen_by_William_Cas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209" y="1600200"/>
            <a:ext cx="32670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13953"/>
            <a:ext cx="8225280" cy="1061392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dirty="0"/>
              <a:t>Vývoj komunikace dle média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8"/>
            <a:ext cx="8225280" cy="4442867"/>
          </a:xfrm>
          <a:ln/>
        </p:spPr>
        <p:txBody>
          <a:bodyPr tIns="0"/>
          <a:lstStyle/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Období orální kmenové kultury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Období psané kultury</a:t>
            </a:r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/>
              <a:t>„</a:t>
            </a:r>
            <a:r>
              <a:rPr lang="cs-CZ" dirty="0" err="1"/>
              <a:t>Gutenbergova</a:t>
            </a:r>
            <a:r>
              <a:rPr lang="cs-CZ" dirty="0"/>
              <a:t> galaxie</a:t>
            </a:r>
            <a:r>
              <a:rPr lang="cs-CZ" dirty="0" smtClean="0"/>
              <a:t>“</a:t>
            </a:r>
          </a:p>
          <a:p>
            <a:pPr marL="1014940" lvl="1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 smtClean="0"/>
              <a:t>lineární povaha komunikace -&gt; fragmentace</a:t>
            </a:r>
            <a:endParaRPr lang="cs-CZ" dirty="0"/>
          </a:p>
          <a:p>
            <a:pPr marL="614890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 smtClean="0"/>
              <a:t>Elektronický věk</a:t>
            </a:r>
          </a:p>
          <a:p>
            <a:pPr marL="1014940" lvl="1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 smtClean="0"/>
              <a:t>návrat ke „globální vesnici“</a:t>
            </a:r>
          </a:p>
          <a:p>
            <a:pPr marL="1014940" lvl="1" indent="-614890">
              <a:buFont typeface="Times New Roman" pitchFamily="16" charset="0"/>
              <a:buChar char="•"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dirty="0" smtClean="0"/>
              <a:t>„</a:t>
            </a:r>
            <a:r>
              <a:rPr lang="cs-CZ" dirty="0" err="1" smtClean="0"/>
              <a:t>Marconiho</a:t>
            </a:r>
            <a:r>
              <a:rPr lang="cs-CZ" dirty="0" smtClean="0"/>
              <a:t>“ a „Gatesova“ galaxie</a:t>
            </a:r>
          </a:p>
          <a:p>
            <a:pPr marL="614890" indent="-614890" algn="r">
              <a:buNone/>
              <a:tabLst>
                <a:tab pos="614890" algn="l"/>
                <a:tab pos="709931" algn="l"/>
                <a:tab pos="1117456" algn="l"/>
                <a:tab pos="1524983" algn="l"/>
                <a:tab pos="1932509" algn="l"/>
                <a:tab pos="2340035" algn="l"/>
                <a:tab pos="2747561" algn="l"/>
                <a:tab pos="3155087" algn="l"/>
                <a:tab pos="3562613" algn="l"/>
                <a:tab pos="3970139" algn="l"/>
                <a:tab pos="4377665" algn="l"/>
                <a:tab pos="4785191" algn="l"/>
                <a:tab pos="5192717" algn="l"/>
                <a:tab pos="5600243" algn="l"/>
                <a:tab pos="6007769" algn="l"/>
                <a:tab pos="6415295" algn="l"/>
                <a:tab pos="6822821" algn="l"/>
                <a:tab pos="7230347" algn="l"/>
                <a:tab pos="7637873" algn="l"/>
                <a:tab pos="8045399" algn="l"/>
                <a:tab pos="8452925" algn="l"/>
              </a:tabLst>
            </a:pPr>
            <a:r>
              <a:rPr lang="cs-CZ" sz="2400" dirty="0" smtClean="0"/>
              <a:t>(</a:t>
            </a:r>
            <a:r>
              <a:rPr lang="cs-CZ" sz="2400" dirty="0" err="1"/>
              <a:t>McLuhan</a:t>
            </a:r>
            <a:r>
              <a:rPr lang="cs-CZ" sz="2400" dirty="0"/>
              <a:t>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Gutenbergova</a:t>
            </a:r>
            <a:r>
              <a:rPr lang="cs-CZ" dirty="0" smtClean="0"/>
              <a:t> galaxie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254" y="1600200"/>
            <a:ext cx="4871545" cy="4525963"/>
          </a:xfrm>
        </p:spPr>
        <p:txBody>
          <a:bodyPr/>
          <a:lstStyle/>
          <a:p>
            <a:r>
              <a:rPr lang="cs-CZ" dirty="0" smtClean="0"/>
              <a:t>1445</a:t>
            </a:r>
          </a:p>
          <a:p>
            <a:r>
              <a:rPr lang="cs-CZ" dirty="0" smtClean="0"/>
              <a:t>tištěná kniha: první moderní médium</a:t>
            </a:r>
          </a:p>
          <a:p>
            <a:pPr lvl="1"/>
            <a:r>
              <a:rPr lang="cs-CZ" dirty="0" smtClean="0"/>
              <a:t>reformační hnutí</a:t>
            </a:r>
          </a:p>
          <a:p>
            <a:r>
              <a:rPr lang="cs-CZ" dirty="0" smtClean="0"/>
              <a:t>17. století – první noviny</a:t>
            </a:r>
          </a:p>
          <a:p>
            <a:pPr lvl="1"/>
            <a:r>
              <a:rPr lang="cs-CZ" dirty="0" smtClean="0"/>
              <a:t>protipól státní moci</a:t>
            </a:r>
          </a:p>
          <a:p>
            <a:pPr lvl="1"/>
            <a:r>
              <a:rPr lang="cs-CZ" dirty="0" smtClean="0"/>
              <a:t>rozšiřující se okruh čtenářů</a:t>
            </a:r>
          </a:p>
          <a:p>
            <a:pPr lvl="1"/>
            <a:r>
              <a:rPr lang="cs-CZ" dirty="0" smtClean="0"/>
              <a:t>komercializace a reklama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3010" name="Picture 2" descr="http://geo3.fsv.cvut.cz/~soukup/bkl/skrivankova/4kniht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71" y="1943100"/>
            <a:ext cx="2857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Film, rozhlas, televize...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návrat širšího spektra audio-vizuálních komunikačních kanálů</a:t>
            </a:r>
          </a:p>
          <a:p>
            <a:r>
              <a:rPr lang="cs-CZ" dirty="0" smtClean="0"/>
              <a:t>silnější vliv na myšlení a chování lidí</a:t>
            </a:r>
          </a:p>
          <a:p>
            <a:r>
              <a:rPr lang="cs-CZ" dirty="0" smtClean="0"/>
              <a:t>větší pasivita ve srovnání s čtením</a:t>
            </a:r>
          </a:p>
          <a:p>
            <a:endParaRPr lang="cs-CZ" dirty="0" smtClean="0"/>
          </a:p>
          <a:p>
            <a:r>
              <a:rPr lang="cs-CZ" dirty="0" smtClean="0"/>
              <a:t>dva komerční modely:</a:t>
            </a:r>
          </a:p>
          <a:p>
            <a:pPr lvl="1"/>
            <a:r>
              <a:rPr lang="cs-CZ" dirty="0" smtClean="0"/>
              <a:t>poplatky</a:t>
            </a:r>
          </a:p>
          <a:p>
            <a:pPr lvl="1"/>
            <a:r>
              <a:rPr lang="cs-CZ" dirty="0" smtClean="0"/>
              <a:t>reklama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16597</TotalTime>
  <Words>386</Words>
  <Application>Microsoft Office PowerPoint</Application>
  <PresentationFormat>On-screen Show (4:3)</PresentationFormat>
  <Paragraphs>96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Motiv systému Office</vt:lpstr>
      <vt:lpstr>JBB269  Sociální kontext komunikace  Přednášející: Ing. Mgr. Marek Vranka </vt:lpstr>
      <vt:lpstr>Periodizace lidské komunikace</vt:lpstr>
      <vt:lpstr>Proto-komunikace a komunikace u sub-humánních druhů</vt:lpstr>
      <vt:lpstr>Slide 4</vt:lpstr>
      <vt:lpstr>Jazyk vs. písmo</vt:lpstr>
      <vt:lpstr>Abeceda a písemná komunikace</vt:lpstr>
      <vt:lpstr>Vývoj komunikace dle média</vt:lpstr>
      <vt:lpstr>Gutenbergova galaxie</vt:lpstr>
      <vt:lpstr>Film, rozhlas, televize...</vt:lpstr>
      <vt:lpstr>Telegraf, telefon...</vt:lpstr>
      <vt:lpstr>Komunikace a počítače a internet</vt:lpstr>
      <vt:lpstr>Zprostředkovaná interakce</vt:lpstr>
      <vt:lpstr>Slide 13</vt:lpstr>
      <vt:lpstr>web 1.0, 2.0, 3.0</vt:lpstr>
      <vt:lpstr>Současné komunikační nástroje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Marek Vranka</cp:lastModifiedBy>
  <cp:revision>540</cp:revision>
  <dcterms:created xsi:type="dcterms:W3CDTF">2010-04-13T10:47:41Z</dcterms:created>
  <dcterms:modified xsi:type="dcterms:W3CDTF">2016-10-17T23:10:06Z</dcterms:modified>
</cp:coreProperties>
</file>