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89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22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07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95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4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0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80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64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0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47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DB5E-E937-4D20-90D6-8C4C2548CB6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0271-E7F5-42D1-9E19-034B19390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199" y="1"/>
            <a:ext cx="10984345" cy="110836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Mark Twain, </a:t>
            </a:r>
            <a:r>
              <a:rPr lang="cs-CZ" sz="3600" b="1" dirty="0" smtClean="0">
                <a:latin typeface="Arial Black" panose="020B0A04020102020204" pitchFamily="34" charset="0"/>
              </a:rPr>
              <a:t>t</a:t>
            </a:r>
            <a:r>
              <a:rPr lang="en-US" sz="3600" b="1" dirty="0" smtClean="0">
                <a:latin typeface="Arial Black" panose="020B0A04020102020204" pitchFamily="34" charset="0"/>
              </a:rPr>
              <a:t>he Tall Tale, </a:t>
            </a:r>
            <a:r>
              <a:rPr lang="cs-CZ" sz="3600" b="1" dirty="0" smtClean="0">
                <a:latin typeface="Arial Black" panose="020B0A04020102020204" pitchFamily="34" charset="0"/>
              </a:rPr>
              <a:t>and</a:t>
            </a:r>
            <a:r>
              <a:rPr lang="en-US" sz="3600" b="1" dirty="0" smtClean="0">
                <a:latin typeface="Arial Black" panose="020B0A04020102020204" pitchFamily="34" charset="0"/>
              </a:rPr>
              <a:t> Local Color</a:t>
            </a:r>
            <a:r>
              <a:rPr lang="cs-CZ" sz="3600" b="1" dirty="0" smtClean="0">
                <a:latin typeface="Arial Black" panose="020B0A04020102020204" pitchFamily="34" charset="0"/>
              </a:rPr>
              <a:t/>
            </a:r>
            <a:br>
              <a:rPr lang="cs-CZ" sz="3600" b="1" dirty="0" smtClean="0">
                <a:latin typeface="Arial Black" panose="020B0A04020102020204" pitchFamily="34" charset="0"/>
              </a:rPr>
            </a:br>
            <a:r>
              <a:rPr lang="cs-CZ" sz="3600" b="1" dirty="0" err="1" smtClean="0">
                <a:latin typeface="Arial Black" panose="020B0A04020102020204" pitchFamily="34" charset="0"/>
              </a:rPr>
              <a:t>Local</a:t>
            </a:r>
            <a:r>
              <a:rPr lang="cs-CZ" sz="3600" b="1" dirty="0" smtClean="0">
                <a:latin typeface="Arial Black" panose="020B0A04020102020204" pitchFamily="34" charset="0"/>
              </a:rPr>
              <a:t> </a:t>
            </a:r>
            <a:r>
              <a:rPr lang="cs-CZ" sz="3600" b="1" dirty="0" err="1" smtClean="0">
                <a:latin typeface="Arial Black" panose="020B0A04020102020204" pitchFamily="34" charset="0"/>
              </a:rPr>
              <a:t>Color</a:t>
            </a:r>
            <a:r>
              <a:rPr lang="cs-CZ" sz="3600" b="1" dirty="0" smtClean="0">
                <a:latin typeface="Arial Black" panose="020B0A04020102020204" pitchFamily="34" charset="0"/>
              </a:rPr>
              <a:t> and </a:t>
            </a:r>
            <a:r>
              <a:rPr lang="cs-CZ" sz="3600" b="1" dirty="0" err="1" smtClean="0">
                <a:latin typeface="Arial Black" panose="020B0A04020102020204" pitchFamily="34" charset="0"/>
              </a:rPr>
              <a:t>the</a:t>
            </a:r>
            <a:r>
              <a:rPr lang="cs-CZ" sz="3600" b="1" dirty="0" smtClean="0">
                <a:latin typeface="Arial Black" panose="020B0A04020102020204" pitchFamily="34" charset="0"/>
              </a:rPr>
              <a:t> </a:t>
            </a:r>
            <a:r>
              <a:rPr lang="cs-CZ" sz="3600" b="1" dirty="0" err="1" smtClean="0">
                <a:latin typeface="Arial Black" panose="020B0A04020102020204" pitchFamily="34" charset="0"/>
              </a:rPr>
              <a:t>Tall</a:t>
            </a:r>
            <a:r>
              <a:rPr lang="cs-CZ" sz="3600" b="1" dirty="0" smtClean="0">
                <a:latin typeface="Arial Black" panose="020B0A04020102020204" pitchFamily="34" charset="0"/>
              </a:rPr>
              <a:t> </a:t>
            </a:r>
            <a:r>
              <a:rPr lang="cs-CZ" sz="3600" b="1" dirty="0" err="1" smtClean="0">
                <a:latin typeface="Arial Black" panose="020B0A04020102020204" pitchFamily="34" charset="0"/>
              </a:rPr>
              <a:t>Tale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75492" y="1150006"/>
            <a:ext cx="8220362" cy="59668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“Local </a:t>
            </a:r>
            <a:r>
              <a:rPr lang="en-GB" sz="2000" b="1" dirty="0" err="1" smtClean="0"/>
              <a:t>color</a:t>
            </a:r>
            <a:r>
              <a:rPr lang="en-GB" sz="2000" b="1" dirty="0" smtClean="0"/>
              <a:t>” – </a:t>
            </a:r>
            <a:r>
              <a:rPr lang="en-GB" sz="2000" dirty="0" smtClean="0"/>
              <a:t>U.S. term for what is called </a:t>
            </a:r>
            <a:r>
              <a:rPr lang="en-GB" sz="2000" b="1" dirty="0" smtClean="0"/>
              <a:t>Regionalism </a:t>
            </a:r>
            <a:r>
              <a:rPr lang="en-GB" sz="2000" dirty="0" smtClean="0"/>
              <a:t>in Europe and Canada.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However there are only a few local </a:t>
            </a:r>
            <a:r>
              <a:rPr lang="en-GB" sz="2000" dirty="0" err="1" smtClean="0"/>
              <a:t>color</a:t>
            </a:r>
            <a:r>
              <a:rPr lang="en-GB" sz="2000" dirty="0" smtClean="0"/>
              <a:t> writers whose works survived their times: </a:t>
            </a:r>
            <a:r>
              <a:rPr lang="en-GB" sz="2000" b="1" dirty="0" smtClean="0"/>
              <a:t>Sarah </a:t>
            </a:r>
            <a:r>
              <a:rPr lang="en-GB" sz="2000" b="1" dirty="0" err="1" smtClean="0"/>
              <a:t>Orne</a:t>
            </a:r>
            <a:r>
              <a:rPr lang="en-GB" sz="2000" b="1" dirty="0" smtClean="0"/>
              <a:t> Jewett </a:t>
            </a:r>
            <a:r>
              <a:rPr lang="en-GB" sz="2000" dirty="0" smtClean="0"/>
              <a:t>(1849-1909), author of novels and tales from </a:t>
            </a:r>
            <a:r>
              <a:rPr lang="en-GB" sz="2000" b="1" dirty="0" smtClean="0"/>
              <a:t>Maine,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 smtClean="0"/>
              <a:t>    Joel Chandler Harris</a:t>
            </a:r>
            <a:r>
              <a:rPr lang="en-GB" sz="2000" dirty="0" smtClean="0"/>
              <a:t> (1845-1908) African-American folklore from </a:t>
            </a:r>
            <a:r>
              <a:rPr lang="en-GB" sz="2000" b="1" dirty="0" smtClean="0"/>
              <a:t>Georgia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smtClean="0"/>
              <a:t>    (“Uncle Remus stories” – 9 books of tales 1880-1948). Interest in Regionalism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smtClean="0"/>
              <a:t>    revived in feminist scholarship (focusing, e.g., on Kate Chopin).</a:t>
            </a:r>
            <a:endParaRPr lang="en-GB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In the U.S., regionalism is </a:t>
            </a:r>
            <a:r>
              <a:rPr lang="en-GB" sz="2000" b="1" dirty="0" smtClean="0"/>
              <a:t>undermined by an excessive mobility of population</a:t>
            </a:r>
            <a:r>
              <a:rPr lang="en-GB" sz="2000" dirty="0" smtClean="0"/>
              <a:t>, especially by </a:t>
            </a:r>
            <a:r>
              <a:rPr lang="en-GB" sz="2000" b="1" dirty="0" smtClean="0"/>
              <a:t>westward migration – the Frontier. </a:t>
            </a:r>
            <a:r>
              <a:rPr lang="en-GB" sz="2000" dirty="0" smtClean="0"/>
              <a:t>Accelerated by </a:t>
            </a:r>
            <a:r>
              <a:rPr lang="en-GB" sz="2000" b="1" dirty="0" smtClean="0"/>
              <a:t>the Gold Rush </a:t>
            </a:r>
            <a:r>
              <a:rPr lang="en-GB" sz="2000" dirty="0" smtClean="0"/>
              <a:t>(1849) and the end of the </a:t>
            </a:r>
            <a:r>
              <a:rPr lang="en-GB" sz="2000" b="1" dirty="0" smtClean="0"/>
              <a:t>Civil War</a:t>
            </a:r>
            <a:r>
              <a:rPr lang="en-GB" sz="2000" dirty="0" smtClean="0"/>
              <a:t> (1865).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Two important </a:t>
            </a:r>
            <a:r>
              <a:rPr lang="en-GB" sz="2000" b="1" dirty="0" smtClean="0"/>
              <a:t>myths</a:t>
            </a:r>
            <a:r>
              <a:rPr lang="en-GB" sz="2000" dirty="0" smtClean="0"/>
              <a:t> connected with this migration: </a:t>
            </a:r>
            <a:r>
              <a:rPr lang="en-GB" sz="2000" b="1" dirty="0" smtClean="0"/>
              <a:t>1. Manifest Destiny - </a:t>
            </a:r>
            <a:r>
              <a:rPr lang="en-GB" sz="2000" dirty="0" smtClean="0"/>
              <a:t>the permanent </a:t>
            </a:r>
            <a:r>
              <a:rPr lang="en-GB" sz="2000" b="1" dirty="0" smtClean="0"/>
              <a:t>progress of civilization</a:t>
            </a:r>
            <a:r>
              <a:rPr lang="en-GB" sz="2000" dirty="0" smtClean="0"/>
              <a:t> across the continent </a:t>
            </a:r>
            <a:r>
              <a:rPr lang="en-GB" sz="2000" b="1" dirty="0" smtClean="0"/>
              <a:t>caused by Divine Providence</a:t>
            </a:r>
            <a:r>
              <a:rPr lang="en-GB" sz="2000" dirty="0" smtClean="0"/>
              <a:t>. </a:t>
            </a:r>
            <a:r>
              <a:rPr lang="en-GB" sz="2000" b="1" dirty="0" smtClean="0"/>
              <a:t>2. The Pioneer </a:t>
            </a:r>
            <a:r>
              <a:rPr lang="en-GB" sz="2000" dirty="0" smtClean="0"/>
              <a:t>- a lone, intrepid, and noble individualist “</a:t>
            </a:r>
            <a:r>
              <a:rPr lang="en-GB" sz="2000" b="1" dirty="0" smtClean="0"/>
              <a:t>paving the path for civilization and national prosperity</a:t>
            </a:r>
            <a:r>
              <a:rPr lang="en-GB" sz="2000" dirty="0" smtClean="0"/>
              <a:t>” (a quote from W.F. Cody “Buffalo Bill”, who was called “a great national and international educator”</a:t>
            </a:r>
            <a:r>
              <a:rPr lang="cs-CZ" sz="2000" dirty="0" smtClean="0"/>
              <a:t>).</a:t>
            </a:r>
            <a:r>
              <a:rPr lang="en-GB" sz="2000" b="1" dirty="0" smtClean="0"/>
              <a:t> </a:t>
            </a:r>
          </a:p>
          <a:p>
            <a:r>
              <a:rPr lang="en-GB" sz="2000" dirty="0" smtClean="0"/>
              <a:t>The </a:t>
            </a:r>
            <a:r>
              <a:rPr lang="en-GB" sz="2000" b="1" dirty="0" smtClean="0"/>
              <a:t>frontier</a:t>
            </a:r>
            <a:r>
              <a:rPr lang="en-GB" sz="2000" dirty="0" smtClean="0"/>
              <a:t> was identified with a </a:t>
            </a:r>
            <a:r>
              <a:rPr lang="en-GB" sz="2000" b="1" dirty="0" smtClean="0"/>
              <a:t>new, religious and technological, form of the American Dream. </a:t>
            </a:r>
            <a:r>
              <a:rPr lang="en-GB" sz="2000" dirty="0" smtClean="0"/>
              <a:t>The deserts of the Great Basin (especially in NV and UT, between the Sierra Nevada and the Rocky Mountains) represented as </a:t>
            </a:r>
            <a:r>
              <a:rPr lang="en-GB" sz="2000" b="1" dirty="0" smtClean="0"/>
              <a:t>future paradises that can be created by irrigation.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17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700" b="1" dirty="0" smtClean="0"/>
              <a:t>Myth and Reality </a:t>
            </a:r>
            <a:r>
              <a:rPr lang="cs-CZ" sz="1700" dirty="0"/>
              <a:t>T</a:t>
            </a:r>
            <a:r>
              <a:rPr lang="cs-CZ" sz="1700" dirty="0" smtClean="0"/>
              <a:t>op: Emmanuel </a:t>
            </a:r>
            <a:r>
              <a:rPr lang="cs-CZ" sz="1700" dirty="0" err="1" smtClean="0"/>
              <a:t>Gottlieb</a:t>
            </a:r>
            <a:r>
              <a:rPr lang="cs-CZ" sz="1700" dirty="0" smtClean="0"/>
              <a:t> </a:t>
            </a:r>
            <a:r>
              <a:rPr lang="cs-CZ" sz="1700" dirty="0" err="1" smtClean="0"/>
              <a:t>Leutze</a:t>
            </a:r>
            <a:r>
              <a:rPr lang="cs-CZ" sz="1700" dirty="0" smtClean="0"/>
              <a:t>: </a:t>
            </a:r>
            <a:r>
              <a:rPr lang="cs-CZ" sz="1700" i="1" dirty="0" err="1" smtClean="0"/>
              <a:t>Westward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the</a:t>
            </a:r>
            <a:r>
              <a:rPr lang="cs-CZ" sz="1700" dirty="0" smtClean="0"/>
              <a:t> </a:t>
            </a:r>
            <a:r>
              <a:rPr lang="cs-CZ" sz="1700" i="1" dirty="0" err="1" smtClean="0"/>
              <a:t>Course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of</a:t>
            </a:r>
            <a:r>
              <a:rPr lang="cs-CZ" sz="1700" i="1" dirty="0" smtClean="0"/>
              <a:t> Empire </a:t>
            </a:r>
            <a:r>
              <a:rPr lang="cs-CZ" sz="1700" i="1" dirty="0" err="1" smtClean="0"/>
              <a:t>Takes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Its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Way</a:t>
            </a:r>
            <a:r>
              <a:rPr lang="cs-CZ" sz="1700" i="1" dirty="0" smtClean="0"/>
              <a:t> </a:t>
            </a:r>
            <a:r>
              <a:rPr lang="cs-CZ" sz="1700" dirty="0" smtClean="0"/>
              <a:t>(1862); </a:t>
            </a:r>
            <a:r>
              <a:rPr lang="cs-CZ" sz="1700" dirty="0" err="1"/>
              <a:t>B</a:t>
            </a:r>
            <a:r>
              <a:rPr lang="cs-CZ" sz="1700" dirty="0" err="1" smtClean="0"/>
              <a:t>ottom</a:t>
            </a:r>
            <a:r>
              <a:rPr lang="cs-CZ" sz="1700" dirty="0" smtClean="0"/>
              <a:t>: </a:t>
            </a:r>
            <a:r>
              <a:rPr lang="cs-CZ" sz="1700" dirty="0" err="1" smtClean="0"/>
              <a:t>the</a:t>
            </a:r>
            <a:r>
              <a:rPr lang="cs-CZ" sz="1700" dirty="0" smtClean="0"/>
              <a:t> </a:t>
            </a:r>
            <a:r>
              <a:rPr lang="cs-CZ" sz="1700" dirty="0" err="1" smtClean="0"/>
              <a:t>Chrisman</a:t>
            </a:r>
            <a:r>
              <a:rPr lang="cs-CZ" sz="1700" dirty="0" smtClean="0"/>
              <a:t> </a:t>
            </a:r>
            <a:r>
              <a:rPr lang="cs-CZ" sz="1700" dirty="0" err="1" smtClean="0"/>
              <a:t>sisters</a:t>
            </a:r>
            <a:r>
              <a:rPr lang="cs-CZ" sz="1700" dirty="0" smtClean="0"/>
              <a:t> </a:t>
            </a:r>
            <a:r>
              <a:rPr lang="cs-CZ" sz="1700" dirty="0" err="1" smtClean="0"/>
              <a:t>before</a:t>
            </a:r>
            <a:r>
              <a:rPr lang="cs-CZ" sz="1700" dirty="0" smtClean="0"/>
              <a:t> </a:t>
            </a:r>
            <a:r>
              <a:rPr lang="cs-CZ" sz="1700" dirty="0" err="1" smtClean="0"/>
              <a:t>their</a:t>
            </a:r>
            <a:r>
              <a:rPr lang="cs-CZ" sz="1700" dirty="0" smtClean="0"/>
              <a:t> sod house in Nebraska (1886)</a:t>
            </a:r>
            <a:endParaRPr lang="cs-CZ" sz="1700" b="1" dirty="0"/>
          </a:p>
        </p:txBody>
      </p:sp>
      <p:pic>
        <p:nvPicPr>
          <p:cNvPr id="7" name="Zástupný symbol pro obsah 6" descr="Emmanuel Leutze, &quot;Westward the Course of Empire&quot;(1861)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6" t="8255" r="12810"/>
          <a:stretch/>
        </p:blipFill>
        <p:spPr bwMode="auto">
          <a:xfrm>
            <a:off x="8396288" y="1150006"/>
            <a:ext cx="3795712" cy="320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https://www.denverpost.com/wp-content/uploads/2016/05/20070407_051921_op08pioneer1.jpg?w=5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4" y="4278530"/>
            <a:ext cx="3796146" cy="249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0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164" y="120073"/>
            <a:ext cx="11563926" cy="97905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Sources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of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Tall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Tale</a:t>
            </a:r>
            <a:r>
              <a:rPr lang="cs-CZ" sz="3600" dirty="0" smtClean="0">
                <a:latin typeface="Arial Black" panose="020B0A04020102020204" pitchFamily="34" charset="0"/>
              </a:rPr>
              <a:t>: Booster Talk and </a:t>
            </a:r>
            <a:r>
              <a:rPr lang="cs-CZ" sz="3600" dirty="0" err="1" smtClean="0">
                <a:latin typeface="Arial Black" panose="020B0A04020102020204" pitchFamily="34" charset="0"/>
              </a:rPr>
              <a:t>Tall</a:t>
            </a:r>
            <a:r>
              <a:rPr lang="cs-CZ" sz="3600" dirty="0" smtClean="0">
                <a:latin typeface="Arial Black" panose="020B0A04020102020204" pitchFamily="34" charset="0"/>
              </a:rPr>
              <a:t> Talk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" y="969818"/>
            <a:ext cx="8709890" cy="581890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Booster talk</a:t>
            </a:r>
            <a:r>
              <a:rPr lang="en-GB" sz="2000" dirty="0" smtClean="0"/>
              <a:t>: “giving noble names to insignificant places and things” (Daniel </a:t>
            </a:r>
            <a:r>
              <a:rPr lang="en-GB" sz="2000" dirty="0" err="1" smtClean="0"/>
              <a:t>Boorstin</a:t>
            </a:r>
            <a:r>
              <a:rPr lang="en-GB" sz="2000" dirty="0" smtClean="0"/>
              <a:t>). </a:t>
            </a:r>
            <a:r>
              <a:rPr lang="en-GB" sz="2000" b="1" dirty="0" smtClean="0"/>
              <a:t>Boosters </a:t>
            </a:r>
            <a:r>
              <a:rPr lang="cs-CZ" sz="2000" b="1" dirty="0" smtClean="0"/>
              <a:t>- </a:t>
            </a:r>
            <a:r>
              <a:rPr lang="en-GB" sz="2000" dirty="0" smtClean="0"/>
              <a:t>developers in the West, attracting new settlers to squalid places called by </a:t>
            </a:r>
            <a:r>
              <a:rPr lang="en-GB" sz="2000" b="1" dirty="0" smtClean="0"/>
              <a:t>noble names</a:t>
            </a:r>
            <a:r>
              <a:rPr lang="en-GB" sz="2000" dirty="0" smtClean="0"/>
              <a:t> (</a:t>
            </a:r>
            <a:r>
              <a:rPr lang="cs-CZ" sz="2000" dirty="0" smtClean="0"/>
              <a:t>Alexandria</a:t>
            </a:r>
            <a:r>
              <a:rPr lang="en-GB" sz="2000" dirty="0" smtClean="0"/>
              <a:t>, </a:t>
            </a:r>
            <a:r>
              <a:rPr lang="cs-CZ" sz="2000" dirty="0" err="1" smtClean="0"/>
              <a:t>Athens</a:t>
            </a:r>
            <a:r>
              <a:rPr lang="en-GB" sz="2000" dirty="0" smtClean="0"/>
              <a:t>, </a:t>
            </a:r>
            <a:r>
              <a:rPr lang="cs-CZ" sz="2000" dirty="0" smtClean="0"/>
              <a:t>Rome, </a:t>
            </a:r>
            <a:r>
              <a:rPr lang="en-GB" sz="2000" dirty="0" smtClean="0"/>
              <a:t>Venice, Rialto)</a:t>
            </a:r>
            <a:r>
              <a:rPr lang="cs-CZ" sz="2000" dirty="0" smtClean="0"/>
              <a:t>,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almost</a:t>
            </a:r>
            <a:r>
              <a:rPr lang="cs-CZ" sz="2000" dirty="0" smtClean="0"/>
              <a:t> </a:t>
            </a:r>
            <a:r>
              <a:rPr lang="cs-CZ" sz="2000" b="1" dirty="0" smtClean="0"/>
              <a:t>no </a:t>
            </a:r>
            <a:r>
              <a:rPr lang="cs-CZ" sz="2000" b="1" dirty="0" err="1" smtClean="0"/>
              <a:t>amenities</a:t>
            </a:r>
            <a:r>
              <a:rPr lang="cs-CZ" sz="2000" dirty="0" smtClean="0"/>
              <a:t> (a </a:t>
            </a:r>
            <a:r>
              <a:rPr lang="cs-CZ" sz="2000" dirty="0" err="1" smtClean="0"/>
              <a:t>saloon</a:t>
            </a:r>
            <a:r>
              <a:rPr lang="cs-CZ" sz="2000" dirty="0" smtClean="0"/>
              <a:t> </a:t>
            </a:r>
            <a:r>
              <a:rPr lang="cs-CZ" sz="2000" dirty="0" err="1" smtClean="0"/>
              <a:t>called</a:t>
            </a:r>
            <a:r>
              <a:rPr lang="cs-CZ" sz="2000" dirty="0" smtClean="0"/>
              <a:t> “</a:t>
            </a:r>
            <a:r>
              <a:rPr lang="cs-CZ" sz="2000" dirty="0" err="1" smtClean="0"/>
              <a:t>an</a:t>
            </a:r>
            <a:r>
              <a:rPr lang="cs-CZ" sz="2000" dirty="0" smtClean="0"/>
              <a:t> opera house”, a </a:t>
            </a:r>
            <a:r>
              <a:rPr lang="cs-CZ" sz="2000" dirty="0" err="1" smtClean="0"/>
              <a:t>two-room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building</a:t>
            </a:r>
            <a:r>
              <a:rPr lang="cs-CZ" sz="2000" dirty="0" smtClean="0"/>
              <a:t> </a:t>
            </a:r>
            <a:r>
              <a:rPr lang="cs-CZ" sz="2000" dirty="0" err="1" smtClean="0"/>
              <a:t>called</a:t>
            </a:r>
            <a:r>
              <a:rPr lang="cs-CZ" sz="2000" dirty="0" smtClean="0"/>
              <a:t> “</a:t>
            </a:r>
            <a:r>
              <a:rPr lang="cs-CZ" sz="2000" dirty="0" err="1" smtClean="0"/>
              <a:t>academy</a:t>
            </a:r>
            <a:r>
              <a:rPr lang="cs-CZ" sz="2000" dirty="0" smtClean="0"/>
              <a:t>”), and </a:t>
            </a:r>
            <a:r>
              <a:rPr lang="cs-CZ" sz="2000" b="1" dirty="0" err="1" smtClean="0"/>
              <a:t>sometimes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even</a:t>
            </a:r>
            <a:r>
              <a:rPr lang="cs-CZ" sz="2000" b="1" dirty="0" smtClean="0"/>
              <a:t> non-</a:t>
            </a:r>
            <a:r>
              <a:rPr lang="cs-CZ" sz="2000" b="1" dirty="0" err="1" smtClean="0"/>
              <a:t>existent</a:t>
            </a:r>
            <a:r>
              <a:rPr lang="cs-CZ" sz="2000" dirty="0" smtClean="0"/>
              <a:t> (“</a:t>
            </a:r>
            <a:r>
              <a:rPr lang="cs-CZ" sz="2000" dirty="0" err="1" smtClean="0"/>
              <a:t>paper</a:t>
            </a:r>
            <a:r>
              <a:rPr lang="cs-CZ" sz="2000" dirty="0" smtClean="0"/>
              <a:t> </a:t>
            </a:r>
            <a:r>
              <a:rPr lang="cs-CZ" sz="2000" dirty="0" err="1" smtClean="0"/>
              <a:t>towns</a:t>
            </a:r>
            <a:r>
              <a:rPr lang="cs-CZ" sz="2000" dirty="0" smtClean="0"/>
              <a:t>”).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failure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booster </a:t>
            </a:r>
            <a:r>
              <a:rPr lang="cs-CZ" sz="2000" dirty="0" err="1" smtClean="0"/>
              <a:t>activities</a:t>
            </a:r>
            <a:r>
              <a:rPr lang="cs-CZ" sz="2000" dirty="0" smtClean="0"/>
              <a:t> led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fast </a:t>
            </a:r>
            <a:r>
              <a:rPr lang="cs-CZ" sz="2000" dirty="0" err="1" smtClean="0"/>
              <a:t>decline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settlements</a:t>
            </a:r>
            <a:r>
              <a:rPr lang="cs-CZ" sz="2000" dirty="0" smtClean="0"/>
              <a:t>: </a:t>
            </a:r>
            <a:r>
              <a:rPr lang="cs-CZ" sz="2000" b="1" dirty="0" smtClean="0"/>
              <a:t>“</a:t>
            </a:r>
            <a:r>
              <a:rPr lang="cs-CZ" sz="2000" b="1" dirty="0" err="1" smtClean="0"/>
              <a:t>ghost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towns</a:t>
            </a:r>
            <a:r>
              <a:rPr lang="cs-CZ" sz="2000" b="1" dirty="0" smtClean="0"/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err="1" smtClean="0"/>
              <a:t>Tall</a:t>
            </a:r>
            <a:r>
              <a:rPr lang="cs-CZ" sz="2000" b="1" dirty="0" smtClean="0"/>
              <a:t> talk: </a:t>
            </a:r>
            <a:r>
              <a:rPr lang="en-US" sz="2000" dirty="0"/>
              <a:t>based on </a:t>
            </a:r>
            <a:r>
              <a:rPr lang="en-US" sz="2000" b="1" dirty="0"/>
              <a:t>the same principle of </a:t>
            </a:r>
            <a:r>
              <a:rPr lang="en-US" sz="2000" b="1" dirty="0" smtClean="0"/>
              <a:t>overstatement</a:t>
            </a:r>
            <a:r>
              <a:rPr lang="cs-CZ" sz="2000" dirty="0" smtClean="0"/>
              <a:t>;</a:t>
            </a:r>
            <a:r>
              <a:rPr lang="en-US" sz="2000" dirty="0" smtClean="0"/>
              <a:t> a </a:t>
            </a:r>
            <a:r>
              <a:rPr lang="en-US" sz="2000" b="1" dirty="0"/>
              <a:t>language of jokes, blurred, ambiguous meaning, humor, and irony</a:t>
            </a:r>
            <a:r>
              <a:rPr lang="en-US" sz="2000" dirty="0"/>
              <a:t>. </a:t>
            </a:r>
            <a:r>
              <a:rPr lang="cs-CZ" sz="2000" dirty="0"/>
              <a:t>U</a:t>
            </a:r>
            <a:r>
              <a:rPr lang="en-US" sz="2000" dirty="0" err="1" smtClean="0"/>
              <a:t>sed</a:t>
            </a:r>
            <a:r>
              <a:rPr lang="en-US" sz="2000" dirty="0" smtClean="0"/>
              <a:t> </a:t>
            </a:r>
            <a:r>
              <a:rPr lang="cs-CZ" sz="2000" dirty="0" smtClean="0"/>
              <a:t>by </a:t>
            </a:r>
            <a:r>
              <a:rPr lang="en-US" sz="2000" b="1" dirty="0" smtClean="0"/>
              <a:t>ordinary </a:t>
            </a:r>
            <a:r>
              <a:rPr lang="en-US" sz="2000" b="1" dirty="0"/>
              <a:t>colonists</a:t>
            </a:r>
            <a:r>
              <a:rPr lang="en-US" sz="2000" dirty="0"/>
              <a:t> for </a:t>
            </a:r>
            <a:r>
              <a:rPr lang="en-US" sz="2000" b="1" dirty="0"/>
              <a:t>entertainment</a:t>
            </a:r>
            <a:r>
              <a:rPr lang="en-US" sz="2000" dirty="0"/>
              <a:t> and </a:t>
            </a:r>
            <a:r>
              <a:rPr lang="en-US" sz="2000" dirty="0" smtClean="0"/>
              <a:t>in </a:t>
            </a:r>
            <a:r>
              <a:rPr lang="en-US" sz="2000" dirty="0"/>
              <a:t>order </a:t>
            </a:r>
            <a:r>
              <a:rPr lang="en-US" sz="2000" b="1" dirty="0"/>
              <a:t>to avoid topics </a:t>
            </a:r>
            <a:r>
              <a:rPr lang="en-US" sz="2000" b="1" dirty="0" smtClean="0"/>
              <a:t>referring </a:t>
            </a:r>
            <a:r>
              <a:rPr lang="en-US" sz="2000" b="1" dirty="0"/>
              <a:t>to the harshness and dangers</a:t>
            </a:r>
            <a:r>
              <a:rPr lang="en-US" sz="2000" dirty="0"/>
              <a:t> of </a:t>
            </a:r>
            <a:r>
              <a:rPr lang="en-US" sz="2000" dirty="0" smtClean="0"/>
              <a:t>everyday </a:t>
            </a:r>
            <a:r>
              <a:rPr lang="en-US" sz="2000" dirty="0"/>
              <a:t>life. 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    </a:t>
            </a:r>
            <a:r>
              <a:rPr lang="cs-CZ" sz="2000" u="sng" dirty="0" smtClean="0"/>
              <a:t>I</a:t>
            </a:r>
            <a:r>
              <a:rPr lang="en-US" sz="2000" u="sng" dirty="0" err="1" smtClean="0"/>
              <a:t>mportant</a:t>
            </a:r>
            <a:r>
              <a:rPr lang="en-US" sz="2000" u="sng" dirty="0" smtClean="0"/>
              <a:t> features</a:t>
            </a:r>
            <a:r>
              <a:rPr lang="cs-CZ" sz="2000" u="sng" dirty="0" smtClean="0"/>
              <a:t>:</a:t>
            </a:r>
            <a:endParaRPr lang="en-US" sz="20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     - </a:t>
            </a:r>
            <a:r>
              <a:rPr lang="en-US" sz="2000" b="1" dirty="0" smtClean="0"/>
              <a:t>comical </a:t>
            </a:r>
            <a:r>
              <a:rPr lang="en-US" sz="2000" b="1" dirty="0"/>
              <a:t>or grotesque metaphors</a:t>
            </a:r>
            <a:r>
              <a:rPr lang="en-US" sz="2000" dirty="0"/>
              <a:t> and similes, often gradated into hyperboles 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       </a:t>
            </a:r>
            <a:r>
              <a:rPr lang="en-US" sz="2000" dirty="0" smtClean="0"/>
              <a:t>(“He </a:t>
            </a:r>
            <a:r>
              <a:rPr lang="en-US" sz="2000" dirty="0"/>
              <a:t>walks through a fence like a falling tree through a </a:t>
            </a:r>
            <a:r>
              <a:rPr lang="en-US" sz="2000" dirty="0" smtClean="0"/>
              <a:t>cobweb</a:t>
            </a:r>
            <a:r>
              <a:rPr lang="cs-CZ" sz="2000" dirty="0" smtClean="0"/>
              <a:t>.”)</a:t>
            </a:r>
            <a:r>
              <a:rPr lang="en-US" sz="2000" dirty="0" smtClean="0"/>
              <a:t> 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      - </a:t>
            </a:r>
            <a:r>
              <a:rPr lang="en-US" sz="2000" b="1" dirty="0" smtClean="0"/>
              <a:t>vague </a:t>
            </a:r>
            <a:r>
              <a:rPr lang="en-US" sz="2000" b="1" dirty="0"/>
              <a:t>or </a:t>
            </a:r>
            <a:r>
              <a:rPr lang="en-US" sz="2000" b="1" dirty="0" smtClean="0"/>
              <a:t>ambiguous</a:t>
            </a:r>
            <a:r>
              <a:rPr lang="cs-CZ" sz="2000" b="1" dirty="0" smtClean="0"/>
              <a:t> </a:t>
            </a:r>
            <a:r>
              <a:rPr lang="en-US" sz="2000" b="1" dirty="0" smtClean="0"/>
              <a:t>use </a:t>
            </a:r>
            <a:r>
              <a:rPr lang="en-US" sz="2000" b="1" dirty="0"/>
              <a:t>of quantifiers</a:t>
            </a:r>
            <a:r>
              <a:rPr lang="en-US" sz="2000" dirty="0"/>
              <a:t> </a:t>
            </a:r>
            <a:r>
              <a:rPr lang="en-US" sz="2000" dirty="0" smtClean="0"/>
              <a:t>(“pretty </a:t>
            </a:r>
            <a:r>
              <a:rPr lang="en-US" sz="2000" dirty="0"/>
              <a:t>considerable </a:t>
            </a:r>
            <a:r>
              <a:rPr lang="en-US" sz="2000" dirty="0" smtClean="0"/>
              <a:t>better”).</a:t>
            </a:r>
            <a:endParaRPr lang="cs-CZ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 err="1" smtClean="0"/>
              <a:t>Tall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tale</a:t>
            </a:r>
            <a:r>
              <a:rPr lang="cs-CZ" sz="2000" b="1" dirty="0" smtClean="0"/>
              <a:t>: </a:t>
            </a:r>
            <a:r>
              <a:rPr lang="en-US" sz="2000" dirty="0" smtClean="0"/>
              <a:t>a </a:t>
            </a:r>
            <a:r>
              <a:rPr lang="en-US" sz="2000" dirty="0"/>
              <a:t>folk genre of the frontier </a:t>
            </a:r>
            <a:r>
              <a:rPr lang="en-US" sz="2000" b="1" dirty="0" smtClean="0"/>
              <a:t>anecdote</a:t>
            </a:r>
            <a:r>
              <a:rPr lang="cs-CZ" sz="2000" dirty="0" smtClean="0"/>
              <a:t> </a:t>
            </a:r>
            <a:r>
              <a:rPr lang="en-US" sz="2000" dirty="0" smtClean="0"/>
              <a:t>characterized </a:t>
            </a:r>
            <a:r>
              <a:rPr lang="en-US" sz="2000" dirty="0"/>
              <a:t>by </a:t>
            </a:r>
            <a:r>
              <a:rPr lang="en-US" sz="2000" b="1" dirty="0"/>
              <a:t>hyperboles or violent understatement</a:t>
            </a:r>
            <a:r>
              <a:rPr lang="en-US" sz="2000" dirty="0"/>
              <a:t> (which often takes the form of </a:t>
            </a:r>
            <a:r>
              <a:rPr lang="en-US" sz="2000" dirty="0" smtClean="0"/>
              <a:t>black</a:t>
            </a:r>
            <a:r>
              <a:rPr lang="cs-CZ" sz="2000" dirty="0" smtClean="0"/>
              <a:t> </a:t>
            </a:r>
            <a:r>
              <a:rPr lang="en-US" sz="2000" dirty="0" smtClean="0"/>
              <a:t>humor</a:t>
            </a:r>
            <a:r>
              <a:rPr lang="en-US" sz="2000" dirty="0"/>
              <a:t>). It </a:t>
            </a:r>
            <a:r>
              <a:rPr lang="en-US" sz="2000" b="1" dirty="0"/>
              <a:t>blurs the distinction between the fictitious and the real</a:t>
            </a:r>
            <a:r>
              <a:rPr lang="en-US" sz="2000" dirty="0"/>
              <a:t>: the ‘realistic’ features </a:t>
            </a:r>
            <a:r>
              <a:rPr lang="en-US" sz="2000" dirty="0" smtClean="0"/>
              <a:t>only</a:t>
            </a:r>
            <a:r>
              <a:rPr lang="cs-CZ" sz="2000" dirty="0" smtClean="0"/>
              <a:t> </a:t>
            </a:r>
            <a:r>
              <a:rPr lang="en-US" sz="2000" dirty="0" smtClean="0"/>
              <a:t>enhance </a:t>
            </a:r>
            <a:r>
              <a:rPr lang="en-US" sz="2000" dirty="0"/>
              <a:t>the </a:t>
            </a:r>
            <a:r>
              <a:rPr lang="en-US" sz="2000" b="1" dirty="0"/>
              <a:t>absurd and grotesque </a:t>
            </a:r>
            <a:r>
              <a:rPr lang="en-US" sz="2000" b="1" dirty="0" smtClean="0"/>
              <a:t>effect</a:t>
            </a:r>
            <a:r>
              <a:rPr lang="cs-CZ" sz="20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 err="1" smtClean="0"/>
              <a:t>Tall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tale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culture</a:t>
            </a:r>
            <a:r>
              <a:rPr lang="cs-CZ" sz="2000" b="1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still</a:t>
            </a:r>
            <a:r>
              <a:rPr lang="cs-CZ" sz="2000" dirty="0" smtClean="0"/>
              <a:t> </a:t>
            </a:r>
            <a:r>
              <a:rPr lang="cs-CZ" sz="2000" dirty="0" err="1" smtClean="0"/>
              <a:t>alive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West</a:t>
            </a:r>
            <a:r>
              <a:rPr lang="cs-CZ" sz="2000" dirty="0" smtClean="0"/>
              <a:t> (</a:t>
            </a:r>
            <a:r>
              <a:rPr lang="cs-CZ" sz="2000" dirty="0" err="1" smtClean="0"/>
              <a:t>schools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contests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narrators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19342" b="10087"/>
          <a:stretch/>
        </p:blipFill>
        <p:spPr bwMode="auto">
          <a:xfrm>
            <a:off x="8592000" y="1117561"/>
            <a:ext cx="3600000" cy="2313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Las Vegas gondola rid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3"/>
          <a:stretch/>
        </p:blipFill>
        <p:spPr bwMode="auto">
          <a:xfrm>
            <a:off x="8592820" y="3449002"/>
            <a:ext cx="3599180" cy="2381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592821" y="5830252"/>
            <a:ext cx="3813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Top: </a:t>
            </a:r>
            <a:r>
              <a:rPr lang="cs-CZ" sz="1600" dirty="0" err="1" smtClean="0"/>
              <a:t>Remains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ghost</a:t>
            </a:r>
            <a:r>
              <a:rPr lang="cs-CZ" sz="1600" dirty="0" smtClean="0"/>
              <a:t> </a:t>
            </a:r>
            <a:r>
              <a:rPr lang="cs-CZ" sz="1600" dirty="0" err="1" smtClean="0"/>
              <a:t>town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Bodie</a:t>
            </a:r>
            <a:r>
              <a:rPr lang="cs-CZ" sz="1600" dirty="0" smtClean="0"/>
              <a:t>, </a:t>
            </a:r>
            <a:r>
              <a:rPr lang="cs-CZ" sz="1600" dirty="0" err="1" smtClean="0"/>
              <a:t>once</a:t>
            </a:r>
            <a:r>
              <a:rPr lang="cs-CZ" sz="1600" dirty="0" smtClean="0"/>
              <a:t>  </a:t>
            </a:r>
            <a:r>
              <a:rPr lang="cs-CZ" sz="1600" dirty="0" err="1" smtClean="0"/>
              <a:t>the</a:t>
            </a:r>
            <a:r>
              <a:rPr lang="cs-CZ" sz="1600" dirty="0" smtClean="0"/>
              <a:t> second </a:t>
            </a:r>
            <a:r>
              <a:rPr lang="cs-CZ" sz="1600" dirty="0" err="1" smtClean="0"/>
              <a:t>largest</a:t>
            </a:r>
            <a:r>
              <a:rPr lang="cs-CZ" sz="1600" dirty="0" smtClean="0"/>
              <a:t> city in </a:t>
            </a:r>
            <a:r>
              <a:rPr lang="cs-CZ" sz="1600" dirty="0" err="1" smtClean="0"/>
              <a:t>California</a:t>
            </a:r>
            <a:endParaRPr lang="cs-CZ" sz="1600" dirty="0" smtClean="0"/>
          </a:p>
          <a:p>
            <a:r>
              <a:rPr lang="cs-CZ" sz="1600" dirty="0" err="1" smtClean="0"/>
              <a:t>Bottom</a:t>
            </a:r>
            <a:r>
              <a:rPr lang="cs-CZ" sz="1600" dirty="0" smtClean="0"/>
              <a:t>: </a:t>
            </a:r>
            <a:r>
              <a:rPr lang="cs-CZ" sz="1600" dirty="0" err="1" smtClean="0"/>
              <a:t>Boosters</a:t>
            </a:r>
            <a:r>
              <a:rPr lang="cs-CZ" sz="1600" dirty="0" smtClean="0"/>
              <a:t>‘ </a:t>
            </a:r>
            <a:r>
              <a:rPr lang="cs-CZ" sz="1600" dirty="0" err="1" smtClean="0"/>
              <a:t>dreams</a:t>
            </a:r>
            <a:r>
              <a:rPr lang="cs-CZ" sz="1600" dirty="0" smtClean="0"/>
              <a:t> </a:t>
            </a:r>
            <a:r>
              <a:rPr lang="cs-CZ" sz="1600" dirty="0" err="1" smtClean="0"/>
              <a:t>come</a:t>
            </a:r>
            <a:r>
              <a:rPr lang="cs-CZ" sz="1600" dirty="0" smtClean="0"/>
              <a:t> </a:t>
            </a:r>
            <a:r>
              <a:rPr lang="cs-CZ" sz="1600" dirty="0" err="1" smtClean="0"/>
              <a:t>true</a:t>
            </a:r>
            <a:r>
              <a:rPr lang="cs-CZ" sz="1600" dirty="0"/>
              <a:t> </a:t>
            </a:r>
            <a:r>
              <a:rPr lang="cs-CZ" sz="1600" dirty="0" smtClean="0"/>
              <a:t>-</a:t>
            </a:r>
          </a:p>
          <a:p>
            <a:r>
              <a:rPr lang="cs-CZ" sz="1600" dirty="0" err="1"/>
              <a:t>g</a:t>
            </a:r>
            <a:r>
              <a:rPr lang="cs-CZ" sz="1600" dirty="0" err="1" smtClean="0"/>
              <a:t>ondolas</a:t>
            </a:r>
            <a:r>
              <a:rPr lang="cs-CZ" sz="1600" dirty="0" smtClean="0"/>
              <a:t> in Las Vegas, Nevada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214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4656"/>
            <a:ext cx="11353800" cy="5357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Features</a:t>
            </a:r>
            <a:r>
              <a:rPr lang="cs-CZ" sz="3600" dirty="0" smtClean="0">
                <a:latin typeface="Arial Black" panose="020B0A04020102020204" pitchFamily="34" charset="0"/>
              </a:rPr>
              <a:t> and </a:t>
            </a:r>
            <a:r>
              <a:rPr lang="cs-CZ" sz="3600" dirty="0" err="1" smtClean="0">
                <a:latin typeface="Arial Black" panose="020B0A04020102020204" pitchFamily="34" charset="0"/>
              </a:rPr>
              <a:t>Heroes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of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Tall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Tale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0073" y="531089"/>
            <a:ext cx="9615645" cy="650701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 smtClean="0"/>
              <a:t>“</a:t>
            </a:r>
            <a:r>
              <a:rPr lang="cs-CZ" sz="1700" dirty="0" smtClean="0"/>
              <a:t>T</a:t>
            </a:r>
            <a:r>
              <a:rPr lang="en-US" sz="1700" dirty="0" smtClean="0"/>
              <a:t>hey </a:t>
            </a:r>
            <a:r>
              <a:rPr lang="en-US" sz="1700" dirty="0"/>
              <a:t>settled in Morgan County, and he got nipped by the machinery in the carpet </a:t>
            </a:r>
            <a:r>
              <a:rPr lang="en-US" sz="1700" dirty="0" smtClean="0"/>
              <a:t>factory</a:t>
            </a:r>
            <a:r>
              <a:rPr lang="cs-CZ" sz="1700" dirty="0" smtClean="0"/>
              <a:t> </a:t>
            </a:r>
            <a:r>
              <a:rPr lang="en-US" sz="1700" dirty="0" smtClean="0"/>
              <a:t>and </a:t>
            </a:r>
            <a:r>
              <a:rPr lang="en-US" sz="1700" dirty="0"/>
              <a:t>went through in less than a quarter of a minute; his </a:t>
            </a:r>
            <a:r>
              <a:rPr lang="en-US" sz="1700" dirty="0" err="1"/>
              <a:t>widder</a:t>
            </a:r>
            <a:r>
              <a:rPr lang="en-US" sz="1700" dirty="0"/>
              <a:t> [widow] bought the </a:t>
            </a:r>
            <a:r>
              <a:rPr lang="en-US" sz="1700" dirty="0" smtClean="0"/>
              <a:t>piece</a:t>
            </a:r>
            <a:r>
              <a:rPr lang="cs-CZ" sz="1700" dirty="0" smtClean="0"/>
              <a:t> </a:t>
            </a:r>
            <a:r>
              <a:rPr lang="en-US" sz="1700" dirty="0" smtClean="0"/>
              <a:t>of </a:t>
            </a:r>
            <a:r>
              <a:rPr lang="en-US" sz="1700" dirty="0"/>
              <a:t>carpet that had his remains woven in, and people come a hundred miles to ’tend </a:t>
            </a:r>
            <a:r>
              <a:rPr lang="en-US" sz="1700" dirty="0" smtClean="0"/>
              <a:t>the</a:t>
            </a:r>
            <a:r>
              <a:rPr lang="cs-CZ" sz="1700" dirty="0" smtClean="0"/>
              <a:t> </a:t>
            </a:r>
            <a:r>
              <a:rPr lang="en-US" sz="1700" dirty="0" smtClean="0"/>
              <a:t>funeral</a:t>
            </a:r>
            <a:r>
              <a:rPr lang="en-US" sz="1700" dirty="0"/>
              <a:t>. There was fourteen yards in the piece. She wouldn’t let them roll him up, </a:t>
            </a:r>
            <a:r>
              <a:rPr lang="en-US" sz="1700" dirty="0" smtClean="0"/>
              <a:t>but</a:t>
            </a:r>
            <a:r>
              <a:rPr lang="cs-CZ" sz="1700" dirty="0" smtClean="0"/>
              <a:t> </a:t>
            </a:r>
            <a:r>
              <a:rPr lang="en-US" sz="1700" dirty="0" smtClean="0"/>
              <a:t>planted </a:t>
            </a:r>
            <a:r>
              <a:rPr lang="en-US" sz="1700" dirty="0"/>
              <a:t>him just so--full length</a:t>
            </a:r>
            <a:r>
              <a:rPr lang="en-US" sz="1700" dirty="0" smtClean="0"/>
              <a:t>.”</a:t>
            </a:r>
            <a:r>
              <a:rPr lang="cs-CZ" sz="1700" dirty="0" smtClean="0"/>
              <a:t> (Mark </a:t>
            </a:r>
            <a:r>
              <a:rPr lang="cs-CZ" sz="1700" dirty="0" err="1" smtClean="0"/>
              <a:t>Twain</a:t>
            </a:r>
            <a:r>
              <a:rPr lang="cs-CZ" sz="1700" dirty="0" smtClean="0"/>
              <a:t>, </a:t>
            </a:r>
            <a:r>
              <a:rPr lang="cs-CZ" sz="1700" i="1" dirty="0" err="1" smtClean="0"/>
              <a:t>Roughing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It</a:t>
            </a:r>
            <a:r>
              <a:rPr lang="cs-CZ" sz="1700" smtClean="0"/>
              <a:t>, </a:t>
            </a:r>
            <a:r>
              <a:rPr lang="cs-CZ" sz="1700" smtClean="0"/>
              <a:t>1872)</a:t>
            </a:r>
            <a:endParaRPr lang="cs-CZ" sz="17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 smtClean="0"/>
              <a:t>narrative</a:t>
            </a:r>
            <a:r>
              <a:rPr lang="cs-CZ" sz="1900" dirty="0" smtClean="0"/>
              <a:t> </a:t>
            </a:r>
            <a:r>
              <a:rPr lang="en-US" sz="1900" b="1" dirty="0" smtClean="0"/>
              <a:t>frees </a:t>
            </a:r>
            <a:r>
              <a:rPr lang="en-US" sz="1900" b="1" dirty="0"/>
              <a:t>itself from established authorities</a:t>
            </a:r>
            <a:r>
              <a:rPr lang="en-US" sz="1900" dirty="0"/>
              <a:t> and </a:t>
            </a:r>
            <a:r>
              <a:rPr lang="en-US" sz="1900" b="1" dirty="0" smtClean="0"/>
              <a:t>invents </a:t>
            </a:r>
            <a:r>
              <a:rPr lang="en-US" sz="1900" b="1" dirty="0"/>
              <a:t>the events in a strange chain of </a:t>
            </a:r>
            <a:r>
              <a:rPr lang="en-US" sz="1900" b="1" dirty="0" smtClean="0"/>
              <a:t>associations</a:t>
            </a:r>
            <a:r>
              <a:rPr lang="cs-CZ" sz="1900" dirty="0" smtClean="0"/>
              <a:t>, </a:t>
            </a:r>
            <a:r>
              <a:rPr lang="cs-CZ" sz="1900" dirty="0" err="1" smtClean="0"/>
              <a:t>often</a:t>
            </a:r>
            <a:r>
              <a:rPr lang="cs-CZ" sz="1900" dirty="0" smtClean="0"/>
              <a:t> </a:t>
            </a:r>
            <a:r>
              <a:rPr lang="cs-CZ" sz="1900" dirty="0" err="1" smtClean="0"/>
              <a:t>based</a:t>
            </a:r>
            <a:r>
              <a:rPr lang="cs-CZ" sz="1900" dirty="0" smtClean="0"/>
              <a:t> on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black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humour</a:t>
            </a:r>
            <a:r>
              <a:rPr lang="cs-CZ" sz="1900" dirty="0" smtClean="0"/>
              <a:t> (</a:t>
            </a:r>
            <a:r>
              <a:rPr lang="cs-CZ" sz="1900" dirty="0" err="1" smtClean="0"/>
              <a:t>deadpan</a:t>
            </a:r>
            <a:r>
              <a:rPr lang="cs-CZ" sz="1900" dirty="0" smtClean="0"/>
              <a:t> </a:t>
            </a:r>
            <a:r>
              <a:rPr lang="cs-CZ" sz="1900" dirty="0" err="1" smtClean="0"/>
              <a:t>humour</a:t>
            </a:r>
            <a:r>
              <a:rPr lang="cs-CZ" sz="1900" dirty="0" smtClean="0"/>
              <a:t> – </a:t>
            </a:r>
            <a:r>
              <a:rPr lang="cs-CZ" sz="1900" dirty="0" err="1" smtClean="0"/>
              <a:t>deadpan</a:t>
            </a:r>
            <a:r>
              <a:rPr lang="cs-CZ" sz="1900" dirty="0" smtClean="0"/>
              <a:t> face)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900" dirty="0" smtClean="0"/>
              <a:t>“</a:t>
            </a:r>
            <a:r>
              <a:rPr lang="cs-CZ" sz="1900" b="1" dirty="0" smtClean="0"/>
              <a:t>T</a:t>
            </a:r>
            <a:r>
              <a:rPr lang="en-US" sz="1900" b="1" dirty="0" smtClean="0"/>
              <a:t>o </a:t>
            </a:r>
            <a:r>
              <a:rPr lang="en-US" sz="1900" b="1" dirty="0"/>
              <a:t>lie and </a:t>
            </a:r>
            <a:r>
              <a:rPr lang="cs-CZ" sz="1900" b="1" dirty="0" smtClean="0"/>
              <a:t>… </a:t>
            </a:r>
            <a:r>
              <a:rPr lang="en-US" sz="1900" b="1" dirty="0" smtClean="0"/>
              <a:t>to </a:t>
            </a:r>
            <a:r>
              <a:rPr lang="en-US" sz="1900" b="1" dirty="0"/>
              <a:t>tell the truth</a:t>
            </a:r>
            <a:r>
              <a:rPr lang="en-US" sz="1900" dirty="0"/>
              <a:t> </a:t>
            </a:r>
            <a:r>
              <a:rPr lang="en-US" sz="1900" i="1" dirty="0"/>
              <a:t>at the same </a:t>
            </a:r>
            <a:r>
              <a:rPr lang="en-US" sz="1900" i="1" dirty="0" smtClean="0"/>
              <a:t>time</a:t>
            </a:r>
            <a:r>
              <a:rPr lang="en-US" sz="1900" dirty="0" smtClean="0"/>
              <a:t>”</a:t>
            </a:r>
            <a:r>
              <a:rPr lang="cs-CZ" sz="1900" dirty="0" smtClean="0"/>
              <a:t> (</a:t>
            </a:r>
            <a:r>
              <a:rPr lang="cs-CZ" sz="1900" dirty="0" err="1" smtClean="0"/>
              <a:t>Harry</a:t>
            </a:r>
            <a:r>
              <a:rPr lang="cs-CZ" sz="1900" dirty="0" smtClean="0"/>
              <a:t> </a:t>
            </a:r>
            <a:r>
              <a:rPr lang="cs-CZ" sz="1900" dirty="0" err="1" smtClean="0"/>
              <a:t>Wonham</a:t>
            </a:r>
            <a:r>
              <a:rPr lang="cs-CZ" sz="1900" dirty="0" smtClean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900" b="1" dirty="0"/>
              <a:t>E</a:t>
            </a:r>
            <a:r>
              <a:rPr lang="en-US" sz="1900" b="1" dirty="0" err="1" smtClean="0"/>
              <a:t>xaggeration</a:t>
            </a:r>
            <a:r>
              <a:rPr lang="cs-CZ" sz="1900" b="1" dirty="0" smtClean="0"/>
              <a:t> </a:t>
            </a:r>
            <a:r>
              <a:rPr lang="en-US" sz="1900" b="1" dirty="0" smtClean="0"/>
              <a:t>leads </a:t>
            </a:r>
            <a:r>
              <a:rPr lang="en-US" sz="1900" b="1" dirty="0"/>
              <a:t>to the overstraining and collapse </a:t>
            </a:r>
            <a:r>
              <a:rPr lang="en-US" sz="1900" b="1" dirty="0" smtClean="0"/>
              <a:t>of</a:t>
            </a:r>
            <a:r>
              <a:rPr lang="cs-CZ" sz="1900" b="1" dirty="0" smtClean="0"/>
              <a:t> </a:t>
            </a:r>
            <a:r>
              <a:rPr lang="en-US" sz="1900" b="1" dirty="0" smtClean="0"/>
              <a:t>metaphor</a:t>
            </a:r>
            <a:r>
              <a:rPr lang="en-US" sz="1900" dirty="0" smtClean="0"/>
              <a:t> (</a:t>
            </a:r>
            <a:r>
              <a:rPr lang="cs-CZ" sz="1900" dirty="0" smtClean="0"/>
              <a:t>in </a:t>
            </a:r>
            <a:r>
              <a:rPr lang="en-US" sz="1900" dirty="0" smtClean="0"/>
              <a:t>the </a:t>
            </a:r>
            <a:r>
              <a:rPr lang="en-US" sz="1900" dirty="0"/>
              <a:t>above extract where the carpet cannot serve as a metaphor of the </a:t>
            </a:r>
            <a:r>
              <a:rPr lang="en-US" sz="1900" dirty="0" smtClean="0"/>
              <a:t>dead</a:t>
            </a:r>
            <a:r>
              <a:rPr lang="cs-CZ" sz="1900" dirty="0" smtClean="0"/>
              <a:t> </a:t>
            </a:r>
            <a:r>
              <a:rPr lang="en-US" sz="1900" dirty="0" smtClean="0"/>
              <a:t>husband </a:t>
            </a:r>
            <a:r>
              <a:rPr lang="en-US" sz="1900" dirty="0"/>
              <a:t>but must be </a:t>
            </a:r>
            <a:r>
              <a:rPr lang="en-US" sz="1900" dirty="0" smtClean="0"/>
              <a:t>“planted </a:t>
            </a:r>
            <a:r>
              <a:rPr lang="en-US" sz="1900" dirty="0"/>
              <a:t>[…] full length’ to display ‘his remains woven </a:t>
            </a:r>
            <a:r>
              <a:rPr lang="en-US" sz="1900" dirty="0" smtClean="0"/>
              <a:t>in”).</a:t>
            </a:r>
            <a:r>
              <a:rPr lang="cs-CZ" sz="190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900" dirty="0" smtClean="0"/>
              <a:t>A</a:t>
            </a:r>
            <a:r>
              <a:rPr lang="cs-CZ" sz="1900" dirty="0"/>
              <a:t> </a:t>
            </a:r>
            <a:r>
              <a:rPr lang="cs-CZ" sz="1900" dirty="0" smtClean="0"/>
              <a:t>“</a:t>
            </a:r>
            <a:r>
              <a:rPr lang="en-US" sz="1900" b="1" dirty="0" smtClean="0"/>
              <a:t>rhetorical </a:t>
            </a:r>
            <a:r>
              <a:rPr lang="en-US" sz="1900" b="1" dirty="0"/>
              <a:t>pattern of interpretive challenge and </a:t>
            </a:r>
            <a:r>
              <a:rPr lang="en-US" sz="1900" b="1" dirty="0" smtClean="0"/>
              <a:t>response</a:t>
            </a:r>
            <a:r>
              <a:rPr lang="cs-CZ" sz="1900" dirty="0" smtClean="0"/>
              <a:t>” </a:t>
            </a:r>
            <a:r>
              <a:rPr lang="en-US" sz="1900" b="1" dirty="0" smtClean="0"/>
              <a:t>dramatizing </a:t>
            </a:r>
            <a:r>
              <a:rPr lang="cs-CZ" sz="1900" b="1" dirty="0"/>
              <a:t>“</a:t>
            </a:r>
            <a:r>
              <a:rPr lang="en-US" sz="1900" b="1" dirty="0" smtClean="0"/>
              <a:t>the </a:t>
            </a:r>
            <a:r>
              <a:rPr lang="en-US" sz="1900" b="1" dirty="0"/>
              <a:t>interaction of </a:t>
            </a:r>
            <a:r>
              <a:rPr lang="en-US" sz="1900" b="1" dirty="0" smtClean="0"/>
              <a:t>voices</a:t>
            </a:r>
            <a:r>
              <a:rPr lang="en-US" sz="1900" dirty="0" smtClean="0"/>
              <a:t>”</a:t>
            </a:r>
            <a:r>
              <a:rPr lang="cs-CZ" sz="1900" dirty="0" smtClean="0"/>
              <a:t> (</a:t>
            </a:r>
            <a:r>
              <a:rPr lang="cs-CZ" sz="1900" dirty="0" err="1" smtClean="0"/>
              <a:t>Wonham</a:t>
            </a:r>
            <a:r>
              <a:rPr lang="cs-CZ" sz="1900" dirty="0" smtClean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900" dirty="0"/>
              <a:t>C</a:t>
            </a:r>
            <a:r>
              <a:rPr lang="en-US" sz="1900" dirty="0" err="1" smtClean="0"/>
              <a:t>reat</a:t>
            </a:r>
            <a:r>
              <a:rPr lang="cs-CZ" sz="1900" dirty="0" err="1" smtClean="0"/>
              <a:t>ing</a:t>
            </a:r>
            <a:r>
              <a:rPr lang="en-US" sz="1900" dirty="0" smtClean="0"/>
              <a:t> </a:t>
            </a:r>
            <a:r>
              <a:rPr lang="en-US" sz="1900" b="1" dirty="0"/>
              <a:t>a new community of narrators </a:t>
            </a:r>
            <a:r>
              <a:rPr lang="en-US" sz="1900" b="1" dirty="0" smtClean="0"/>
              <a:t>and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listeners</a:t>
            </a:r>
            <a:r>
              <a:rPr lang="cs-CZ" sz="1900" dirty="0" smtClean="0"/>
              <a:t>, </a:t>
            </a:r>
            <a:r>
              <a:rPr lang="cs-CZ" sz="1900" dirty="0" err="1" smtClean="0"/>
              <a:t>scattered</a:t>
            </a:r>
            <a:r>
              <a:rPr lang="cs-CZ" sz="1900" dirty="0" smtClean="0"/>
              <a:t> in </a:t>
            </a:r>
            <a:r>
              <a:rPr lang="cs-CZ" sz="1900" dirty="0" err="1" smtClean="0"/>
              <a:t>the</a:t>
            </a:r>
            <a:r>
              <a:rPr lang="cs-CZ" sz="1900" dirty="0" smtClean="0"/>
              <a:t> </a:t>
            </a:r>
            <a:r>
              <a:rPr lang="cs-CZ" sz="1900" dirty="0" err="1" smtClean="0"/>
              <a:t>immense</a:t>
            </a:r>
            <a:r>
              <a:rPr lang="cs-CZ" sz="1900" dirty="0" smtClean="0"/>
              <a:t> </a:t>
            </a:r>
            <a:r>
              <a:rPr lang="cs-CZ" sz="1900" b="1" dirty="0" smtClean="0"/>
              <a:t>“Big </a:t>
            </a:r>
            <a:r>
              <a:rPr lang="cs-CZ" sz="1900" b="1" dirty="0" err="1" smtClean="0"/>
              <a:t>Empty</a:t>
            </a:r>
            <a:r>
              <a:rPr lang="cs-CZ" sz="1900" b="1" dirty="0" smtClean="0"/>
              <a:t>”</a:t>
            </a:r>
            <a:r>
              <a:rPr lang="cs-CZ" sz="1900" dirty="0" smtClean="0"/>
              <a:t> </a:t>
            </a:r>
            <a:r>
              <a:rPr lang="cs-CZ" sz="1900" dirty="0" err="1" smtClean="0"/>
              <a:t>of</a:t>
            </a:r>
            <a:r>
              <a:rPr lang="cs-CZ" sz="1900" dirty="0" smtClean="0"/>
              <a:t> Western </a:t>
            </a:r>
            <a:r>
              <a:rPr lang="cs-CZ" sz="1900" dirty="0" err="1" smtClean="0"/>
              <a:t>deserts</a:t>
            </a:r>
            <a:r>
              <a:rPr lang="cs-CZ" sz="19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 b="1" dirty="0"/>
              <a:t>the relation of the community to strangers</a:t>
            </a:r>
            <a:r>
              <a:rPr lang="en-US" sz="1900" dirty="0"/>
              <a:t>: </a:t>
            </a:r>
            <a:r>
              <a:rPr lang="en-US" sz="1900" dirty="0" smtClean="0"/>
              <a:t>pretend</a:t>
            </a:r>
            <a:r>
              <a:rPr lang="cs-CZ" sz="1900" dirty="0" err="1" smtClean="0"/>
              <a:t>ing</a:t>
            </a:r>
            <a:r>
              <a:rPr lang="en-US" sz="1900" dirty="0" smtClean="0"/>
              <a:t> </a:t>
            </a:r>
            <a:r>
              <a:rPr lang="en-US" sz="1900" dirty="0"/>
              <a:t>to educate </a:t>
            </a:r>
            <a:r>
              <a:rPr lang="en-US" sz="1900" dirty="0" smtClean="0"/>
              <a:t>“greenhorns” or</a:t>
            </a:r>
            <a:r>
              <a:rPr lang="cs-CZ" sz="1900" dirty="0" smtClean="0"/>
              <a:t> </a:t>
            </a:r>
            <a:r>
              <a:rPr lang="en-US" sz="1900" dirty="0"/>
              <a:t>“</a:t>
            </a:r>
            <a:r>
              <a:rPr lang="en-US" sz="1900" dirty="0" smtClean="0"/>
              <a:t>tenderfoots” in </a:t>
            </a:r>
            <a:r>
              <a:rPr lang="en-US" sz="1900" dirty="0"/>
              <a:t>the complexities of life and the art </a:t>
            </a:r>
            <a:r>
              <a:rPr lang="en-US" sz="1900" dirty="0" smtClean="0"/>
              <a:t>of</a:t>
            </a:r>
            <a:r>
              <a:rPr lang="cs-CZ" sz="1900" dirty="0" smtClean="0"/>
              <a:t> </a:t>
            </a:r>
            <a:r>
              <a:rPr lang="cs-CZ" sz="1900" dirty="0" err="1" smtClean="0"/>
              <a:t>discrimination</a:t>
            </a:r>
            <a:r>
              <a:rPr lang="cs-CZ" sz="1900" dirty="0"/>
              <a:t> </a:t>
            </a:r>
            <a:r>
              <a:rPr lang="cs-CZ" sz="1900" dirty="0" smtClean="0"/>
              <a:t>(“I </a:t>
            </a:r>
            <a:r>
              <a:rPr lang="cs-CZ" sz="1900" dirty="0" err="1" smtClean="0"/>
              <a:t>saw</a:t>
            </a:r>
            <a:r>
              <a:rPr lang="cs-CZ" sz="1900" dirty="0" smtClean="0"/>
              <a:t> a </a:t>
            </a:r>
            <a:r>
              <a:rPr lang="cs-CZ" sz="1900" dirty="0" err="1" smtClean="0"/>
              <a:t>mountain</a:t>
            </a:r>
            <a:r>
              <a:rPr lang="cs-CZ" sz="1900" dirty="0" smtClean="0"/>
              <a:t> </a:t>
            </a:r>
            <a:r>
              <a:rPr lang="cs-CZ" sz="1900" dirty="0" err="1" smtClean="0"/>
              <a:t>lion</a:t>
            </a:r>
            <a:r>
              <a:rPr lang="cs-CZ" sz="1900" dirty="0" smtClean="0"/>
              <a:t> so big </a:t>
            </a:r>
            <a:r>
              <a:rPr lang="cs-CZ" sz="1900" dirty="0" err="1" smtClean="0"/>
              <a:t>that</a:t>
            </a:r>
            <a:r>
              <a:rPr lang="cs-CZ" sz="1900" dirty="0" smtClean="0"/>
              <a:t> </a:t>
            </a:r>
            <a:r>
              <a:rPr lang="cs-CZ" sz="1900" dirty="0" err="1" smtClean="0"/>
              <a:t>it</a:t>
            </a:r>
            <a:r>
              <a:rPr lang="cs-CZ" sz="1900" dirty="0" smtClean="0"/>
              <a:t> </a:t>
            </a:r>
            <a:r>
              <a:rPr lang="cs-CZ" sz="1900" dirty="0" err="1" smtClean="0"/>
              <a:t>almost</a:t>
            </a:r>
            <a:r>
              <a:rPr lang="cs-CZ" sz="1900" dirty="0" smtClean="0"/>
              <a:t> </a:t>
            </a:r>
            <a:r>
              <a:rPr lang="cs-CZ" sz="1900" dirty="0" err="1" smtClean="0"/>
              <a:t>blocked</a:t>
            </a:r>
            <a:r>
              <a:rPr lang="cs-CZ" sz="1900" dirty="0" smtClean="0"/>
              <a:t> </a:t>
            </a:r>
            <a:r>
              <a:rPr lang="cs-CZ" sz="1900" dirty="0" err="1" smtClean="0"/>
              <a:t>this</a:t>
            </a:r>
            <a:r>
              <a:rPr lang="cs-CZ" sz="1900" dirty="0" smtClean="0"/>
              <a:t> </a:t>
            </a:r>
            <a:r>
              <a:rPr lang="cs-CZ" sz="1900" dirty="0" err="1" smtClean="0"/>
              <a:t>road</a:t>
            </a:r>
            <a:r>
              <a:rPr lang="cs-CZ" sz="1900" dirty="0" smtClean="0"/>
              <a:t>.”).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900" b="1" dirty="0" err="1" smtClean="0"/>
              <a:t>Heroes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of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tall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tales</a:t>
            </a:r>
            <a:r>
              <a:rPr lang="cs-CZ" sz="1900" b="1" dirty="0" smtClean="0"/>
              <a:t>:</a:t>
            </a:r>
            <a:r>
              <a:rPr lang="cs-CZ" sz="1900" dirty="0" smtClean="0"/>
              <a:t> (a) </a:t>
            </a:r>
            <a:r>
              <a:rPr lang="cs-CZ" sz="1900" b="1" dirty="0" err="1" smtClean="0"/>
              <a:t>legendary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historical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figures</a:t>
            </a:r>
            <a:r>
              <a:rPr lang="cs-CZ" sz="1900" dirty="0" smtClean="0"/>
              <a:t>: </a:t>
            </a:r>
            <a:r>
              <a:rPr lang="cs-CZ" sz="1900" dirty="0" err="1" smtClean="0"/>
              <a:t>Col</a:t>
            </a:r>
            <a:r>
              <a:rPr lang="cs-CZ" sz="1900" dirty="0" smtClean="0"/>
              <a:t>. Davy </a:t>
            </a:r>
            <a:r>
              <a:rPr lang="cs-CZ" sz="1900" dirty="0" err="1" smtClean="0"/>
              <a:t>Crockett</a:t>
            </a:r>
            <a:r>
              <a:rPr lang="cs-CZ" sz="1900" dirty="0" smtClean="0"/>
              <a:t> – a </a:t>
            </a:r>
            <a:r>
              <a:rPr lang="cs-CZ" sz="1900" dirty="0" err="1" smtClean="0"/>
              <a:t>hero</a:t>
            </a:r>
            <a:r>
              <a:rPr lang="cs-CZ" sz="1900" dirty="0" smtClean="0"/>
              <a:t> </a:t>
            </a:r>
            <a:r>
              <a:rPr lang="cs-CZ" sz="1900" dirty="0" err="1" smtClean="0"/>
              <a:t>from</a:t>
            </a:r>
            <a:r>
              <a:rPr lang="cs-CZ" sz="1900" dirty="0" smtClean="0"/>
              <a:t> </a:t>
            </a:r>
            <a:r>
              <a:rPr lang="cs-CZ" sz="1900" dirty="0" err="1" smtClean="0"/>
              <a:t>Alamo</a:t>
            </a:r>
            <a:r>
              <a:rPr lang="cs-CZ" sz="1900" dirty="0" smtClean="0"/>
              <a:t>, TX (</a:t>
            </a:r>
            <a:r>
              <a:rPr lang="cs-CZ" sz="1900" i="1" dirty="0" smtClean="0"/>
              <a:t>Davy </a:t>
            </a:r>
            <a:r>
              <a:rPr lang="cs-CZ" sz="1900" i="1" dirty="0" err="1" smtClean="0"/>
              <a:t>Crockett‘s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Almanacks</a:t>
            </a:r>
            <a:r>
              <a:rPr lang="cs-CZ" sz="1900" dirty="0" smtClean="0"/>
              <a:t>), Daniel </a:t>
            </a:r>
            <a:r>
              <a:rPr lang="cs-CZ" sz="1900" dirty="0" err="1" smtClean="0"/>
              <a:t>Boone</a:t>
            </a:r>
            <a:r>
              <a:rPr lang="cs-CZ" sz="1900" dirty="0"/>
              <a:t> </a:t>
            </a:r>
            <a:r>
              <a:rPr lang="cs-CZ" sz="1900" dirty="0" smtClean="0"/>
              <a:t>(Kentucky), Mike Flint (Mississippi </a:t>
            </a:r>
            <a:r>
              <a:rPr lang="cs-CZ" sz="1900" dirty="0" err="1"/>
              <a:t>b</a:t>
            </a:r>
            <a:r>
              <a:rPr lang="cs-CZ" sz="1900" dirty="0" err="1" smtClean="0"/>
              <a:t>oatman</a:t>
            </a:r>
            <a:r>
              <a:rPr lang="cs-CZ" sz="1900" dirty="0" smtClean="0"/>
              <a:t>) </a:t>
            </a:r>
            <a:r>
              <a:rPr lang="cs-CZ" sz="1900" dirty="0" err="1" smtClean="0"/>
              <a:t>Kit</a:t>
            </a:r>
            <a:r>
              <a:rPr lang="cs-CZ" sz="1900" dirty="0" smtClean="0"/>
              <a:t> (Christopher) </a:t>
            </a:r>
            <a:r>
              <a:rPr lang="cs-CZ" sz="1900" dirty="0" err="1" smtClean="0"/>
              <a:t>Carson</a:t>
            </a:r>
            <a:r>
              <a:rPr lang="cs-CZ" sz="1900" dirty="0" smtClean="0"/>
              <a:t> (</a:t>
            </a:r>
            <a:r>
              <a:rPr lang="cs-CZ" sz="1900" dirty="0" err="1" smtClean="0"/>
              <a:t>Bear</a:t>
            </a:r>
            <a:r>
              <a:rPr lang="cs-CZ" sz="1900" dirty="0" smtClean="0"/>
              <a:t> Flag </a:t>
            </a:r>
            <a:r>
              <a:rPr lang="cs-CZ" sz="1900" dirty="0" err="1" smtClean="0"/>
              <a:t>Revolution</a:t>
            </a:r>
            <a:r>
              <a:rPr lang="cs-CZ" sz="1900" dirty="0" smtClean="0"/>
              <a:t> in </a:t>
            </a:r>
            <a:r>
              <a:rPr lang="cs-CZ" sz="1900" dirty="0" err="1" smtClean="0"/>
              <a:t>California</a:t>
            </a:r>
            <a:r>
              <a:rPr lang="cs-CZ" sz="1900" dirty="0" smtClean="0"/>
              <a:t>); (b) </a:t>
            </a:r>
            <a:r>
              <a:rPr lang="cs-CZ" sz="1900" b="1" dirty="0" err="1" smtClean="0"/>
              <a:t>invented</a:t>
            </a:r>
            <a:r>
              <a:rPr lang="cs-CZ" sz="1900" b="1" dirty="0" smtClean="0"/>
              <a:t>, </a:t>
            </a:r>
            <a:r>
              <a:rPr lang="cs-CZ" sz="1900" b="1" dirty="0" err="1" smtClean="0"/>
              <a:t>fantastic</a:t>
            </a:r>
            <a:r>
              <a:rPr lang="cs-CZ" sz="1900" b="1" dirty="0" smtClean="0"/>
              <a:t>:</a:t>
            </a:r>
            <a:r>
              <a:rPr lang="cs-CZ" sz="1900" dirty="0" smtClean="0"/>
              <a:t> Paul </a:t>
            </a:r>
            <a:r>
              <a:rPr lang="cs-CZ" sz="1900" dirty="0" err="1" smtClean="0"/>
              <a:t>Bunyan</a:t>
            </a:r>
            <a:r>
              <a:rPr lang="cs-CZ" sz="1900" dirty="0" smtClean="0"/>
              <a:t>, </a:t>
            </a:r>
            <a:r>
              <a:rPr lang="cs-CZ" sz="1900" dirty="0" err="1" smtClean="0"/>
              <a:t>giant</a:t>
            </a:r>
            <a:r>
              <a:rPr lang="cs-CZ" sz="1900" dirty="0" smtClean="0"/>
              <a:t> </a:t>
            </a:r>
            <a:r>
              <a:rPr lang="cs-CZ" sz="1900" dirty="0" err="1" smtClean="0"/>
              <a:t>Canadian</a:t>
            </a:r>
            <a:r>
              <a:rPr lang="cs-CZ" sz="1900" dirty="0" smtClean="0"/>
              <a:t> </a:t>
            </a:r>
            <a:r>
              <a:rPr lang="cs-CZ" sz="1900" dirty="0" err="1" smtClean="0"/>
              <a:t>lumberjack</a:t>
            </a:r>
            <a:r>
              <a:rPr lang="cs-CZ" sz="1900" dirty="0" smtClean="0"/>
              <a:t> </a:t>
            </a:r>
            <a:r>
              <a:rPr lang="cs-CZ" sz="1900" dirty="0" err="1" smtClean="0"/>
              <a:t>accompanied</a:t>
            </a:r>
            <a:r>
              <a:rPr lang="cs-CZ" sz="1900" dirty="0" smtClean="0"/>
              <a:t> by </a:t>
            </a:r>
            <a:r>
              <a:rPr lang="cs-CZ" sz="1900" dirty="0" err="1" smtClean="0"/>
              <a:t>the</a:t>
            </a:r>
            <a:r>
              <a:rPr lang="cs-CZ" sz="1900" dirty="0" smtClean="0"/>
              <a:t> </a:t>
            </a:r>
            <a:r>
              <a:rPr lang="cs-CZ" sz="1900" dirty="0" err="1" smtClean="0"/>
              <a:t>grotesque</a:t>
            </a:r>
            <a:r>
              <a:rPr lang="cs-CZ" sz="1900" dirty="0" smtClean="0"/>
              <a:t> </a:t>
            </a:r>
            <a:r>
              <a:rPr lang="cs-CZ" sz="1900" dirty="0" err="1" smtClean="0"/>
              <a:t>Babe</a:t>
            </a:r>
            <a:r>
              <a:rPr lang="cs-CZ" sz="1900" dirty="0" smtClean="0"/>
              <a:t> Blue </a:t>
            </a:r>
            <a:r>
              <a:rPr lang="cs-CZ" sz="1900" dirty="0" err="1" smtClean="0"/>
              <a:t>Ox</a:t>
            </a:r>
            <a:r>
              <a:rPr lang="cs-CZ" sz="1900" i="1" dirty="0" smtClean="0"/>
              <a:t> </a:t>
            </a:r>
            <a:endParaRPr lang="cs-CZ" sz="19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Zástupný symbol pro obsah 4" descr="https://i2.wp.com/teachingwiththemes.com/wp-content/uploads/2019/08/Davy-Crockett-Almanac-1836.jpg?ssl=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77" y="15517"/>
            <a:ext cx="245628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s://upload.wikimedia.org/wikipedia/commons/6/64/Paulbunya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r="5385"/>
          <a:stretch/>
        </p:blipFill>
        <p:spPr bwMode="auto">
          <a:xfrm>
            <a:off x="9735718" y="4345100"/>
            <a:ext cx="247475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9809018" y="6419272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Bottom</a:t>
            </a:r>
            <a:r>
              <a:rPr lang="cs-CZ" dirty="0" smtClean="0"/>
              <a:t>: Paul </a:t>
            </a:r>
            <a:r>
              <a:rPr lang="cs-CZ" dirty="0" err="1" smtClean="0"/>
              <a:t>Bunyan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1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64" y="0"/>
            <a:ext cx="11850254" cy="766618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Mark </a:t>
            </a:r>
            <a:r>
              <a:rPr lang="cs-CZ" sz="3600" dirty="0" err="1" smtClean="0">
                <a:latin typeface="Arial Black" panose="020B0A04020102020204" pitchFamily="34" charset="0"/>
              </a:rPr>
              <a:t>Twain</a:t>
            </a:r>
            <a:r>
              <a:rPr lang="cs-CZ" sz="3600" dirty="0" smtClean="0">
                <a:latin typeface="Arial Black" panose="020B0A04020102020204" pitchFamily="34" charset="0"/>
              </a:rPr>
              <a:t>: Early </a:t>
            </a:r>
            <a:r>
              <a:rPr lang="cs-CZ" sz="3600" dirty="0" err="1" smtClean="0">
                <a:latin typeface="Arial Black" panose="020B0A04020102020204" pitchFamily="34" charset="0"/>
              </a:rPr>
              <a:t>Years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" y="766618"/>
            <a:ext cx="9374908" cy="609138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Mark Twain is </a:t>
            </a:r>
            <a:r>
              <a:rPr lang="en-GB" sz="1600" b="1" dirty="0" smtClean="0"/>
              <a:t>a pseudonym </a:t>
            </a:r>
            <a:r>
              <a:rPr lang="en-GB" sz="1600" dirty="0" smtClean="0"/>
              <a:t>of </a:t>
            </a:r>
            <a:r>
              <a:rPr lang="en-GB" sz="1600" b="1" dirty="0" smtClean="0"/>
              <a:t>Samuel Langhorne Clemens</a:t>
            </a:r>
            <a:r>
              <a:rPr lang="en-GB" sz="1600" dirty="0" smtClean="0"/>
              <a:t> (1835-1910) meaning “two fathom depth” of safe water</a:t>
            </a:r>
            <a:r>
              <a:rPr lang="cs-CZ" sz="1600" dirty="0" smtClean="0"/>
              <a:t>,</a:t>
            </a:r>
            <a:r>
              <a:rPr lang="en-GB" sz="1600" dirty="0" smtClean="0"/>
              <a:t> in reminiscence of the pre-Civil War times when he piloted Mississippi steamboats. His experience is the source of </a:t>
            </a:r>
            <a:r>
              <a:rPr lang="en-GB" sz="1600" i="1" dirty="0" smtClean="0"/>
              <a:t>Old Times on the Mississippi </a:t>
            </a:r>
            <a:r>
              <a:rPr lang="en-GB" sz="1600" dirty="0" smtClean="0"/>
              <a:t>(1875) and other works.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S.L. Clemens left in his native Missouri in 1861 (after an unsuccessful period of service in the Confederate militia) for the </a:t>
            </a:r>
            <a:r>
              <a:rPr lang="en-GB" sz="1600" b="1" dirty="0" smtClean="0"/>
              <a:t>Nevada Territory</a:t>
            </a:r>
            <a:r>
              <a:rPr lang="en-GB" sz="1600" dirty="0" smtClean="0"/>
              <a:t>, where his more successful brother </a:t>
            </a:r>
            <a:r>
              <a:rPr lang="en-GB" sz="1600" b="1" dirty="0" smtClean="0"/>
              <a:t>Orion</a:t>
            </a:r>
            <a:r>
              <a:rPr lang="en-GB" sz="1600" dirty="0" smtClean="0"/>
              <a:t> (1825-1897) became government Secretary. The adventurous journey to </a:t>
            </a:r>
            <a:r>
              <a:rPr lang="en-GB" sz="1600" b="1" dirty="0" smtClean="0"/>
              <a:t>Carson City</a:t>
            </a:r>
            <a:r>
              <a:rPr lang="en-GB" sz="1600" dirty="0" smtClean="0"/>
              <a:t> and travel to numerous mining camps (ending as far as on the Hawaii Islands) became the subject of </a:t>
            </a:r>
            <a:r>
              <a:rPr lang="en-GB" sz="1600" b="1" i="1" dirty="0" smtClean="0"/>
              <a:t>Roughing It</a:t>
            </a:r>
            <a:r>
              <a:rPr lang="en-GB" sz="1600" i="1" dirty="0" smtClean="0"/>
              <a:t> </a:t>
            </a:r>
            <a:r>
              <a:rPr lang="en-GB" sz="1600" dirty="0" smtClean="0"/>
              <a:t>(1872), a </a:t>
            </a:r>
            <a:r>
              <a:rPr lang="en-GB" sz="1600" b="1" dirty="0" smtClean="0"/>
              <a:t>travelogue composed of loosely connected stories</a:t>
            </a:r>
            <a:r>
              <a:rPr lang="en-GB" sz="1600" dirty="0" smtClean="0"/>
              <a:t>, some of which can be called </a:t>
            </a:r>
            <a:r>
              <a:rPr lang="en-GB" sz="1600" b="1" dirty="0" smtClean="0"/>
              <a:t>“tall.”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In 1862 Clemens established himself as a journalist in </a:t>
            </a:r>
            <a:r>
              <a:rPr lang="en-GB" sz="1600" b="1" dirty="0" smtClean="0"/>
              <a:t>Virginia City</a:t>
            </a:r>
            <a:r>
              <a:rPr lang="en-GB" sz="1600" dirty="0" smtClean="0"/>
              <a:t> in Nevada. He became the editor of a booster paper called </a:t>
            </a:r>
            <a:r>
              <a:rPr lang="en-GB" sz="1600" b="1" i="1" dirty="0" smtClean="0"/>
              <a:t>Territorial Enterprise</a:t>
            </a:r>
            <a:r>
              <a:rPr lang="en-GB" sz="1600" i="1" dirty="0" smtClean="0"/>
              <a:t> </a:t>
            </a:r>
            <a:r>
              <a:rPr lang="en-GB" sz="1600" dirty="0" smtClean="0"/>
              <a:t>and he started to use the pseudonym Mark Twain.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His first publication, </a:t>
            </a:r>
            <a:r>
              <a:rPr lang="en-GB" sz="1600" b="1" i="1" dirty="0" smtClean="0"/>
              <a:t>Jim Smiley and his Jumping Frog</a:t>
            </a:r>
            <a:r>
              <a:rPr lang="en-GB" sz="1600" i="1" dirty="0" smtClean="0"/>
              <a:t> </a:t>
            </a:r>
            <a:r>
              <a:rPr lang="en-GB" sz="1600" dirty="0" smtClean="0"/>
              <a:t>(1865; several titles of this tale are </a:t>
            </a:r>
            <a:r>
              <a:rPr lang="en-GB" sz="1600" b="1" dirty="0" smtClean="0"/>
              <a:t>“The Celebrated Jumping Frog of </a:t>
            </a:r>
            <a:r>
              <a:rPr lang="en-GB" sz="1600" b="1" dirty="0" err="1" smtClean="0"/>
              <a:t>Calaveras</a:t>
            </a:r>
            <a:r>
              <a:rPr lang="en-GB" sz="1600" b="1" dirty="0" smtClean="0"/>
              <a:t> County”</a:t>
            </a:r>
            <a:r>
              <a:rPr lang="en-GB" sz="1600" dirty="0" smtClean="0"/>
              <a:t> and “The Notorious Jumping Frog of the </a:t>
            </a:r>
            <a:r>
              <a:rPr lang="en-GB" sz="1600" dirty="0" err="1" smtClean="0"/>
              <a:t>Calaveras</a:t>
            </a:r>
            <a:r>
              <a:rPr lang="en-GB" sz="1600" dirty="0" smtClean="0"/>
              <a:t> County”) resembles a transcript or an imitation of a tall tale. But it may also be an ironical version of a booster tale (an adventurous enterprise is substituted by betting, riches by a surfeit of animals, and booster names are given--ironically--to animals: the puppy is called Andrew Jackson – a popular U.S. President - and the frog is named Daniel Webster –</a:t>
            </a:r>
            <a:r>
              <a:rPr lang="cs-CZ" sz="1600" dirty="0" smtClean="0"/>
              <a:t> a </a:t>
            </a:r>
            <a:r>
              <a:rPr lang="en-GB" sz="1600" dirty="0" smtClean="0"/>
              <a:t>contemporary politician).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In 1864 Mark Twain arrived in </a:t>
            </a:r>
            <a:r>
              <a:rPr lang="en-GB" sz="1600" b="1" dirty="0" smtClean="0"/>
              <a:t>San Francisco</a:t>
            </a:r>
            <a:r>
              <a:rPr lang="en-GB" sz="1600" dirty="0" smtClean="0"/>
              <a:t> and a year later he started to contribute to </a:t>
            </a:r>
            <a:r>
              <a:rPr lang="en-GB" sz="1600" b="1" dirty="0" smtClean="0"/>
              <a:t>the literary magazine </a:t>
            </a:r>
            <a:r>
              <a:rPr lang="en-GB" sz="1600" b="1" i="1" dirty="0" smtClean="0"/>
              <a:t>The Californian</a:t>
            </a:r>
            <a:r>
              <a:rPr lang="en-GB" sz="1600" dirty="0" smtClean="0"/>
              <a:t>. Here his first tales appeared, and he also became acquainted with another story-teller and successful writer from the West Coast, </a:t>
            </a:r>
            <a:r>
              <a:rPr lang="en-GB" sz="1600" b="1" dirty="0" smtClean="0"/>
              <a:t>Bret Harte</a:t>
            </a:r>
            <a:r>
              <a:rPr lang="en-GB" sz="1600" dirty="0" smtClean="0"/>
              <a:t> (1836-1902), a journalist and a poet who also started to write short stories from mining camps and had great success with the collection entitled </a:t>
            </a:r>
            <a:r>
              <a:rPr lang="en-GB" sz="1600" i="1" dirty="0" smtClean="0"/>
              <a:t>The Luck of Roaring Camp and Other Stories </a:t>
            </a:r>
            <a:r>
              <a:rPr lang="en-GB" sz="1600" dirty="0" smtClean="0"/>
              <a:t>(1870).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Twain‘s next very popular work, </a:t>
            </a:r>
            <a:r>
              <a:rPr lang="en-GB" sz="1600" b="1" i="1" dirty="0" smtClean="0"/>
              <a:t>Innocents Abroad </a:t>
            </a:r>
            <a:r>
              <a:rPr lang="en-GB" sz="1600" dirty="0" smtClean="0"/>
              <a:t>(1869) has no longer features of tall tale, but the </a:t>
            </a:r>
            <a:r>
              <a:rPr lang="cs-CZ" sz="1600" dirty="0" err="1" smtClean="0"/>
              <a:t>tall</a:t>
            </a:r>
            <a:r>
              <a:rPr lang="cs-CZ" sz="1600" dirty="0" smtClean="0"/>
              <a:t> </a:t>
            </a:r>
            <a:r>
              <a:rPr lang="en-GB" sz="1600" dirty="0" smtClean="0"/>
              <a:t>tale  tradition became formative for all his later creation. It is a series of letters (originally written for newspapers) describing a </a:t>
            </a:r>
            <a:r>
              <a:rPr lang="en-GB" sz="1600" b="1" dirty="0" smtClean="0"/>
              <a:t>steamboat travel of a party of Americans to Europe, Egypt and Palestine</a:t>
            </a:r>
            <a:r>
              <a:rPr lang="en-GB" sz="1600" dirty="0" smtClean="0"/>
              <a:t>. It is ironical and looks at everything foreign with deep suspicion, but its irony turns also against the narrow-mindedness of Americans unable to understand cultural differences. Although the balance in this book is still in favour of Americans, Twain</a:t>
            </a:r>
            <a:r>
              <a:rPr lang="cs-CZ" sz="1600" dirty="0" smtClean="0"/>
              <a:t>‘</a:t>
            </a:r>
            <a:r>
              <a:rPr lang="en-GB" sz="1600" dirty="0" smtClean="0"/>
              <a:t>s later satires become exceedingly critical of U.S. mentality and religion.</a:t>
            </a:r>
            <a:endParaRPr lang="en-GB" sz="1600" dirty="0"/>
          </a:p>
        </p:txBody>
      </p:sp>
      <p:pic>
        <p:nvPicPr>
          <p:cNvPr id="5" name="Zástupný symbol pro obsah 4" descr="Virginia City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7"/>
          <a:stretch/>
        </p:blipFill>
        <p:spPr bwMode="auto">
          <a:xfrm>
            <a:off x="9283700" y="0"/>
            <a:ext cx="2908300" cy="2562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https://upload.wikimedia.org/wikipedia/commons/e/e1/2009-0724-CA-AngelsHot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315" y="2486614"/>
            <a:ext cx="276627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Jumping Frog of Calaveras Count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t="4444" r="21558" b="8056"/>
          <a:stretch/>
        </p:blipFill>
        <p:spPr bwMode="auto">
          <a:xfrm>
            <a:off x="9400315" y="4430614"/>
            <a:ext cx="1697564" cy="19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097879" y="4430614"/>
            <a:ext cx="12991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Top: Virginia</a:t>
            </a:r>
          </a:p>
          <a:p>
            <a:r>
              <a:rPr lang="cs-CZ" sz="1400" dirty="0" smtClean="0"/>
              <a:t>City; </a:t>
            </a:r>
            <a:r>
              <a:rPr lang="cs-CZ" sz="1400" dirty="0" err="1"/>
              <a:t>M</a:t>
            </a:r>
            <a:r>
              <a:rPr lang="cs-CZ" sz="1400" dirty="0" err="1" smtClean="0"/>
              <a:t>iddle</a:t>
            </a:r>
            <a:r>
              <a:rPr lang="cs-CZ" sz="1400" dirty="0" smtClean="0"/>
              <a:t>:</a:t>
            </a:r>
          </a:p>
          <a:p>
            <a:r>
              <a:rPr lang="cs-CZ" sz="1400" dirty="0" err="1" smtClean="0"/>
              <a:t>Angels</a:t>
            </a:r>
            <a:r>
              <a:rPr lang="cs-CZ" sz="1400" dirty="0" smtClean="0"/>
              <a:t> Hotel </a:t>
            </a:r>
          </a:p>
          <a:p>
            <a:r>
              <a:rPr lang="cs-CZ" sz="1400" dirty="0" err="1"/>
              <a:t>a</a:t>
            </a:r>
            <a:r>
              <a:rPr lang="cs-CZ" sz="1400" dirty="0" err="1" smtClean="0"/>
              <a:t>t</a:t>
            </a:r>
            <a:r>
              <a:rPr lang="cs-CZ" sz="1400" dirty="0" smtClean="0"/>
              <a:t> </a:t>
            </a:r>
            <a:r>
              <a:rPr lang="cs-CZ" sz="1400" dirty="0" err="1" smtClean="0"/>
              <a:t>Angels</a:t>
            </a:r>
            <a:r>
              <a:rPr lang="cs-CZ" sz="1400" dirty="0" smtClean="0"/>
              <a:t> Camp, CA, </a:t>
            </a:r>
            <a:r>
              <a:rPr lang="cs-CZ" sz="1400" dirty="0" err="1" smtClean="0"/>
              <a:t>where</a:t>
            </a:r>
            <a:r>
              <a:rPr lang="cs-CZ" sz="1400" dirty="0"/>
              <a:t> </a:t>
            </a:r>
            <a:r>
              <a:rPr lang="cs-CZ" sz="1400" dirty="0" err="1" smtClean="0"/>
              <a:t>Twain</a:t>
            </a:r>
            <a:r>
              <a:rPr lang="cs-CZ" sz="1400" dirty="0" smtClean="0"/>
              <a:t> </a:t>
            </a:r>
            <a:r>
              <a:rPr lang="cs-CZ" sz="1400" dirty="0" err="1" smtClean="0"/>
              <a:t>heard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story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Frog</a:t>
            </a:r>
            <a:r>
              <a:rPr lang="cs-CZ" sz="1400" dirty="0" smtClean="0"/>
              <a:t>; </a:t>
            </a:r>
            <a:r>
              <a:rPr lang="cs-CZ" sz="1400" dirty="0" err="1"/>
              <a:t>B</a:t>
            </a:r>
            <a:r>
              <a:rPr lang="cs-CZ" sz="1400" dirty="0" err="1" smtClean="0"/>
              <a:t>ottom</a:t>
            </a:r>
            <a:r>
              <a:rPr lang="cs-CZ" sz="1400" dirty="0" smtClean="0"/>
              <a:t>: </a:t>
            </a:r>
            <a:r>
              <a:rPr lang="cs-CZ" sz="1400" dirty="0" err="1" smtClean="0"/>
              <a:t>one</a:t>
            </a:r>
            <a:r>
              <a:rPr lang="cs-CZ" sz="1400" dirty="0" smtClean="0"/>
              <a:t> </a:t>
            </a:r>
          </a:p>
          <a:p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Frog</a:t>
            </a:r>
            <a:r>
              <a:rPr lang="cs-CZ" sz="1400" dirty="0" smtClean="0"/>
              <a:t> </a:t>
            </a:r>
            <a:r>
              <a:rPr lang="cs-CZ" sz="1400" dirty="0" err="1" smtClean="0"/>
              <a:t>statues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25191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782" y="0"/>
            <a:ext cx="11942618" cy="674256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Mark </a:t>
            </a:r>
            <a:r>
              <a:rPr lang="cs-CZ" sz="3600" dirty="0" err="1" smtClean="0">
                <a:latin typeface="Arial Black" panose="020B0A04020102020204" pitchFamily="34" charset="0"/>
              </a:rPr>
              <a:t>Twain’s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Later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Years</a:t>
            </a:r>
            <a:r>
              <a:rPr lang="cs-CZ" sz="3600" dirty="0">
                <a:latin typeface="Arial Black" panose="020B0A04020102020204" pitchFamily="34" charset="0"/>
              </a:rPr>
              <a:t>: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Huckleberry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Finn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9461486" cy="637989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 smtClean="0"/>
              <a:t>The real gateway to Twain’s literary success was not his writing but his </a:t>
            </a:r>
            <a:r>
              <a:rPr lang="en-GB" sz="1800" b="1" dirty="0" smtClean="0"/>
              <a:t>marriage to</a:t>
            </a:r>
            <a:r>
              <a:rPr lang="en-GB" sz="1800" dirty="0" smtClean="0"/>
              <a:t> </a:t>
            </a:r>
            <a:r>
              <a:rPr lang="en-GB" sz="1800" b="1" dirty="0" smtClean="0"/>
              <a:t>Olivia Langdon</a:t>
            </a:r>
            <a:r>
              <a:rPr lang="en-GB" sz="1800" dirty="0" smtClean="0"/>
              <a:t>, the delicate daughter of a wealthy industrialist from New York State. In terms of his writing, the support of </a:t>
            </a:r>
            <a:r>
              <a:rPr lang="en-GB" sz="1800" b="1" dirty="0" smtClean="0"/>
              <a:t>William Dean Howells</a:t>
            </a:r>
            <a:r>
              <a:rPr lang="en-GB" sz="1800" dirty="0" smtClean="0"/>
              <a:t>, the editor of leading literary magazine </a:t>
            </a:r>
            <a:r>
              <a:rPr lang="en-GB" sz="1800" b="1" i="1" dirty="0" smtClean="0"/>
              <a:t>Atlantic Monthly</a:t>
            </a:r>
            <a:r>
              <a:rPr lang="en-GB" sz="1800" dirty="0" smtClean="0"/>
              <a:t> played an important role.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 smtClean="0"/>
              <a:t>The </a:t>
            </a:r>
            <a:r>
              <a:rPr lang="en-GB" sz="1800" b="1" dirty="0" smtClean="0"/>
              <a:t>letter to</a:t>
            </a:r>
            <a:r>
              <a:rPr lang="en-GB" sz="1800" dirty="0" smtClean="0"/>
              <a:t> Twain‘s friend </a:t>
            </a:r>
            <a:r>
              <a:rPr lang="en-GB" sz="1800" b="1" dirty="0" smtClean="0"/>
              <a:t>Will Bowen</a:t>
            </a:r>
            <a:r>
              <a:rPr lang="en-GB" sz="1800" dirty="0" smtClean="0"/>
              <a:t> (1870) reveals a </a:t>
            </a:r>
            <a:r>
              <a:rPr lang="en-GB" sz="1800" b="1" dirty="0" smtClean="0"/>
              <a:t>deep split between Twain‘s family life + the lifestyle of upper class society</a:t>
            </a:r>
            <a:r>
              <a:rPr lang="cs-CZ" sz="1800" b="1" dirty="0" smtClean="0"/>
              <a:t>,</a:t>
            </a:r>
            <a:r>
              <a:rPr lang="en-GB" sz="1800" dirty="0" smtClean="0"/>
              <a:t> </a:t>
            </a:r>
            <a:r>
              <a:rPr lang="en-GB" sz="1800" b="1" dirty="0" smtClean="0"/>
              <a:t>and his memories from childhood and youth </a:t>
            </a:r>
            <a:r>
              <a:rPr lang="en-GB" sz="1800" dirty="0" smtClean="0"/>
              <a:t>whose syntax resembles the tall tale.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This split shows itself in Twain‘s literary creation: </a:t>
            </a:r>
          </a:p>
          <a:p>
            <a:pPr marL="230400" indent="-230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-   </a:t>
            </a:r>
            <a:r>
              <a:rPr lang="en-GB" sz="1800" b="1" dirty="0" smtClean="0"/>
              <a:t>works written for his “drawer,”</a:t>
            </a:r>
            <a:r>
              <a:rPr lang="en-GB" sz="1800" dirty="0" smtClean="0"/>
              <a:t> posthumously published </a:t>
            </a:r>
            <a:r>
              <a:rPr lang="en-GB" sz="1800" b="1" dirty="0" smtClean="0"/>
              <a:t>bitter satires</a:t>
            </a:r>
            <a:r>
              <a:rPr lang="en-GB" sz="1800" dirty="0" smtClean="0"/>
              <a:t>: </a:t>
            </a:r>
            <a:r>
              <a:rPr lang="en-GB" sz="1800" b="1" i="1" dirty="0" smtClean="0"/>
              <a:t>Letters from the Earth, Papers of the Adam Family, Damned Human Race</a:t>
            </a:r>
            <a:r>
              <a:rPr lang="en-GB" sz="1800" i="1" dirty="0" smtClean="0"/>
              <a:t>, </a:t>
            </a:r>
            <a:r>
              <a:rPr lang="en-GB" sz="1800" dirty="0" smtClean="0"/>
              <a:t>etc</a:t>
            </a:r>
            <a:r>
              <a:rPr lang="en-GB" sz="1800" i="1" dirty="0" smtClean="0"/>
              <a:t>., </a:t>
            </a:r>
            <a:r>
              <a:rPr lang="en-GB" sz="1800" dirty="0" smtClean="0"/>
              <a:t>and the novel </a:t>
            </a:r>
            <a:r>
              <a:rPr lang="en-GB" sz="1800" b="1" i="1" dirty="0" smtClean="0"/>
              <a:t>The Mysterious Stranger</a:t>
            </a:r>
            <a:r>
              <a:rPr lang="en-GB" sz="1800" i="1" dirty="0" smtClean="0"/>
              <a:t>. </a:t>
            </a:r>
            <a:r>
              <a:rPr lang="en-GB" sz="1800" dirty="0" smtClean="0"/>
              <a:t>The speaker is usually Satan visiting the Earth and writing derogatory accounts on Americans and all human beings. Some satires (</a:t>
            </a:r>
            <a:r>
              <a:rPr lang="en-GB" sz="1800" i="1" dirty="0" smtClean="0"/>
              <a:t>The Man Who Corrupted </a:t>
            </a:r>
            <a:r>
              <a:rPr lang="en-GB" sz="1800" i="1" dirty="0" err="1" smtClean="0"/>
              <a:t>Hadleyburg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Puddenhead</a:t>
            </a:r>
            <a:r>
              <a:rPr lang="cs-CZ" sz="1800" i="1" dirty="0" smtClean="0"/>
              <a:t> Wilson, United </a:t>
            </a:r>
            <a:r>
              <a:rPr lang="cs-CZ" sz="1800" i="1" dirty="0" err="1" smtClean="0"/>
              <a:t>States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Lyncherdom</a:t>
            </a:r>
            <a:r>
              <a:rPr lang="en-GB" sz="1800" dirty="0" smtClean="0"/>
              <a:t>)</a:t>
            </a:r>
            <a:r>
              <a:rPr lang="en-GB" sz="1800" i="1" dirty="0" smtClean="0"/>
              <a:t> </a:t>
            </a:r>
            <a:r>
              <a:rPr lang="en-GB" sz="1800" dirty="0" smtClean="0"/>
              <a:t>published in Twain‘s late years.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800" b="1" dirty="0" smtClean="0"/>
              <a:t>works written for publication, but reviving and recasting the memories of his boyhood and youth</a:t>
            </a:r>
            <a:r>
              <a:rPr lang="en-GB" sz="1800" dirty="0" smtClean="0"/>
              <a:t>: </a:t>
            </a:r>
            <a:r>
              <a:rPr lang="en-GB" sz="1800" i="1" dirty="0" smtClean="0"/>
              <a:t>The Adventures of Tom Sawyer </a:t>
            </a:r>
            <a:r>
              <a:rPr lang="en-GB" sz="1800" dirty="0" smtClean="0"/>
              <a:t>(1876, the original title was </a:t>
            </a:r>
            <a:r>
              <a:rPr lang="en-GB" sz="1800" i="1" dirty="0" smtClean="0"/>
              <a:t>A Boy’s Manuscript</a:t>
            </a:r>
            <a:r>
              <a:rPr lang="en-GB" sz="1800" dirty="0" smtClean="0"/>
              <a:t>), </a:t>
            </a:r>
            <a:r>
              <a:rPr lang="en-GB" sz="1800" i="1" dirty="0" smtClean="0"/>
              <a:t>Old Times on the Mississippi </a:t>
            </a:r>
            <a:r>
              <a:rPr lang="en-GB" sz="1800" dirty="0" smtClean="0"/>
              <a:t>(later </a:t>
            </a:r>
            <a:r>
              <a:rPr lang="en-GB" sz="1800" i="1" dirty="0" smtClean="0"/>
              <a:t>Life on the Mississippi</a:t>
            </a:r>
            <a:r>
              <a:rPr lang="en-GB" sz="1800" dirty="0" smtClean="0"/>
              <a:t>, 1883), </a:t>
            </a:r>
            <a:r>
              <a:rPr lang="en-GB" sz="1800" b="1" i="1" dirty="0" smtClean="0"/>
              <a:t>The Adventures of Huckleberry Finn</a:t>
            </a:r>
            <a:r>
              <a:rPr lang="en-GB" sz="1800" b="1" dirty="0" smtClean="0"/>
              <a:t> </a:t>
            </a:r>
            <a:r>
              <a:rPr lang="en-GB" sz="1800" dirty="0" smtClean="0"/>
              <a:t>(1884).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Features of </a:t>
            </a:r>
            <a:r>
              <a:rPr lang="en-GB" sz="1800" b="1" i="1" dirty="0" smtClean="0"/>
              <a:t>Huckleberry Finn</a:t>
            </a:r>
            <a:r>
              <a:rPr lang="en-GB" sz="1800" dirty="0" smtClean="0"/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800" b="1" dirty="0" smtClean="0"/>
              <a:t>Original concept:</a:t>
            </a:r>
            <a:r>
              <a:rPr lang="en-GB" sz="1800" dirty="0" smtClean="0"/>
              <a:t> </a:t>
            </a:r>
            <a:r>
              <a:rPr lang="en-GB" sz="1800" b="1" dirty="0" smtClean="0"/>
              <a:t>local </a:t>
            </a:r>
            <a:r>
              <a:rPr lang="en-GB" sz="1800" b="1" dirty="0" err="1" smtClean="0"/>
              <a:t>color</a:t>
            </a:r>
            <a:r>
              <a:rPr lang="en-GB" sz="1800" b="1" dirty="0" smtClean="0"/>
              <a:t> novel</a:t>
            </a:r>
            <a:r>
              <a:rPr lang="en-GB" sz="1800" dirty="0" smtClean="0"/>
              <a:t> documenting </a:t>
            </a:r>
            <a:r>
              <a:rPr lang="en-GB" sz="1800" b="1" dirty="0" smtClean="0"/>
              <a:t>the dialects spoken in the Mississippi valley</a:t>
            </a:r>
            <a:r>
              <a:rPr lang="en-GB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800" b="1" dirty="0" smtClean="0"/>
              <a:t>First person narrative</a:t>
            </a:r>
            <a:r>
              <a:rPr lang="en-GB" sz="1800" dirty="0" smtClean="0"/>
              <a:t>: </a:t>
            </a:r>
            <a:r>
              <a:rPr lang="en-GB" sz="1800" b="1" dirty="0" smtClean="0"/>
              <a:t>tension between child‘s and adult‘s perspective</a:t>
            </a:r>
            <a:r>
              <a:rPr lang="en-GB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800" b="1" dirty="0" smtClean="0"/>
              <a:t>The first novel of </a:t>
            </a:r>
            <a:r>
              <a:rPr lang="en-GB" sz="1800" b="1" dirty="0" err="1" smtClean="0"/>
              <a:t>uprootedness</a:t>
            </a:r>
            <a:r>
              <a:rPr lang="en-GB" sz="1800" dirty="0" smtClean="0"/>
              <a:t>: the hero always </a:t>
            </a:r>
            <a:r>
              <a:rPr lang="en-GB" sz="1800" b="1" dirty="0" smtClean="0"/>
              <a:t>“on the road”</a:t>
            </a:r>
            <a:r>
              <a:rPr lang="en-GB" sz="1800" dirty="0" smtClean="0"/>
              <a:t>, bound for “</a:t>
            </a:r>
            <a:r>
              <a:rPr lang="en-GB" sz="1800" b="1" dirty="0" smtClean="0"/>
              <a:t>the territory” </a:t>
            </a:r>
            <a:r>
              <a:rPr lang="en-GB" sz="1800" dirty="0" smtClean="0"/>
              <a:t>(Nevada)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800" b="1" dirty="0" smtClean="0"/>
              <a:t>Moral dilemma and pragmatic (non-ideological) attitude to the question of slavery: </a:t>
            </a:r>
            <a:r>
              <a:rPr lang="en-GB" sz="1800" dirty="0" smtClean="0"/>
              <a:t>Huck decides to lie in order to protect his black friend Jim </a:t>
            </a:r>
            <a:r>
              <a:rPr lang="cs-CZ" sz="1800" dirty="0" err="1" smtClean="0"/>
              <a:t>from</a:t>
            </a:r>
            <a:r>
              <a:rPr lang="en-GB" sz="1800" dirty="0" smtClean="0"/>
              <a:t> slave-hunters. Jim </a:t>
            </a:r>
            <a:r>
              <a:rPr lang="cs-CZ" sz="1800" dirty="0" err="1" smtClean="0"/>
              <a:t>is</a:t>
            </a:r>
            <a:r>
              <a:rPr lang="cs-CZ" sz="1800" dirty="0" smtClean="0"/>
              <a:t> not </a:t>
            </a:r>
            <a:r>
              <a:rPr lang="cs-CZ" sz="1800" dirty="0" err="1" smtClean="0"/>
              <a:t>liberated</a:t>
            </a:r>
            <a:r>
              <a:rPr lang="cs-CZ" sz="1800" dirty="0" smtClean="0"/>
              <a:t> but </a:t>
            </a:r>
            <a:r>
              <a:rPr lang="cs-CZ" sz="1800" dirty="0" err="1" smtClean="0"/>
              <a:t>emancipated</a:t>
            </a:r>
            <a:r>
              <a:rPr lang="cs-CZ" sz="1800" dirty="0" smtClean="0"/>
              <a:t>.</a:t>
            </a:r>
            <a:endParaRPr lang="en-GB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800" b="1" dirty="0" smtClean="0"/>
              <a:t>Satire: </a:t>
            </a:r>
            <a:r>
              <a:rPr lang="en-GB" sz="1800" dirty="0" smtClean="0"/>
              <a:t>booster behaviour, confidence men (David Garrick, Edmund Kean – Duke of Bridgewater, the Dauphin of France), Southern Romanticism, mass violence (lynching).</a:t>
            </a:r>
            <a:endParaRPr lang="en-GB" sz="1800" b="1" dirty="0"/>
          </a:p>
        </p:txBody>
      </p:sp>
      <p:pic>
        <p:nvPicPr>
          <p:cNvPr id="5" name="Zástupný symbol pro obsah 4" descr="https://upload.wikimedia.org/wikipedia/commons/0/00/Olivia_Langdon_Clemens%2C_1869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21439" b="18033"/>
          <a:stretch/>
        </p:blipFill>
        <p:spPr bwMode="auto">
          <a:xfrm>
            <a:off x="9402564" y="907346"/>
            <a:ext cx="1356189" cy="2569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https://upload.wikimedia.org/wikipedia/commons/2/2d/Mark_Twain_by_Abdullah_Fr%C3%A8res%2C_186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t="6946" r="19815" b="12301"/>
          <a:stretch/>
        </p:blipFill>
        <p:spPr bwMode="auto">
          <a:xfrm>
            <a:off x="10758753" y="907346"/>
            <a:ext cx="1433247" cy="2569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260233" y="5588156"/>
            <a:ext cx="2997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Top: Olivia </a:t>
            </a:r>
            <a:r>
              <a:rPr lang="cs-CZ" sz="1600" dirty="0" err="1" smtClean="0"/>
              <a:t>Langdon</a:t>
            </a:r>
            <a:r>
              <a:rPr lang="cs-CZ" sz="1600" dirty="0" smtClean="0"/>
              <a:t>, </a:t>
            </a:r>
            <a:r>
              <a:rPr lang="cs-CZ" sz="1600" dirty="0" err="1" smtClean="0"/>
              <a:t>aged</a:t>
            </a:r>
            <a:r>
              <a:rPr lang="cs-CZ" sz="1600" dirty="0" smtClean="0"/>
              <a:t> 15 </a:t>
            </a:r>
          </a:p>
          <a:p>
            <a:r>
              <a:rPr lang="cs-CZ" sz="1600" dirty="0" smtClean="0"/>
              <a:t>and S.L. </a:t>
            </a:r>
            <a:r>
              <a:rPr lang="cs-CZ" sz="1600" dirty="0" err="1" smtClean="0"/>
              <a:t>Clemens</a:t>
            </a:r>
            <a:r>
              <a:rPr lang="cs-CZ" sz="1600" dirty="0" smtClean="0"/>
              <a:t>, </a:t>
            </a:r>
            <a:r>
              <a:rPr lang="cs-CZ" sz="1600" dirty="0" err="1" smtClean="0"/>
              <a:t>aged</a:t>
            </a:r>
            <a:r>
              <a:rPr lang="cs-CZ" sz="1600" dirty="0" smtClean="0"/>
              <a:t> 31</a:t>
            </a:r>
          </a:p>
          <a:p>
            <a:r>
              <a:rPr lang="cs-CZ" sz="1600" dirty="0" err="1" smtClean="0"/>
              <a:t>Bottom</a:t>
            </a:r>
            <a:r>
              <a:rPr lang="cs-CZ" sz="1600" dirty="0" smtClean="0"/>
              <a:t>: E.W. </a:t>
            </a:r>
            <a:r>
              <a:rPr lang="cs-CZ" sz="1600" dirty="0" err="1" smtClean="0"/>
              <a:t>Kemble‘s</a:t>
            </a:r>
            <a:r>
              <a:rPr lang="cs-CZ" sz="1600" dirty="0" smtClean="0"/>
              <a:t> </a:t>
            </a:r>
            <a:r>
              <a:rPr lang="cs-CZ" sz="1600" dirty="0" err="1" smtClean="0"/>
              <a:t>illustration</a:t>
            </a:r>
            <a:endParaRPr lang="cs-CZ" sz="1600" dirty="0" smtClean="0"/>
          </a:p>
          <a:p>
            <a:r>
              <a:rPr lang="cs-CZ" sz="1600" dirty="0"/>
              <a:t>t</a:t>
            </a:r>
            <a:r>
              <a:rPr lang="cs-CZ" sz="1600" dirty="0" smtClean="0"/>
              <a:t>o  </a:t>
            </a:r>
            <a:r>
              <a:rPr lang="cs-CZ" sz="1600" i="1" dirty="0" err="1" smtClean="0"/>
              <a:t>Huckleberry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Finn</a:t>
            </a:r>
            <a:r>
              <a:rPr lang="cs-CZ" sz="1600" i="1" dirty="0" smtClean="0"/>
              <a:t> </a:t>
            </a:r>
            <a:r>
              <a:rPr lang="cs-CZ" sz="1600" dirty="0" smtClean="0"/>
              <a:t>(1884)</a:t>
            </a:r>
            <a:endParaRPr lang="cs-CZ" sz="1600" dirty="0"/>
          </a:p>
        </p:txBody>
      </p:sp>
      <p:pic>
        <p:nvPicPr>
          <p:cNvPr id="8" name="Obrázek 7" descr="https://upload.wikimedia.org/wikipedia/commons/0/0e/Jim_and_ghost_huck_fin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5816" r="6454"/>
          <a:stretch/>
        </p:blipFill>
        <p:spPr bwMode="auto">
          <a:xfrm>
            <a:off x="9461486" y="3557227"/>
            <a:ext cx="2450168" cy="20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61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1872</Words>
  <Application>Microsoft Office PowerPoint</Application>
  <PresentationFormat>Širokoúhlá obrazovka</PresentationFormat>
  <Paragraphs>61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Motiv Office</vt:lpstr>
      <vt:lpstr>Mark Twain, the Tall Tale, and Local Color Local Color and the Tall Tale</vt:lpstr>
      <vt:lpstr>Sources of Tall Tale: Booster Talk and Tall Talk</vt:lpstr>
      <vt:lpstr>Features and Heroes of Tall Tale</vt:lpstr>
      <vt:lpstr>Mark Twain: Early Years</vt:lpstr>
      <vt:lpstr>Mark Twain’s Later Years: Huckleberry Finn</vt:lpstr>
    </vt:vector>
  </TitlesOfParts>
  <Company>Filozofická fakulta, 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Twain, the Tall Tale, and Local Color 1. Local Color and the Tall Tale</dc:title>
  <dc:creator>Martin Procházka</dc:creator>
  <cp:lastModifiedBy>Procházka, Martin</cp:lastModifiedBy>
  <cp:revision>51</cp:revision>
  <dcterms:created xsi:type="dcterms:W3CDTF">2021-02-16T15:29:58Z</dcterms:created>
  <dcterms:modified xsi:type="dcterms:W3CDTF">2024-02-21T09:42:08Z</dcterms:modified>
</cp:coreProperties>
</file>