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1" r:id="rId3"/>
    <p:sldId id="268" r:id="rId4"/>
    <p:sldId id="260" r:id="rId5"/>
    <p:sldId id="365" r:id="rId6"/>
    <p:sldId id="259" r:id="rId7"/>
    <p:sldId id="258" r:id="rId8"/>
    <p:sldId id="262" r:id="rId9"/>
    <p:sldId id="257" r:id="rId10"/>
    <p:sldId id="272" r:id="rId11"/>
    <p:sldId id="379" r:id="rId12"/>
    <p:sldId id="366" r:id="rId13"/>
    <p:sldId id="266" r:id="rId14"/>
    <p:sldId id="398" r:id="rId15"/>
    <p:sldId id="382" r:id="rId16"/>
    <p:sldId id="381" r:id="rId17"/>
    <p:sldId id="368" r:id="rId18"/>
    <p:sldId id="285" r:id="rId19"/>
    <p:sldId id="300" r:id="rId20"/>
    <p:sldId id="292" r:id="rId21"/>
    <p:sldId id="293" r:id="rId22"/>
    <p:sldId id="294" r:id="rId23"/>
    <p:sldId id="299" r:id="rId24"/>
    <p:sldId id="295" r:id="rId25"/>
    <p:sldId id="298" r:id="rId26"/>
    <p:sldId id="383" r:id="rId27"/>
    <p:sldId id="384" r:id="rId28"/>
    <p:sldId id="367" r:id="rId29"/>
    <p:sldId id="264" r:id="rId30"/>
    <p:sldId id="265" r:id="rId31"/>
    <p:sldId id="358" r:id="rId32"/>
    <p:sldId id="360" r:id="rId33"/>
    <p:sldId id="359" r:id="rId34"/>
    <p:sldId id="369" r:id="rId35"/>
    <p:sldId id="370" r:id="rId36"/>
    <p:sldId id="362" r:id="rId37"/>
    <p:sldId id="361" r:id="rId38"/>
    <p:sldId id="363" r:id="rId39"/>
    <p:sldId id="364" r:id="rId40"/>
    <p:sldId id="302" r:id="rId41"/>
    <p:sldId id="303" r:id="rId42"/>
    <p:sldId id="304" r:id="rId43"/>
    <p:sldId id="305" r:id="rId44"/>
    <p:sldId id="307" r:id="rId45"/>
    <p:sldId id="318" r:id="rId46"/>
    <p:sldId id="37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5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982D1-2169-4882-9D2C-619360FD8F61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9657C-4E57-443D-9F45-07C649956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24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2804F-89C3-4205-BADA-9250F2914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6B7731-BEC0-41D1-9BFE-880196B02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18B412-1B24-4355-AA63-452CF9F3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AEE7F6-0B56-4F26-A50D-80EE982D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8B9B92-E5BD-4D44-BD4B-CCC57DD8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4BFAE-E9B5-44C8-90E4-49156D56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9E16CA-D36E-482C-B258-3CD8F0A6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18CCD7-9EF2-41F5-A883-7DBC5654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3719F4-0F00-458B-81F2-315CF989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ED2F3F-C30D-432C-B634-4C8D1687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3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3DC2D7-D3F1-4AC3-97C9-DC6836385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112002-5BE1-47F9-8FFF-41A918F4C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7A7862-A0D9-4222-A6A5-A879ED54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24F0F7-DF1C-45EC-BDEA-C5766F10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541A36-3FFE-4B9D-AB42-0AAD8CCC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1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C86EC-06CB-4ED0-A075-AA35F7C7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E34281-4862-4582-8D8E-4A9E5765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98DA6F-4C3E-4338-927C-98F47D07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1AF12D-ABAC-494A-B0B6-6BEE822A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851EDF-71E9-45FE-BC45-F02FDBE9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8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76222-5C90-4574-B8B6-19EF0F95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7F2C19-271C-4CC7-A464-A8ED04C63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4E78E9-8869-4249-9F91-E5785641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F5E773-5A8B-4190-B9ED-746A821A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4539F8-72D3-4AAC-B72C-093234E4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7940A-9984-4CAD-A840-EEDB3995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63E07-5738-47B2-9680-3CC06521C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C1C65-B249-4908-AB37-879F23EF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AEC6F9-067C-4E4C-B1B0-3BFECE89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C64264-6B8D-4DD3-85BD-5A5821DA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BCC60E-9325-4356-BDD0-F86CCD1F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6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3D50E-02D6-451F-AA8D-80559881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F54CF7-DE8E-4842-A162-335E205C8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71DF89-2BD5-4B3A-B88A-815D4ED1B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DCB7C8-72F4-4E79-87C4-8C44A3F9A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EF884D-BD6C-4204-8B9D-52CBBDF2A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101BC1-D098-45AB-B8DF-3D43F189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8A8C50-E607-427C-AF77-9B88A588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8BE7555-1A42-4124-AEBD-86B4281C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AC09B-0162-4308-BECB-C6F3E34E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15D468-54EB-4A42-9C44-8342819F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A3F733-2429-4A1A-BA0F-CF7AE77B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1D9885-1F73-4416-AAEA-7192D0B3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3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218DDAD-3E2A-47A2-939B-AAA8E16D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702FF8-5C72-4344-B5D9-97432EC5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5BE1A4-2999-4A6F-A4DE-C48F1B30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9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9E457-EC3C-42D5-AF48-3AE89142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D4D9F0-ACBA-495A-940A-5FC5A170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264949-D636-41FD-8156-5B20C7A6B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B06D53-0D67-4325-9A2C-34A840FF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BCACDE-C72C-462F-993F-56145E0F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E87203-0DD4-49A6-BB7A-074CE857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6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A96C4-4CBC-49BE-9F32-AA05CBE0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EE7AAB-CB8F-4387-9B5F-E4A6F6B8D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270F4A-5828-4C47-9E8D-A04E7DD0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8E5B05-832C-4D51-BC8C-A8769037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EC2F68-9D66-4F5B-9E4C-22E5F2B3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83A212-1C7D-463E-9682-60EE1FED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8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29D4C4-B61C-4EDB-837B-F02F0477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F2AED4-95E0-4ABA-9A56-FAC447014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1956AD-C62C-497B-A852-F8BABAF8F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8A8D-5D78-4DD7-9220-62A4035A75A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55CFE2-4422-4269-AD28-5280B4F14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B68BB4-E2FE-4927-BCD7-35E41F844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FA54-BCBA-4AF1-95CA-47C77C224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gust%C3%ADn_de_Iturbide" TargetMode="External"/><Relationship Id="rId5" Type="http://schemas.openxmlformats.org/officeDocument/2006/relationships/hyperlink" Target="https://en.wikipedia.org/wiki/Antonio_Jos%C3%A9_de_Sucre" TargetMode="Externa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omas.dvorak@fsv.c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3BB2CF9-D724-4031-A3C8-46C9654DD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DAEB07-A1FC-48B8-9B97-85A3EAFEF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871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6221EE-4757-4257-9AFD-AF54994B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1087627"/>
            <a:ext cx="11043458" cy="3338069"/>
          </a:xfrm>
        </p:spPr>
        <p:txBody>
          <a:bodyPr anchor="ctr">
            <a:normAutofit/>
          </a:bodyPr>
          <a:lstStyle/>
          <a:p>
            <a:pPr algn="l"/>
            <a:r>
              <a:rPr lang="cs-CZ" sz="8800"/>
              <a:t>Sociological theories of populism</a:t>
            </a:r>
            <a:endParaRPr lang="en-GB" sz="88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36DDF5-1A26-456A-AB7C-19791EA5D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5095701"/>
            <a:ext cx="11043458" cy="1197034"/>
          </a:xfrm>
        </p:spPr>
        <p:txBody>
          <a:bodyPr anchor="ctr">
            <a:normAutofit/>
          </a:bodyPr>
          <a:lstStyle/>
          <a:p>
            <a:pPr algn="l"/>
            <a:r>
              <a:rPr lang="cs-CZ" sz="2800"/>
              <a:t>Introduction </a:t>
            </a:r>
            <a:endParaRPr lang="en-GB" sz="2800"/>
          </a:p>
        </p:txBody>
      </p:sp>
      <p:grpSp>
        <p:nvGrpSpPr>
          <p:cNvPr id="67" name="Group 42">
            <a:extLst>
              <a:ext uri="{FF2B5EF4-FFF2-40B4-BE49-F238E27FC236}">
                <a16:creationId xmlns:a16="http://schemas.microsoft.com/office/drawing/2014/main" id="{FFC558B0-E15A-4439-964A-E116796B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77" y="2081322"/>
            <a:ext cx="239982" cy="1340860"/>
            <a:chOff x="51677" y="2081322"/>
            <a:chExt cx="239982" cy="1340860"/>
          </a:xfrm>
        </p:grpSpPr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6ED30F7C-0B80-4AF3-ABE5-6AB701D38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6510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F22687A1-9733-486E-BD02-80578A0CE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6510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B01704A8-E938-423E-9FDB-9519D24E3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5089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191149B4-3CAD-451F-AB8D-1ED6D7D02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5089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313271C8-C4C3-4B25-8E1F-11C0693A4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3668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3228CA6D-E75C-45B5-A1B7-5E02CAE0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3668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E3FDE651-896B-49A5-B70C-19B54EC13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2247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C409F776-BA43-44E6-A22A-151A5136F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2247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C846CA88-493D-4BC4-BD12-834B9CEF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08262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D61E728B-8EC3-4C84-9150-06F5E7222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08262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4AAABEAB-E36B-4A29-9602-8F1AF3020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33616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24F9C51E-864B-4E60-AF1D-E6A3098CA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33616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">
              <a:extLst>
                <a:ext uri="{FF2B5EF4-FFF2-40B4-BE49-F238E27FC236}">
                  <a16:creationId xmlns:a16="http://schemas.microsoft.com/office/drawing/2014/main" id="{0665AB40-0B54-4F21-B422-1F5C0EC0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321953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D1B8FEAC-124D-4A04-8DC2-CD077ACE6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321953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87566BE2-5047-4786-BE92-E80643CF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30774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143C62C9-F75F-44C3-BFBE-1A3334146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30774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E4E1C4B8-2FA9-4AED-B66D-595405B15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29353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A494CA6A-0021-4D21-A5BF-05BE30B8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29353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AD5C6811-4EBA-49BA-AEA9-9A90CDC14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27931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E9539E65-19A5-48E9-BCEA-DFA45E90F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27931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64">
            <a:extLst>
              <a:ext uri="{FF2B5EF4-FFF2-40B4-BE49-F238E27FC236}">
                <a16:creationId xmlns:a16="http://schemas.microsoft.com/office/drawing/2014/main" id="{CF2C2511-1962-4C4B-BB77-3E0B893A8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F8C7-8612-406B-A7C8-534ADD51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u="sng" dirty="0"/>
              <a:t>not</a:t>
            </a:r>
            <a:r>
              <a:rPr lang="cs-CZ" dirty="0"/>
              <a:t> </a:t>
            </a:r>
            <a:r>
              <a:rPr lang="cs-CZ" dirty="0" err="1"/>
              <a:t>populism</a:t>
            </a:r>
            <a:endParaRPr lang="en-GB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E03C7CD-39CE-4F83-BCF2-9A5B5C3A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 err="1"/>
              <a:t>Populism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b="1" dirty="0" err="1"/>
              <a:t>promising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hear</a:t>
            </a:r>
            <a:r>
              <a:rPr lang="cs-CZ" dirty="0"/>
              <a:t>.</a:t>
            </a:r>
          </a:p>
          <a:p>
            <a:pPr lvl="1"/>
            <a:r>
              <a:rPr lang="cs-CZ" dirty="0" err="1">
                <a:solidFill>
                  <a:schemeClr val="accent1"/>
                </a:solidFill>
              </a:rPr>
              <a:t>That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is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opportunism</a:t>
            </a:r>
            <a:r>
              <a:rPr lang="cs-CZ" dirty="0">
                <a:solidFill>
                  <a:schemeClr val="accent1"/>
                </a:solidFill>
              </a:rPr>
              <a:t>. </a:t>
            </a:r>
            <a:r>
              <a:rPr lang="cs-CZ" dirty="0" err="1">
                <a:solidFill>
                  <a:schemeClr val="accent1"/>
                </a:solidFill>
              </a:rPr>
              <a:t>Characteristics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all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politics</a:t>
            </a:r>
            <a:r>
              <a:rPr lang="cs-CZ" dirty="0">
                <a:solidFill>
                  <a:schemeClr val="accent1"/>
                </a:solidFill>
              </a:rPr>
              <a:t>.  </a:t>
            </a:r>
          </a:p>
          <a:p>
            <a:pPr lvl="1"/>
            <a:endParaRPr lang="cs-CZ" dirty="0">
              <a:solidFill>
                <a:schemeClr val="accent1"/>
              </a:solidFill>
            </a:endParaRPr>
          </a:p>
          <a:p>
            <a:r>
              <a:rPr lang="cs-CZ" dirty="0" err="1"/>
              <a:t>Populism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b="1" dirty="0" err="1"/>
              <a:t>giving</a:t>
            </a:r>
            <a:r>
              <a:rPr lang="cs-CZ" b="1" dirty="0"/>
              <a:t> </a:t>
            </a:r>
            <a:r>
              <a:rPr lang="cs-CZ" b="1" dirty="0" err="1"/>
              <a:t>money</a:t>
            </a:r>
            <a:r>
              <a:rPr lang="cs-CZ" b="1" dirty="0"/>
              <a:t> </a:t>
            </a:r>
            <a:r>
              <a:rPr lang="cs-CZ" dirty="0"/>
              <a:t>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, </a:t>
            </a:r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dirty="0" err="1"/>
              <a:t>spending</a:t>
            </a:r>
            <a:r>
              <a:rPr lang="cs-CZ" dirty="0"/>
              <a:t>. </a:t>
            </a:r>
          </a:p>
          <a:p>
            <a:pPr lvl="1"/>
            <a:r>
              <a:rPr lang="cs-CZ" dirty="0" err="1">
                <a:solidFill>
                  <a:schemeClr val="accent1"/>
                </a:solidFill>
              </a:rPr>
              <a:t>Irresponsible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fiscal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policy</a:t>
            </a:r>
            <a:r>
              <a:rPr lang="cs-CZ" dirty="0">
                <a:solidFill>
                  <a:schemeClr val="accent1"/>
                </a:solidFill>
              </a:rPr>
              <a:t> – budget </a:t>
            </a:r>
            <a:r>
              <a:rPr lang="cs-CZ" dirty="0" err="1">
                <a:solidFill>
                  <a:schemeClr val="accent1"/>
                </a:solidFill>
              </a:rPr>
              <a:t>deficits</a:t>
            </a:r>
            <a:r>
              <a:rPr lang="cs-CZ" dirty="0">
                <a:solidFill>
                  <a:schemeClr val="accent1"/>
                </a:solidFill>
              </a:rPr>
              <a:t>. P</a:t>
            </a:r>
            <a:r>
              <a:rPr lang="en-GB" dirty="0" err="1">
                <a:solidFill>
                  <a:schemeClr val="accent1"/>
                </a:solidFill>
              </a:rPr>
              <a:t>olicy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that</a:t>
            </a:r>
            <a:r>
              <a:rPr lang="en-GB" dirty="0">
                <a:solidFill>
                  <a:schemeClr val="accent1"/>
                </a:solidFill>
              </a:rPr>
              <a:t> neglects the adverse consequences of fiscal expansion</a:t>
            </a:r>
            <a:r>
              <a:rPr lang="cs-CZ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55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AF8C7-8612-406B-A7C8-534ADD51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Preliminary</a:t>
            </a:r>
            <a:r>
              <a:rPr lang="cs-CZ" dirty="0"/>
              <a:t> </a:t>
            </a:r>
            <a:r>
              <a:rPr lang="cs-CZ" dirty="0" err="1"/>
              <a:t>definition</a:t>
            </a:r>
            <a:endParaRPr lang="en-GB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E03C7CD-39CE-4F83-BCF2-9A5B5C3A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928"/>
            <a:ext cx="9299222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lvl="1" algn="just"/>
            <a:r>
              <a:rPr lang="cs-CZ" dirty="0" err="1"/>
              <a:t>When</a:t>
            </a:r>
            <a:r>
              <a:rPr lang="cs-CZ" dirty="0"/>
              <a:t> a </a:t>
            </a:r>
            <a:r>
              <a:rPr lang="cs-CZ" dirty="0" err="1"/>
              <a:t>political</a:t>
            </a:r>
            <a:r>
              <a:rPr lang="cs-CZ" dirty="0"/>
              <a:t> party/</a:t>
            </a:r>
            <a:r>
              <a:rPr lang="cs-CZ" dirty="0" err="1"/>
              <a:t>politician</a:t>
            </a:r>
            <a:r>
              <a:rPr lang="cs-CZ" dirty="0"/>
              <a:t> </a:t>
            </a:r>
            <a:r>
              <a:rPr lang="cs-CZ" dirty="0" err="1"/>
              <a:t>argues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b="1" dirty="0"/>
              <a:t>society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divided</a:t>
            </a:r>
            <a:r>
              <a:rPr lang="cs-CZ" b="1" dirty="0"/>
              <a:t>. And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divided</a:t>
            </a:r>
            <a:r>
              <a:rPr lang="cs-CZ" b="1" dirty="0"/>
              <a:t> </a:t>
            </a:r>
            <a:r>
              <a:rPr lang="cs-CZ" b="1" dirty="0" err="1"/>
              <a:t>into</a:t>
            </a:r>
            <a:r>
              <a:rPr lang="cs-CZ" b="1" dirty="0"/>
              <a:t> </a:t>
            </a:r>
            <a:r>
              <a:rPr lang="cs-CZ" b="1" dirty="0" err="1"/>
              <a:t>two</a:t>
            </a:r>
            <a:r>
              <a:rPr lang="cs-CZ" b="1" dirty="0"/>
              <a:t> </a:t>
            </a:r>
            <a:r>
              <a:rPr lang="cs-CZ" b="1" dirty="0" err="1"/>
              <a:t>parts</a:t>
            </a:r>
            <a:r>
              <a:rPr lang="cs-CZ" b="1" dirty="0"/>
              <a:t>: </a:t>
            </a:r>
            <a:r>
              <a:rPr lang="cs-CZ" b="1" dirty="0" err="1"/>
              <a:t>corrupt</a:t>
            </a:r>
            <a:r>
              <a:rPr lang="cs-CZ" b="1" dirty="0"/>
              <a:t> </a:t>
            </a:r>
            <a:r>
              <a:rPr lang="cs-CZ" b="1" dirty="0" err="1"/>
              <a:t>elites</a:t>
            </a:r>
            <a:r>
              <a:rPr lang="cs-CZ" b="1" dirty="0"/>
              <a:t> and „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people</a:t>
            </a:r>
            <a:r>
              <a:rPr lang="cs-CZ" b="1" dirty="0"/>
              <a:t>“.</a:t>
            </a:r>
            <a:r>
              <a:rPr lang="cs-CZ" dirty="0"/>
              <a:t> And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party/</a:t>
            </a:r>
            <a:r>
              <a:rPr lang="cs-CZ" dirty="0" err="1"/>
              <a:t>politician</a:t>
            </a:r>
            <a:r>
              <a:rPr lang="cs-CZ" dirty="0"/>
              <a:t> </a:t>
            </a:r>
            <a:r>
              <a:rPr lang="cs-CZ" dirty="0" err="1"/>
              <a:t>speaks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„</a:t>
            </a:r>
            <a:r>
              <a:rPr lang="cs-CZ" dirty="0" err="1"/>
              <a:t>people</a:t>
            </a:r>
            <a:r>
              <a:rPr lang="cs-CZ" dirty="0"/>
              <a:t>“. </a:t>
            </a:r>
          </a:p>
          <a:p>
            <a:pPr lvl="1" algn="just"/>
            <a:endParaRPr lang="cs-CZ" dirty="0"/>
          </a:p>
          <a:p>
            <a:pPr lvl="1" algn="just"/>
            <a:r>
              <a:rPr lang="cs-CZ" dirty="0"/>
              <a:t>Not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cs-CZ" dirty="0" err="1"/>
              <a:t>primarily</a:t>
            </a:r>
            <a:r>
              <a:rPr lang="cs-CZ" dirty="0"/>
              <a:t>)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representation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particular</a:t>
            </a:r>
            <a:r>
              <a:rPr lang="cs-CZ" dirty="0"/>
              <a:t> (</a:t>
            </a:r>
            <a:r>
              <a:rPr lang="cs-CZ" dirty="0" err="1"/>
              <a:t>left</a:t>
            </a:r>
            <a:r>
              <a:rPr lang="cs-CZ" dirty="0"/>
              <a:t>, </a:t>
            </a:r>
            <a:r>
              <a:rPr lang="cs-CZ" dirty="0" err="1"/>
              <a:t>right</a:t>
            </a:r>
            <a:r>
              <a:rPr lang="cs-CZ" dirty="0"/>
              <a:t>, </a:t>
            </a:r>
            <a:r>
              <a:rPr lang="cs-CZ" dirty="0" err="1"/>
              <a:t>liberal</a:t>
            </a:r>
            <a:r>
              <a:rPr lang="cs-CZ" dirty="0"/>
              <a:t>, </a:t>
            </a:r>
            <a:r>
              <a:rPr lang="cs-CZ" dirty="0" err="1"/>
              <a:t>conservative</a:t>
            </a:r>
            <a:r>
              <a:rPr lang="cs-CZ" dirty="0"/>
              <a:t>) </a:t>
            </a:r>
            <a:r>
              <a:rPr lang="cs-CZ" dirty="0" err="1"/>
              <a:t>interests</a:t>
            </a:r>
            <a:r>
              <a:rPr lang="cs-CZ" dirty="0"/>
              <a:t>. </a:t>
            </a:r>
          </a:p>
          <a:p>
            <a:pPr lvl="1" algn="just"/>
            <a:endParaRPr lang="cs-CZ" dirty="0"/>
          </a:p>
          <a:p>
            <a:pPr lvl="1" algn="just"/>
            <a:r>
              <a:rPr lang="en-US" dirty="0" err="1"/>
              <a:t>Tradional</a:t>
            </a:r>
            <a:r>
              <a:rPr lang="en-US" dirty="0"/>
              <a:t> parties: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structured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substantive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and </a:t>
            </a:r>
            <a:r>
              <a:rPr lang="cs-CZ" dirty="0" err="1"/>
              <a:t>goals</a:t>
            </a:r>
            <a:r>
              <a:rPr lang="cs-CZ" dirty="0"/>
              <a:t>.</a:t>
            </a:r>
            <a:endParaRPr lang="en-US" dirty="0"/>
          </a:p>
          <a:p>
            <a:pPr lvl="1" algn="just"/>
            <a:r>
              <a:rPr lang="en-US" dirty="0"/>
              <a:t>For populism 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„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represents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“ and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ideological</a:t>
            </a:r>
            <a:r>
              <a:rPr lang="cs-CZ" dirty="0"/>
              <a:t> </a:t>
            </a:r>
            <a:r>
              <a:rPr lang="cs-CZ" dirty="0" err="1"/>
              <a:t>conflicts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60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A8BCFE-D577-4392-9A11-5669FA79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Latin American societies and political regimes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8BCFE-D577-4392-9A11-5669FA79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societies</a:t>
            </a:r>
            <a:r>
              <a:rPr lang="cs-CZ" dirty="0"/>
              <a:t> and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50199-EB00-44CA-A423-1A881D32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Spanish</a:t>
            </a:r>
            <a:r>
              <a:rPr lang="cs-CZ" dirty="0"/>
              <a:t> and </a:t>
            </a:r>
            <a:r>
              <a:rPr lang="cs-CZ" dirty="0" err="1"/>
              <a:t>Portuguese</a:t>
            </a:r>
            <a:r>
              <a:rPr lang="cs-CZ" dirty="0"/>
              <a:t> </a:t>
            </a:r>
            <a:r>
              <a:rPr lang="cs-CZ" dirty="0" err="1"/>
              <a:t>colonies</a:t>
            </a:r>
            <a:r>
              <a:rPr lang="cs-CZ" dirty="0"/>
              <a:t>.</a:t>
            </a:r>
          </a:p>
          <a:p>
            <a:r>
              <a:rPr lang="cs-CZ" dirty="0" err="1"/>
              <a:t>Wars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independence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1800-1830s. </a:t>
            </a:r>
          </a:p>
          <a:p>
            <a:r>
              <a:rPr lang="cs-CZ" dirty="0" err="1"/>
              <a:t>Difficult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to </a:t>
            </a:r>
            <a:r>
              <a:rPr lang="cs-CZ" dirty="0" err="1"/>
              <a:t>democratization</a:t>
            </a:r>
            <a:r>
              <a:rPr lang="cs-CZ" dirty="0"/>
              <a:t>. </a:t>
            </a:r>
            <a:r>
              <a:rPr lang="cs-CZ" dirty="0" err="1"/>
              <a:t>Unstable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regimes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No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identity</a:t>
            </a:r>
          </a:p>
          <a:p>
            <a:pPr lvl="1"/>
            <a:r>
              <a:rPr lang="cs-CZ" dirty="0"/>
              <a:t>Not </a:t>
            </a:r>
            <a:r>
              <a:rPr lang="cs-CZ" dirty="0" err="1"/>
              <a:t>clearly</a:t>
            </a:r>
            <a:r>
              <a:rPr lang="cs-CZ" dirty="0"/>
              <a:t> </a:t>
            </a:r>
            <a:r>
              <a:rPr lang="cs-CZ" dirty="0" err="1"/>
              <a:t>established</a:t>
            </a:r>
            <a:r>
              <a:rPr lang="cs-CZ" dirty="0"/>
              <a:t> </a:t>
            </a:r>
            <a:r>
              <a:rPr lang="cs-CZ" dirty="0" err="1"/>
              <a:t>borders</a:t>
            </a:r>
            <a:endParaRPr lang="cs-CZ" dirty="0"/>
          </a:p>
          <a:p>
            <a:pPr lvl="1"/>
            <a:r>
              <a:rPr lang="cs-CZ" dirty="0" err="1"/>
              <a:t>Old</a:t>
            </a:r>
            <a:r>
              <a:rPr lang="cs-CZ" dirty="0"/>
              <a:t> (</a:t>
            </a:r>
            <a:r>
              <a:rPr lang="cs-CZ" dirty="0" err="1"/>
              <a:t>Spanish</a:t>
            </a:r>
            <a:r>
              <a:rPr lang="cs-CZ" dirty="0"/>
              <a:t>)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abolished</a:t>
            </a:r>
            <a:r>
              <a:rPr lang="cs-CZ" dirty="0"/>
              <a:t> (</a:t>
            </a:r>
            <a:r>
              <a:rPr lang="cs-CZ" dirty="0" err="1"/>
              <a:t>Spanish</a:t>
            </a:r>
            <a:r>
              <a:rPr lang="cs-CZ" dirty="0"/>
              <a:t> </a:t>
            </a:r>
            <a:r>
              <a:rPr lang="cs-CZ" dirty="0" err="1"/>
              <a:t>crown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New (</a:t>
            </a:r>
            <a:r>
              <a:rPr lang="cs-CZ" dirty="0" err="1"/>
              <a:t>democratic</a:t>
            </a:r>
            <a:r>
              <a:rPr lang="cs-CZ" dirty="0"/>
              <a:t>)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weak</a:t>
            </a:r>
            <a:r>
              <a:rPr lang="cs-CZ" dirty="0"/>
              <a:t>, </a:t>
            </a:r>
            <a:r>
              <a:rPr lang="cs-CZ" dirty="0" err="1"/>
              <a:t>power</a:t>
            </a:r>
            <a:r>
              <a:rPr lang="cs-CZ" dirty="0"/>
              <a:t> in </a:t>
            </a:r>
            <a:r>
              <a:rPr lang="cs-CZ" dirty="0" err="1"/>
              <a:t>hands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caudillos</a:t>
            </a:r>
            <a:endParaRPr lang="cs-CZ" dirty="0"/>
          </a:p>
          <a:p>
            <a:pPr lvl="1"/>
            <a:r>
              <a:rPr lang="cs-CZ" dirty="0" err="1"/>
              <a:t>Caudillismo</a:t>
            </a: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00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6353E3-AEAA-22CE-C02B-FB8EC33E2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273" y="1690688"/>
            <a:ext cx="6292913" cy="4802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98A91-C720-0878-E9AE-C49490D6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 in 1800-1830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3AD7B-839D-8341-9725-2BFB86BD9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2638"/>
            <a:ext cx="3869267" cy="4740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2F085-6A9A-B3B9-E44C-E7F014420E91}"/>
              </a:ext>
            </a:extLst>
          </p:cNvPr>
          <p:cNvSpPr txBox="1"/>
          <p:nvPr/>
        </p:nvSpPr>
        <p:spPr>
          <a:xfrm>
            <a:off x="5458178" y="4209710"/>
            <a:ext cx="12756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1830</a:t>
            </a:r>
          </a:p>
        </p:txBody>
      </p:sp>
    </p:spTree>
    <p:extLst>
      <p:ext uri="{BB962C8B-B14F-4D97-AF65-F5344CB8AC3E}">
        <p14:creationId xmlns:p14="http://schemas.microsoft.com/office/powerpoint/2010/main" val="35459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ón Bolívar">
            <a:extLst>
              <a:ext uri="{FF2B5EF4-FFF2-40B4-BE49-F238E27FC236}">
                <a16:creationId xmlns:a16="http://schemas.microsoft.com/office/drawing/2014/main" id="{DD2C19DA-0F03-E720-D3DA-7EFECB42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" y="0"/>
            <a:ext cx="3441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tonio José de Sucre">
            <a:extLst>
              <a:ext uri="{FF2B5EF4-FFF2-40B4-BE49-F238E27FC236}">
                <a16:creationId xmlns:a16="http://schemas.microsoft.com/office/drawing/2014/main" id="{9DB0690B-BD24-A2B3-3510-E2C5EA78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63" y="0"/>
            <a:ext cx="4418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gustín de Iturbide">
            <a:extLst>
              <a:ext uri="{FF2B5EF4-FFF2-40B4-BE49-F238E27FC236}">
                <a16:creationId xmlns:a16="http://schemas.microsoft.com/office/drawing/2014/main" id="{572F00EA-C76D-463C-BD59-C8E37CC3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50" y="0"/>
            <a:ext cx="4700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AB94297-5328-6C53-305C-FDB9ABB541AB}"/>
              </a:ext>
            </a:extLst>
          </p:cNvPr>
          <p:cNvSpPr txBox="1"/>
          <p:nvPr/>
        </p:nvSpPr>
        <p:spPr>
          <a:xfrm>
            <a:off x="985421" y="6312023"/>
            <a:ext cx="15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>
                <a:solidFill>
                  <a:schemeClr val="bg1"/>
                </a:solidFill>
              </a:rPr>
              <a:t>Simón</a:t>
            </a:r>
            <a:r>
              <a:rPr lang="cs-CZ" u="sng" dirty="0">
                <a:solidFill>
                  <a:schemeClr val="bg1"/>
                </a:solidFill>
              </a:rPr>
              <a:t> Bolívar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8C14F3-CA41-BCA2-73AC-2F478D1ECC55}"/>
              </a:ext>
            </a:extLst>
          </p:cNvPr>
          <p:cNvSpPr txBox="1"/>
          <p:nvPr/>
        </p:nvSpPr>
        <p:spPr>
          <a:xfrm>
            <a:off x="4365079" y="6312023"/>
            <a:ext cx="27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Antonio José de Suc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Antonio José de </a:t>
            </a:r>
            <a:r>
              <a:rPr lang="cs-CZ" b="0" i="0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 tooltip="Antonio José de Suc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Sucre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B86C5E-E8D5-C5ED-2753-1E66C2CF6293}"/>
              </a:ext>
            </a:extLst>
          </p:cNvPr>
          <p:cNvSpPr txBox="1"/>
          <p:nvPr/>
        </p:nvSpPr>
        <p:spPr>
          <a:xfrm>
            <a:off x="8681701" y="6329325"/>
            <a:ext cx="227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Agustín de Iturb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Agustín</a:t>
            </a:r>
            <a:r>
              <a:rPr lang="cs-CZ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Agustín de Iturb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cs-CZ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 tooltip="Agustín de Iturb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Iturbide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3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B4A3E-D640-60AB-7FE6-0278226E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Oligarchies</a:t>
            </a:r>
            <a:r>
              <a:rPr lang="cs-CZ" dirty="0"/>
              <a:t> in LA </a:t>
            </a:r>
            <a:r>
              <a:rPr lang="cs-CZ" dirty="0" err="1"/>
              <a:t>countries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8B5703-8CD8-CF9A-E827-CABC0F4B2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Characteristics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oligarchies</a:t>
            </a:r>
            <a:endParaRPr lang="cs-CZ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Came</a:t>
            </a:r>
            <a:r>
              <a:rPr lang="cs-CZ" sz="2000" dirty="0"/>
              <a:t> </a:t>
            </a:r>
            <a:r>
              <a:rPr lang="cs-CZ" sz="2000" dirty="0" err="1"/>
              <a:t>after</a:t>
            </a:r>
            <a:r>
              <a:rPr lang="cs-CZ" sz="2000" dirty="0"/>
              <a:t> caudillo </a:t>
            </a:r>
            <a:r>
              <a:rPr lang="cs-CZ" sz="2000" dirty="0" err="1"/>
              <a:t>regimes</a:t>
            </a:r>
            <a:r>
              <a:rPr lang="cs-CZ" sz="2000" dirty="0"/>
              <a:t>. More </a:t>
            </a:r>
            <a:r>
              <a:rPr lang="cs-CZ" sz="2000" dirty="0" err="1"/>
              <a:t>stable</a:t>
            </a:r>
            <a:r>
              <a:rPr lang="cs-CZ" sz="2000" dirty="0"/>
              <a:t>, </a:t>
            </a:r>
            <a:r>
              <a:rPr lang="cs-CZ" sz="2000" dirty="0" err="1"/>
              <a:t>better</a:t>
            </a:r>
            <a:r>
              <a:rPr lang="cs-CZ" sz="2000" dirty="0"/>
              <a:t> </a:t>
            </a:r>
            <a:r>
              <a:rPr lang="cs-CZ" sz="2000" dirty="0" err="1"/>
              <a:t>financed</a:t>
            </a:r>
            <a:r>
              <a:rPr lang="cs-CZ" sz="2000" dirty="0"/>
              <a:t>, </a:t>
            </a:r>
            <a:r>
              <a:rPr lang="cs-CZ" sz="2000" dirty="0" err="1"/>
              <a:t>better</a:t>
            </a:r>
            <a:r>
              <a:rPr lang="cs-CZ" sz="2000" dirty="0"/>
              <a:t> </a:t>
            </a:r>
            <a:r>
              <a:rPr lang="cs-CZ" sz="2000" dirty="0" err="1"/>
              <a:t>defended</a:t>
            </a:r>
            <a:r>
              <a:rPr lang="cs-CZ" sz="20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Oligarchic</a:t>
            </a:r>
            <a:r>
              <a:rPr lang="cs-CZ" sz="2000" dirty="0"/>
              <a:t> </a:t>
            </a:r>
            <a:r>
              <a:rPr lang="cs-CZ" sz="2000" dirty="0" err="1"/>
              <a:t>regimes</a:t>
            </a:r>
            <a:r>
              <a:rPr lang="cs-CZ" sz="2000" dirty="0"/>
              <a:t> (</a:t>
            </a:r>
            <a:r>
              <a:rPr lang="cs-CZ" sz="2000" dirty="0" err="1"/>
              <a:t>oligarchic</a:t>
            </a:r>
            <a:r>
              <a:rPr lang="cs-CZ" sz="2000" dirty="0"/>
              <a:t> </a:t>
            </a:r>
            <a:r>
              <a:rPr lang="cs-CZ" sz="2000" dirty="0" err="1"/>
              <a:t>republics</a:t>
            </a:r>
            <a:r>
              <a:rPr lang="cs-CZ" sz="2000" dirty="0"/>
              <a:t>) </a:t>
            </a:r>
            <a:r>
              <a:rPr lang="cs-CZ" sz="2000" dirty="0" err="1"/>
              <a:t>around</a:t>
            </a:r>
            <a:r>
              <a:rPr lang="cs-CZ" sz="2000" dirty="0"/>
              <a:t> </a:t>
            </a:r>
            <a:r>
              <a:rPr lang="cs-CZ" sz="2000" dirty="0" err="1"/>
              <a:t>turn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19/20th </a:t>
            </a:r>
            <a:r>
              <a:rPr lang="cs-CZ" sz="2000" dirty="0" err="1"/>
              <a:t>century</a:t>
            </a:r>
            <a:r>
              <a:rPr lang="cs-CZ" sz="2000" dirty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Oligarchs</a:t>
            </a:r>
            <a:r>
              <a:rPr lang="cs-CZ" sz="2000" dirty="0"/>
              <a:t> </a:t>
            </a:r>
            <a:r>
              <a:rPr lang="cs-CZ" sz="2000" dirty="0" err="1"/>
              <a:t>derived</a:t>
            </a:r>
            <a:r>
              <a:rPr lang="cs-CZ" sz="2000" dirty="0"/>
              <a:t> </a:t>
            </a:r>
            <a:r>
              <a:rPr lang="cs-CZ" sz="2000" dirty="0" err="1"/>
              <a:t>power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exports</a:t>
            </a:r>
            <a:r>
              <a:rPr lang="cs-CZ" sz="2000" dirty="0"/>
              <a:t> (</a:t>
            </a:r>
            <a:r>
              <a:rPr lang="cs-CZ" sz="2000" dirty="0" err="1"/>
              <a:t>coffee</a:t>
            </a:r>
            <a:r>
              <a:rPr lang="cs-CZ" sz="2000" dirty="0"/>
              <a:t>, </a:t>
            </a:r>
            <a:r>
              <a:rPr lang="cs-CZ" sz="2000" dirty="0" err="1"/>
              <a:t>sugar</a:t>
            </a:r>
            <a:r>
              <a:rPr lang="cs-CZ" sz="2000" dirty="0"/>
              <a:t>, </a:t>
            </a:r>
            <a:r>
              <a:rPr lang="cs-CZ" sz="2000" dirty="0" err="1"/>
              <a:t>cotton</a:t>
            </a:r>
            <a:r>
              <a:rPr lang="cs-CZ" sz="2000" dirty="0"/>
              <a:t>, </a:t>
            </a:r>
            <a:r>
              <a:rPr lang="cs-CZ" sz="2000" dirty="0" err="1"/>
              <a:t>primary</a:t>
            </a:r>
            <a:r>
              <a:rPr lang="cs-CZ" sz="2000" dirty="0"/>
              <a:t> </a:t>
            </a:r>
            <a:r>
              <a:rPr lang="cs-CZ" sz="2000" dirty="0" err="1"/>
              <a:t>products</a:t>
            </a:r>
            <a:r>
              <a:rPr lang="cs-CZ" sz="20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Mainly</a:t>
            </a:r>
            <a:r>
              <a:rPr lang="cs-CZ" sz="2000" dirty="0"/>
              <a:t> </a:t>
            </a:r>
            <a:r>
              <a:rPr lang="cs-CZ" sz="2000" dirty="0" err="1"/>
              <a:t>fought</a:t>
            </a:r>
            <a:r>
              <a:rPr lang="cs-CZ" sz="2000" dirty="0"/>
              <a:t> </a:t>
            </a:r>
            <a:r>
              <a:rPr lang="cs-CZ" sz="2000" dirty="0" err="1"/>
              <a:t>among</a:t>
            </a:r>
            <a:r>
              <a:rPr lang="cs-CZ" sz="2000" dirty="0"/>
              <a:t> </a:t>
            </a:r>
            <a:r>
              <a:rPr lang="cs-CZ" sz="2000" dirty="0" err="1"/>
              <a:t>themselves</a:t>
            </a:r>
            <a:r>
              <a:rPr lang="cs-CZ" sz="2000" dirty="0"/>
              <a:t> – not </a:t>
            </a:r>
            <a:r>
              <a:rPr lang="cs-CZ" sz="2000" dirty="0" err="1"/>
              <a:t>really</a:t>
            </a:r>
            <a:r>
              <a:rPr lang="cs-CZ" sz="2000" dirty="0"/>
              <a:t> </a:t>
            </a:r>
            <a:r>
              <a:rPr lang="cs-CZ" sz="2000" dirty="0" err="1"/>
              <a:t>challeged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outside</a:t>
            </a:r>
            <a:r>
              <a:rPr lang="cs-CZ" sz="2000" dirty="0"/>
              <a:t>. 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400" dirty="0"/>
              <a:t>But </a:t>
            </a:r>
            <a:r>
              <a:rPr lang="cs-CZ" sz="2400" dirty="0" err="1"/>
              <a:t>due</a:t>
            </a:r>
            <a:r>
              <a:rPr lang="cs-CZ" sz="2400" dirty="0"/>
              <a:t> to </a:t>
            </a:r>
            <a:r>
              <a:rPr lang="cs-CZ" sz="2400" dirty="0" err="1"/>
              <a:t>economic</a:t>
            </a:r>
            <a:r>
              <a:rPr lang="cs-CZ" sz="2400" dirty="0"/>
              <a:t> </a:t>
            </a:r>
            <a:r>
              <a:rPr lang="cs-CZ" sz="2400" dirty="0" err="1"/>
              <a:t>growth</a:t>
            </a:r>
            <a:r>
              <a:rPr lang="cs-CZ" sz="2400" dirty="0"/>
              <a:t> a </a:t>
            </a:r>
            <a:r>
              <a:rPr lang="cs-CZ" sz="2400" dirty="0" err="1"/>
              <a:t>new</a:t>
            </a:r>
            <a:r>
              <a:rPr lang="cs-CZ" sz="2400" dirty="0"/>
              <a:t> „</a:t>
            </a:r>
            <a:r>
              <a:rPr lang="cs-CZ" sz="2400" dirty="0" err="1"/>
              <a:t>world</a:t>
            </a:r>
            <a:r>
              <a:rPr lang="cs-CZ" sz="2400" dirty="0"/>
              <a:t>“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created</a:t>
            </a:r>
            <a:r>
              <a:rPr lang="cs-CZ" sz="24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Strong</a:t>
            </a:r>
            <a:r>
              <a:rPr lang="cs-CZ" sz="2000" dirty="0"/>
              <a:t> </a:t>
            </a:r>
            <a:r>
              <a:rPr lang="cs-CZ" sz="2000" dirty="0" err="1"/>
              <a:t>states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growing</a:t>
            </a:r>
            <a:r>
              <a:rPr lang="cs-CZ" sz="2000" dirty="0"/>
              <a:t> </a:t>
            </a:r>
            <a:r>
              <a:rPr lang="cs-CZ" sz="2000" dirty="0" err="1"/>
              <a:t>urban</a:t>
            </a:r>
            <a:r>
              <a:rPr lang="cs-CZ" sz="2000" dirty="0"/>
              <a:t> </a:t>
            </a:r>
            <a:r>
              <a:rPr lang="cs-CZ" sz="2000" dirty="0" err="1"/>
              <a:t>areas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growing</a:t>
            </a:r>
            <a:r>
              <a:rPr lang="cs-CZ" sz="2000" dirty="0"/>
              <a:t> standard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living</a:t>
            </a:r>
            <a:r>
              <a:rPr lang="cs-CZ" sz="2000" dirty="0"/>
              <a:t> and </a:t>
            </a:r>
            <a:r>
              <a:rPr lang="cs-CZ" sz="2000" dirty="0" err="1"/>
              <a:t>rising</a:t>
            </a:r>
            <a:r>
              <a:rPr lang="cs-CZ" sz="2000" dirty="0"/>
              <a:t> </a:t>
            </a:r>
            <a:r>
              <a:rPr lang="cs-CZ" sz="2000" dirty="0" err="1"/>
              <a:t>education</a:t>
            </a:r>
            <a:r>
              <a:rPr lang="cs-CZ" sz="2000" dirty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Result</a:t>
            </a:r>
            <a:r>
              <a:rPr lang="cs-CZ" sz="2000" dirty="0"/>
              <a:t>: </a:t>
            </a:r>
            <a:r>
              <a:rPr lang="cs-CZ" sz="2000" dirty="0" err="1"/>
              <a:t>expanding</a:t>
            </a:r>
            <a:r>
              <a:rPr lang="cs-CZ" sz="2000" dirty="0"/>
              <a:t> </a:t>
            </a:r>
            <a:r>
              <a:rPr lang="cs-CZ" sz="2000" dirty="0" err="1"/>
              <a:t>middle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 and independent </a:t>
            </a:r>
            <a:r>
              <a:rPr lang="cs-CZ" sz="2000" dirty="0" err="1"/>
              <a:t>military</a:t>
            </a:r>
            <a:r>
              <a:rPr lang="cs-CZ" sz="2000" dirty="0"/>
              <a:t> </a:t>
            </a:r>
            <a:r>
              <a:rPr lang="cs-CZ" sz="2000" dirty="0" err="1"/>
              <a:t>which</a:t>
            </a:r>
            <a:r>
              <a:rPr lang="cs-CZ" sz="2000" dirty="0"/>
              <a:t> </a:t>
            </a:r>
            <a:r>
              <a:rPr lang="cs-CZ" sz="2000" dirty="0" err="1"/>
              <a:t>challenged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ruling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Still</a:t>
            </a:r>
            <a:r>
              <a:rPr lang="cs-CZ" sz="2000" dirty="0"/>
              <a:t>: NOT DEMOCRATIC SOCIETIES. </a:t>
            </a:r>
            <a:r>
              <a:rPr lang="cs-CZ" sz="2000" dirty="0" err="1"/>
              <a:t>Some</a:t>
            </a:r>
            <a:r>
              <a:rPr lang="cs-CZ" sz="2000" dirty="0"/>
              <a:t> </a:t>
            </a:r>
            <a:r>
              <a:rPr lang="cs-CZ" sz="2000" dirty="0" err="1"/>
              <a:t>democratic</a:t>
            </a:r>
            <a:r>
              <a:rPr lang="cs-CZ" sz="2000" dirty="0"/>
              <a:t> </a:t>
            </a:r>
            <a:r>
              <a:rPr lang="cs-CZ" sz="2000" dirty="0" err="1"/>
              <a:t>institutions</a:t>
            </a:r>
            <a:r>
              <a:rPr lang="cs-CZ" sz="2000" dirty="0"/>
              <a:t> in place (</a:t>
            </a:r>
            <a:r>
              <a:rPr lang="cs-CZ" sz="2000" dirty="0" err="1"/>
              <a:t>elections</a:t>
            </a:r>
            <a:r>
              <a:rPr lang="cs-CZ" sz="2000" dirty="0"/>
              <a:t>), but not </a:t>
            </a:r>
            <a:r>
              <a:rPr lang="cs-CZ" sz="2000" dirty="0" err="1"/>
              <a:t>democratic</a:t>
            </a:r>
            <a:r>
              <a:rPr lang="cs-CZ" sz="2000" dirty="0"/>
              <a:t> in </a:t>
            </a:r>
            <a:r>
              <a:rPr lang="cs-CZ" sz="2000" dirty="0" err="1"/>
              <a:t>practise</a:t>
            </a:r>
            <a:r>
              <a:rPr 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634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8BCFE-D577-4392-9A11-5669FA79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societies</a:t>
            </a:r>
            <a:r>
              <a:rPr lang="cs-CZ" dirty="0"/>
              <a:t> and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50199-EB00-44CA-A423-1A881D32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nation-building</a:t>
            </a:r>
            <a:r>
              <a:rPr lang="cs-CZ" dirty="0"/>
              <a:t> not </a:t>
            </a:r>
            <a:r>
              <a:rPr lang="cs-CZ" dirty="0" err="1"/>
              <a:t>finished</a:t>
            </a:r>
            <a:endParaRPr lang="cs-CZ" dirty="0"/>
          </a:p>
          <a:p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weak</a:t>
            </a:r>
            <a:r>
              <a:rPr lang="cs-CZ" dirty="0"/>
              <a:t> – </a:t>
            </a:r>
            <a:r>
              <a:rPr lang="cs-CZ" dirty="0" err="1"/>
              <a:t>power</a:t>
            </a:r>
            <a:r>
              <a:rPr lang="cs-CZ" dirty="0"/>
              <a:t> in </a:t>
            </a:r>
            <a:r>
              <a:rPr lang="cs-CZ" dirty="0" err="1"/>
              <a:t>hands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oligarchies</a:t>
            </a:r>
            <a:r>
              <a:rPr lang="cs-CZ" dirty="0"/>
              <a:t> (</a:t>
            </a:r>
            <a:r>
              <a:rPr lang="cs-CZ" dirty="0" err="1"/>
              <a:t>autocratic</a:t>
            </a:r>
            <a:r>
              <a:rPr lang="cs-CZ" dirty="0"/>
              <a:t> </a:t>
            </a:r>
            <a:r>
              <a:rPr lang="cs-CZ" dirty="0" err="1"/>
              <a:t>regimes</a:t>
            </a:r>
            <a:r>
              <a:rPr lang="cs-CZ" dirty="0"/>
              <a:t>)</a:t>
            </a:r>
          </a:p>
          <a:p>
            <a:r>
              <a:rPr lang="cs-CZ" dirty="0" err="1"/>
              <a:t>Nations</a:t>
            </a:r>
            <a:r>
              <a:rPr lang="cs-CZ" dirty="0"/>
              <a:t> </a:t>
            </a:r>
            <a:r>
              <a:rPr lang="cs-CZ" dirty="0" err="1"/>
              <a:t>appeared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, </a:t>
            </a:r>
            <a:r>
              <a:rPr lang="cs-CZ" dirty="0" err="1"/>
              <a:t>democratization</a:t>
            </a:r>
            <a:r>
              <a:rPr lang="cs-CZ" dirty="0"/>
              <a:t> much </a:t>
            </a:r>
            <a:r>
              <a:rPr lang="cs-CZ" dirty="0" err="1"/>
              <a:t>longer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.</a:t>
            </a:r>
          </a:p>
          <a:p>
            <a:r>
              <a:rPr lang="cs-CZ" dirty="0"/>
              <a:t>4 </a:t>
            </a:r>
            <a:r>
              <a:rPr lang="cs-CZ" dirty="0" err="1"/>
              <a:t>phases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democratization</a:t>
            </a:r>
            <a:r>
              <a:rPr lang="cs-CZ" dirty="0"/>
              <a:t>/</a:t>
            </a:r>
            <a:r>
              <a:rPr lang="cs-CZ" dirty="0" err="1"/>
              <a:t>consolidation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turn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19/20 </a:t>
            </a:r>
            <a:r>
              <a:rPr lang="cs-CZ" dirty="0" err="1"/>
              <a:t>century</a:t>
            </a:r>
            <a:r>
              <a:rPr lang="cs-CZ" dirty="0"/>
              <a:t> – caudillo </a:t>
            </a:r>
            <a:r>
              <a:rPr lang="cs-CZ" dirty="0" err="1"/>
              <a:t>regimes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1900-1940: </a:t>
            </a:r>
            <a:r>
              <a:rPr lang="cs-CZ" dirty="0" err="1"/>
              <a:t>Weak</a:t>
            </a:r>
            <a:r>
              <a:rPr lang="cs-CZ" dirty="0"/>
              <a:t> </a:t>
            </a:r>
            <a:r>
              <a:rPr lang="cs-CZ" dirty="0" err="1"/>
              <a:t>democratization</a:t>
            </a:r>
            <a:r>
              <a:rPr lang="cs-CZ" dirty="0"/>
              <a:t> (</a:t>
            </a:r>
            <a:r>
              <a:rPr lang="cs-CZ" dirty="0" err="1"/>
              <a:t>driven</a:t>
            </a:r>
            <a:r>
              <a:rPr lang="cs-CZ" dirty="0"/>
              <a:t> by </a:t>
            </a:r>
            <a:r>
              <a:rPr lang="cs-CZ" dirty="0" err="1"/>
              <a:t>oligarchies</a:t>
            </a:r>
            <a:r>
              <a:rPr lang="cs-CZ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1940-1980: </a:t>
            </a:r>
            <a:r>
              <a:rPr lang="cs-CZ" dirty="0" err="1"/>
              <a:t>Middle</a:t>
            </a:r>
            <a:r>
              <a:rPr lang="cs-CZ" dirty="0"/>
              <a:t> and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 to </a:t>
            </a:r>
            <a:r>
              <a:rPr lang="cs-CZ" dirty="0" err="1"/>
              <a:t>participate</a:t>
            </a:r>
            <a:r>
              <a:rPr lang="cs-CZ" dirty="0"/>
              <a:t> in </a:t>
            </a:r>
            <a:r>
              <a:rPr lang="cs-CZ" dirty="0" err="1"/>
              <a:t>politics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1980- 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LA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democratic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99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8" name="Rectangle 3891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920" name="Freeform: Shape 3891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922" name="Freeform: Shape 3892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II. Latin American populism: Argentina</a:t>
            </a:r>
          </a:p>
        </p:txBody>
      </p:sp>
      <p:sp>
        <p:nvSpPr>
          <p:cNvPr id="38924" name="Rectangle 3892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Argentina in 1920s </a:t>
            </a:r>
            <a:r>
              <a:rPr lang="en-GB"/>
              <a:t>&amp;</a:t>
            </a:r>
            <a:r>
              <a:rPr lang="cs-CZ"/>
              <a:t> 1930s</a:t>
            </a:r>
            <a:endParaRPr lang="en-GB"/>
          </a:p>
        </p:txBody>
      </p:sp>
      <p:sp>
        <p:nvSpPr>
          <p:cNvPr id="39938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government “a conservative and pro-aristocratic coalition” protected the</a:t>
            </a:r>
            <a:r>
              <a:rPr lang="cs-CZ" dirty="0"/>
              <a:t> </a:t>
            </a:r>
            <a:r>
              <a:rPr lang="cs-CZ" dirty="0" err="1"/>
              <a:t>interests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oligarchies</a:t>
            </a:r>
            <a:r>
              <a:rPr lang="cs-CZ" dirty="0"/>
              <a:t>. </a:t>
            </a:r>
          </a:p>
          <a:p>
            <a:r>
              <a:rPr lang="cs-CZ" dirty="0" err="1"/>
              <a:t>Some</a:t>
            </a:r>
            <a:r>
              <a:rPr lang="cs-CZ" dirty="0"/>
              <a:t> d</a:t>
            </a:r>
            <a:r>
              <a:rPr lang="en-GB" dirty="0" err="1"/>
              <a:t>emocratic</a:t>
            </a:r>
            <a:r>
              <a:rPr lang="en-GB" dirty="0"/>
              <a:t> institutions were in place, but the lower classes were excluded from politics</a:t>
            </a:r>
            <a:r>
              <a:rPr lang="cs-CZ" dirty="0"/>
              <a:t>.</a:t>
            </a:r>
          </a:p>
          <a:p>
            <a:r>
              <a:rPr lang="en-GB" dirty="0"/>
              <a:t>Argentina was hit by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;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WW2. </a:t>
            </a:r>
          </a:p>
          <a:p>
            <a:r>
              <a:rPr lang="en-GB" dirty="0" err="1"/>
              <a:t>Labor</a:t>
            </a:r>
            <a:r>
              <a:rPr lang="en-GB" dirty="0"/>
              <a:t> laws were often unenforced</a:t>
            </a:r>
            <a:r>
              <a:rPr lang="cs-CZ" dirty="0"/>
              <a:t>, </a:t>
            </a:r>
            <a:r>
              <a:rPr lang="en-GB" dirty="0"/>
              <a:t>the </a:t>
            </a:r>
            <a:r>
              <a:rPr lang="en-GB" dirty="0" err="1"/>
              <a:t>labor</a:t>
            </a:r>
            <a:r>
              <a:rPr lang="en-GB" dirty="0"/>
              <a:t> movement was divided and weak</a:t>
            </a:r>
            <a:r>
              <a:rPr lang="cs-CZ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71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E8370-8635-4A56-86EC-F45720E3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details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12AC0-DE26-4F58-91A8-8533BFD3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Courses credits</a:t>
            </a:r>
            <a:r>
              <a:rPr lang="en-GB" dirty="0"/>
              <a:t>: 8 ECTS</a:t>
            </a:r>
            <a:endParaRPr lang="cs-CZ" dirty="0"/>
          </a:p>
          <a:p>
            <a:r>
              <a:rPr lang="en-GB" b="1" dirty="0"/>
              <a:t>Type of completion</a:t>
            </a:r>
            <a:r>
              <a:rPr lang="en-GB" dirty="0"/>
              <a:t>: final essay</a:t>
            </a:r>
            <a:r>
              <a:rPr lang="cs-CZ" dirty="0"/>
              <a:t> and test</a:t>
            </a:r>
          </a:p>
          <a:p>
            <a:r>
              <a:rPr lang="cs-CZ" b="1" dirty="0" err="1"/>
              <a:t>Evaluation</a:t>
            </a:r>
            <a:r>
              <a:rPr lang="cs-CZ" dirty="0"/>
              <a:t>: 70 </a:t>
            </a:r>
            <a:r>
              <a:rPr lang="en-GB" dirty="0"/>
              <a:t>% essay</a:t>
            </a:r>
            <a:r>
              <a:rPr lang="cs-CZ" dirty="0"/>
              <a:t>, 30 </a:t>
            </a:r>
            <a:r>
              <a:rPr lang="en-GB" dirty="0"/>
              <a:t>%</a:t>
            </a:r>
            <a:r>
              <a:rPr lang="cs-CZ" dirty="0"/>
              <a:t> test</a:t>
            </a:r>
          </a:p>
          <a:p>
            <a:r>
              <a:rPr lang="cs-CZ" b="1" dirty="0"/>
              <a:t>Test – </a:t>
            </a:r>
            <a:r>
              <a:rPr lang="cs-CZ" dirty="0"/>
              <a:t>last </a:t>
            </a:r>
            <a:r>
              <a:rPr lang="cs-CZ" dirty="0" err="1"/>
              <a:t>week</a:t>
            </a:r>
            <a:r>
              <a:rPr lang="cs-CZ" dirty="0"/>
              <a:t> in </a:t>
            </a:r>
            <a:r>
              <a:rPr lang="cs-CZ" dirty="0" err="1"/>
              <a:t>December</a:t>
            </a:r>
            <a:r>
              <a:rPr lang="cs-CZ" dirty="0"/>
              <a:t> </a:t>
            </a:r>
          </a:p>
          <a:p>
            <a:r>
              <a:rPr lang="en-GB" b="1" dirty="0"/>
              <a:t>Final essay </a:t>
            </a:r>
            <a:endParaRPr lang="cs-CZ" b="1" dirty="0"/>
          </a:p>
          <a:p>
            <a:pPr lvl="1"/>
            <a:r>
              <a:rPr lang="cs-CZ" dirty="0" err="1"/>
              <a:t>Choose</a:t>
            </a:r>
            <a:r>
              <a:rPr lang="cs-CZ" dirty="0"/>
              <a:t> a </a:t>
            </a:r>
            <a:r>
              <a:rPr lang="cs-CZ" dirty="0" err="1"/>
              <a:t>politician</a:t>
            </a:r>
            <a:r>
              <a:rPr lang="cs-CZ" dirty="0"/>
              <a:t>/</a:t>
            </a:r>
            <a:r>
              <a:rPr lang="cs-CZ" dirty="0" err="1"/>
              <a:t>political</a:t>
            </a:r>
            <a:r>
              <a:rPr lang="cs-CZ" dirty="0"/>
              <a:t> party. </a:t>
            </a:r>
            <a:r>
              <a:rPr lang="cs-CZ" dirty="0" err="1"/>
              <a:t>Argue</a:t>
            </a:r>
            <a:r>
              <a:rPr lang="cs-CZ" dirty="0"/>
              <a:t> (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theories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) </a:t>
            </a:r>
            <a:r>
              <a:rPr lang="cs-CZ" dirty="0" err="1"/>
              <a:t>why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populist</a:t>
            </a:r>
            <a:r>
              <a:rPr lang="cs-CZ" dirty="0"/>
              <a:t>. </a:t>
            </a:r>
          </a:p>
          <a:p>
            <a:pPr lvl="1"/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content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formal</a:t>
            </a:r>
            <a:r>
              <a:rPr lang="cs-CZ" dirty="0"/>
              <a:t> </a:t>
            </a:r>
            <a:r>
              <a:rPr lang="cs-CZ" dirty="0" err="1"/>
              <a:t>criteria</a:t>
            </a:r>
            <a:endParaRPr lang="cs-CZ" dirty="0"/>
          </a:p>
          <a:p>
            <a:pPr lvl="2"/>
            <a:r>
              <a:rPr lang="cs-CZ" dirty="0"/>
              <a:t>3.000 </a:t>
            </a:r>
            <a:r>
              <a:rPr lang="cs-CZ" dirty="0" err="1"/>
              <a:t>words</a:t>
            </a:r>
            <a:r>
              <a:rPr lang="cs-CZ" dirty="0"/>
              <a:t> long</a:t>
            </a:r>
            <a:r>
              <a:rPr lang="en-US" dirty="0"/>
              <a:t> (without references)</a:t>
            </a:r>
            <a:endParaRPr lang="cs-CZ" dirty="0"/>
          </a:p>
          <a:p>
            <a:pPr lvl="2"/>
            <a:r>
              <a:rPr lang="cs-CZ" dirty="0"/>
              <a:t>APA style </a:t>
            </a:r>
            <a:r>
              <a:rPr lang="cs-CZ" dirty="0" err="1"/>
              <a:t>references</a:t>
            </a:r>
            <a:endParaRPr lang="cs-CZ" dirty="0"/>
          </a:p>
          <a:p>
            <a:pPr lvl="2"/>
            <a:r>
              <a:rPr lang="cs-CZ" dirty="0" err="1"/>
              <a:t>Abstract</a:t>
            </a:r>
            <a:endParaRPr lang="cs-CZ" dirty="0"/>
          </a:p>
          <a:p>
            <a:pPr lvl="2"/>
            <a:r>
              <a:rPr lang="cs-CZ" dirty="0">
                <a:hlinkClick r:id="rId2"/>
              </a:rPr>
              <a:t>tomas.dvorak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@fsv.cuni.cz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(by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202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22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Juan Domingo Perón</a:t>
            </a:r>
            <a:endParaRPr lang="en-GB"/>
          </a:p>
        </p:txBody>
      </p:sp>
      <p:pic>
        <p:nvPicPr>
          <p:cNvPr id="40962" name="Obrázek 6" descr="Obsah obrázku muž, osoba, oblek, vázanka&#10;&#10;Popis byl vytvořen automaticky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4475" y="788988"/>
            <a:ext cx="390525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Zástupný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353175" cy="4351338"/>
          </a:xfrm>
        </p:spPr>
        <p:txBody>
          <a:bodyPr/>
          <a:lstStyle/>
          <a:p>
            <a:r>
              <a:rPr lang="cs-CZ"/>
              <a:t>1885-1974</a:t>
            </a:r>
          </a:p>
          <a:p>
            <a:r>
              <a:rPr lang="cs-CZ" dirty="0" err="1"/>
              <a:t>Spanish</a:t>
            </a:r>
            <a:r>
              <a:rPr lang="cs-CZ" dirty="0"/>
              <a:t> </a:t>
            </a:r>
            <a:r>
              <a:rPr lang="cs-CZ" dirty="0" err="1"/>
              <a:t>ancestors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Sardinia</a:t>
            </a:r>
            <a:endParaRPr lang="cs-CZ" dirty="0"/>
          </a:p>
          <a:p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class</a:t>
            </a:r>
            <a:endParaRPr lang="cs-CZ" dirty="0"/>
          </a:p>
          <a:p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  <a:p>
            <a:r>
              <a:rPr lang="cs-CZ" dirty="0" err="1"/>
              <a:t>Inspired</a:t>
            </a:r>
            <a:r>
              <a:rPr lang="cs-CZ" dirty="0"/>
              <a:t> by Mussolini </a:t>
            </a:r>
          </a:p>
          <a:p>
            <a:endParaRPr lang="cs-CZ" dirty="0"/>
          </a:p>
        </p:txBody>
      </p:sp>
      <p:pic>
        <p:nvPicPr>
          <p:cNvPr id="40965" name="Picture 5" descr="https://images.findagrave.com/photos250/photos/2009/181/16238858_124645142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675" y="2371725"/>
            <a:ext cx="2844800" cy="42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72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Social and economic reforms by Perón</a:t>
            </a:r>
            <a:endParaRPr lang="en-GB"/>
          </a:p>
        </p:txBody>
      </p:sp>
      <p:sp>
        <p:nvSpPr>
          <p:cNvPr id="41986" name="Zástupný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772650" cy="4351338"/>
          </a:xfrm>
        </p:spPr>
        <p:txBody>
          <a:bodyPr/>
          <a:lstStyle/>
          <a:p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</a:t>
            </a:r>
            <a:r>
              <a:rPr lang="cs-CZ" dirty="0"/>
              <a:t> (1943):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4 </a:t>
            </a:r>
            <a:r>
              <a:rPr lang="cs-CZ" dirty="0" err="1"/>
              <a:t>figures</a:t>
            </a:r>
            <a:endParaRPr lang="cs-CZ" dirty="0"/>
          </a:p>
          <a:p>
            <a:r>
              <a:rPr lang="cs-CZ" dirty="0"/>
              <a:t>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Labour</a:t>
            </a:r>
            <a:r>
              <a:rPr lang="cs-CZ" dirty="0"/>
              <a:t> and 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War</a:t>
            </a:r>
            <a:endParaRPr lang="cs-CZ" dirty="0"/>
          </a:p>
          <a:p>
            <a:r>
              <a:rPr lang="cs-CZ" dirty="0" err="1"/>
              <a:t>Progressive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reforms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welfare</a:t>
            </a:r>
            <a:r>
              <a:rPr lang="cs-CZ" dirty="0"/>
              <a:t> </a:t>
            </a:r>
            <a:r>
              <a:rPr lang="cs-CZ" dirty="0" err="1"/>
              <a:t>benefits</a:t>
            </a:r>
            <a:endParaRPr lang="cs-CZ" dirty="0"/>
          </a:p>
          <a:p>
            <a:pPr lvl="1"/>
            <a:r>
              <a:rPr lang="cs-CZ" dirty="0"/>
              <a:t>Minimum </a:t>
            </a:r>
            <a:r>
              <a:rPr lang="cs-CZ" dirty="0" err="1"/>
              <a:t>wage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workers</a:t>
            </a:r>
            <a:endParaRPr lang="cs-CZ" dirty="0"/>
          </a:p>
          <a:p>
            <a:pPr lvl="1"/>
            <a:r>
              <a:rPr lang="cs-CZ" dirty="0"/>
              <a:t>Maximum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Vacation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workers</a:t>
            </a:r>
            <a:endParaRPr lang="cs-CZ" dirty="0"/>
          </a:p>
          <a:p>
            <a:pPr lvl="1"/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insurance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708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Perón: presidency</a:t>
            </a:r>
            <a:endParaRPr lang="en-GB"/>
          </a:p>
        </p:txBody>
      </p:sp>
      <p:sp>
        <p:nvSpPr>
          <p:cNvPr id="43010" name="Zástupný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772650" cy="4351338"/>
          </a:xfrm>
        </p:spPr>
        <p:txBody>
          <a:bodyPr/>
          <a:lstStyle/>
          <a:p>
            <a:r>
              <a:rPr lang="cs-CZ" dirty="0"/>
              <a:t>In 1946 </a:t>
            </a:r>
            <a:r>
              <a:rPr lang="cs-CZ" dirty="0" err="1"/>
              <a:t>elected</a:t>
            </a:r>
            <a:r>
              <a:rPr lang="cs-CZ" dirty="0"/>
              <a:t> as president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Strong</a:t>
            </a:r>
            <a:r>
              <a:rPr lang="cs-CZ" dirty="0"/>
              <a:t> support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,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, </a:t>
            </a:r>
            <a:r>
              <a:rPr lang="cs-CZ" dirty="0" err="1"/>
              <a:t>catholic</a:t>
            </a:r>
            <a:r>
              <a:rPr lang="cs-CZ" dirty="0"/>
              <a:t> </a:t>
            </a:r>
            <a:r>
              <a:rPr lang="cs-CZ" dirty="0" err="1"/>
              <a:t>church</a:t>
            </a:r>
            <a:r>
              <a:rPr lang="cs-CZ" dirty="0"/>
              <a:t>.</a:t>
            </a:r>
          </a:p>
          <a:p>
            <a:r>
              <a:rPr lang="cs-CZ" dirty="0"/>
              <a:t>In 1951 </a:t>
            </a:r>
            <a:r>
              <a:rPr lang="cs-CZ" dirty="0" err="1"/>
              <a:t>elected</a:t>
            </a:r>
            <a:r>
              <a:rPr lang="cs-CZ" dirty="0"/>
              <a:t> as president </a:t>
            </a:r>
            <a:r>
              <a:rPr lang="cs-CZ" dirty="0" err="1"/>
              <a:t>for</a:t>
            </a:r>
            <a:r>
              <a:rPr lang="cs-CZ" dirty="0"/>
              <a:t> 2nd </a:t>
            </a:r>
            <a:r>
              <a:rPr lang="cs-CZ" dirty="0" err="1"/>
              <a:t>time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Not </a:t>
            </a:r>
            <a:r>
              <a:rPr lang="cs-CZ" dirty="0" err="1"/>
              <a:t>really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“ </a:t>
            </a:r>
            <a:r>
              <a:rPr lang="cs-CZ" dirty="0" err="1"/>
              <a:t>elections</a:t>
            </a:r>
            <a:endParaRPr lang="cs-CZ" dirty="0"/>
          </a:p>
          <a:p>
            <a:r>
              <a:rPr lang="cs-CZ" dirty="0"/>
              <a:t>In 1955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coup</a:t>
            </a:r>
            <a:endParaRPr lang="cs-CZ" dirty="0"/>
          </a:p>
          <a:p>
            <a:r>
              <a:rPr lang="cs-CZ" dirty="0"/>
              <a:t>Perón </a:t>
            </a:r>
            <a:r>
              <a:rPr lang="cs-CZ" dirty="0" err="1"/>
              <a:t>left</a:t>
            </a:r>
            <a:r>
              <a:rPr lang="cs-CZ" dirty="0"/>
              <a:t> Argentina, </a:t>
            </a:r>
            <a:r>
              <a:rPr lang="cs-CZ" dirty="0" err="1"/>
              <a:t>until</a:t>
            </a:r>
            <a:r>
              <a:rPr lang="cs-CZ" dirty="0"/>
              <a:t> 1972 in exile. </a:t>
            </a:r>
          </a:p>
          <a:p>
            <a:r>
              <a:rPr lang="cs-CZ" dirty="0"/>
              <a:t>In 1973 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elections</a:t>
            </a:r>
            <a:r>
              <a:rPr lang="cs-CZ" dirty="0"/>
              <a:t> – </a:t>
            </a:r>
            <a:r>
              <a:rPr lang="cs-CZ" dirty="0" err="1"/>
              <a:t>won</a:t>
            </a:r>
            <a:r>
              <a:rPr lang="cs-CZ" dirty="0"/>
              <a:t> </a:t>
            </a:r>
            <a:r>
              <a:rPr lang="cs-CZ" dirty="0" err="1"/>
              <a:t>presidency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95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Peronims – Why populist?</a:t>
            </a:r>
            <a:endParaRPr lang="en-GB"/>
          </a:p>
        </p:txBody>
      </p:sp>
      <p:sp>
        <p:nvSpPr>
          <p:cNvPr id="46082" name="Zástupný obsah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He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specific</a:t>
            </a:r>
            <a:r>
              <a:rPr lang="cs-CZ" dirty="0"/>
              <a:t> „</a:t>
            </a:r>
            <a:r>
              <a:rPr lang="cs-CZ" dirty="0" err="1"/>
              <a:t>populist</a:t>
            </a:r>
            <a:r>
              <a:rPr lang="cs-CZ" dirty="0"/>
              <a:t>“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politics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Used </a:t>
            </a:r>
            <a:r>
              <a:rPr lang="en-GB" b="1" dirty="0"/>
              <a:t>anti-establishment </a:t>
            </a:r>
            <a:r>
              <a:rPr lang="en-GB" dirty="0"/>
              <a:t>discourse. His enemies portrayed as „oligarchy“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 „</a:t>
            </a:r>
            <a:r>
              <a:rPr lang="cs-CZ" dirty="0" err="1"/>
              <a:t>speaking</a:t>
            </a:r>
            <a:r>
              <a:rPr lang="cs-CZ" dirty="0"/>
              <a:t>“</a:t>
            </a:r>
            <a:r>
              <a:rPr lang="en-GB" dirty="0"/>
              <a:t> in the name of the people</a:t>
            </a:r>
            <a:r>
              <a:rPr lang="cs-CZ" dirty="0"/>
              <a:t>. </a:t>
            </a:r>
            <a:r>
              <a:rPr lang="en-GB" b="1" dirty="0"/>
              <a:t>Created-constructed ordinary people as the symbol</a:t>
            </a:r>
            <a:r>
              <a:rPr lang="en-GB" dirty="0"/>
              <a:t> of a nation</a:t>
            </a:r>
            <a:r>
              <a:rPr lang="cs-CZ" dirty="0"/>
              <a:t>.</a:t>
            </a:r>
            <a:r>
              <a:rPr lang="cs-CZ" b="1" dirty="0"/>
              <a:t> </a:t>
            </a:r>
            <a:r>
              <a:rPr lang="cs-CZ" b="1" dirty="0" err="1"/>
              <a:t>Relied</a:t>
            </a:r>
            <a:r>
              <a:rPr lang="cs-CZ" b="1" dirty="0"/>
              <a:t> on </a:t>
            </a:r>
            <a:r>
              <a:rPr lang="cs-CZ" b="1" dirty="0" err="1"/>
              <a:t>broad</a:t>
            </a:r>
            <a:r>
              <a:rPr lang="cs-CZ" b="1" dirty="0"/>
              <a:t> </a:t>
            </a:r>
            <a:r>
              <a:rPr lang="cs-CZ" b="1" dirty="0" err="1"/>
              <a:t>coalition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interests</a:t>
            </a:r>
            <a:r>
              <a:rPr lang="cs-CZ" b="1" dirty="0"/>
              <a:t> (</a:t>
            </a:r>
            <a:r>
              <a:rPr lang="cs-CZ" b="1" dirty="0" err="1"/>
              <a:t>working</a:t>
            </a:r>
            <a:r>
              <a:rPr lang="cs-CZ" b="1" dirty="0"/>
              <a:t> </a:t>
            </a:r>
            <a:r>
              <a:rPr lang="cs-CZ" b="1" dirty="0" err="1"/>
              <a:t>class</a:t>
            </a:r>
            <a:r>
              <a:rPr lang="cs-CZ" b="1" dirty="0"/>
              <a:t>, </a:t>
            </a:r>
            <a:r>
              <a:rPr lang="cs-CZ" b="1" dirty="0" err="1"/>
              <a:t>military</a:t>
            </a:r>
            <a:r>
              <a:rPr lang="cs-CZ" b="1" dirty="0"/>
              <a:t>, </a:t>
            </a:r>
            <a:r>
              <a:rPr lang="cs-CZ" b="1" dirty="0" err="1"/>
              <a:t>church</a:t>
            </a:r>
            <a:r>
              <a:rPr lang="cs-CZ" b="1" dirty="0"/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u="sng" dirty="0"/>
              <a:t>He </a:t>
            </a:r>
            <a:r>
              <a:rPr lang="cs-CZ" u="sng" dirty="0" err="1"/>
              <a:t>polarized</a:t>
            </a:r>
            <a:r>
              <a:rPr lang="cs-CZ" u="sng" dirty="0"/>
              <a:t> society </a:t>
            </a:r>
            <a:r>
              <a:rPr lang="cs-CZ" u="sng" dirty="0" err="1"/>
              <a:t>into</a:t>
            </a:r>
            <a:r>
              <a:rPr lang="cs-CZ" u="sng" dirty="0"/>
              <a:t> </a:t>
            </a:r>
            <a:r>
              <a:rPr lang="cs-CZ" u="sng" dirty="0" err="1"/>
              <a:t>two</a:t>
            </a:r>
            <a:r>
              <a:rPr lang="cs-CZ" u="sng" dirty="0"/>
              <a:t> </a:t>
            </a:r>
            <a:r>
              <a:rPr lang="cs-CZ" u="sng" dirty="0" err="1"/>
              <a:t>antagonistic</a:t>
            </a:r>
            <a:r>
              <a:rPr lang="cs-CZ" u="sng" dirty="0"/>
              <a:t> </a:t>
            </a:r>
            <a:r>
              <a:rPr lang="cs-CZ" u="sng" dirty="0" err="1"/>
              <a:t>camps</a:t>
            </a:r>
            <a:r>
              <a:rPr lang="en-GB" dirty="0"/>
              <a:t>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Charismatic leader</a:t>
            </a:r>
            <a:r>
              <a:rPr lang="cs-CZ" dirty="0"/>
              <a:t> – </a:t>
            </a:r>
            <a:r>
              <a:rPr lang="cs-CZ" dirty="0" err="1"/>
              <a:t>created</a:t>
            </a:r>
            <a:r>
              <a:rPr lang="cs-CZ" dirty="0"/>
              <a:t> a </a:t>
            </a:r>
            <a:r>
              <a:rPr lang="cs-CZ" dirty="0" err="1"/>
              <a:t>cult</a:t>
            </a:r>
            <a:r>
              <a:rPr lang="cs-CZ" dirty="0"/>
              <a:t> o personality. </a:t>
            </a:r>
            <a:r>
              <a:rPr lang="cs-CZ" dirty="0" err="1"/>
              <a:t>Presented</a:t>
            </a:r>
            <a:r>
              <a:rPr lang="cs-CZ" dirty="0"/>
              <a:t> </a:t>
            </a:r>
            <a:r>
              <a:rPr lang="cs-CZ" dirty="0" err="1"/>
              <a:t>himself</a:t>
            </a:r>
            <a:r>
              <a:rPr lang="cs-CZ" dirty="0"/>
              <a:t> as „</a:t>
            </a:r>
            <a:r>
              <a:rPr lang="cs-CZ" dirty="0" err="1"/>
              <a:t>God-like</a:t>
            </a:r>
            <a:r>
              <a:rPr lang="cs-CZ" dirty="0"/>
              <a:t>“ </a:t>
            </a:r>
            <a:r>
              <a:rPr lang="cs-CZ" dirty="0" err="1"/>
              <a:t>figure</a:t>
            </a:r>
            <a:r>
              <a:rPr lang="cs-CZ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14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Peronist ideology: Peronism</a:t>
            </a:r>
            <a:endParaRPr lang="en-GB"/>
          </a:p>
        </p:txBody>
      </p:sp>
      <p:sp>
        <p:nvSpPr>
          <p:cNvPr id="44034" name="Zástupný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Peronism</a:t>
            </a:r>
            <a:r>
              <a:rPr lang="cs-CZ" sz="2400" dirty="0"/>
              <a:t> (as a </a:t>
            </a:r>
            <a:r>
              <a:rPr lang="cs-CZ" sz="2400" dirty="0" err="1"/>
              <a:t>political</a:t>
            </a:r>
            <a:r>
              <a:rPr lang="cs-CZ" sz="2400" dirty="0"/>
              <a:t> </a:t>
            </a:r>
            <a:r>
              <a:rPr lang="cs-CZ" sz="2400" dirty="0" err="1"/>
              <a:t>regimes</a:t>
            </a:r>
            <a:r>
              <a:rPr lang="cs-CZ" sz="2400" dirty="0"/>
              <a:t>)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combination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authoritarian</a:t>
            </a:r>
            <a:r>
              <a:rPr lang="cs-CZ" sz="2400" dirty="0"/>
              <a:t> and </a:t>
            </a:r>
            <a:r>
              <a:rPr lang="cs-CZ" sz="2400" dirty="0" err="1"/>
              <a:t>demoratic</a:t>
            </a:r>
            <a:r>
              <a:rPr lang="cs-CZ" sz="2400" dirty="0"/>
              <a:t> </a:t>
            </a:r>
            <a:r>
              <a:rPr lang="cs-CZ" sz="2400" dirty="0" err="1"/>
              <a:t>politics</a:t>
            </a:r>
            <a:r>
              <a:rPr lang="cs-CZ" sz="2400" dirty="0"/>
              <a:t>. </a:t>
            </a:r>
            <a:r>
              <a:rPr lang="cs-CZ" sz="2400" dirty="0" err="1"/>
              <a:t>Its</a:t>
            </a:r>
            <a:r>
              <a:rPr lang="cs-CZ" sz="2400" dirty="0"/>
              <a:t> </a:t>
            </a:r>
            <a:r>
              <a:rPr lang="cs-CZ" sz="2400" dirty="0" err="1"/>
              <a:t>characteristics</a:t>
            </a:r>
            <a:r>
              <a:rPr lang="cs-CZ" sz="2400" dirty="0"/>
              <a:t> </a:t>
            </a:r>
            <a:r>
              <a:rPr lang="cs-CZ" sz="2400" dirty="0" err="1"/>
              <a:t>were</a:t>
            </a:r>
            <a:r>
              <a:rPr lang="cs-CZ" sz="2400" dirty="0"/>
              <a:t>: </a:t>
            </a:r>
          </a:p>
          <a:p>
            <a:pPr lvl="1">
              <a:buFont typeface="Courier New" pitchFamily="49" charset="0"/>
              <a:buChar char="o"/>
            </a:pPr>
            <a:endParaRPr lang="cs-CZ" sz="2000" dirty="0"/>
          </a:p>
          <a:p>
            <a:pPr lvl="1">
              <a:buFont typeface="Courier New" pitchFamily="49" charset="0"/>
              <a:buChar char="o"/>
            </a:pPr>
            <a:r>
              <a:rPr lang="cs-CZ" sz="2000" dirty="0" err="1"/>
              <a:t>Politically</a:t>
            </a:r>
            <a:r>
              <a:rPr lang="cs-CZ" sz="2000" dirty="0"/>
              <a:t> </a:t>
            </a:r>
            <a:r>
              <a:rPr lang="cs-CZ" sz="2000"/>
              <a:t>nationalistic</a:t>
            </a:r>
            <a:r>
              <a:rPr lang="cs-CZ" sz="2000" dirty="0"/>
              <a:t> (</a:t>
            </a:r>
            <a:r>
              <a:rPr lang="cs-CZ" sz="2000" dirty="0" err="1"/>
              <a:t>Peronism</a:t>
            </a:r>
            <a:r>
              <a:rPr lang="cs-CZ" sz="2000" dirty="0"/>
              <a:t> as a „</a:t>
            </a:r>
            <a:r>
              <a:rPr lang="cs-CZ" sz="2000" dirty="0" err="1"/>
              <a:t>third-way</a:t>
            </a:r>
            <a:r>
              <a:rPr lang="cs-CZ" sz="2000" dirty="0"/>
              <a:t>)</a:t>
            </a:r>
          </a:p>
          <a:p>
            <a:pPr marL="457200" lvl="1" indent="0">
              <a:buNone/>
            </a:pPr>
            <a:endParaRPr lang="cs-CZ" sz="2000" dirty="0"/>
          </a:p>
          <a:p>
            <a:pPr lvl="1">
              <a:buFont typeface="Courier New" pitchFamily="49" charset="0"/>
              <a:buChar char="o"/>
            </a:pP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reforms</a:t>
            </a:r>
            <a:endParaRPr lang="cs-CZ" sz="2000" dirty="0"/>
          </a:p>
          <a:p>
            <a:pPr lvl="1">
              <a:buFont typeface="Courier New" pitchFamily="49" charset="0"/>
              <a:buChar char="o"/>
            </a:pPr>
            <a:r>
              <a:rPr lang="cs-CZ" sz="2000" dirty="0" err="1"/>
              <a:t>Nationalized</a:t>
            </a:r>
            <a:r>
              <a:rPr lang="cs-CZ" sz="2000" dirty="0"/>
              <a:t> </a:t>
            </a:r>
            <a:r>
              <a:rPr lang="cs-CZ" sz="2000" dirty="0" err="1"/>
              <a:t>large</a:t>
            </a:r>
            <a:r>
              <a:rPr lang="cs-CZ" sz="2000" dirty="0"/>
              <a:t> </a:t>
            </a:r>
            <a:r>
              <a:rPr lang="cs-CZ" sz="2000" dirty="0" err="1"/>
              <a:t>corporations</a:t>
            </a:r>
            <a:r>
              <a:rPr lang="cs-CZ" sz="2000" dirty="0"/>
              <a:t> and </a:t>
            </a:r>
            <a:r>
              <a:rPr lang="cs-CZ" sz="2000" dirty="0" err="1"/>
              <a:t>blurred</a:t>
            </a:r>
            <a:r>
              <a:rPr lang="cs-CZ" sz="2000" dirty="0"/>
              <a:t> </a:t>
            </a:r>
            <a:r>
              <a:rPr lang="cs-CZ" sz="2000" dirty="0" err="1"/>
              <a:t>divide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government</a:t>
            </a:r>
            <a:r>
              <a:rPr lang="cs-CZ" sz="2000" dirty="0"/>
              <a:t> and </a:t>
            </a:r>
            <a:r>
              <a:rPr lang="cs-CZ" sz="2000" dirty="0" err="1"/>
              <a:t>private</a:t>
            </a:r>
            <a:r>
              <a:rPr lang="cs-CZ" sz="2000" dirty="0"/>
              <a:t> </a:t>
            </a:r>
            <a:r>
              <a:rPr lang="cs-CZ" sz="2000" dirty="0" err="1"/>
              <a:t>sector</a:t>
            </a:r>
            <a:r>
              <a:rPr lang="cs-CZ" sz="2000" dirty="0"/>
              <a:t> (</a:t>
            </a:r>
            <a:r>
              <a:rPr lang="cs-CZ" sz="2000" dirty="0" err="1"/>
              <a:t>power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foreign</a:t>
            </a:r>
            <a:r>
              <a:rPr lang="cs-CZ" sz="2000" dirty="0"/>
              <a:t> </a:t>
            </a:r>
            <a:r>
              <a:rPr lang="cs-CZ" sz="2000" dirty="0" err="1"/>
              <a:t>investors</a:t>
            </a:r>
            <a:r>
              <a:rPr lang="cs-CZ" sz="2000" dirty="0"/>
              <a:t> </a:t>
            </a:r>
            <a:r>
              <a:rPr lang="cs-CZ" sz="2000" dirty="0" err="1"/>
              <a:t>decreased</a:t>
            </a:r>
            <a:r>
              <a:rPr lang="cs-CZ" sz="2000" dirty="0"/>
              <a:t>)</a:t>
            </a:r>
          </a:p>
          <a:p>
            <a:pPr marL="457200" lvl="1" indent="0">
              <a:buNone/>
            </a:pPr>
            <a:endParaRPr lang="cs-CZ" sz="2000" dirty="0"/>
          </a:p>
          <a:p>
            <a:pPr lvl="1">
              <a:buFont typeface="Courier New" pitchFamily="49" charset="0"/>
              <a:buChar char="o"/>
            </a:pPr>
            <a:r>
              <a:rPr lang="cs-CZ" sz="2000" dirty="0" err="1"/>
              <a:t>Created</a:t>
            </a:r>
            <a:r>
              <a:rPr lang="cs-CZ" sz="2000" dirty="0"/>
              <a:t> </a:t>
            </a:r>
            <a:r>
              <a:rPr lang="cs-CZ" sz="2000" dirty="0" err="1"/>
              <a:t>mass</a:t>
            </a:r>
            <a:r>
              <a:rPr lang="cs-CZ" sz="2000" dirty="0"/>
              <a:t> </a:t>
            </a:r>
            <a:r>
              <a:rPr lang="cs-CZ" sz="2000" dirty="0" err="1"/>
              <a:t>Peronist</a:t>
            </a:r>
            <a:r>
              <a:rPr lang="cs-CZ" sz="2000" dirty="0"/>
              <a:t> party </a:t>
            </a:r>
          </a:p>
          <a:p>
            <a:pPr lvl="1">
              <a:buFont typeface="Courier New" pitchFamily="49" charset="0"/>
              <a:buChar char="o"/>
            </a:pPr>
            <a:r>
              <a:rPr lang="cs-CZ" sz="2000" dirty="0" err="1"/>
              <a:t>Repressed</a:t>
            </a:r>
            <a:r>
              <a:rPr lang="cs-CZ" sz="2000" dirty="0"/>
              <a:t> </a:t>
            </a:r>
            <a:r>
              <a:rPr lang="cs-CZ" sz="2000" dirty="0" err="1"/>
              <a:t>political</a:t>
            </a:r>
            <a:r>
              <a:rPr lang="cs-CZ" sz="2000" dirty="0"/>
              <a:t> </a:t>
            </a:r>
            <a:r>
              <a:rPr lang="cs-CZ" sz="2000" dirty="0" err="1"/>
              <a:t>opponents</a:t>
            </a:r>
            <a:endParaRPr lang="cs-CZ" sz="2000" dirty="0"/>
          </a:p>
          <a:p>
            <a:pPr lvl="1">
              <a:buFont typeface="Courier New" pitchFamily="49" charset="0"/>
              <a:buChar char="o"/>
            </a:pPr>
            <a:r>
              <a:rPr lang="cs-CZ" sz="2000" dirty="0" err="1"/>
              <a:t>Nationalized</a:t>
            </a:r>
            <a:r>
              <a:rPr lang="cs-CZ" sz="2000" dirty="0"/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894780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Peronism – evaluation</a:t>
            </a:r>
            <a:endParaRPr lang="en-GB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435133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BAD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dirty="0"/>
              <a:t>Perón </a:t>
            </a:r>
            <a:r>
              <a:rPr lang="cs-CZ" dirty="0" err="1"/>
              <a:t>maintained</a:t>
            </a:r>
            <a:r>
              <a:rPr lang="cs-CZ" dirty="0"/>
              <a:t> 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but </a:t>
            </a:r>
            <a:r>
              <a:rPr lang="cs-CZ" dirty="0" err="1"/>
              <a:t>undermined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dirty="0" err="1"/>
              <a:t>Nationalized</a:t>
            </a:r>
            <a:r>
              <a:rPr lang="cs-CZ" dirty="0"/>
              <a:t> media, </a:t>
            </a:r>
            <a:r>
              <a:rPr lang="cs-CZ" dirty="0" err="1"/>
              <a:t>cancelled</a:t>
            </a:r>
            <a:r>
              <a:rPr lang="cs-CZ" dirty="0"/>
              <a:t> </a:t>
            </a:r>
            <a:r>
              <a:rPr lang="cs-CZ" dirty="0" err="1"/>
              <a:t>opposition</a:t>
            </a:r>
            <a:r>
              <a:rPr lang="cs-CZ" dirty="0"/>
              <a:t> </a:t>
            </a:r>
            <a:r>
              <a:rPr lang="cs-CZ" dirty="0" err="1"/>
              <a:t>ones</a:t>
            </a:r>
            <a:endParaRPr lang="cs-CZ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dirty="0" err="1"/>
              <a:t>Attacked</a:t>
            </a:r>
            <a:r>
              <a:rPr lang="cs-CZ" dirty="0"/>
              <a:t> </a:t>
            </a:r>
            <a:r>
              <a:rPr lang="cs-CZ" dirty="0" err="1"/>
              <a:t>opponents</a:t>
            </a:r>
            <a:r>
              <a:rPr lang="cs-CZ" dirty="0"/>
              <a:t> as </a:t>
            </a:r>
            <a:r>
              <a:rPr lang="cs-CZ" dirty="0" err="1"/>
              <a:t>traitors</a:t>
            </a:r>
            <a:r>
              <a:rPr lang="cs-CZ" dirty="0"/>
              <a:t>, </a:t>
            </a:r>
            <a:r>
              <a:rPr lang="cs-CZ" dirty="0" err="1"/>
              <a:t>imprisoned</a:t>
            </a:r>
            <a:r>
              <a:rPr lang="cs-CZ" dirty="0"/>
              <a:t> </a:t>
            </a:r>
            <a:r>
              <a:rPr lang="cs-CZ" dirty="0" err="1"/>
              <a:t>opposition</a:t>
            </a:r>
            <a:r>
              <a:rPr lang="cs-CZ" dirty="0"/>
              <a:t> </a:t>
            </a:r>
            <a:r>
              <a:rPr lang="cs-CZ" dirty="0" err="1"/>
              <a:t>politicians</a:t>
            </a:r>
            <a:endParaRPr lang="cs-CZ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dirty="0" err="1"/>
              <a:t>Inefficient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-run </a:t>
            </a:r>
            <a:r>
              <a:rPr lang="cs-CZ" dirty="0" err="1"/>
              <a:t>economy</a:t>
            </a:r>
            <a:endParaRPr lang="cs-CZ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dirty="0" err="1"/>
              <a:t>Inspired</a:t>
            </a:r>
            <a:r>
              <a:rPr lang="cs-CZ" dirty="0"/>
              <a:t> by </a:t>
            </a:r>
            <a:r>
              <a:rPr lang="cs-CZ" dirty="0" err="1"/>
              <a:t>Italian</a:t>
            </a:r>
            <a:r>
              <a:rPr lang="cs-CZ" dirty="0"/>
              <a:t> </a:t>
            </a:r>
            <a:r>
              <a:rPr lang="cs-CZ" dirty="0" err="1"/>
              <a:t>fascism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GOOD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dirty="0" err="1"/>
              <a:t>Recognized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workers</a:t>
            </a:r>
            <a:r>
              <a:rPr lang="cs-CZ" dirty="0"/>
              <a:t> as </a:t>
            </a:r>
            <a:r>
              <a:rPr lang="cs-CZ" dirty="0" err="1"/>
              <a:t>citizens</a:t>
            </a:r>
            <a:endParaRPr lang="cs-CZ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dirty="0"/>
              <a:t>B</a:t>
            </a:r>
            <a:r>
              <a:rPr lang="en-GB" dirty="0" err="1"/>
              <a:t>rought</a:t>
            </a:r>
            <a:r>
              <a:rPr lang="en-GB" dirty="0"/>
              <a:t> the urban masses into politics</a:t>
            </a:r>
            <a:endParaRPr lang="cs-CZ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endParaRPr lang="cs-CZ" dirty="0"/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socially</a:t>
            </a:r>
            <a:r>
              <a:rPr lang="cs-CZ" dirty="0"/>
              <a:t> </a:t>
            </a:r>
            <a:r>
              <a:rPr lang="cs-CZ" dirty="0" err="1"/>
              <a:t>progressive</a:t>
            </a:r>
            <a:r>
              <a:rPr lang="cs-CZ" dirty="0"/>
              <a:t> </a:t>
            </a:r>
            <a:r>
              <a:rPr lang="cs-CZ" dirty="0" err="1"/>
              <a:t>reforms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587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EE3BF3-61AD-69DA-EE86-1F2D9452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Movie </a:t>
            </a:r>
            <a:r>
              <a:rPr lang="en-US" b="1" dirty="0"/>
              <a:t>Evita</a:t>
            </a:r>
            <a:r>
              <a:rPr lang="en-US" dirty="0"/>
              <a:t> (1996)</a:t>
            </a:r>
          </a:p>
        </p:txBody>
      </p:sp>
      <p:pic>
        <p:nvPicPr>
          <p:cNvPr id="2050" name="Picture 2" descr="Evita (DVD)">
            <a:extLst>
              <a:ext uri="{FF2B5EF4-FFF2-40B4-BE49-F238E27FC236}">
                <a16:creationId xmlns:a16="http://schemas.microsoft.com/office/drawing/2014/main" id="{E2E27153-B09D-0943-3A04-FD544071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2" b="553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3383C0-1022-4512-8015-0C8B4B48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Movie </a:t>
            </a:r>
            <a:r>
              <a:rPr lang="en-US" b="1" dirty="0"/>
              <a:t>Roma</a:t>
            </a:r>
            <a:r>
              <a:rPr lang="en-US" dirty="0"/>
              <a:t> (2018)</a:t>
            </a:r>
          </a:p>
        </p:txBody>
      </p:sp>
      <p:pic>
        <p:nvPicPr>
          <p:cNvPr id="3074" name="Picture 2" descr="Roma (2018) | Galerie - Plakáty | ČSFD.cz">
            <a:extLst>
              <a:ext uri="{FF2B5EF4-FFF2-40B4-BE49-F238E27FC236}">
                <a16:creationId xmlns:a16="http://schemas.microsoft.com/office/drawing/2014/main" id="{3ACAC8A1-6B4C-4434-9A88-6776F467B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0" r="1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8BCFE-D577-4392-9A11-5669FA79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Latin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: </a:t>
            </a:r>
            <a:r>
              <a:rPr lang="cs-CZ" dirty="0" err="1"/>
              <a:t>Theories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Gino Germani and </a:t>
            </a:r>
            <a:r>
              <a:rPr lang="cs-CZ" dirty="0" err="1"/>
              <a:t>Torcuato</a:t>
            </a:r>
            <a:r>
              <a:rPr lang="cs-CZ" dirty="0"/>
              <a:t> di </a:t>
            </a:r>
            <a:r>
              <a:rPr lang="cs-CZ" dirty="0" err="1"/>
              <a:t>Tella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50199-EB00-44CA-A423-1A881D32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840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2C557-60B6-4BFB-823F-4FC42F5C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Gino Germani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E685D-5E72-4C94-BC2D-940A8F20B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4225" cy="4351338"/>
          </a:xfrm>
        </p:spPr>
        <p:txBody>
          <a:bodyPr>
            <a:normAutofit/>
          </a:bodyPr>
          <a:lstStyle/>
          <a:p>
            <a:r>
              <a:rPr lang="cs-CZ" sz="2400" dirty="0" err="1"/>
              <a:t>Italian</a:t>
            </a:r>
            <a:r>
              <a:rPr lang="cs-CZ" sz="2400" dirty="0"/>
              <a:t> </a:t>
            </a:r>
            <a:r>
              <a:rPr lang="cs-CZ" sz="2400" dirty="0" err="1"/>
              <a:t>sociologist</a:t>
            </a:r>
            <a:r>
              <a:rPr lang="cs-CZ" sz="2400" dirty="0"/>
              <a:t> (1911-1979)</a:t>
            </a:r>
          </a:p>
          <a:p>
            <a:r>
              <a:rPr lang="cs-CZ" sz="2400" dirty="0" err="1"/>
              <a:t>Active</a:t>
            </a:r>
            <a:r>
              <a:rPr lang="cs-CZ" sz="2400" dirty="0"/>
              <a:t> in anti-</a:t>
            </a:r>
            <a:r>
              <a:rPr lang="cs-CZ" sz="2400" dirty="0" err="1"/>
              <a:t>fascist</a:t>
            </a:r>
            <a:r>
              <a:rPr lang="cs-CZ" sz="2400" dirty="0"/>
              <a:t> </a:t>
            </a:r>
            <a:r>
              <a:rPr lang="cs-CZ" sz="2400" dirty="0" err="1"/>
              <a:t>movements</a:t>
            </a:r>
            <a:r>
              <a:rPr lang="cs-CZ" sz="2400" dirty="0"/>
              <a:t> (in </a:t>
            </a:r>
            <a:r>
              <a:rPr lang="cs-CZ" sz="2400" dirty="0" err="1"/>
              <a:t>prison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1 </a:t>
            </a:r>
            <a:r>
              <a:rPr lang="cs-CZ" sz="2400" dirty="0" err="1"/>
              <a:t>year</a:t>
            </a:r>
            <a:r>
              <a:rPr lang="cs-CZ" sz="2400" dirty="0"/>
              <a:t>).</a:t>
            </a:r>
          </a:p>
          <a:p>
            <a:r>
              <a:rPr lang="cs-CZ" sz="2400" dirty="0" err="1"/>
              <a:t>Left</a:t>
            </a:r>
            <a:r>
              <a:rPr lang="cs-CZ" sz="2400" dirty="0"/>
              <a:t> Italy in 1934 </a:t>
            </a:r>
            <a:r>
              <a:rPr lang="cs-CZ" sz="2400" dirty="0" err="1"/>
              <a:t>for</a:t>
            </a:r>
            <a:r>
              <a:rPr lang="cs-CZ" sz="2400" dirty="0"/>
              <a:t> Argentina. </a:t>
            </a:r>
          </a:p>
          <a:p>
            <a:r>
              <a:rPr lang="cs-CZ" sz="2400" dirty="0" err="1"/>
              <a:t>Studied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University </a:t>
            </a:r>
            <a:r>
              <a:rPr lang="cs-CZ" sz="2400" dirty="0" err="1"/>
              <a:t>of</a:t>
            </a:r>
            <a:r>
              <a:rPr lang="cs-CZ" sz="2400" dirty="0"/>
              <a:t> Buenos Aires.</a:t>
            </a:r>
          </a:p>
          <a:p>
            <a:r>
              <a:rPr lang="cs-CZ" sz="2400" dirty="0"/>
              <a:t>In 50s </a:t>
            </a:r>
            <a:r>
              <a:rPr lang="cs-CZ" sz="2400" dirty="0" err="1"/>
              <a:t>director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Institute </a:t>
            </a:r>
            <a:r>
              <a:rPr lang="cs-CZ" sz="2400" dirty="0" err="1"/>
              <a:t>of</a:t>
            </a:r>
            <a:r>
              <a:rPr lang="cs-CZ" sz="2400" dirty="0"/>
              <a:t> Sociology,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focus</a:t>
            </a:r>
            <a:r>
              <a:rPr lang="cs-CZ" sz="2400" dirty="0"/>
              <a:t> on </a:t>
            </a:r>
            <a:r>
              <a:rPr lang="cs-CZ" sz="2400" dirty="0" err="1"/>
              <a:t>empirical</a:t>
            </a:r>
            <a:r>
              <a:rPr lang="cs-CZ" sz="2400" dirty="0"/>
              <a:t> </a:t>
            </a:r>
            <a:r>
              <a:rPr lang="cs-CZ" sz="2400" dirty="0" err="1"/>
              <a:t>research</a:t>
            </a:r>
            <a:r>
              <a:rPr lang="cs-CZ" sz="2400" dirty="0"/>
              <a:t>.</a:t>
            </a:r>
          </a:p>
          <a:p>
            <a:r>
              <a:rPr lang="cs-CZ" sz="2400" dirty="0"/>
              <a:t>In 1966 </a:t>
            </a:r>
            <a:r>
              <a:rPr lang="cs-CZ" sz="2400" dirty="0" err="1"/>
              <a:t>moved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U.S. In Argentina </a:t>
            </a:r>
            <a:r>
              <a:rPr lang="cs-CZ" sz="2400" dirty="0" err="1"/>
              <a:t>alienated</a:t>
            </a:r>
            <a:r>
              <a:rPr lang="cs-CZ" sz="2400" dirty="0"/>
              <a:t> </a:t>
            </a: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political</a:t>
            </a:r>
            <a:r>
              <a:rPr lang="cs-CZ" sz="2400" dirty="0"/>
              <a:t> </a:t>
            </a:r>
            <a:r>
              <a:rPr lang="cs-CZ" sz="2400" dirty="0" err="1"/>
              <a:t>left</a:t>
            </a:r>
            <a:r>
              <a:rPr lang="cs-CZ" sz="2400" dirty="0"/>
              <a:t> and </a:t>
            </a:r>
            <a:r>
              <a:rPr lang="cs-CZ" sz="2400" dirty="0" err="1"/>
              <a:t>right</a:t>
            </a:r>
            <a:r>
              <a:rPr lang="cs-CZ" sz="2400" dirty="0"/>
              <a:t>.</a:t>
            </a:r>
          </a:p>
          <a:p>
            <a:r>
              <a:rPr lang="cs-CZ" sz="2400" dirty="0"/>
              <a:t>In 1970s </a:t>
            </a:r>
            <a:r>
              <a:rPr lang="cs-CZ" sz="2400" dirty="0" err="1"/>
              <a:t>returned</a:t>
            </a:r>
            <a:r>
              <a:rPr lang="cs-CZ" sz="2400" dirty="0"/>
              <a:t> </a:t>
            </a:r>
            <a:r>
              <a:rPr lang="cs-CZ" sz="2400" dirty="0" err="1"/>
              <a:t>back</a:t>
            </a:r>
            <a:r>
              <a:rPr lang="cs-CZ" sz="2400" dirty="0"/>
              <a:t> to Italy.</a:t>
            </a:r>
          </a:p>
        </p:txBody>
      </p:sp>
      <p:pic>
        <p:nvPicPr>
          <p:cNvPr id="5" name="Obrázek 4" descr="Obsah obrázku osoba, muž, interiér, zeď&#10;&#10;Popis byl vytvořen automaticky">
            <a:extLst>
              <a:ext uri="{FF2B5EF4-FFF2-40B4-BE49-F238E27FC236}">
                <a16:creationId xmlns:a16="http://schemas.microsoft.com/office/drawing/2014/main" id="{A76BE6BE-78D7-495A-8966-5BA47651D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20" y="1195275"/>
            <a:ext cx="3643630" cy="54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6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E8370-8635-4A56-86EC-F45720E3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details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12AC0-DE26-4F58-91A8-8533BFD3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Student Information </a:t>
            </a:r>
            <a:r>
              <a:rPr lang="en-GB" sz="3200" dirty="0" err="1"/>
              <a:t>Syst</a:t>
            </a:r>
            <a:r>
              <a:rPr lang="cs-CZ" sz="3200" dirty="0"/>
              <a:t>e</a:t>
            </a:r>
            <a:r>
              <a:rPr lang="en-GB" sz="3200" dirty="0"/>
              <a:t>m</a:t>
            </a:r>
            <a:r>
              <a:rPr lang="cs-CZ" sz="32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Syllabus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Suggested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pPr fontAlgn="ctr"/>
            <a:r>
              <a:rPr lang="cs-CZ" sz="3200" dirty="0" err="1"/>
              <a:t>Moodle</a:t>
            </a:r>
            <a:r>
              <a:rPr lang="cs-CZ" sz="3200" dirty="0"/>
              <a:t> - </a:t>
            </a:r>
            <a:r>
              <a:rPr lang="cs-CZ" sz="3200" dirty="0" err="1"/>
              <a:t>Sociological</a:t>
            </a:r>
            <a:r>
              <a:rPr lang="cs-CZ" sz="3200" dirty="0"/>
              <a:t> </a:t>
            </a:r>
            <a:r>
              <a:rPr lang="cs-CZ" sz="3200" dirty="0" err="1"/>
              <a:t>theories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populism</a:t>
            </a:r>
            <a:endParaRPr lang="cs-CZ" sz="3200" dirty="0"/>
          </a:p>
          <a:p>
            <a:pPr lvl="1" fontAlgn="ctr">
              <a:buFont typeface="Courier New" panose="02070309020205020404" pitchFamily="49" charset="0"/>
              <a:buChar char="o"/>
            </a:pP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lectures</a:t>
            </a:r>
            <a:r>
              <a:rPr lang="cs-CZ" dirty="0"/>
              <a:t> (</a:t>
            </a:r>
            <a:r>
              <a:rPr lang="en-GB" dirty="0"/>
              <a:t>&amp;</a:t>
            </a:r>
            <a:r>
              <a:rPr lang="cs-CZ" dirty="0"/>
              <a:t> test) - </a:t>
            </a:r>
            <a:r>
              <a:rPr lang="cs-CZ" dirty="0" err="1"/>
              <a:t>PDFs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77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B7E28-DC92-462D-B72E-81FA473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/>
              <a:t>Founding</a:t>
            </a:r>
            <a:r>
              <a:rPr lang="cs-CZ" sz="4400" dirty="0"/>
              <a:t> </a:t>
            </a:r>
            <a:r>
              <a:rPr lang="cs-CZ" sz="4400" dirty="0" err="1"/>
              <a:t>father</a:t>
            </a:r>
            <a:r>
              <a:rPr lang="cs-CZ" sz="4400" dirty="0"/>
              <a:t> </a:t>
            </a:r>
            <a:r>
              <a:rPr lang="cs-CZ" sz="4400" dirty="0" err="1"/>
              <a:t>of</a:t>
            </a:r>
            <a:r>
              <a:rPr lang="cs-CZ" sz="4400" dirty="0"/>
              <a:t> sociology in Argentina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556FA-B843-4BD6-A4F6-A8B2B0CE1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</a:t>
            </a:r>
            <a:r>
              <a:rPr lang="cs-CZ" sz="2800" dirty="0" err="1"/>
              <a:t>irector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Institute </a:t>
            </a:r>
            <a:r>
              <a:rPr lang="cs-CZ" sz="2800" dirty="0" err="1"/>
              <a:t>of</a:t>
            </a:r>
            <a:r>
              <a:rPr lang="cs-CZ" sz="2800" dirty="0"/>
              <a:t> Sociology. </a:t>
            </a:r>
            <a:r>
              <a:rPr lang="cs-CZ" dirty="0" err="1"/>
              <a:t>Wanted</a:t>
            </a:r>
            <a:r>
              <a:rPr lang="cs-CZ" dirty="0"/>
              <a:t> to </a:t>
            </a:r>
            <a:r>
              <a:rPr lang="cs-CZ" dirty="0" err="1"/>
              <a:t>establish</a:t>
            </a:r>
            <a:r>
              <a:rPr lang="cs-CZ" dirty="0"/>
              <a:t> sociology as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discipline</a:t>
            </a:r>
            <a:r>
              <a:rPr lang="cs-CZ" dirty="0"/>
              <a:t> (sociology = </a:t>
            </a:r>
            <a:r>
              <a:rPr lang="cs-CZ" dirty="0" err="1"/>
              <a:t>philosophy</a:t>
            </a:r>
            <a:r>
              <a:rPr lang="cs-CZ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Free </a:t>
            </a:r>
            <a:r>
              <a:rPr lang="cs-CZ" dirty="0" err="1"/>
              <a:t>from</a:t>
            </a:r>
            <a:r>
              <a:rPr lang="cs-CZ" dirty="0"/>
              <a:t> ideology (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Combining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and </a:t>
            </a:r>
            <a:r>
              <a:rPr lang="cs-CZ" dirty="0" err="1"/>
              <a:t>empirical</a:t>
            </a:r>
            <a:r>
              <a:rPr lang="cs-CZ" dirty="0"/>
              <a:t> </a:t>
            </a:r>
            <a:r>
              <a:rPr lang="cs-CZ" dirty="0" err="1"/>
              <a:t>research</a:t>
            </a:r>
            <a:endParaRPr lang="cs-CZ" dirty="0"/>
          </a:p>
          <a:p>
            <a:r>
              <a:rPr lang="cs-CZ" dirty="0" err="1"/>
              <a:t>However</a:t>
            </a:r>
            <a:r>
              <a:rPr lang="cs-CZ" dirty="0"/>
              <a:t>,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Ruling</a:t>
            </a:r>
            <a:r>
              <a:rPr lang="cs-CZ" dirty="0"/>
              <a:t> </a:t>
            </a:r>
            <a:r>
              <a:rPr lang="cs-CZ" dirty="0" err="1"/>
              <a:t>elites</a:t>
            </a:r>
            <a:r>
              <a:rPr lang="cs-CZ" dirty="0"/>
              <a:t> (</a:t>
            </a:r>
            <a:r>
              <a:rPr lang="cs-CZ" dirty="0" err="1"/>
              <a:t>church</a:t>
            </a:r>
            <a:r>
              <a:rPr lang="cs-CZ" dirty="0"/>
              <a:t>, </a:t>
            </a:r>
            <a:r>
              <a:rPr lang="cs-CZ" dirty="0" err="1"/>
              <a:t>military</a:t>
            </a:r>
            <a:r>
              <a:rPr lang="cs-CZ" dirty="0"/>
              <a:t>) </a:t>
            </a:r>
            <a:r>
              <a:rPr lang="cs-CZ" dirty="0" err="1"/>
              <a:t>viewed</a:t>
            </a:r>
            <a:r>
              <a:rPr lang="cs-CZ" dirty="0"/>
              <a:t> sociology as </a:t>
            </a:r>
            <a:r>
              <a:rPr lang="cs-CZ" dirty="0" err="1"/>
              <a:t>subversive</a:t>
            </a:r>
            <a:r>
              <a:rPr lang="cs-CZ" dirty="0"/>
              <a:t> </a:t>
            </a:r>
            <a:r>
              <a:rPr lang="cs-CZ" dirty="0" err="1"/>
              <a:t>discipline</a:t>
            </a:r>
            <a:r>
              <a:rPr lang="cs-CZ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Intelectuals</a:t>
            </a:r>
            <a:r>
              <a:rPr lang="cs-CZ" dirty="0"/>
              <a:t> and </a:t>
            </a:r>
            <a:r>
              <a:rPr lang="cs-CZ" dirty="0" err="1"/>
              <a:t>students</a:t>
            </a:r>
            <a:r>
              <a:rPr lang="cs-CZ" dirty="0"/>
              <a:t> on „</a:t>
            </a:r>
            <a:r>
              <a:rPr lang="cs-CZ" dirty="0" err="1"/>
              <a:t>left</a:t>
            </a:r>
            <a:r>
              <a:rPr lang="cs-CZ" dirty="0"/>
              <a:t>“ </a:t>
            </a:r>
            <a:r>
              <a:rPr lang="cs-CZ" dirty="0" err="1"/>
              <a:t>viewed</a:t>
            </a:r>
            <a:r>
              <a:rPr lang="cs-CZ" dirty="0"/>
              <a:t> sociology as ideology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imperialism</a:t>
            </a:r>
            <a:r>
              <a:rPr lang="cs-CZ" dirty="0"/>
              <a:t>“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putsch</a:t>
            </a:r>
            <a:r>
              <a:rPr lang="cs-CZ" dirty="0"/>
              <a:t> (</a:t>
            </a:r>
            <a:r>
              <a:rPr lang="cs-CZ" dirty="0" err="1"/>
              <a:t>coup</a:t>
            </a:r>
            <a:r>
              <a:rPr lang="cs-CZ" dirty="0"/>
              <a:t> </a:t>
            </a:r>
            <a:r>
              <a:rPr lang="cs-CZ" dirty="0" err="1"/>
              <a:t>d'état</a:t>
            </a:r>
            <a:r>
              <a:rPr lang="cs-CZ" dirty="0"/>
              <a:t>) in 1966 he </a:t>
            </a:r>
            <a:r>
              <a:rPr lang="cs-CZ" dirty="0" err="1"/>
              <a:t>left</a:t>
            </a:r>
            <a:r>
              <a:rPr lang="cs-CZ" dirty="0"/>
              <a:t> Argentina </a:t>
            </a:r>
            <a:r>
              <a:rPr lang="cs-CZ" dirty="0" err="1"/>
              <a:t>for</a:t>
            </a:r>
            <a:r>
              <a:rPr lang="cs-CZ" dirty="0"/>
              <a:t> Harvard.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405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BFACC-F45D-46F6-A727-3E6EE416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Germani: </a:t>
            </a:r>
            <a:r>
              <a:rPr lang="cs-CZ" dirty="0" err="1"/>
              <a:t>societal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A698E9-3A40-4A38-A148-A2D9512C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Argentina not </a:t>
            </a:r>
            <a:r>
              <a:rPr lang="cs-CZ" dirty="0" err="1"/>
              <a:t>equally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society. </a:t>
            </a:r>
            <a:r>
              <a:rPr lang="cs-CZ" dirty="0" err="1"/>
              <a:t>Didivided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(</a:t>
            </a:r>
            <a:r>
              <a:rPr lang="cs-CZ" dirty="0" err="1"/>
              <a:t>urban</a:t>
            </a:r>
            <a:r>
              <a:rPr lang="cs-CZ" dirty="0"/>
              <a:t>, </a:t>
            </a:r>
            <a:r>
              <a:rPr lang="cs-CZ" dirty="0" err="1"/>
              <a:t>developed</a:t>
            </a:r>
            <a:r>
              <a:rPr lang="cs-CZ" dirty="0"/>
              <a:t>, </a:t>
            </a:r>
            <a:r>
              <a:rPr lang="cs-CZ" dirty="0" err="1"/>
              <a:t>modernized</a:t>
            </a:r>
            <a:r>
              <a:rPr lang="cs-CZ" dirty="0"/>
              <a:t>) and </a:t>
            </a:r>
            <a:r>
              <a:rPr lang="cs-CZ" dirty="0" err="1"/>
              <a:t>rural</a:t>
            </a:r>
            <a:r>
              <a:rPr lang="cs-CZ" dirty="0"/>
              <a:t> (</a:t>
            </a:r>
            <a:r>
              <a:rPr lang="cs-CZ" dirty="0" err="1"/>
              <a:t>argicultural</a:t>
            </a:r>
            <a:r>
              <a:rPr lang="cs-CZ" dirty="0"/>
              <a:t>, </a:t>
            </a:r>
            <a:r>
              <a:rPr lang="cs-CZ" dirty="0" err="1"/>
              <a:t>traditional</a:t>
            </a:r>
            <a:r>
              <a:rPr lang="cs-CZ" dirty="0"/>
              <a:t>, </a:t>
            </a:r>
            <a:r>
              <a:rPr lang="cs-CZ" dirty="0" err="1"/>
              <a:t>politically</a:t>
            </a:r>
            <a:r>
              <a:rPr lang="cs-CZ" dirty="0"/>
              <a:t> </a:t>
            </a:r>
            <a:r>
              <a:rPr lang="cs-CZ" dirty="0" err="1"/>
              <a:t>passive</a:t>
            </a:r>
            <a:r>
              <a:rPr lang="cs-CZ" dirty="0"/>
              <a:t>). </a:t>
            </a:r>
          </a:p>
          <a:p>
            <a:r>
              <a:rPr lang="cs-CZ" dirty="0"/>
              <a:t>Latin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partially</a:t>
            </a:r>
            <a:r>
              <a:rPr lang="cs-CZ" dirty="0"/>
              <a:t> „</a:t>
            </a:r>
            <a:r>
              <a:rPr lang="cs-CZ" dirty="0" err="1"/>
              <a:t>democratic</a:t>
            </a:r>
            <a:r>
              <a:rPr lang="cs-CZ" dirty="0"/>
              <a:t>“ (not </a:t>
            </a:r>
            <a:r>
              <a:rPr lang="cs-CZ" dirty="0" err="1"/>
              <a:t>fully</a:t>
            </a:r>
            <a:r>
              <a:rPr lang="cs-CZ" dirty="0"/>
              <a:t> </a:t>
            </a:r>
            <a:r>
              <a:rPr lang="cs-CZ" dirty="0" err="1"/>
              <a:t>democratic</a:t>
            </a:r>
            <a:r>
              <a:rPr lang="cs-CZ" dirty="0"/>
              <a:t>). Oligarchy. </a:t>
            </a:r>
          </a:p>
          <a:p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elites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politically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. </a:t>
            </a:r>
            <a:r>
              <a:rPr lang="cs-CZ" dirty="0" err="1"/>
              <a:t>Populism</a:t>
            </a:r>
            <a:r>
              <a:rPr lang="cs-CZ" dirty="0"/>
              <a:t> =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activization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marginalized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society.  </a:t>
            </a:r>
          </a:p>
          <a:p>
            <a:r>
              <a:rPr lang="cs-CZ" dirty="0" err="1"/>
              <a:t>Populism</a:t>
            </a:r>
            <a:r>
              <a:rPr lang="cs-CZ" dirty="0"/>
              <a:t> in Latin America – „shift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passivity</a:t>
            </a:r>
            <a:r>
              <a:rPr lang="cs-CZ" dirty="0"/>
              <a:t> to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mobilization</a:t>
            </a:r>
            <a:r>
              <a:rPr lang="cs-CZ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3216350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BFACC-F45D-46F6-A727-3E6EE416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Germani: 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causes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A698E9-3A40-4A38-A148-A2D9512C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Start: </a:t>
            </a:r>
            <a:r>
              <a:rPr lang="cs-CZ" u="sng" dirty="0" err="1"/>
              <a:t>demographic</a:t>
            </a:r>
            <a:r>
              <a:rPr lang="cs-CZ" dirty="0"/>
              <a:t> and (</a:t>
            </a:r>
            <a:r>
              <a:rPr lang="cs-CZ" dirty="0" err="1"/>
              <a:t>structural</a:t>
            </a:r>
            <a:r>
              <a:rPr lang="cs-CZ" dirty="0"/>
              <a:t>) </a:t>
            </a:r>
            <a:r>
              <a:rPr lang="cs-CZ" u="sng" dirty="0" err="1"/>
              <a:t>economic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.</a:t>
            </a:r>
          </a:p>
          <a:p>
            <a:r>
              <a:rPr lang="cs-CZ" dirty="0"/>
              <a:t>Latin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faced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migration</a:t>
            </a:r>
            <a:endParaRPr lang="cs-CZ" dirty="0"/>
          </a:p>
          <a:p>
            <a:pPr lvl="1"/>
            <a:r>
              <a:rPr lang="cs-CZ" dirty="0" err="1"/>
              <a:t>Immigration</a:t>
            </a:r>
            <a:r>
              <a:rPr lang="cs-CZ" dirty="0"/>
              <a:t> </a:t>
            </a:r>
            <a:r>
              <a:rPr lang="cs-CZ" dirty="0" err="1"/>
              <a:t>flows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outside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impossible</a:t>
            </a:r>
            <a:r>
              <a:rPr lang="cs-CZ" dirty="0"/>
              <a:t> to </a:t>
            </a:r>
            <a:r>
              <a:rPr lang="cs-CZ" dirty="0" err="1"/>
              <a:t>integrate</a:t>
            </a:r>
            <a:endParaRPr lang="cs-CZ" dirty="0"/>
          </a:p>
          <a:p>
            <a:pPr lvl="1"/>
            <a:r>
              <a:rPr lang="cs-CZ" dirty="0" err="1"/>
              <a:t>Movements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big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agricultural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to </a:t>
            </a:r>
            <a:r>
              <a:rPr lang="cs-CZ" dirty="0" err="1"/>
              <a:t>cities</a:t>
            </a:r>
            <a:r>
              <a:rPr lang="cs-CZ" dirty="0"/>
              <a:t>. </a:t>
            </a:r>
          </a:p>
          <a:p>
            <a:r>
              <a:rPr lang="cs-CZ" dirty="0" err="1"/>
              <a:t>Influx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masses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–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landscape</a:t>
            </a:r>
            <a:r>
              <a:rPr lang="cs-CZ" dirty="0"/>
              <a:t>. No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these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expression</a:t>
            </a:r>
            <a:r>
              <a:rPr lang="cs-CZ" dirty="0"/>
              <a:t> –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represent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interests</a:t>
            </a:r>
            <a:r>
              <a:rPr lang="cs-CZ" dirty="0"/>
              <a:t>. </a:t>
            </a:r>
          </a:p>
          <a:p>
            <a:r>
              <a:rPr lang="cs-CZ" dirty="0"/>
              <a:t>These </a:t>
            </a:r>
            <a:r>
              <a:rPr lang="cs-CZ" dirty="0" err="1"/>
              <a:t>masses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„</a:t>
            </a:r>
            <a:r>
              <a:rPr lang="cs-CZ" dirty="0" err="1"/>
              <a:t>depoliticized</a:t>
            </a:r>
            <a:r>
              <a:rPr lang="cs-CZ" dirty="0"/>
              <a:t>“. These </a:t>
            </a:r>
            <a:r>
              <a:rPr lang="cs-CZ" dirty="0" err="1"/>
              <a:t>people</a:t>
            </a:r>
            <a:r>
              <a:rPr lang="cs-CZ" dirty="0"/>
              <a:t> had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requests</a:t>
            </a:r>
            <a:r>
              <a:rPr lang="cs-CZ" dirty="0"/>
              <a:t> – but not </a:t>
            </a:r>
            <a:r>
              <a:rPr lang="cs-CZ" dirty="0" err="1"/>
              <a:t>represented</a:t>
            </a:r>
            <a:r>
              <a:rPr lang="cs-CZ" dirty="0"/>
              <a:t> by any </a:t>
            </a:r>
            <a:r>
              <a:rPr lang="cs-CZ" dirty="0" err="1"/>
              <a:t>political</a:t>
            </a:r>
            <a:r>
              <a:rPr lang="cs-CZ" dirty="0"/>
              <a:t> party. Start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836617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82176-01B4-413B-8EE0-B0DCA126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Germani: „</a:t>
            </a:r>
            <a:r>
              <a:rPr lang="cs-CZ" dirty="0" err="1"/>
              <a:t>Populist</a:t>
            </a:r>
            <a:r>
              <a:rPr lang="cs-CZ" dirty="0"/>
              <a:t> </a:t>
            </a:r>
            <a:r>
              <a:rPr lang="cs-CZ" dirty="0" err="1"/>
              <a:t>mobilization</a:t>
            </a:r>
            <a:r>
              <a:rPr lang="cs-CZ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A29C65-AF7B-401E-BC8A-25FA16225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Suddenly</a:t>
            </a:r>
            <a:r>
              <a:rPr lang="cs-CZ" dirty="0"/>
              <a:t> major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society, </a:t>
            </a:r>
            <a:r>
              <a:rPr lang="cs-CZ" dirty="0" err="1"/>
              <a:t>previously</a:t>
            </a:r>
            <a:r>
              <a:rPr lang="cs-CZ" dirty="0"/>
              <a:t> </a:t>
            </a:r>
            <a:r>
              <a:rPr lang="cs-CZ" dirty="0" err="1"/>
              <a:t>excluded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, </a:t>
            </a:r>
            <a:r>
              <a:rPr lang="cs-CZ" dirty="0" err="1"/>
              <a:t>demanded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participation</a:t>
            </a:r>
            <a:r>
              <a:rPr lang="cs-CZ" dirty="0"/>
              <a:t>. </a:t>
            </a:r>
          </a:p>
          <a:p>
            <a:r>
              <a:rPr lang="cs-CZ" dirty="0"/>
              <a:t>These „</a:t>
            </a:r>
            <a:r>
              <a:rPr lang="cs-CZ" dirty="0" err="1"/>
              <a:t>masses</a:t>
            </a:r>
            <a:r>
              <a:rPr lang="cs-CZ" dirty="0"/>
              <a:t>“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representation</a:t>
            </a:r>
            <a:r>
              <a:rPr lang="cs-CZ" dirty="0"/>
              <a:t> (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, </a:t>
            </a:r>
            <a:r>
              <a:rPr lang="cs-CZ" dirty="0" err="1"/>
              <a:t>leaders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.). </a:t>
            </a:r>
            <a:r>
              <a:rPr lang="cs-CZ" b="1" dirty="0" err="1"/>
              <a:t>Situation</a:t>
            </a:r>
            <a:r>
              <a:rPr lang="cs-CZ" b="1" dirty="0"/>
              <a:t> </a:t>
            </a:r>
            <a:r>
              <a:rPr lang="cs-CZ" b="1" dirty="0" err="1"/>
              <a:t>used</a:t>
            </a:r>
            <a:r>
              <a:rPr lang="cs-CZ" b="1" dirty="0"/>
              <a:t> by </a:t>
            </a:r>
            <a:r>
              <a:rPr lang="cs-CZ" b="1" dirty="0" err="1"/>
              <a:t>certain</a:t>
            </a:r>
            <a:r>
              <a:rPr lang="cs-CZ" b="1" dirty="0"/>
              <a:t> </a:t>
            </a:r>
            <a:r>
              <a:rPr lang="cs-CZ" b="1" dirty="0" err="1"/>
              <a:t>groups</a:t>
            </a:r>
            <a:r>
              <a:rPr lang="cs-CZ" b="1" dirty="0"/>
              <a:t> such as </a:t>
            </a:r>
            <a:r>
              <a:rPr lang="cs-CZ" b="1" dirty="0" err="1"/>
              <a:t>military</a:t>
            </a:r>
            <a:r>
              <a:rPr lang="cs-CZ" b="1" dirty="0"/>
              <a:t> (and </a:t>
            </a:r>
            <a:r>
              <a:rPr lang="cs-CZ" b="1" dirty="0" err="1"/>
              <a:t>middle</a:t>
            </a:r>
            <a:r>
              <a:rPr lang="cs-CZ" b="1" dirty="0"/>
              <a:t> </a:t>
            </a:r>
            <a:r>
              <a:rPr lang="cs-CZ" b="1" dirty="0" err="1"/>
              <a:t>class</a:t>
            </a:r>
            <a:r>
              <a:rPr lang="cs-CZ" b="1" dirty="0"/>
              <a:t>) to </a:t>
            </a:r>
            <a:r>
              <a:rPr lang="cs-CZ" b="1" dirty="0" err="1"/>
              <a:t>rise</a:t>
            </a:r>
            <a:r>
              <a:rPr lang="cs-CZ" b="1" dirty="0"/>
              <a:t> to </a:t>
            </a:r>
            <a:r>
              <a:rPr lang="cs-CZ" b="1" dirty="0" err="1"/>
              <a:t>power</a:t>
            </a:r>
            <a:r>
              <a:rPr lang="cs-CZ" dirty="0"/>
              <a:t>. </a:t>
            </a:r>
            <a:r>
              <a:rPr lang="cs-CZ" dirty="0" err="1"/>
              <a:t>Constituted</a:t>
            </a:r>
            <a:r>
              <a:rPr lang="cs-CZ" dirty="0"/>
              <a:t> </a:t>
            </a:r>
            <a:r>
              <a:rPr lang="cs-CZ" dirty="0" err="1"/>
              <a:t>movements</a:t>
            </a:r>
            <a:r>
              <a:rPr lang="cs-CZ" dirty="0"/>
              <a:t> to </a:t>
            </a:r>
            <a:r>
              <a:rPr lang="cs-CZ" dirty="0" err="1"/>
              <a:t>represented</a:t>
            </a:r>
            <a:r>
              <a:rPr lang="cs-CZ" dirty="0"/>
              <a:t> these „</a:t>
            </a:r>
            <a:r>
              <a:rPr lang="cs-CZ" dirty="0" err="1"/>
              <a:t>masses</a:t>
            </a:r>
            <a:r>
              <a:rPr lang="cs-CZ" dirty="0"/>
              <a:t>“. </a:t>
            </a:r>
          </a:p>
          <a:p>
            <a:r>
              <a:rPr lang="cs-CZ" dirty="0"/>
              <a:t>RESULT: </a:t>
            </a:r>
            <a:r>
              <a:rPr lang="cs-CZ" dirty="0" err="1"/>
              <a:t>populist</a:t>
            </a:r>
            <a:r>
              <a:rPr lang="cs-CZ" dirty="0"/>
              <a:t> </a:t>
            </a:r>
            <a:r>
              <a:rPr lang="cs-CZ" dirty="0" err="1"/>
              <a:t>movements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emancipated</a:t>
            </a:r>
            <a:r>
              <a:rPr lang="cs-CZ" dirty="0"/>
              <a:t> </a:t>
            </a:r>
            <a:r>
              <a:rPr lang="cs-CZ" dirty="0" err="1"/>
              <a:t>previously</a:t>
            </a:r>
            <a:r>
              <a:rPr lang="cs-CZ" dirty="0"/>
              <a:t> </a:t>
            </a:r>
            <a:r>
              <a:rPr lang="cs-CZ" dirty="0" err="1"/>
              <a:t>excluded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 BUT </a:t>
            </a:r>
            <a:r>
              <a:rPr lang="cs-CZ" dirty="0" err="1"/>
              <a:t>were</a:t>
            </a:r>
            <a:r>
              <a:rPr lang="cs-CZ" dirty="0"/>
              <a:t> not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democratic</a:t>
            </a:r>
            <a:r>
              <a:rPr lang="cs-CZ" dirty="0"/>
              <a:t> (</a:t>
            </a:r>
            <a:r>
              <a:rPr lang="cs-CZ" dirty="0" err="1"/>
              <a:t>semi-authoritarian</a:t>
            </a:r>
            <a:r>
              <a:rPr lang="cs-CZ" dirty="0"/>
              <a:t>). </a:t>
            </a:r>
          </a:p>
          <a:p>
            <a:r>
              <a:rPr lang="cs-CZ" dirty="0" err="1"/>
              <a:t>Coalition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workers</a:t>
            </a:r>
            <a:r>
              <a:rPr lang="cs-CZ" dirty="0"/>
              <a:t>/</a:t>
            </a:r>
            <a:r>
              <a:rPr lang="cs-CZ" dirty="0" err="1"/>
              <a:t>immigrants</a:t>
            </a:r>
            <a:r>
              <a:rPr lang="cs-CZ" dirty="0"/>
              <a:t>/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/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ruling</a:t>
            </a:r>
            <a:r>
              <a:rPr lang="cs-CZ" dirty="0"/>
              <a:t> oligarchy. </a:t>
            </a:r>
            <a:r>
              <a:rPr lang="cs-CZ" b="1" dirty="0" err="1"/>
              <a:t>Unification</a:t>
            </a:r>
            <a:r>
              <a:rPr lang="cs-CZ" b="1" dirty="0"/>
              <a:t> </a:t>
            </a:r>
            <a:r>
              <a:rPr lang="cs-CZ" b="1" dirty="0" err="1"/>
              <a:t>based</a:t>
            </a:r>
            <a:r>
              <a:rPr lang="cs-CZ" b="1" dirty="0"/>
              <a:t> on idea </a:t>
            </a:r>
            <a:r>
              <a:rPr lang="cs-CZ" b="1" dirty="0" err="1"/>
              <a:t>of</a:t>
            </a:r>
            <a:r>
              <a:rPr lang="cs-CZ" b="1" dirty="0"/>
              <a:t> „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people</a:t>
            </a:r>
            <a:r>
              <a:rPr lang="cs-CZ" b="1" dirty="0"/>
              <a:t>“ – „el pueblo“ (=</a:t>
            </a:r>
            <a:r>
              <a:rPr lang="cs-CZ" b="1" dirty="0" err="1"/>
              <a:t>nation</a:t>
            </a:r>
            <a:r>
              <a:rPr lang="cs-CZ" b="1" dirty="0"/>
              <a:t>).  </a:t>
            </a:r>
            <a:r>
              <a:rPr lang="cs-CZ" dirty="0" err="1"/>
              <a:t>Notions</a:t>
            </a:r>
            <a:r>
              <a:rPr lang="cs-CZ" dirty="0"/>
              <a:t> „</a:t>
            </a:r>
            <a:r>
              <a:rPr lang="cs-CZ" dirty="0" err="1"/>
              <a:t>people</a:t>
            </a:r>
            <a:r>
              <a:rPr lang="cs-CZ" dirty="0"/>
              <a:t>“/“</a:t>
            </a:r>
            <a:r>
              <a:rPr lang="cs-CZ" dirty="0" err="1"/>
              <a:t>nation</a:t>
            </a:r>
            <a:r>
              <a:rPr lang="cs-CZ" dirty="0"/>
              <a:t>“/“country“ </a:t>
            </a:r>
            <a:r>
              <a:rPr lang="cs-CZ" dirty="0" err="1"/>
              <a:t>same</a:t>
            </a:r>
            <a:r>
              <a:rPr lang="cs-CZ" dirty="0"/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3989890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28E3E-DF6C-49D6-B546-3EBE2616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Germani: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1989C-A29B-4A07-9F99-B338381A0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 = </a:t>
            </a:r>
            <a:r>
              <a:rPr lang="cs-CZ" dirty="0" err="1"/>
              <a:t>modernization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  <a:p>
            <a:r>
              <a:rPr lang="cs-CZ" dirty="0" err="1"/>
              <a:t>Driven</a:t>
            </a:r>
            <a:r>
              <a:rPr lang="cs-CZ" dirty="0"/>
              <a:t> by </a:t>
            </a:r>
            <a:r>
              <a:rPr lang="cs-CZ" dirty="0" err="1"/>
              <a:t>economic</a:t>
            </a:r>
            <a:r>
              <a:rPr lang="cs-CZ" dirty="0"/>
              <a:t>, </a:t>
            </a:r>
            <a:r>
              <a:rPr lang="cs-CZ" dirty="0" err="1"/>
              <a:t>demographic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and </a:t>
            </a:r>
            <a:r>
              <a:rPr lang="cs-CZ" dirty="0" err="1"/>
              <a:t>crises</a:t>
            </a:r>
            <a:r>
              <a:rPr lang="cs-CZ" dirty="0"/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2000" dirty="0" err="1"/>
              <a:t>Expectation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LA: </a:t>
            </a:r>
            <a:r>
              <a:rPr lang="cs-CZ" sz="2000" dirty="0" err="1"/>
              <a:t>gradual</a:t>
            </a:r>
            <a:r>
              <a:rPr lang="cs-CZ" sz="2000" dirty="0"/>
              <a:t> </a:t>
            </a:r>
            <a:r>
              <a:rPr lang="cs-CZ" sz="2000" dirty="0" err="1"/>
              <a:t>transition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traditional</a:t>
            </a:r>
            <a:r>
              <a:rPr lang="cs-CZ" sz="2000" dirty="0"/>
              <a:t> to </a:t>
            </a:r>
            <a:r>
              <a:rPr lang="cs-CZ" sz="2000" dirty="0" err="1"/>
              <a:t>modern</a:t>
            </a:r>
            <a:r>
              <a:rPr lang="cs-CZ" sz="2000" dirty="0"/>
              <a:t> </a:t>
            </a:r>
            <a:r>
              <a:rPr lang="cs-CZ" sz="2000" dirty="0" err="1"/>
              <a:t>societies</a:t>
            </a:r>
            <a:endParaRPr lang="cs-CZ" sz="2000" dirty="0"/>
          </a:p>
          <a:p>
            <a:pPr marL="571500" indent="-571500">
              <a:buFont typeface="+mj-lt"/>
              <a:buAutoNum type="romanUcPeriod"/>
            </a:pPr>
            <a:r>
              <a:rPr lang="cs-CZ" sz="2000" dirty="0" err="1"/>
              <a:t>Mismatch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mass</a:t>
            </a:r>
            <a:r>
              <a:rPr lang="cs-CZ" sz="2000" dirty="0"/>
              <a:t> </a:t>
            </a:r>
            <a:r>
              <a:rPr lang="cs-CZ" sz="2000" dirty="0" err="1"/>
              <a:t>mobilization</a:t>
            </a:r>
            <a:r>
              <a:rPr lang="cs-CZ" sz="2000" dirty="0"/>
              <a:t> and </a:t>
            </a:r>
            <a:r>
              <a:rPr lang="cs-CZ" sz="2000" dirty="0" err="1"/>
              <a:t>backward</a:t>
            </a:r>
            <a:r>
              <a:rPr lang="cs-CZ" sz="2000" dirty="0"/>
              <a:t> </a:t>
            </a:r>
            <a:r>
              <a:rPr lang="cs-CZ" sz="2000" dirty="0" err="1"/>
              <a:t>political</a:t>
            </a:r>
            <a:r>
              <a:rPr lang="cs-CZ" sz="2000" dirty="0"/>
              <a:t> </a:t>
            </a:r>
            <a:r>
              <a:rPr lang="cs-CZ" sz="2000" dirty="0" err="1"/>
              <a:t>structure</a:t>
            </a:r>
            <a:endParaRPr lang="cs-CZ" sz="2000" dirty="0"/>
          </a:p>
          <a:p>
            <a:pPr marL="571500" indent="-571500">
              <a:buFont typeface="+mj-lt"/>
              <a:buAutoNum type="romanUcPeriod"/>
            </a:pPr>
            <a:r>
              <a:rPr lang="cs-CZ" sz="2000" dirty="0" err="1"/>
              <a:t>Differences</a:t>
            </a:r>
            <a:r>
              <a:rPr lang="cs-CZ" sz="2000" dirty="0"/>
              <a:t> in </a:t>
            </a: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change</a:t>
            </a:r>
            <a:r>
              <a:rPr lang="cs-CZ" sz="2000" dirty="0"/>
              <a:t> in </a:t>
            </a:r>
            <a:r>
              <a:rPr lang="cs-CZ" sz="2000" dirty="0" err="1"/>
              <a:t>parts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society</a:t>
            </a:r>
          </a:p>
          <a:p>
            <a:pPr marL="571500" indent="-571500">
              <a:buFont typeface="+mj-lt"/>
              <a:buAutoNum type="romanUcPeriod"/>
            </a:pPr>
            <a:r>
              <a:rPr lang="cs-CZ" sz="2000" dirty="0" err="1"/>
              <a:t>Growth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working</a:t>
            </a:r>
            <a:r>
              <a:rPr lang="cs-CZ" sz="2000" dirty="0"/>
              <a:t> and </a:t>
            </a:r>
            <a:r>
              <a:rPr lang="cs-CZ" sz="2000" dirty="0" err="1"/>
              <a:t>middle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 – </a:t>
            </a:r>
            <a:r>
              <a:rPr lang="cs-CZ" sz="2000" dirty="0" err="1"/>
              <a:t>political</a:t>
            </a:r>
            <a:r>
              <a:rPr lang="cs-CZ" sz="2000" dirty="0"/>
              <a:t> </a:t>
            </a:r>
            <a:r>
              <a:rPr lang="cs-CZ" sz="2000" dirty="0" err="1"/>
              <a:t>system</a:t>
            </a:r>
            <a:r>
              <a:rPr lang="cs-CZ" sz="2000" dirty="0"/>
              <a:t> not </a:t>
            </a:r>
            <a:r>
              <a:rPr lang="cs-CZ" sz="2000" dirty="0" err="1"/>
              <a:t>ready</a:t>
            </a:r>
            <a:endParaRPr lang="cs-CZ" sz="2000" dirty="0"/>
          </a:p>
          <a:p>
            <a:pPr marL="571500" indent="-571500">
              <a:buFont typeface="+mj-lt"/>
              <a:buAutoNum type="romanUcPeriod"/>
            </a:pPr>
            <a:r>
              <a:rPr lang="cs-CZ" sz="2000" dirty="0" err="1"/>
              <a:t>Populist</a:t>
            </a:r>
            <a:r>
              <a:rPr lang="cs-CZ" sz="2000" dirty="0"/>
              <a:t> </a:t>
            </a:r>
            <a:r>
              <a:rPr lang="cs-CZ" sz="2000" dirty="0" err="1"/>
              <a:t>revolution</a:t>
            </a:r>
            <a:r>
              <a:rPr lang="cs-CZ" sz="2000" dirty="0"/>
              <a:t> – </a:t>
            </a:r>
            <a:r>
              <a:rPr lang="cs-CZ" sz="2000" dirty="0" err="1"/>
              <a:t>new</a:t>
            </a:r>
            <a:r>
              <a:rPr lang="cs-CZ" sz="2000" dirty="0"/>
              <a:t> </a:t>
            </a:r>
            <a:r>
              <a:rPr lang="cs-CZ" sz="2000" dirty="0" err="1"/>
              <a:t>institutions</a:t>
            </a:r>
            <a:r>
              <a:rPr lang="cs-CZ" sz="2000" dirty="0"/>
              <a:t> </a:t>
            </a:r>
            <a:r>
              <a:rPr lang="cs-CZ" sz="2000" dirty="0" err="1"/>
              <a:t>emerge</a:t>
            </a:r>
            <a:r>
              <a:rPr lang="cs-CZ" sz="2000" dirty="0"/>
              <a:t> (</a:t>
            </a:r>
            <a:r>
              <a:rPr lang="cs-CZ" sz="2000" dirty="0" err="1"/>
              <a:t>new</a:t>
            </a:r>
            <a:r>
              <a:rPr lang="cs-CZ" sz="2000" dirty="0"/>
              <a:t> </a:t>
            </a:r>
            <a:r>
              <a:rPr lang="cs-CZ" sz="2000" dirty="0" err="1"/>
              <a:t>political</a:t>
            </a:r>
            <a:r>
              <a:rPr lang="cs-CZ" sz="2000" dirty="0"/>
              <a:t> </a:t>
            </a:r>
            <a:r>
              <a:rPr lang="cs-CZ" sz="2000" dirty="0" err="1"/>
              <a:t>system</a:t>
            </a:r>
            <a:r>
              <a:rPr lang="cs-CZ" sz="2000" dirty="0"/>
              <a:t>)</a:t>
            </a:r>
          </a:p>
          <a:p>
            <a:pPr marL="571500" indent="-571500">
              <a:buFont typeface="+mj-lt"/>
              <a:buAutoNum type="romanUcPeriod"/>
            </a:pPr>
            <a:endParaRPr lang="cs-CZ" sz="2000" dirty="0"/>
          </a:p>
          <a:p>
            <a:pPr marL="571500" indent="-571500">
              <a:buFont typeface="+mj-lt"/>
              <a:buAutoNum type="romanUcPeriod"/>
            </a:pPr>
            <a:r>
              <a:rPr lang="cs-CZ" sz="2000" dirty="0"/>
              <a:t>General idea: </a:t>
            </a:r>
            <a:r>
              <a:rPr lang="cs-CZ" sz="2000" dirty="0" err="1"/>
              <a:t>due</a:t>
            </a:r>
            <a:r>
              <a:rPr lang="cs-CZ" sz="2000" dirty="0"/>
              <a:t> to science/</a:t>
            </a:r>
            <a:r>
              <a:rPr lang="cs-CZ" sz="2000" dirty="0" err="1"/>
              <a:t>progress</a:t>
            </a:r>
            <a:r>
              <a:rPr lang="cs-CZ" sz="2000" dirty="0"/>
              <a:t> </a:t>
            </a: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change</a:t>
            </a:r>
            <a:r>
              <a:rPr lang="cs-CZ" sz="2000" dirty="0"/>
              <a:t> </a:t>
            </a:r>
            <a:r>
              <a:rPr lang="cs-CZ" sz="2000" dirty="0" err="1"/>
              <a:t>occurs</a:t>
            </a:r>
            <a:r>
              <a:rPr lang="cs-CZ" sz="2000" dirty="0"/>
              <a:t> – </a:t>
            </a:r>
            <a:r>
              <a:rPr lang="cs-CZ" sz="2000" dirty="0" err="1"/>
              <a:t>mismatch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parts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society – </a:t>
            </a:r>
            <a:r>
              <a:rPr lang="cs-CZ" sz="2000" dirty="0" err="1"/>
              <a:t>tensions</a:t>
            </a:r>
            <a:r>
              <a:rPr lang="cs-CZ" sz="2000" dirty="0"/>
              <a:t>/</a:t>
            </a:r>
            <a:r>
              <a:rPr lang="cs-CZ" sz="2000" dirty="0" err="1"/>
              <a:t>conflicts</a:t>
            </a:r>
            <a:r>
              <a:rPr lang="cs-CZ" sz="2000" dirty="0"/>
              <a:t> </a:t>
            </a:r>
            <a:r>
              <a:rPr lang="cs-CZ" sz="2000" dirty="0" err="1"/>
              <a:t>emerge</a:t>
            </a:r>
            <a:r>
              <a:rPr lang="cs-CZ" sz="2000" dirty="0"/>
              <a:t> – </a:t>
            </a:r>
            <a:r>
              <a:rPr lang="cs-CZ" sz="2000" dirty="0" err="1"/>
              <a:t>change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political</a:t>
            </a:r>
            <a:r>
              <a:rPr lang="cs-CZ" sz="2000" dirty="0"/>
              <a:t> </a:t>
            </a:r>
            <a:r>
              <a:rPr lang="cs-CZ" sz="2000" dirty="0" err="1"/>
              <a:t>systems</a:t>
            </a:r>
            <a:r>
              <a:rPr lang="cs-CZ" sz="200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071632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78C29-8682-4083-855E-1C1470BC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Democratization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(Germani)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7F03B8F-0C21-4951-AF5A-644943FDE24F}"/>
              </a:ext>
            </a:extLst>
          </p:cNvPr>
          <p:cNvSpPr txBox="1"/>
          <p:nvPr/>
        </p:nvSpPr>
        <p:spPr>
          <a:xfrm>
            <a:off x="337351" y="2707689"/>
            <a:ext cx="20596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Colonial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DF2F695-63F9-43C1-950D-0383A5ACBF40}"/>
              </a:ext>
            </a:extLst>
          </p:cNvPr>
          <p:cNvCxnSpPr>
            <a:cxnSpLocks/>
          </p:cNvCxnSpPr>
          <p:nvPr/>
        </p:nvCxnSpPr>
        <p:spPr>
          <a:xfrm>
            <a:off x="2214979" y="2837324"/>
            <a:ext cx="363984" cy="46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BCC492-7A4B-4879-8ED5-57835091E8B6}"/>
              </a:ext>
            </a:extLst>
          </p:cNvPr>
          <p:cNvSpPr txBox="1"/>
          <p:nvPr/>
        </p:nvSpPr>
        <p:spPr>
          <a:xfrm>
            <a:off x="2658863" y="2505670"/>
            <a:ext cx="10431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Wars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independence</a:t>
            </a:r>
            <a:endParaRPr 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3030E1E-BEEA-4950-9296-E1640E304AF4}"/>
              </a:ext>
            </a:extLst>
          </p:cNvPr>
          <p:cNvCxnSpPr/>
          <p:nvPr/>
        </p:nvCxnSpPr>
        <p:spPr>
          <a:xfrm flipV="1">
            <a:off x="3533313" y="2290439"/>
            <a:ext cx="417250" cy="41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8873E5E-6E6A-4BDA-88A5-B63EB97D83A5}"/>
              </a:ext>
            </a:extLst>
          </p:cNvPr>
          <p:cNvSpPr txBox="1"/>
          <p:nvPr/>
        </p:nvSpPr>
        <p:spPr>
          <a:xfrm>
            <a:off x="4054876" y="1828774"/>
            <a:ext cx="14226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„</a:t>
            </a:r>
            <a:r>
              <a:rPr lang="cs-CZ" dirty="0" err="1"/>
              <a:t>Unifiying</a:t>
            </a:r>
            <a:r>
              <a:rPr lang="cs-CZ" dirty="0"/>
              <a:t>“ </a:t>
            </a:r>
            <a:r>
              <a:rPr lang="cs-CZ" dirty="0" err="1"/>
              <a:t>dictatorship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cs-CZ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91F43FA-94A1-4D7A-ABA6-268149BC5EA5}"/>
              </a:ext>
            </a:extLst>
          </p:cNvPr>
          <p:cNvCxnSpPr/>
          <p:nvPr/>
        </p:nvCxnSpPr>
        <p:spPr>
          <a:xfrm>
            <a:off x="3533313" y="3329126"/>
            <a:ext cx="417250" cy="53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68FD39F-AE12-4ACA-86F0-9CE73B6BD593}"/>
              </a:ext>
            </a:extLst>
          </p:cNvPr>
          <p:cNvSpPr txBox="1"/>
          <p:nvPr/>
        </p:nvSpPr>
        <p:spPr>
          <a:xfrm>
            <a:off x="3887680" y="3559893"/>
            <a:ext cx="14226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Anarchy</a:t>
            </a:r>
            <a:r>
              <a:rPr lang="cs-CZ" dirty="0"/>
              <a:t>, </a:t>
            </a:r>
            <a:r>
              <a:rPr lang="cs-CZ" dirty="0" err="1"/>
              <a:t>civils</a:t>
            </a:r>
            <a:r>
              <a:rPr lang="cs-CZ" dirty="0"/>
              <a:t> </a:t>
            </a:r>
            <a:r>
              <a:rPr lang="cs-CZ" dirty="0" err="1"/>
              <a:t>wars</a:t>
            </a:r>
            <a:r>
              <a:rPr lang="cs-CZ" dirty="0"/>
              <a:t>, </a:t>
            </a:r>
            <a:r>
              <a:rPr lang="cs-CZ" dirty="0" err="1"/>
              <a:t>caudiismo</a:t>
            </a:r>
            <a:endParaRPr lang="cs-CZ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D3E1BC1-AC2F-4FD0-9F21-157F2C478BF1}"/>
              </a:ext>
            </a:extLst>
          </p:cNvPr>
          <p:cNvCxnSpPr/>
          <p:nvPr/>
        </p:nvCxnSpPr>
        <p:spPr>
          <a:xfrm flipV="1">
            <a:off x="5051394" y="2610035"/>
            <a:ext cx="258932" cy="105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EE067070-2F73-4661-836C-CEBA0D14E669}"/>
              </a:ext>
            </a:extLst>
          </p:cNvPr>
          <p:cNvCxnSpPr/>
          <p:nvPr/>
        </p:nvCxnSpPr>
        <p:spPr>
          <a:xfrm>
            <a:off x="5397623" y="2610035"/>
            <a:ext cx="698377" cy="187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DCB329A-AEA5-41CC-ADA9-FD0A6C58578A}"/>
              </a:ext>
            </a:extLst>
          </p:cNvPr>
          <p:cNvSpPr txBox="1"/>
          <p:nvPr/>
        </p:nvSpPr>
        <p:spPr>
          <a:xfrm>
            <a:off x="5477522" y="4483223"/>
            <a:ext cx="15802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Representative</a:t>
            </a:r>
            <a:r>
              <a:rPr lang="cs-CZ" dirty="0"/>
              <a:t> </a:t>
            </a:r>
            <a:r>
              <a:rPr lang="cs-CZ" dirty="0" err="1"/>
              <a:t>regimes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limited </a:t>
            </a:r>
            <a:r>
              <a:rPr lang="cs-CZ" dirty="0" err="1"/>
              <a:t>participation</a:t>
            </a:r>
            <a:endParaRPr lang="cs-CZ" dirty="0"/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F9745FBE-CD70-4B49-9E41-E17F7C2CB01E}"/>
              </a:ext>
            </a:extLst>
          </p:cNvPr>
          <p:cNvCxnSpPr>
            <a:cxnSpLocks/>
          </p:cNvCxnSpPr>
          <p:nvPr/>
        </p:nvCxnSpPr>
        <p:spPr>
          <a:xfrm flipV="1">
            <a:off x="6887592" y="5219096"/>
            <a:ext cx="4897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43840645-AB1B-4BF6-94ED-0DF070DC38CB}"/>
              </a:ext>
            </a:extLst>
          </p:cNvPr>
          <p:cNvCxnSpPr>
            <a:cxnSpLocks/>
          </p:cNvCxnSpPr>
          <p:nvPr/>
        </p:nvCxnSpPr>
        <p:spPr>
          <a:xfrm>
            <a:off x="5557421" y="2201662"/>
            <a:ext cx="2325950" cy="44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910555B-F448-40AA-AC49-EE6784C10851}"/>
              </a:ext>
            </a:extLst>
          </p:cNvPr>
          <p:cNvSpPr txBox="1"/>
          <p:nvPr/>
        </p:nvSpPr>
        <p:spPr>
          <a:xfrm>
            <a:off x="7224943" y="4483223"/>
            <a:ext cx="188354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Representative</a:t>
            </a:r>
            <a:r>
              <a:rPr lang="cs-CZ" dirty="0"/>
              <a:t> </a:t>
            </a:r>
            <a:r>
              <a:rPr lang="cs-CZ" dirty="0" err="1"/>
              <a:t>regimes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„</a:t>
            </a:r>
            <a:r>
              <a:rPr lang="cs-CZ" dirty="0" err="1"/>
              <a:t>extended</a:t>
            </a:r>
            <a:r>
              <a:rPr lang="cs-CZ" dirty="0"/>
              <a:t>“ </a:t>
            </a:r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endParaRPr lang="cs-CZ" dirty="0"/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860B046-9E9D-4F0E-B764-4B4E7C4C10B7}"/>
              </a:ext>
            </a:extLst>
          </p:cNvPr>
          <p:cNvCxnSpPr>
            <a:cxnSpLocks/>
          </p:cNvCxnSpPr>
          <p:nvPr/>
        </p:nvCxnSpPr>
        <p:spPr>
          <a:xfrm flipV="1">
            <a:off x="8239957" y="2991119"/>
            <a:ext cx="383591" cy="157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5090201-4B4F-425B-9F6C-4979B6AE9381}"/>
              </a:ext>
            </a:extLst>
          </p:cNvPr>
          <p:cNvSpPr txBox="1"/>
          <p:nvPr/>
        </p:nvSpPr>
        <p:spPr>
          <a:xfrm>
            <a:off x="7661800" y="1513791"/>
            <a:ext cx="142264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Full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„</a:t>
            </a:r>
            <a:r>
              <a:rPr lang="cs-CZ" dirty="0" err="1"/>
              <a:t>populist</a:t>
            </a:r>
            <a:r>
              <a:rPr lang="cs-CZ" dirty="0"/>
              <a:t>“ </a:t>
            </a:r>
            <a:r>
              <a:rPr lang="cs-CZ" dirty="0" err="1"/>
              <a:t>revolutions</a:t>
            </a:r>
            <a:endParaRPr lang="cs-CZ" dirty="0"/>
          </a:p>
        </p:txBody>
      </p: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D9DBCEBF-D6A5-464C-A6C8-C589DB1759A8}"/>
              </a:ext>
            </a:extLst>
          </p:cNvPr>
          <p:cNvCxnSpPr/>
          <p:nvPr/>
        </p:nvCxnSpPr>
        <p:spPr>
          <a:xfrm flipV="1">
            <a:off x="8960525" y="5219096"/>
            <a:ext cx="630316" cy="134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C0B716D5-9DB4-4800-AD90-17D1AF840F2A}"/>
              </a:ext>
            </a:extLst>
          </p:cNvPr>
          <p:cNvSpPr txBox="1"/>
          <p:nvPr/>
        </p:nvSpPr>
        <p:spPr>
          <a:xfrm>
            <a:off x="9415510" y="4483222"/>
            <a:ext cx="18835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Fully</a:t>
            </a:r>
            <a:r>
              <a:rPr lang="cs-CZ" dirty="0"/>
              <a:t> </a:t>
            </a:r>
            <a:r>
              <a:rPr lang="cs-CZ" dirty="0" err="1"/>
              <a:t>participatory</a:t>
            </a:r>
            <a:r>
              <a:rPr lang="cs-CZ" dirty="0"/>
              <a:t> 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cs-CZ" dirty="0"/>
          </a:p>
        </p:txBody>
      </p: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115B34FF-C300-4A07-B763-C5324836C00C}"/>
              </a:ext>
            </a:extLst>
          </p:cNvPr>
          <p:cNvCxnSpPr/>
          <p:nvPr/>
        </p:nvCxnSpPr>
        <p:spPr>
          <a:xfrm flipV="1">
            <a:off x="11176986" y="3861786"/>
            <a:ext cx="443884" cy="122160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36CF9505-8013-4430-84C8-071795E2D280}"/>
              </a:ext>
            </a:extLst>
          </p:cNvPr>
          <p:cNvCxnSpPr>
            <a:cxnSpLocks/>
          </p:cNvCxnSpPr>
          <p:nvPr/>
        </p:nvCxnSpPr>
        <p:spPr>
          <a:xfrm flipH="1" flipV="1">
            <a:off x="9385734" y="2121230"/>
            <a:ext cx="2234390" cy="120789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B2A4EF40-1091-453F-B606-CA9BAABD3EA9}"/>
              </a:ext>
            </a:extLst>
          </p:cNvPr>
          <p:cNvSpPr txBox="1"/>
          <p:nvPr/>
        </p:nvSpPr>
        <p:spPr>
          <a:xfrm>
            <a:off x="11299055" y="3375227"/>
            <a:ext cx="102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3669702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3B4C9-7EF4-437C-A877-AF997A3F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Torcuato di Tella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DDD4C-E122-40F5-84F7-EA3472D36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3217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 as Germani (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modernization</a:t>
            </a:r>
            <a:r>
              <a:rPr lang="cs-CZ" dirty="0"/>
              <a:t>)</a:t>
            </a:r>
          </a:p>
          <a:p>
            <a:r>
              <a:rPr lang="cs-CZ" dirty="0" err="1"/>
              <a:t>Populism</a:t>
            </a:r>
            <a:r>
              <a:rPr lang="cs-CZ" dirty="0"/>
              <a:t> more </a:t>
            </a:r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developed</a:t>
            </a:r>
            <a:r>
              <a:rPr lang="cs-CZ" dirty="0"/>
              <a:t> Latin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In more </a:t>
            </a:r>
            <a:r>
              <a:rPr lang="cs-CZ" dirty="0" err="1"/>
              <a:t>developed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„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“ more </a:t>
            </a:r>
            <a:r>
              <a:rPr lang="cs-CZ" dirty="0" err="1"/>
              <a:t>common</a:t>
            </a:r>
            <a:r>
              <a:rPr lang="cs-CZ" dirty="0"/>
              <a:t>.</a:t>
            </a:r>
          </a:p>
          <a:p>
            <a:r>
              <a:rPr lang="cs-CZ" dirty="0" err="1"/>
              <a:t>Essential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More </a:t>
            </a:r>
            <a:r>
              <a:rPr lang="cs-CZ" dirty="0" err="1"/>
              <a:t>developed</a:t>
            </a:r>
            <a:r>
              <a:rPr lang="cs-CZ" dirty="0"/>
              <a:t> LA </a:t>
            </a:r>
            <a:r>
              <a:rPr lang="cs-CZ" dirty="0" err="1"/>
              <a:t>countries</a:t>
            </a:r>
            <a:r>
              <a:rPr lang="cs-CZ" dirty="0"/>
              <a:t>: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in </a:t>
            </a:r>
            <a:r>
              <a:rPr lang="cs-CZ" dirty="0" err="1"/>
              <a:t>leading</a:t>
            </a:r>
            <a:r>
              <a:rPr lang="cs-CZ" dirty="0"/>
              <a:t> role. </a:t>
            </a:r>
            <a:r>
              <a:rPr lang="cs-CZ" dirty="0" err="1"/>
              <a:t>Once</a:t>
            </a:r>
            <a:r>
              <a:rPr lang="cs-CZ" dirty="0"/>
              <a:t> „</a:t>
            </a:r>
            <a:r>
              <a:rPr lang="cs-CZ" dirty="0" err="1"/>
              <a:t>populist</a:t>
            </a:r>
            <a:r>
              <a:rPr lang="cs-CZ" dirty="0"/>
              <a:t> </a:t>
            </a:r>
            <a:r>
              <a:rPr lang="cs-CZ" dirty="0" err="1"/>
              <a:t>movemenent</a:t>
            </a:r>
            <a:r>
              <a:rPr lang="cs-CZ" dirty="0"/>
              <a:t>“ </a:t>
            </a:r>
            <a:r>
              <a:rPr lang="cs-CZ" dirty="0" err="1"/>
              <a:t>achieves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goals</a:t>
            </a:r>
            <a:r>
              <a:rPr lang="cs-CZ" dirty="0"/>
              <a:t> –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 </a:t>
            </a:r>
            <a:r>
              <a:rPr lang="cs-CZ" dirty="0" err="1"/>
              <a:t>leave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. </a:t>
            </a:r>
          </a:p>
          <a:p>
            <a:pPr lvl="1"/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developed</a:t>
            </a:r>
            <a:r>
              <a:rPr lang="cs-CZ" dirty="0"/>
              <a:t> LA </a:t>
            </a:r>
            <a:r>
              <a:rPr lang="cs-CZ" dirty="0" err="1"/>
              <a:t>countries</a:t>
            </a:r>
            <a:r>
              <a:rPr lang="cs-CZ" dirty="0"/>
              <a:t>: </a:t>
            </a:r>
            <a:r>
              <a:rPr lang="cs-CZ" dirty="0" err="1"/>
              <a:t>coalition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and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 long-term.  </a:t>
            </a:r>
          </a:p>
        </p:txBody>
      </p:sp>
      <p:pic>
        <p:nvPicPr>
          <p:cNvPr id="4" name="Picture 2" descr="Murió Torcuato Di Tella, uno de los fundadores del emblemático instituto de  los años 60 - Clarín">
            <a:extLst>
              <a:ext uri="{FF2B5EF4-FFF2-40B4-BE49-F238E27FC236}">
                <a16:creationId xmlns:a16="http://schemas.microsoft.com/office/drawing/2014/main" id="{A8BD34FE-EEA6-4C27-BB76-3F3EFB1A2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6" r="8415"/>
          <a:stretch/>
        </p:blipFill>
        <p:spPr bwMode="auto">
          <a:xfrm>
            <a:off x="7753329" y="1657350"/>
            <a:ext cx="3943066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36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30CF5-4A3C-4641-8D68-D20DCBCE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 in 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95062-BB85-446E-9174-7AFBB920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dirty="0" err="1"/>
              <a:t>Integration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 in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.</a:t>
            </a:r>
          </a:p>
          <a:p>
            <a:pPr marL="514350" indent="-514350">
              <a:buAutoNum type="arabicParenR"/>
            </a:pPr>
            <a:r>
              <a:rPr lang="cs-CZ" dirty="0" err="1"/>
              <a:t>Vague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discourse</a:t>
            </a:r>
            <a:r>
              <a:rPr lang="cs-CZ" dirty="0"/>
              <a:t> </a:t>
            </a:r>
          </a:p>
          <a:p>
            <a:pPr marL="514350" indent="-514350">
              <a:buAutoNum type="arabicParenR"/>
            </a:pPr>
            <a:r>
              <a:rPr lang="cs-CZ" dirty="0"/>
              <a:t>Single </a:t>
            </a:r>
            <a:r>
              <a:rPr lang="cs-CZ" dirty="0" err="1"/>
              <a:t>charismatic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leader (Perón) – </a:t>
            </a:r>
            <a:r>
              <a:rPr lang="cs-CZ" dirty="0" err="1"/>
              <a:t>legacies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Caudillo </a:t>
            </a:r>
            <a:r>
              <a:rPr lang="cs-CZ" dirty="0" err="1"/>
              <a:t>regimes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-------</a:t>
            </a:r>
          </a:p>
          <a:p>
            <a:pPr marL="514350" indent="-514350">
              <a:buAutoNum type="arabicParenR"/>
            </a:pP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and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 -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demands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and </a:t>
            </a:r>
            <a:r>
              <a:rPr lang="cs-CZ" dirty="0" err="1"/>
              <a:t>income</a:t>
            </a:r>
            <a:r>
              <a:rPr lang="cs-CZ" dirty="0"/>
              <a:t> –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unable</a:t>
            </a:r>
            <a:r>
              <a:rPr lang="cs-CZ" dirty="0"/>
              <a:t>/</a:t>
            </a:r>
            <a:r>
              <a:rPr lang="cs-CZ" dirty="0" err="1"/>
              <a:t>unwilling</a:t>
            </a:r>
            <a:r>
              <a:rPr lang="cs-CZ" dirty="0"/>
              <a:t> to </a:t>
            </a:r>
            <a:r>
              <a:rPr lang="cs-CZ" dirty="0" err="1"/>
              <a:t>fulfill</a:t>
            </a:r>
            <a:r>
              <a:rPr lang="cs-CZ" dirty="0"/>
              <a:t> these </a:t>
            </a:r>
            <a:r>
              <a:rPr lang="cs-CZ" dirty="0" err="1"/>
              <a:t>demands</a:t>
            </a:r>
            <a:r>
              <a:rPr lang="cs-CZ" dirty="0"/>
              <a:t> –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tensions</a:t>
            </a:r>
            <a:r>
              <a:rPr lang="cs-CZ" dirty="0"/>
              <a:t> (</a:t>
            </a:r>
            <a:r>
              <a:rPr lang="cs-CZ" dirty="0" err="1"/>
              <a:t>populist</a:t>
            </a:r>
            <a:r>
              <a:rPr lang="cs-CZ" dirty="0"/>
              <a:t> </a:t>
            </a:r>
            <a:r>
              <a:rPr lang="cs-CZ" dirty="0" err="1"/>
              <a:t>revolutions</a:t>
            </a:r>
            <a:r>
              <a:rPr lang="cs-CZ" dirty="0"/>
              <a:t>).  - </a:t>
            </a:r>
          </a:p>
          <a:p>
            <a:pPr marL="514350" indent="-514350">
              <a:buAutoNum type="arabicParenR"/>
            </a:pPr>
            <a:r>
              <a:rPr lang="cs-CZ" b="1" dirty="0" err="1"/>
              <a:t>Modernization</a:t>
            </a:r>
            <a:r>
              <a:rPr lang="cs-CZ" b="1" dirty="0"/>
              <a:t> </a:t>
            </a:r>
            <a:r>
              <a:rPr lang="cs-CZ" b="1" dirty="0" err="1"/>
              <a:t>theory</a:t>
            </a:r>
            <a:r>
              <a:rPr lang="cs-CZ" b="1" dirty="0"/>
              <a:t>; </a:t>
            </a:r>
            <a:r>
              <a:rPr lang="cs-CZ" b="1" dirty="0" err="1"/>
              <a:t>theory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social</a:t>
            </a:r>
            <a:r>
              <a:rPr lang="cs-CZ" b="1" dirty="0"/>
              <a:t> </a:t>
            </a:r>
            <a:r>
              <a:rPr lang="cs-CZ" b="1" dirty="0" err="1"/>
              <a:t>change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062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F26A4-FBBB-4AA3-AA8D-4D490E83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Today</a:t>
            </a:r>
            <a:r>
              <a:rPr lang="cs-CZ" dirty="0"/>
              <a:t> </a:t>
            </a:r>
            <a:r>
              <a:rPr lang="cs-CZ" b="1" dirty="0"/>
              <a:t>relevance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theories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Germani and di </a:t>
            </a:r>
            <a:r>
              <a:rPr lang="cs-CZ" dirty="0" err="1"/>
              <a:t>Tella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9C9938-C8F9-443A-B0D8-322AC4B3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today</a:t>
            </a:r>
            <a:r>
              <a:rPr lang="cs-CZ" dirty="0"/>
              <a:t> in </a:t>
            </a:r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u="sng" dirty="0" err="1"/>
              <a:t>favourable</a:t>
            </a:r>
            <a:r>
              <a:rPr lang="cs-CZ" u="sng" dirty="0"/>
              <a:t> </a:t>
            </a:r>
            <a:r>
              <a:rPr lang="cs-CZ" u="sng" dirty="0" err="1"/>
              <a:t>conditions</a:t>
            </a:r>
            <a:r>
              <a:rPr lang="cs-CZ" u="sng" dirty="0"/>
              <a:t> </a:t>
            </a:r>
            <a:r>
              <a:rPr lang="cs-CZ" u="sng" dirty="0" err="1"/>
              <a:t>for</a:t>
            </a:r>
            <a:r>
              <a:rPr lang="cs-CZ" u="sng" dirty="0"/>
              <a:t> </a:t>
            </a:r>
            <a:r>
              <a:rPr lang="cs-CZ" u="sng" dirty="0" err="1"/>
              <a:t>populism</a:t>
            </a:r>
            <a:r>
              <a:rPr lang="cs-CZ" u="sng" dirty="0"/>
              <a:t> are</a:t>
            </a:r>
            <a:r>
              <a:rPr lang="cs-CZ" dirty="0"/>
              <a:t>: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societies</a:t>
            </a:r>
            <a:r>
              <a:rPr lang="cs-CZ" dirty="0"/>
              <a:t> (</a:t>
            </a:r>
            <a:r>
              <a:rPr lang="cs-CZ" dirty="0" err="1"/>
              <a:t>advanced</a:t>
            </a:r>
            <a:r>
              <a:rPr lang="cs-CZ" dirty="0"/>
              <a:t> vs. </a:t>
            </a:r>
            <a:r>
              <a:rPr lang="cs-CZ" dirty="0" err="1"/>
              <a:t>rural</a:t>
            </a:r>
            <a:r>
              <a:rPr lang="cs-CZ" dirty="0"/>
              <a:t>/</a:t>
            </a:r>
            <a:r>
              <a:rPr lang="cs-CZ" dirty="0" err="1"/>
              <a:t>backward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) – </a:t>
            </a:r>
            <a:r>
              <a:rPr lang="cs-CZ" dirty="0" err="1">
                <a:solidFill>
                  <a:srgbClr val="0070C0"/>
                </a:solidFill>
              </a:rPr>
              <a:t>recent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debate</a:t>
            </a:r>
            <a:r>
              <a:rPr lang="cs-CZ" dirty="0">
                <a:solidFill>
                  <a:srgbClr val="0070C0"/>
                </a:solidFill>
              </a:rPr>
              <a:t> in WE</a:t>
            </a:r>
            <a:r>
              <a:rPr lang="en-US" dirty="0"/>
              <a:t>. 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Deve</a:t>
            </a:r>
            <a:r>
              <a:rPr lang="en-US" dirty="0"/>
              <a:t>loping world: </a:t>
            </a:r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dirty="0" err="1"/>
              <a:t>education</a:t>
            </a:r>
            <a:r>
              <a:rPr lang="cs-CZ" dirty="0"/>
              <a:t>/</a:t>
            </a:r>
            <a:r>
              <a:rPr lang="cs-CZ" dirty="0" err="1"/>
              <a:t>urbanization</a:t>
            </a:r>
            <a:r>
              <a:rPr lang="cs-CZ" dirty="0"/>
              <a:t> </a:t>
            </a:r>
            <a:r>
              <a:rPr lang="cs-CZ" dirty="0" err="1"/>
              <a:t>leading</a:t>
            </a:r>
            <a:r>
              <a:rPr lang="cs-CZ" dirty="0"/>
              <a:t> to </a:t>
            </a:r>
            <a:r>
              <a:rPr lang="cs-CZ" dirty="0" err="1"/>
              <a:t>aspirations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society </a:t>
            </a:r>
            <a:r>
              <a:rPr lang="cs-CZ" dirty="0" err="1"/>
              <a:t>can</a:t>
            </a:r>
            <a:r>
              <a:rPr lang="cs-CZ" dirty="0"/>
              <a:t> not </a:t>
            </a:r>
            <a:r>
              <a:rPr lang="cs-CZ" dirty="0" err="1"/>
              <a:t>satisfy</a:t>
            </a:r>
            <a:r>
              <a:rPr lang="en-US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48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C0271-5AF5-451A-A55E-0C09664E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Critique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7585F-0DD9-4BFE-B1F4-0C8B9D918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It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uniquely</a:t>
            </a:r>
            <a:r>
              <a:rPr lang="cs-CZ" dirty="0"/>
              <a:t>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.</a:t>
            </a:r>
          </a:p>
          <a:p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 </a:t>
            </a:r>
            <a:r>
              <a:rPr lang="cs-CZ" dirty="0" err="1"/>
              <a:t>corresponds</a:t>
            </a:r>
            <a:r>
              <a:rPr lang="cs-CZ" dirty="0"/>
              <a:t> to „</a:t>
            </a:r>
            <a:r>
              <a:rPr lang="cs-CZ" dirty="0" err="1"/>
              <a:t>catch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party“ in WE. </a:t>
            </a:r>
          </a:p>
          <a:p>
            <a:r>
              <a:rPr lang="cs-CZ" dirty="0" err="1"/>
              <a:t>Catch</a:t>
            </a:r>
            <a:r>
              <a:rPr lang="cs-CZ" dirty="0"/>
              <a:t>-</a:t>
            </a:r>
            <a:r>
              <a:rPr lang="cs-CZ" dirty="0" err="1"/>
              <a:t>all</a:t>
            </a:r>
            <a:r>
              <a:rPr lang="cs-CZ" dirty="0"/>
              <a:t>-party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Replaced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build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cleavages</a:t>
            </a:r>
            <a:r>
              <a:rPr lang="cs-CZ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Well-defined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identities</a:t>
            </a:r>
            <a:r>
              <a:rPr lang="cs-CZ" dirty="0"/>
              <a:t>, </a:t>
            </a:r>
            <a:r>
              <a:rPr lang="cs-CZ" dirty="0" err="1"/>
              <a:t>institutionalized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, 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societies</a:t>
            </a:r>
            <a:r>
              <a:rPr lang="cs-CZ" dirty="0"/>
              <a:t> –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identities</a:t>
            </a:r>
            <a:r>
              <a:rPr lang="cs-CZ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After</a:t>
            </a:r>
            <a:r>
              <a:rPr lang="cs-CZ" dirty="0"/>
              <a:t> WW2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welfare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– </a:t>
            </a:r>
            <a:r>
              <a:rPr lang="cs-CZ" dirty="0" err="1"/>
              <a:t>decreased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these </a:t>
            </a:r>
            <a:r>
              <a:rPr lang="cs-CZ" dirty="0" err="1"/>
              <a:t>identities</a:t>
            </a:r>
            <a:r>
              <a:rPr lang="cs-CZ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ideological</a:t>
            </a:r>
            <a:r>
              <a:rPr lang="cs-CZ" dirty="0"/>
              <a:t>,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i </a:t>
            </a:r>
            <a:r>
              <a:rPr lang="cs-CZ" dirty="0" err="1"/>
              <a:t>grassroot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, appeal to more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voters</a:t>
            </a:r>
            <a:r>
              <a:rPr lang="cs-CZ" dirty="0"/>
              <a:t>, more </a:t>
            </a:r>
            <a:r>
              <a:rPr lang="cs-CZ" dirty="0" err="1"/>
              <a:t>dependent</a:t>
            </a:r>
            <a:r>
              <a:rPr lang="cs-CZ" dirty="0"/>
              <a:t> on </a:t>
            </a:r>
            <a:r>
              <a:rPr lang="cs-CZ" dirty="0" err="1"/>
              <a:t>state</a:t>
            </a:r>
            <a:r>
              <a:rPr lang="cs-CZ" dirty="0"/>
              <a:t>, more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leaders</a:t>
            </a:r>
            <a:r>
              <a:rPr lang="cs-CZ" dirty="0"/>
              <a:t> (</a:t>
            </a:r>
            <a:r>
              <a:rPr lang="cs-CZ" dirty="0" err="1"/>
              <a:t>personalization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politics</a:t>
            </a:r>
            <a:r>
              <a:rPr lang="cs-CZ" dirty="0"/>
              <a:t>).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18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6C170-DE6B-4D99-83EF-4417C255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Aims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C963B6-C2EE-4EE0-9B6F-22DDACAE8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Introduce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sociological</a:t>
            </a:r>
            <a:r>
              <a:rPr lang="cs-CZ" dirty="0"/>
              <a:t> (and </a:t>
            </a:r>
            <a:r>
              <a:rPr lang="cs-CZ" dirty="0" err="1"/>
              <a:t>political</a:t>
            </a:r>
            <a:r>
              <a:rPr lang="cs-CZ" dirty="0"/>
              <a:t>) </a:t>
            </a:r>
            <a:r>
              <a:rPr lang="cs-CZ" dirty="0" err="1"/>
              <a:t>theories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. </a:t>
            </a:r>
          </a:p>
          <a:p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</a:t>
            </a:r>
            <a:r>
              <a:rPr lang="cs-CZ" dirty="0" err="1"/>
              <a:t>debate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debate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 in </a:t>
            </a:r>
            <a:r>
              <a:rPr lang="cs-CZ" dirty="0" err="1"/>
              <a:t>Europe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Warnings</a:t>
            </a:r>
            <a:r>
              <a:rPr lang="cs-CZ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err="1">
                <a:solidFill>
                  <a:srgbClr val="FF0000"/>
                </a:solidFill>
              </a:rPr>
              <a:t>Course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theoretical</a:t>
            </a:r>
            <a:r>
              <a:rPr lang="en-GB" b="1" dirty="0">
                <a:solidFill>
                  <a:srgbClr val="FF0000"/>
                </a:solidFill>
              </a:rPr>
              <a:t>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FF0000"/>
                </a:solidFill>
              </a:rPr>
              <a:t>Reading is required!</a:t>
            </a:r>
          </a:p>
        </p:txBody>
      </p:sp>
    </p:spTree>
    <p:extLst>
      <p:ext uri="{BB962C8B-B14F-4D97-AF65-F5344CB8AC3E}">
        <p14:creationId xmlns:p14="http://schemas.microsoft.com/office/powerpoint/2010/main" val="277023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Venezuela: Hugo Chávez </a:t>
            </a:r>
            <a:endParaRPr lang="en-GB"/>
          </a:p>
        </p:txBody>
      </p:sp>
      <p:sp>
        <p:nvSpPr>
          <p:cNvPr id="48130" name="Zástupný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/>
          <a:lstStyle/>
          <a:p>
            <a:r>
              <a:rPr lang="cs-CZ"/>
              <a:t>1954-2013</a:t>
            </a:r>
          </a:p>
          <a:p>
            <a:r>
              <a:rPr lang="cs-CZ">
                <a:latin typeface="Arial" charset="0"/>
              </a:rPr>
              <a:t>M</a:t>
            </a:r>
            <a:r>
              <a:rPr lang="en-GB"/>
              <a:t>ilitary officer</a:t>
            </a:r>
            <a:endParaRPr lang="cs-CZ"/>
          </a:p>
          <a:p>
            <a:r>
              <a:rPr lang="cs-CZ"/>
              <a:t>Imprisoned in 90s</a:t>
            </a:r>
          </a:p>
          <a:p>
            <a:r>
              <a:rPr lang="cs-CZ"/>
              <a:t>F</a:t>
            </a:r>
            <a:r>
              <a:rPr lang="en-GB"/>
              <a:t>ounded a political party </a:t>
            </a:r>
            <a:r>
              <a:rPr lang="cs-CZ"/>
              <a:t>Fifth Republic Movement</a:t>
            </a:r>
          </a:p>
          <a:p>
            <a:r>
              <a:rPr lang="cs-CZ"/>
              <a:t>President since 1998</a:t>
            </a:r>
          </a:p>
          <a:p>
            <a:endParaRPr lang="en-GB"/>
          </a:p>
        </p:txBody>
      </p:sp>
      <p:pic>
        <p:nvPicPr>
          <p:cNvPr id="5" name="Obrázek 4" descr="Obsah obrázku osoba, vojenská uniforma, čepice, muž&#10;&#10;Popis byl vytvořen automatick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574" y="1690688"/>
            <a:ext cx="5074681" cy="484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76" name="Rectangle 4916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77" name="Freeform: Shape 4917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153" name="Nadpis 1"/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cs-CZ"/>
              <a:t>Party system in Venezuela</a:t>
            </a:r>
            <a:endParaRPr lang="en-GB"/>
          </a:p>
        </p:txBody>
      </p:sp>
      <p:sp>
        <p:nvSpPr>
          <p:cNvPr id="49154" name="Zástupný obsah 2"/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cs-CZ" sz="1900"/>
              <a:t>Revolt against political parties. Revolt against „Puntofijo pact“ (1958)</a:t>
            </a:r>
          </a:p>
          <a:p>
            <a:r>
              <a:rPr lang="cs-CZ" sz="1900"/>
              <a:t>In Venezuela 2-party political system (50 </a:t>
            </a:r>
            <a:r>
              <a:rPr lang="en-GB" sz="1900"/>
              <a:t>% identified with either</a:t>
            </a:r>
            <a:r>
              <a:rPr lang="cs-CZ" sz="1900"/>
              <a:t>).</a:t>
            </a:r>
          </a:p>
          <a:p>
            <a:pPr lvl="1">
              <a:buFont typeface="Courier New" pitchFamily="49" charset="0"/>
              <a:buChar char="o"/>
            </a:pPr>
            <a:r>
              <a:rPr lang="cs-CZ" sz="1900"/>
              <a:t>AD (left-wing)</a:t>
            </a:r>
          </a:p>
          <a:p>
            <a:pPr lvl="1">
              <a:buFont typeface="Courier New" pitchFamily="49" charset="0"/>
              <a:buChar char="o"/>
            </a:pPr>
            <a:r>
              <a:rPr lang="cs-CZ" sz="1900"/>
              <a:t>COPEI (christian-democratic)</a:t>
            </a:r>
          </a:p>
          <a:p>
            <a:r>
              <a:rPr lang="cs-CZ" sz="1900"/>
              <a:t>Strongly institucionalized political system</a:t>
            </a:r>
          </a:p>
          <a:p>
            <a:r>
              <a:rPr lang="cs-CZ" sz="1900"/>
              <a:t>Political power in control of these two parties</a:t>
            </a:r>
          </a:p>
          <a:p>
            <a:r>
              <a:rPr lang="cs-CZ" sz="1900"/>
              <a:t>After 2nd w.w. – strong political parties and stable party system viewed as modernization</a:t>
            </a:r>
          </a:p>
          <a:p>
            <a:endParaRPr lang="en-GB" sz="19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C20309-CC3C-9847-B7D4-A912B510B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5069" y="717012"/>
            <a:ext cx="4088731" cy="54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Party system in Venezuela - characteristics</a:t>
            </a:r>
            <a:endParaRPr lang="en-GB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/>
              <a:t>Party </a:t>
            </a:r>
            <a:r>
              <a:rPr lang="cs-CZ" b="1" dirty="0" err="1"/>
              <a:t>system</a:t>
            </a:r>
            <a:endParaRPr lang="cs-CZ" b="1" dirty="0"/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/>
              <a:t>Limited </a:t>
            </a:r>
            <a:r>
              <a:rPr lang="cs-CZ" sz="2400" dirty="0" err="1"/>
              <a:t>competition</a:t>
            </a:r>
            <a:r>
              <a:rPr lang="cs-CZ" sz="2400" dirty="0"/>
              <a:t> </a:t>
            </a:r>
            <a:r>
              <a:rPr lang="cs-CZ" sz="2400" dirty="0" err="1"/>
              <a:t>between</a:t>
            </a:r>
            <a:r>
              <a:rPr lang="cs-CZ" sz="2400" dirty="0"/>
              <a:t> </a:t>
            </a:r>
            <a:r>
              <a:rPr lang="cs-CZ" sz="2400" dirty="0" err="1"/>
              <a:t>political</a:t>
            </a:r>
            <a:r>
              <a:rPr lang="cs-CZ" sz="2400" dirty="0"/>
              <a:t> </a:t>
            </a:r>
            <a:r>
              <a:rPr lang="cs-CZ" sz="2400" dirty="0" err="1"/>
              <a:t>parties</a:t>
            </a:r>
            <a:r>
              <a:rPr lang="cs-CZ" sz="2400" dirty="0"/>
              <a:t>. </a:t>
            </a:r>
            <a:r>
              <a:rPr lang="cs-CZ" sz="2400" dirty="0" err="1"/>
              <a:t>Depolitization</a:t>
            </a:r>
            <a:r>
              <a:rPr lang="cs-CZ" sz="2400" dirty="0"/>
              <a:t>. 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 err="1"/>
              <a:t>Parties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to </a:t>
            </a:r>
            <a:r>
              <a:rPr lang="cs-CZ" sz="2400" dirty="0" err="1"/>
              <a:t>each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. No </a:t>
            </a:r>
            <a:r>
              <a:rPr lang="cs-CZ" sz="2400" dirty="0" err="1"/>
              <a:t>strong</a:t>
            </a:r>
            <a:r>
              <a:rPr lang="cs-CZ" sz="2400" dirty="0"/>
              <a:t> </a:t>
            </a:r>
            <a:r>
              <a:rPr lang="cs-CZ" sz="2400" dirty="0" err="1"/>
              <a:t>class</a:t>
            </a:r>
            <a:r>
              <a:rPr lang="cs-CZ" sz="2400" dirty="0"/>
              <a:t> </a:t>
            </a:r>
            <a:r>
              <a:rPr lang="cs-CZ" sz="2400" dirty="0" err="1"/>
              <a:t>cleavages</a:t>
            </a:r>
            <a:r>
              <a:rPr lang="cs-CZ" sz="2400" dirty="0"/>
              <a:t>. </a:t>
            </a: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parties</a:t>
            </a:r>
            <a:r>
              <a:rPr lang="cs-CZ" sz="2400" dirty="0"/>
              <a:t> </a:t>
            </a:r>
            <a:r>
              <a:rPr lang="cs-CZ" sz="2400" dirty="0" err="1"/>
              <a:t>centrist</a:t>
            </a:r>
            <a:r>
              <a:rPr lang="cs-CZ" sz="2400" dirty="0"/>
              <a:t>.  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 err="1"/>
              <a:t>High</a:t>
            </a:r>
            <a:r>
              <a:rPr lang="cs-CZ" sz="2400" dirty="0"/>
              <a:t> </a:t>
            </a:r>
            <a:r>
              <a:rPr lang="cs-CZ" sz="2400" dirty="0" err="1"/>
              <a:t>electoral</a:t>
            </a:r>
            <a:r>
              <a:rPr lang="cs-CZ" sz="2400" dirty="0"/>
              <a:t> </a:t>
            </a:r>
            <a:r>
              <a:rPr lang="cs-CZ" sz="2400" dirty="0" err="1"/>
              <a:t>turnout</a:t>
            </a:r>
            <a:r>
              <a:rPr lang="cs-CZ" sz="2400" dirty="0"/>
              <a:t> (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over</a:t>
            </a:r>
            <a:r>
              <a:rPr lang="cs-CZ" sz="2400" dirty="0"/>
              <a:t> 90 </a:t>
            </a:r>
            <a:r>
              <a:rPr lang="en-GB" sz="2400" dirty="0"/>
              <a:t>%</a:t>
            </a:r>
            <a:r>
              <a:rPr lang="cs-CZ" sz="2400" dirty="0"/>
              <a:t>)</a:t>
            </a:r>
            <a:endParaRPr lang="en-GB" sz="2400" dirty="0"/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400" dirty="0"/>
              <a:t>Politics based on consensus and control. Political conflict limited. </a:t>
            </a:r>
            <a:endParaRPr lang="cs-CZ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err="1"/>
              <a:t>Economics</a:t>
            </a:r>
            <a:endParaRPr lang="cs-CZ" b="1" dirty="0"/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/>
              <a:t>Dependence on </a:t>
            </a:r>
            <a:r>
              <a:rPr lang="cs-CZ" sz="2400" dirty="0" err="1"/>
              <a:t>oil</a:t>
            </a:r>
            <a:r>
              <a:rPr lang="cs-CZ" sz="2400" dirty="0"/>
              <a:t> </a:t>
            </a:r>
            <a:r>
              <a:rPr lang="cs-CZ" sz="2400" dirty="0" err="1"/>
              <a:t>revenues</a:t>
            </a:r>
            <a:r>
              <a:rPr lang="cs-CZ" sz="2400" dirty="0"/>
              <a:t>. 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 err="1"/>
              <a:t>State</a:t>
            </a:r>
            <a:r>
              <a:rPr lang="cs-CZ" sz="2400" dirty="0"/>
              <a:t> 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industry</a:t>
            </a:r>
            <a:r>
              <a:rPr lang="cs-CZ" sz="2400" dirty="0"/>
              <a:t>. 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dirty="0"/>
              <a:t>In 1990s </a:t>
            </a:r>
            <a:r>
              <a:rPr lang="cs-CZ" sz="2400" dirty="0" err="1"/>
              <a:t>economic</a:t>
            </a:r>
            <a:r>
              <a:rPr lang="cs-CZ" sz="2400" dirty="0"/>
              <a:t> </a:t>
            </a:r>
            <a:r>
              <a:rPr lang="cs-CZ" sz="2400" dirty="0" err="1"/>
              <a:t>recession</a:t>
            </a:r>
            <a:endParaRPr lang="en-GB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Hugo Chavéz</a:t>
            </a:r>
            <a:endParaRPr lang="en-GB"/>
          </a:p>
        </p:txBody>
      </p:sp>
      <p:sp>
        <p:nvSpPr>
          <p:cNvPr id="51202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Won presidential elections in 1998.</a:t>
            </a:r>
          </a:p>
          <a:p>
            <a:r>
              <a:rPr lang="cs-CZ"/>
              <a:t>Reformed Venezuelan political regime. Based on referendum: Pushed through a new constitution which</a:t>
            </a:r>
          </a:p>
          <a:p>
            <a:pPr lvl="1">
              <a:buFont typeface="Courier New" pitchFamily="49" charset="0"/>
              <a:buChar char="o"/>
            </a:pPr>
            <a:r>
              <a:rPr lang="cs-CZ"/>
              <a:t>Increased powers of president</a:t>
            </a:r>
          </a:p>
          <a:p>
            <a:pPr lvl="1">
              <a:buFont typeface="Courier New" pitchFamily="49" charset="0"/>
              <a:buChar char="o"/>
            </a:pPr>
            <a:r>
              <a:rPr lang="cs-CZ"/>
              <a:t>Increased centralization of the state</a:t>
            </a:r>
          </a:p>
          <a:p>
            <a:pPr lvl="1">
              <a:buFont typeface="Courier New" pitchFamily="49" charset="0"/>
              <a:buChar char="o"/>
            </a:pPr>
            <a:r>
              <a:rPr lang="cs-CZ"/>
              <a:t>Limited political competition</a:t>
            </a:r>
          </a:p>
          <a:p>
            <a:pPr lvl="1"/>
            <a:endParaRPr lang="cs-CZ"/>
          </a:p>
          <a:p>
            <a:r>
              <a:rPr lang="cs-CZ"/>
              <a:t>Slowly moved to authoritarian regime in 2000s.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Perón and Chavéz</a:t>
            </a:r>
            <a:endParaRPr lang="en-GB"/>
          </a:p>
        </p:txBody>
      </p:sp>
      <p:sp>
        <p:nvSpPr>
          <p:cNvPr id="52226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Both represent nationalistic populism. Combine democratic and authoritarian practices.  </a:t>
            </a:r>
          </a:p>
          <a:p>
            <a:pPr marL="914400" lvl="1" indent="-457200">
              <a:buFont typeface="Calibri Light" pitchFamily="34" charset="0"/>
              <a:buAutoNum type="alphaUcPeriod"/>
            </a:pPr>
            <a:r>
              <a:rPr lang="cs-CZ"/>
              <a:t>Concentrated powers</a:t>
            </a:r>
          </a:p>
          <a:p>
            <a:pPr marL="914400" lvl="1" indent="-457200">
              <a:buFont typeface="Calibri Light" pitchFamily="34" charset="0"/>
              <a:buAutoNum type="alphaUcPeriod"/>
            </a:pPr>
            <a:r>
              <a:rPr lang="cs-CZ"/>
              <a:t>Confrontational discourse</a:t>
            </a:r>
          </a:p>
          <a:p>
            <a:pPr marL="914400" lvl="1" indent="-457200">
              <a:buFont typeface="Calibri Light" pitchFamily="34" charset="0"/>
              <a:buAutoNum type="alphaUcPeriod"/>
            </a:pPr>
            <a:r>
              <a:rPr lang="cs-CZ"/>
              <a:t>Media control</a:t>
            </a:r>
          </a:p>
          <a:p>
            <a:pPr marL="914400" lvl="1" indent="-457200">
              <a:buFont typeface="Calibri Light" pitchFamily="34" charset="0"/>
              <a:buAutoNum type="alphaUcPeriod"/>
            </a:pPr>
            <a:r>
              <a:rPr lang="cs-CZ"/>
              <a:t>Control of civil society</a:t>
            </a:r>
          </a:p>
          <a:p>
            <a:pPr marL="914400" lvl="1" indent="-457200">
              <a:buFont typeface="Calibri Light" pitchFamily="34" charset="0"/>
              <a:buAutoNum type="alphaUcPeriod"/>
            </a:pPr>
            <a:r>
              <a:rPr lang="cs-CZ"/>
              <a:t>Polarized societies</a:t>
            </a:r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 dirty="0" err="1"/>
              <a:t>Populist</a:t>
            </a:r>
            <a:r>
              <a:rPr lang="cs-CZ" sz="4100" dirty="0"/>
              <a:t> </a:t>
            </a:r>
            <a:r>
              <a:rPr lang="cs-CZ" sz="4100" dirty="0" err="1"/>
              <a:t>playbook</a:t>
            </a:r>
            <a:r>
              <a:rPr lang="cs-CZ" sz="4100" dirty="0"/>
              <a:t> (Carlos de la Torre)</a:t>
            </a:r>
            <a:endParaRPr lang="en-GB" sz="4100" dirty="0"/>
          </a:p>
        </p:txBody>
      </p:sp>
      <p:sp>
        <p:nvSpPr>
          <p:cNvPr id="53250" name="Zástupný obsah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Font typeface="Calibri Light" pitchFamily="34" charset="0"/>
              <a:buAutoNum type="arabicPeriod"/>
            </a:pPr>
            <a:r>
              <a:rPr lang="cs-CZ" sz="2000" b="1"/>
              <a:t>First, populist politicians claim to address social problems </a:t>
            </a:r>
            <a:r>
              <a:rPr lang="cs-CZ" sz="2000"/>
              <a:t>(inequalities, unresponsive political elites, loss of national soverignty)</a:t>
            </a: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cs-CZ" sz="2000"/>
              <a:t>T</a:t>
            </a:r>
            <a:r>
              <a:rPr lang="en-GB" sz="2000"/>
              <a:t>heir solutions, simplistic, and in most instances, instead of leading to better forms of democracy, </a:t>
            </a:r>
            <a:r>
              <a:rPr lang="en-GB" sz="2000" b="1"/>
              <a:t>their outcomes are authoritarian</a:t>
            </a:r>
            <a:r>
              <a:rPr lang="cs-CZ" sz="2000"/>
              <a:t>.</a:t>
            </a: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cs-CZ" sz="2000" b="1"/>
              <a:t>C</a:t>
            </a:r>
            <a:r>
              <a:rPr lang="en-GB" sz="2000" b="1"/>
              <a:t>oncentrating power in the hands of the president</a:t>
            </a:r>
            <a:r>
              <a:rPr lang="en-GB" sz="2000"/>
              <a:t>, using the legal system instrumentally to punish critics, and attacking the media and civil society. </a:t>
            </a:r>
            <a:endParaRPr lang="cs-CZ" sz="2000"/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cs-CZ" sz="2000"/>
              <a:t>P</a:t>
            </a:r>
            <a:r>
              <a:rPr lang="en-GB" sz="2000"/>
              <a:t>opulists lead to processes of democratic erosion and even transform malfunctioning democracies into </a:t>
            </a:r>
            <a:r>
              <a:rPr lang="en-GB" sz="2000" b="1"/>
              <a:t>hybrid regimes</a:t>
            </a:r>
            <a:endParaRPr lang="cs-CZ" sz="2000" b="1"/>
          </a:p>
        </p:txBody>
      </p:sp>
      <p:pic>
        <p:nvPicPr>
          <p:cNvPr id="1026" name="Picture 2" descr="2019 - Carlos de la Torre Appointed Director of Center for Latin American  Studies - UF Center for Latin American Studies">
            <a:extLst>
              <a:ext uri="{FF2B5EF4-FFF2-40B4-BE49-F238E27FC236}">
                <a16:creationId xmlns:a16="http://schemas.microsoft.com/office/drawing/2014/main" id="{00A381CC-3620-49B8-ABBB-8F6E04165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r="21053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F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F8187-9E7F-4B86-AABA-22DA9269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/>
              <a:t>Rafael Correa (Ecuador)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C7371-858D-4B52-BA48-15D1B7199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/>
              <a:t>Ecuador</a:t>
            </a:r>
            <a:r>
              <a:rPr lang="cs-CZ" sz="2000" dirty="0"/>
              <a:t> </a:t>
            </a:r>
            <a:r>
              <a:rPr lang="cs-CZ" sz="2000"/>
              <a:t>unstable</a:t>
            </a:r>
            <a:r>
              <a:rPr lang="cs-CZ" sz="2000" dirty="0"/>
              <a:t> </a:t>
            </a:r>
            <a:r>
              <a:rPr lang="cs-CZ" sz="2000"/>
              <a:t>political</a:t>
            </a:r>
            <a:r>
              <a:rPr lang="cs-CZ" sz="2000" dirty="0"/>
              <a:t> </a:t>
            </a:r>
            <a:r>
              <a:rPr lang="cs-CZ" sz="2000"/>
              <a:t>situation</a:t>
            </a:r>
            <a:r>
              <a:rPr lang="cs-CZ" sz="2000" dirty="0"/>
              <a:t>. </a:t>
            </a:r>
          </a:p>
          <a:p>
            <a:r>
              <a:rPr lang="cs-CZ" sz="2000"/>
              <a:t>Correa</a:t>
            </a:r>
            <a:r>
              <a:rPr lang="cs-CZ" sz="2000" dirty="0"/>
              <a:t> </a:t>
            </a:r>
            <a:r>
              <a:rPr lang="cs-CZ" sz="2000"/>
              <a:t>professor</a:t>
            </a:r>
            <a:r>
              <a:rPr lang="cs-CZ" sz="2000" dirty="0"/>
              <a:t> </a:t>
            </a:r>
            <a:r>
              <a:rPr lang="cs-CZ" sz="2000"/>
              <a:t>of</a:t>
            </a:r>
            <a:r>
              <a:rPr lang="cs-CZ" sz="2000" dirty="0"/>
              <a:t> </a:t>
            </a:r>
            <a:r>
              <a:rPr lang="cs-CZ" sz="2000"/>
              <a:t>economics</a:t>
            </a:r>
            <a:r>
              <a:rPr lang="cs-CZ" sz="2000" dirty="0"/>
              <a:t> </a:t>
            </a:r>
            <a:r>
              <a:rPr lang="cs-CZ" sz="2000"/>
              <a:t>at</a:t>
            </a:r>
            <a:r>
              <a:rPr lang="cs-CZ" sz="2000" dirty="0"/>
              <a:t> UNI.</a:t>
            </a:r>
          </a:p>
          <a:p>
            <a:r>
              <a:rPr lang="cs-CZ" sz="2000"/>
              <a:t>First</a:t>
            </a:r>
            <a:r>
              <a:rPr lang="cs-CZ" sz="2000" dirty="0"/>
              <a:t> ministry </a:t>
            </a:r>
            <a:r>
              <a:rPr lang="cs-CZ" sz="2000"/>
              <a:t>of</a:t>
            </a:r>
            <a:r>
              <a:rPr lang="cs-CZ" sz="2000" dirty="0"/>
              <a:t> </a:t>
            </a:r>
            <a:r>
              <a:rPr lang="cs-CZ" sz="2000"/>
              <a:t>economy</a:t>
            </a:r>
            <a:r>
              <a:rPr lang="cs-CZ" sz="2000" dirty="0"/>
              <a:t> (in 2005)</a:t>
            </a:r>
          </a:p>
          <a:p>
            <a:r>
              <a:rPr lang="cs-CZ" sz="2000"/>
              <a:t>Won</a:t>
            </a:r>
            <a:r>
              <a:rPr lang="cs-CZ" sz="2000" dirty="0"/>
              <a:t> </a:t>
            </a:r>
            <a:r>
              <a:rPr lang="cs-CZ" sz="2000"/>
              <a:t>elections</a:t>
            </a:r>
            <a:r>
              <a:rPr lang="cs-CZ" sz="2000" dirty="0"/>
              <a:t> in 2007</a:t>
            </a:r>
          </a:p>
          <a:p>
            <a:r>
              <a:rPr lang="cs-CZ" sz="2000"/>
              <a:t>Changes</a:t>
            </a:r>
            <a:r>
              <a:rPr lang="cs-CZ" sz="2000" dirty="0"/>
              <a:t> </a:t>
            </a:r>
            <a:r>
              <a:rPr lang="cs-CZ" sz="2000"/>
              <a:t>leading</a:t>
            </a:r>
            <a:r>
              <a:rPr lang="cs-CZ" sz="2000" dirty="0"/>
              <a:t> to </a:t>
            </a:r>
            <a:r>
              <a:rPr lang="cs-CZ" sz="2000"/>
              <a:t>dismantling</a:t>
            </a:r>
            <a:r>
              <a:rPr lang="cs-CZ" sz="2000" dirty="0"/>
              <a:t> </a:t>
            </a:r>
            <a:r>
              <a:rPr lang="cs-CZ" sz="2000"/>
              <a:t>of</a:t>
            </a:r>
            <a:r>
              <a:rPr lang="cs-CZ" sz="2000" dirty="0"/>
              <a:t> </a:t>
            </a:r>
            <a:r>
              <a:rPr lang="cs-CZ" sz="2000"/>
              <a:t>liberal</a:t>
            </a:r>
            <a:r>
              <a:rPr lang="cs-CZ" sz="2000" dirty="0"/>
              <a:t> </a:t>
            </a:r>
            <a:r>
              <a:rPr lang="cs-CZ" sz="2000"/>
              <a:t>democracy</a:t>
            </a:r>
            <a:r>
              <a:rPr lang="cs-CZ" sz="2000" dirty="0"/>
              <a:t>:</a:t>
            </a:r>
          </a:p>
          <a:p>
            <a:pPr lvl="1"/>
            <a:r>
              <a:rPr lang="cs-CZ" sz="2000"/>
              <a:t>Change of constitution, </a:t>
            </a:r>
          </a:p>
          <a:p>
            <a:pPr lvl="1"/>
            <a:r>
              <a:rPr lang="cs-CZ" sz="2000"/>
              <a:t>Increase of presidential powers,</a:t>
            </a:r>
          </a:p>
          <a:p>
            <a:pPr lvl="1"/>
            <a:r>
              <a:rPr lang="cs-CZ" sz="2000"/>
              <a:t>Gained control of the media</a:t>
            </a:r>
          </a:p>
          <a:p>
            <a:pPr lvl="1"/>
            <a:r>
              <a:rPr lang="cs-CZ" sz="2000"/>
              <a:t>Repressed opposition </a:t>
            </a:r>
          </a:p>
        </p:txBody>
      </p:sp>
      <p:pic>
        <p:nvPicPr>
          <p:cNvPr id="4" name="Picture 4" descr="Rafael Correa - Aktuálně.cz">
            <a:extLst>
              <a:ext uri="{FF2B5EF4-FFF2-40B4-BE49-F238E27FC236}">
                <a16:creationId xmlns:a16="http://schemas.microsoft.com/office/drawing/2014/main" id="{66C9A8DF-5B47-4117-A0C8-71B6212B0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2552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0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8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2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BA603-8C9A-4203-A453-AA9920DC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CDED5-9B8B-403D-9FDE-37660B79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err="1"/>
              <a:t>Populism</a:t>
            </a:r>
            <a:r>
              <a:rPr lang="cs-CZ" sz="2400" b="1" dirty="0"/>
              <a:t> in Latin </a:t>
            </a:r>
            <a:r>
              <a:rPr lang="cs-CZ" sz="2400" b="1" dirty="0" err="1"/>
              <a:t>American</a:t>
            </a:r>
            <a:r>
              <a:rPr lang="cs-CZ" sz="2400" b="1" dirty="0"/>
              <a:t> </a:t>
            </a:r>
            <a:r>
              <a:rPr lang="cs-CZ" sz="2400" b="1" dirty="0" err="1"/>
              <a:t>countries</a:t>
            </a:r>
            <a:endParaRPr lang="cs-CZ" sz="24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Classical</a:t>
            </a:r>
            <a:r>
              <a:rPr lang="cs-CZ" sz="2000" dirty="0"/>
              <a:t> </a:t>
            </a:r>
            <a:r>
              <a:rPr lang="cs-CZ" sz="2000" dirty="0" err="1"/>
              <a:t>theories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populism</a:t>
            </a:r>
            <a:r>
              <a:rPr lang="cs-CZ" sz="2000" dirty="0"/>
              <a:t> (</a:t>
            </a:r>
            <a:r>
              <a:rPr lang="cs-CZ" sz="2000" dirty="0" err="1"/>
              <a:t>Peronism</a:t>
            </a:r>
            <a:r>
              <a:rPr lang="cs-CZ" sz="2000" dirty="0"/>
              <a:t> in Argentina)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Contemporary</a:t>
            </a:r>
            <a:r>
              <a:rPr lang="cs-CZ" sz="2000" dirty="0"/>
              <a:t> </a:t>
            </a:r>
            <a:r>
              <a:rPr lang="cs-CZ" sz="2000" dirty="0" err="1"/>
              <a:t>populism</a:t>
            </a:r>
            <a:r>
              <a:rPr lang="cs-CZ" sz="2000" dirty="0"/>
              <a:t> in Venezuela, Ecuador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cs-CZ" sz="2000" dirty="0"/>
          </a:p>
          <a:p>
            <a:r>
              <a:rPr lang="cs-CZ" sz="2400" b="1" dirty="0" err="1"/>
              <a:t>Varieties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populist</a:t>
            </a:r>
            <a:r>
              <a:rPr lang="cs-CZ" sz="2400" b="1" dirty="0"/>
              <a:t> </a:t>
            </a:r>
            <a:r>
              <a:rPr lang="cs-CZ" sz="2400" b="1" dirty="0" err="1"/>
              <a:t>mobilizations</a:t>
            </a:r>
            <a:endParaRPr lang="cs-CZ" sz="24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Overview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typology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populist</a:t>
            </a:r>
            <a:r>
              <a:rPr lang="cs-CZ" sz="2000" dirty="0"/>
              <a:t> </a:t>
            </a:r>
            <a:r>
              <a:rPr lang="cs-CZ" sz="2000" dirty="0" err="1"/>
              <a:t>movements</a:t>
            </a:r>
            <a:r>
              <a:rPr lang="cs-CZ" sz="2000" dirty="0"/>
              <a:t> by </a:t>
            </a:r>
            <a:r>
              <a:rPr lang="cs-CZ" sz="2000" dirty="0" err="1"/>
              <a:t>Canovan</a:t>
            </a:r>
            <a:r>
              <a:rPr lang="cs-CZ" sz="2000" dirty="0"/>
              <a:t> (</a:t>
            </a:r>
            <a:r>
              <a:rPr lang="cs-CZ" sz="2000" dirty="0" err="1"/>
              <a:t>Russia</a:t>
            </a:r>
            <a:r>
              <a:rPr lang="cs-CZ" sz="2000" dirty="0"/>
              <a:t>, U.S., </a:t>
            </a:r>
            <a:r>
              <a:rPr lang="cs-CZ" sz="2000" dirty="0" err="1"/>
              <a:t>etc</a:t>
            </a:r>
            <a:r>
              <a:rPr lang="cs-CZ" sz="2000" dirty="0"/>
              <a:t>.)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cs-CZ" sz="2000" dirty="0"/>
          </a:p>
          <a:p>
            <a:r>
              <a:rPr lang="cs-CZ" sz="2400" b="1" dirty="0" err="1"/>
              <a:t>Contemporary</a:t>
            </a:r>
            <a:r>
              <a:rPr lang="cs-CZ" sz="2400" b="1" dirty="0"/>
              <a:t> </a:t>
            </a:r>
            <a:r>
              <a:rPr lang="cs-CZ" sz="2400" b="1" dirty="0" err="1"/>
              <a:t>debate</a:t>
            </a:r>
            <a:r>
              <a:rPr lang="cs-CZ" sz="2400" b="1" dirty="0"/>
              <a:t> </a:t>
            </a:r>
            <a:r>
              <a:rPr lang="cs-CZ" sz="2400" b="1" dirty="0" err="1"/>
              <a:t>about</a:t>
            </a:r>
            <a:r>
              <a:rPr lang="cs-CZ" sz="2400" b="1" dirty="0"/>
              <a:t> </a:t>
            </a:r>
            <a:r>
              <a:rPr lang="cs-CZ" sz="2400" b="1" dirty="0" err="1"/>
              <a:t>populism</a:t>
            </a:r>
            <a:endParaRPr lang="cs-CZ" sz="24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Populism</a:t>
            </a:r>
            <a:r>
              <a:rPr lang="cs-CZ" sz="2000" dirty="0"/>
              <a:t> in Western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countries</a:t>
            </a:r>
            <a:r>
              <a:rPr lang="cs-CZ" sz="20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err="1"/>
              <a:t>Populism</a:t>
            </a:r>
            <a:r>
              <a:rPr lang="cs-CZ" sz="2000" dirty="0"/>
              <a:t> in post-</a:t>
            </a:r>
            <a:r>
              <a:rPr lang="cs-CZ" sz="2000" dirty="0" err="1"/>
              <a:t>communist</a:t>
            </a:r>
            <a:r>
              <a:rPr lang="cs-CZ" sz="2000" dirty="0"/>
              <a:t> region (</a:t>
            </a:r>
            <a:r>
              <a:rPr lang="cs-CZ" sz="2000" dirty="0" err="1"/>
              <a:t>technocratic</a:t>
            </a:r>
            <a:r>
              <a:rPr lang="cs-CZ" sz="2000" dirty="0"/>
              <a:t> </a:t>
            </a:r>
            <a:r>
              <a:rPr lang="cs-CZ" sz="2000" dirty="0" err="1"/>
              <a:t>populism</a:t>
            </a:r>
            <a:r>
              <a:rPr lang="cs-CZ" sz="2000" dirty="0"/>
              <a:t>)</a:t>
            </a:r>
          </a:p>
          <a:p>
            <a:pPr marL="914400" lvl="2" indent="0">
              <a:buNone/>
            </a:pPr>
            <a:endParaRPr lang="cs-CZ" dirty="0"/>
          </a:p>
          <a:p>
            <a:pPr lvl="2"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42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2A7FE-95BC-458D-BCDD-2D470FE4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populism?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1824C1-9241-433F-896E-672438C85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The</a:t>
            </a:r>
            <a:r>
              <a:rPr lang="cs-CZ" dirty="0"/>
              <a:t> term „</a:t>
            </a:r>
            <a:r>
              <a:rPr lang="cs-CZ" dirty="0" err="1"/>
              <a:t>populism</a:t>
            </a:r>
            <a:r>
              <a:rPr lang="cs-CZ" dirty="0"/>
              <a:t>“ not much </a:t>
            </a:r>
            <a:r>
              <a:rPr lang="cs-CZ" dirty="0" err="1"/>
              <a:t>used</a:t>
            </a:r>
            <a:r>
              <a:rPr lang="cs-CZ" dirty="0"/>
              <a:t> in 20th </a:t>
            </a:r>
            <a:r>
              <a:rPr lang="cs-CZ" dirty="0" err="1"/>
              <a:t>century</a:t>
            </a:r>
            <a:r>
              <a:rPr lang="cs-CZ" dirty="0"/>
              <a:t>.</a:t>
            </a:r>
          </a:p>
          <a:p>
            <a:r>
              <a:rPr lang="cs-CZ" dirty="0"/>
              <a:t>Margaret </a:t>
            </a:r>
            <a:r>
              <a:rPr lang="cs-CZ" dirty="0" err="1"/>
              <a:t>Canovan</a:t>
            </a:r>
            <a:r>
              <a:rPr lang="cs-CZ" dirty="0"/>
              <a:t> – „</a:t>
            </a:r>
            <a:r>
              <a:rPr lang="cs-CZ" dirty="0" err="1"/>
              <a:t>impossible</a:t>
            </a:r>
            <a:r>
              <a:rPr lang="cs-CZ" dirty="0"/>
              <a:t> to </a:t>
            </a:r>
            <a:r>
              <a:rPr lang="cs-CZ" dirty="0" err="1"/>
              <a:t>define</a:t>
            </a:r>
            <a:r>
              <a:rPr lang="cs-CZ" dirty="0"/>
              <a:t>“</a:t>
            </a:r>
          </a:p>
          <a:p>
            <a:endParaRPr lang="cs-CZ" dirty="0"/>
          </a:p>
          <a:p>
            <a:r>
              <a:rPr lang="en-GB" dirty="0"/>
              <a:t>Toda</a:t>
            </a:r>
            <a:r>
              <a:rPr lang="cs-CZ" dirty="0"/>
              <a:t>y</a:t>
            </a:r>
            <a:r>
              <a:rPr lang="en-GB" dirty="0"/>
              <a:t> populism often </a:t>
            </a:r>
            <a:r>
              <a:rPr lang="cs-CZ" dirty="0"/>
              <a:t>(</a:t>
            </a:r>
            <a:r>
              <a:rPr lang="cs-CZ" dirty="0" err="1"/>
              <a:t>over</a:t>
            </a:r>
            <a:r>
              <a:rPr lang="cs-CZ" dirty="0"/>
              <a:t>)</a:t>
            </a:r>
            <a:r>
              <a:rPr lang="cs-CZ" dirty="0" err="1"/>
              <a:t>used</a:t>
            </a:r>
            <a:r>
              <a:rPr lang="cs-CZ" dirty="0"/>
              <a:t> term. </a:t>
            </a:r>
            <a:r>
              <a:rPr lang="cs-CZ" dirty="0" err="1"/>
              <a:t>Debate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populism</a:t>
            </a:r>
            <a:r>
              <a:rPr lang="cs-CZ" dirty="0"/>
              <a:t>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in 2008 – led to emergence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new populist parties</a:t>
            </a:r>
            <a:r>
              <a:rPr lang="cs-CZ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Brexit </a:t>
            </a:r>
            <a:r>
              <a:rPr lang="en-US" dirty="0"/>
              <a:t>vote in 2016</a:t>
            </a:r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Donald </a:t>
            </a:r>
            <a:r>
              <a:rPr lang="cs-CZ" dirty="0"/>
              <a:t>Trump</a:t>
            </a:r>
            <a:r>
              <a:rPr lang="en-US" dirty="0"/>
              <a:t> electoral success in 2016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However</a:t>
            </a:r>
            <a:r>
              <a:rPr lang="cs-CZ" dirty="0"/>
              <a:t>, </a:t>
            </a:r>
            <a:r>
              <a:rPr lang="cs-CZ" dirty="0" err="1"/>
              <a:t>populist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on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decades</a:t>
            </a:r>
            <a:r>
              <a:rPr lang="cs-CZ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58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8BBFE-C889-411E-9ED9-D353E7DF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Support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populist</a:t>
            </a:r>
            <a:r>
              <a:rPr lang="cs-CZ" dirty="0"/>
              <a:t> </a:t>
            </a:r>
            <a:r>
              <a:rPr lang="cs-CZ" dirty="0" err="1"/>
              <a:t>parties</a:t>
            </a:r>
            <a:endParaRPr lang="en-GB" dirty="0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3677DF83-9CDF-4F1E-91D1-5CC6DEA0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869182"/>
            <a:ext cx="8707120" cy="49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2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53963-81F1-491D-9690-97457563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Right-wing</a:t>
            </a:r>
            <a:r>
              <a:rPr lang="cs-CZ" sz="4000" dirty="0"/>
              <a:t> </a:t>
            </a:r>
            <a:r>
              <a:rPr lang="cs-CZ" sz="4000" dirty="0" err="1"/>
              <a:t>populist</a:t>
            </a:r>
            <a:r>
              <a:rPr lang="cs-CZ" sz="4000" dirty="0"/>
              <a:t> </a:t>
            </a:r>
            <a:r>
              <a:rPr lang="cs-CZ" sz="4000" dirty="0" err="1"/>
              <a:t>parties</a:t>
            </a:r>
            <a:r>
              <a:rPr lang="cs-CZ" sz="4000" dirty="0"/>
              <a:t> in </a:t>
            </a:r>
            <a:r>
              <a:rPr lang="cs-CZ" sz="4000" dirty="0" err="1"/>
              <a:t>Europe</a:t>
            </a:r>
            <a:r>
              <a:rPr lang="cs-CZ" sz="4000" dirty="0"/>
              <a:t>: </a:t>
            </a:r>
            <a:r>
              <a:rPr lang="cs-CZ" sz="4000" dirty="0" err="1"/>
              <a:t>examples</a:t>
            </a:r>
            <a:endParaRPr lang="en-GB" sz="4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1BFEFD-3834-493A-859A-DD755D018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9598"/>
            <a:ext cx="8664574" cy="49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DDD1550E-3BFA-425F-BA0D-DC1418FD3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5CDEA833-BFC3-4D0F-B9A0-7DF8CB7F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" y="365125"/>
            <a:ext cx="3476625" cy="224470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/>
              <a:t>Support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populist</a:t>
            </a:r>
            <a:r>
              <a:rPr lang="cs-CZ" dirty="0"/>
              <a:t> </a:t>
            </a:r>
            <a:r>
              <a:rPr lang="cs-CZ" dirty="0" err="1"/>
              <a:t>parties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2456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10038</TotalTime>
  <Words>2431</Words>
  <Application>Microsoft Office PowerPoint</Application>
  <PresentationFormat>Širokoúhlá obrazovka</PresentationFormat>
  <Paragraphs>301</Paragraphs>
  <Slides>46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Motiv Office</vt:lpstr>
      <vt:lpstr>Sociological theories of populism</vt:lpstr>
      <vt:lpstr>Course details</vt:lpstr>
      <vt:lpstr>Course details</vt:lpstr>
      <vt:lpstr>Aims of the course</vt:lpstr>
      <vt:lpstr>Content of the course</vt:lpstr>
      <vt:lpstr>Why study populism?</vt:lpstr>
      <vt:lpstr>Support for populist parties</vt:lpstr>
      <vt:lpstr>Right-wing populist parties in Europe: examples</vt:lpstr>
      <vt:lpstr>Support for populist parties</vt:lpstr>
      <vt:lpstr>What is not populism</vt:lpstr>
      <vt:lpstr>Preliminary definition</vt:lpstr>
      <vt:lpstr>Latin American societies and political regimes</vt:lpstr>
      <vt:lpstr>Latin American societies and political regimes</vt:lpstr>
      <vt:lpstr>LA in 1800-1830</vt:lpstr>
      <vt:lpstr>Prezentace aplikace PowerPoint</vt:lpstr>
      <vt:lpstr>Oligarchies in LA countries</vt:lpstr>
      <vt:lpstr>Latin American societies and political regimes</vt:lpstr>
      <vt:lpstr>II. Latin American populism: Argentina</vt:lpstr>
      <vt:lpstr>Argentina in 1920s &amp; 1930s</vt:lpstr>
      <vt:lpstr>Juan Domingo Perón</vt:lpstr>
      <vt:lpstr>Social and economic reforms by Perón</vt:lpstr>
      <vt:lpstr>Perón: presidency</vt:lpstr>
      <vt:lpstr>Peronims – Why populist?</vt:lpstr>
      <vt:lpstr>Peronist ideology: Peronism</vt:lpstr>
      <vt:lpstr>Peronism – evaluation</vt:lpstr>
      <vt:lpstr>Movie Evita (1996)</vt:lpstr>
      <vt:lpstr>Movie Roma (2018)</vt:lpstr>
      <vt:lpstr>Latin American populism: Theories of Gino Germani and Torcuato di Tella</vt:lpstr>
      <vt:lpstr>Gino Germani</vt:lpstr>
      <vt:lpstr>Founding father of sociology in Argentina</vt:lpstr>
      <vt:lpstr>Germani: societal conditions</vt:lpstr>
      <vt:lpstr>Germani: Structural causes</vt:lpstr>
      <vt:lpstr>Germani: „Populist mobilization“</vt:lpstr>
      <vt:lpstr>Germani: theory of populism</vt:lpstr>
      <vt:lpstr>Democratization process (Germani)</vt:lpstr>
      <vt:lpstr>Torcuato di Tella </vt:lpstr>
      <vt:lpstr>Characteristics of populism in LA</vt:lpstr>
      <vt:lpstr>Today relevance of theories of Germani and di Tella:</vt:lpstr>
      <vt:lpstr>Critique of the theory</vt:lpstr>
      <vt:lpstr>Venezuela: Hugo Chávez </vt:lpstr>
      <vt:lpstr>Party system in Venezuela</vt:lpstr>
      <vt:lpstr>Party system in Venezuela - characteristics</vt:lpstr>
      <vt:lpstr>Hugo Chavéz</vt:lpstr>
      <vt:lpstr>Perón and Chavéz</vt:lpstr>
      <vt:lpstr>Populist playbook (Carlos de la Torre)</vt:lpstr>
      <vt:lpstr>Rafael Correa (Ecuador)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Sociological theories of populism</dc:title>
  <dc:creator>tomas dvorak</dc:creator>
  <cp:lastModifiedBy>Tomáš Dvořák</cp:lastModifiedBy>
  <cp:revision>104</cp:revision>
  <dcterms:created xsi:type="dcterms:W3CDTF">2020-10-30T11:22:00Z</dcterms:created>
  <dcterms:modified xsi:type="dcterms:W3CDTF">2024-10-30T14:37:13Z</dcterms:modified>
</cp:coreProperties>
</file>