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literairetijdschriften.org/"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volkskrant.nl/nieuws-achtergrond/liefdewerk-papier~b51d6b8a/"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tilistiek van het Nederlands"/>
          <p:cNvSpPr txBox="1"/>
          <p:nvPr>
            <p:ph type="ctrTitle"/>
          </p:nvPr>
        </p:nvSpPr>
        <p:spPr>
          <a:prstGeom prst="rect">
            <a:avLst/>
          </a:prstGeom>
        </p:spPr>
        <p:txBody>
          <a:bodyPr/>
          <a:lstStyle/>
          <a:p>
            <a:pPr/>
            <a:r>
              <a:t>Stilistiek van het Nederlands</a:t>
            </a:r>
          </a:p>
        </p:txBody>
      </p:sp>
      <p:sp>
        <p:nvSpPr>
          <p:cNvPr id="120" name="WS 2019. Week 3, 15 oktober 2019: Functie en geschiedenis van het literaire tijdschrift in Nederland"/>
          <p:cNvSpPr txBox="1"/>
          <p:nvPr>
            <p:ph type="subTitle" sz="quarter" idx="1"/>
          </p:nvPr>
        </p:nvSpPr>
        <p:spPr>
          <a:prstGeom prst="rect">
            <a:avLst/>
          </a:prstGeom>
        </p:spPr>
        <p:txBody>
          <a:bodyPr/>
          <a:lstStyle>
            <a:lvl1pPr defTabSz="537463">
              <a:defRPr sz="3404"/>
            </a:lvl1pPr>
          </a:lstStyle>
          <a:p>
            <a:pPr/>
            <a:r>
              <a:t>WS 2019. Week 3, 15 oktober 2019: Functie en geschiedenis van het literaire tijdschrift in Nederland</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Nederlandse literaire tijdschriften sinds 1837"/>
          <p:cNvSpPr txBox="1"/>
          <p:nvPr>
            <p:ph type="title"/>
          </p:nvPr>
        </p:nvSpPr>
        <p:spPr>
          <a:prstGeom prst="rect">
            <a:avLst/>
          </a:prstGeom>
        </p:spPr>
        <p:txBody>
          <a:bodyPr/>
          <a:lstStyle>
            <a:lvl1pPr defTabSz="484886">
              <a:defRPr sz="6640"/>
            </a:lvl1pPr>
          </a:lstStyle>
          <a:p>
            <a:pPr/>
            <a:r>
              <a:t>Nederlandse literaire tijdschriften sinds 1837</a:t>
            </a:r>
          </a:p>
        </p:txBody>
      </p:sp>
      <p:sp>
        <p:nvSpPr>
          <p:cNvPr id="148" name="De Gids (1837-).…"/>
          <p:cNvSpPr txBox="1"/>
          <p:nvPr>
            <p:ph type="body" idx="1"/>
          </p:nvPr>
        </p:nvSpPr>
        <p:spPr>
          <a:prstGeom prst="rect">
            <a:avLst/>
          </a:prstGeom>
        </p:spPr>
        <p:txBody>
          <a:bodyPr/>
          <a:lstStyle/>
          <a:p>
            <a:pPr marL="336549" indent="-336549" defTabSz="309625">
              <a:spcBef>
                <a:spcPts val="2200"/>
              </a:spcBef>
              <a:buSzPct val="100000"/>
              <a:buAutoNum type="arabicPeriod" startAt="1"/>
              <a:defRPr sz="1695"/>
            </a:pPr>
            <a:r>
              <a:rPr i="1"/>
              <a:t>De Gids</a:t>
            </a:r>
            <a:r>
              <a:t> (1837-).</a:t>
            </a:r>
          </a:p>
          <a:p>
            <a:pPr marL="336549" indent="-336549" defTabSz="309625">
              <a:spcBef>
                <a:spcPts val="2200"/>
              </a:spcBef>
              <a:buSzPct val="100000"/>
              <a:buAutoNum type="arabicPeriod" startAt="1"/>
              <a:defRPr sz="1695"/>
            </a:pPr>
            <a:r>
              <a:rPr i="1"/>
              <a:t>De Nederlandsche Spectator</a:t>
            </a:r>
            <a:r>
              <a:t> (1860-1908).</a:t>
            </a:r>
          </a:p>
          <a:p>
            <a:pPr marL="336549" indent="-336549" defTabSz="309625">
              <a:spcBef>
                <a:spcPts val="2200"/>
              </a:spcBef>
              <a:buSzPct val="100000"/>
              <a:buAutoNum type="arabicPeriod" startAt="1"/>
              <a:defRPr sz="1695"/>
            </a:pPr>
            <a:r>
              <a:rPr i="1"/>
              <a:t>De Nieuwe Gids</a:t>
            </a:r>
            <a:r>
              <a:t> (1885-1943 (Tachtigers)).</a:t>
            </a:r>
          </a:p>
          <a:p>
            <a:pPr marL="336549" indent="-336549" defTabSz="309625">
              <a:spcBef>
                <a:spcPts val="2200"/>
              </a:spcBef>
              <a:buSzPct val="100000"/>
              <a:buAutoNum type="arabicPeriod" startAt="1"/>
              <a:defRPr sz="1695"/>
            </a:pPr>
            <a:r>
              <a:t>Zuilen: </a:t>
            </a:r>
            <a:r>
              <a:rPr i="1"/>
              <a:t>Roeping </a:t>
            </a:r>
            <a:r>
              <a:t>(R.K., 1922-1963); </a:t>
            </a:r>
            <a:r>
              <a:rPr i="1"/>
              <a:t>Opwaartsche wegen </a:t>
            </a:r>
            <a:r>
              <a:t>(1923-1940, Prot. Chr.); </a:t>
            </a:r>
            <a:r>
              <a:rPr i="1"/>
              <a:t>Nu </a:t>
            </a:r>
            <a:r>
              <a:t>(1927-1929, Soc. Dem.).</a:t>
            </a:r>
          </a:p>
          <a:p>
            <a:pPr marL="336549" indent="-336549" defTabSz="309625">
              <a:spcBef>
                <a:spcPts val="2200"/>
              </a:spcBef>
              <a:buSzPct val="100000"/>
              <a:buAutoNum type="arabicPeriod" startAt="1"/>
              <a:defRPr sz="1695"/>
            </a:pPr>
            <a:r>
              <a:rPr i="1"/>
              <a:t>Forum</a:t>
            </a:r>
            <a:r>
              <a:t> (de ‘ventisten’: Du Perron, Ter Braak, Roelants: 1932-1935).</a:t>
            </a:r>
          </a:p>
          <a:p>
            <a:pPr marL="336549" indent="-336549" defTabSz="309625">
              <a:spcBef>
                <a:spcPts val="2200"/>
              </a:spcBef>
              <a:buSzPct val="100000"/>
              <a:buAutoNum type="arabicPeriod" startAt="1"/>
              <a:defRPr sz="1695"/>
            </a:pPr>
            <a:r>
              <a:rPr i="1"/>
              <a:t>Criterium, Criterium II</a:t>
            </a:r>
            <a:r>
              <a:t> (1940-1942; 1945-1948)</a:t>
            </a:r>
          </a:p>
          <a:p>
            <a:pPr marL="336549" indent="-336549" defTabSz="309625">
              <a:spcBef>
                <a:spcPts val="2200"/>
              </a:spcBef>
              <a:buSzPct val="100000"/>
              <a:buAutoNum type="arabicPeriod" startAt="1"/>
              <a:defRPr sz="1695"/>
            </a:pPr>
            <a:r>
              <a:rPr i="1"/>
              <a:t>Podium</a:t>
            </a:r>
            <a:r>
              <a:t> (1944-1969 (Vijftigers)). </a:t>
            </a:r>
          </a:p>
          <a:p>
            <a:pPr marL="336549" indent="-336549" defTabSz="309625">
              <a:spcBef>
                <a:spcPts val="2200"/>
              </a:spcBef>
              <a:buSzPct val="100000"/>
              <a:buAutoNum type="arabicPeriod" startAt="1"/>
              <a:defRPr sz="1695"/>
            </a:pPr>
            <a:r>
              <a:rPr i="1"/>
              <a:t>Tirade</a:t>
            </a:r>
            <a:r>
              <a:t> (1957-). (Verder rond die tijd: </a:t>
            </a:r>
            <a:r>
              <a:rPr i="1"/>
              <a:t>Merlyn </a:t>
            </a:r>
            <a:r>
              <a:t>en </a:t>
            </a:r>
            <a:r>
              <a:rPr i="1"/>
              <a:t>Barbarber</a:t>
            </a:r>
            <a:r>
              <a:t>).</a:t>
            </a:r>
          </a:p>
          <a:p>
            <a:pPr marL="336549" indent="-336549" defTabSz="309625">
              <a:spcBef>
                <a:spcPts val="2200"/>
              </a:spcBef>
              <a:buSzPct val="100000"/>
              <a:buAutoNum type="arabicPeriod" startAt="1"/>
              <a:defRPr sz="1695"/>
            </a:pPr>
            <a:r>
              <a:t>De jaren zeventig: twee stromingen (</a:t>
            </a:r>
            <a:r>
              <a:rPr i="1"/>
              <a:t>BZZLETIN</a:t>
            </a:r>
            <a:r>
              <a:t>, </a:t>
            </a:r>
            <a:r>
              <a:rPr i="1"/>
              <a:t>Soma </a:t>
            </a:r>
            <a:r>
              <a:t>vs. </a:t>
            </a:r>
            <a:r>
              <a:rPr i="1"/>
              <a:t>De Revisor </a:t>
            </a:r>
            <a:r>
              <a:t>en </a:t>
            </a:r>
            <a:r>
              <a:rPr i="1"/>
              <a:t>Raster </a:t>
            </a:r>
            <a:r>
              <a:t>(‘academisme’); neutraal: </a:t>
            </a:r>
            <a:r>
              <a:rPr i="1"/>
              <a:t>Maatstaf</a:t>
            </a:r>
            <a:r>
              <a:t>).</a:t>
            </a:r>
          </a:p>
          <a:p>
            <a:pPr marL="336549" indent="-336549" defTabSz="309625">
              <a:spcBef>
                <a:spcPts val="2200"/>
              </a:spcBef>
              <a:buSzPct val="100000"/>
              <a:buAutoNum type="arabicPeriod" startAt="1"/>
              <a:defRPr sz="1695"/>
            </a:pPr>
            <a:r>
              <a:t>De jaren tachtig en negentig: crisis, ‘doelgroep- en conusmentistische tijdschriften’ (bijv: </a:t>
            </a:r>
            <a:r>
              <a:rPr i="1"/>
              <a:t>Hard gras</a:t>
            </a:r>
            <a:r>
              <a:t>)</a:t>
            </a:r>
            <a:r>
              <a:rPr i="1"/>
              <a:t>.</a:t>
            </a:r>
            <a:endParaRPr i="1"/>
          </a:p>
          <a:p>
            <a:pPr marL="336549" indent="-336549" defTabSz="309625">
              <a:spcBef>
                <a:spcPts val="2200"/>
              </a:spcBef>
              <a:buSzPct val="100000"/>
              <a:buAutoNum type="arabicPeriod" startAt="1"/>
              <a:defRPr sz="1695"/>
            </a:pPr>
            <a:r>
              <a:t>Van nul tot nu: het internet. (bijv: </a:t>
            </a:r>
            <a:r>
              <a:rPr i="1"/>
              <a:t>De Contrabas</a:t>
            </a:r>
            <a:r>
              <a:t>, </a:t>
            </a:r>
            <a:r>
              <a:rPr i="1"/>
              <a:t>Samplekanon</a:t>
            </a:r>
            <a:r>
              <a:t>; verder: </a:t>
            </a:r>
            <a:r>
              <a:rPr u="sng">
                <a:hlinkClick r:id="rId2" invalidUrl="" action="" tgtFrame="" tooltip="" history="1" highlightClick="0" endSnd="0"/>
              </a:rPr>
              <a:t>http://www.literairetijdschriften.org/</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Handvesten schrijven"/>
          <p:cNvSpPr txBox="1"/>
          <p:nvPr>
            <p:ph type="title"/>
          </p:nvPr>
        </p:nvSpPr>
        <p:spPr>
          <a:prstGeom prst="rect">
            <a:avLst/>
          </a:prstGeom>
        </p:spPr>
        <p:txBody>
          <a:bodyPr/>
          <a:lstStyle/>
          <a:p>
            <a:pPr/>
            <a:r>
              <a:t>Handvesten schrijven</a:t>
            </a:r>
          </a:p>
        </p:txBody>
      </p:sp>
      <p:sp>
        <p:nvSpPr>
          <p:cNvPr id="151" name="Body"/>
          <p:cNvSpPr txBox="1"/>
          <p:nvPr>
            <p:ph type="body" idx="1"/>
          </p:nvPr>
        </p:nvSpPr>
        <p:spPr>
          <a:prstGeom prst="rect">
            <a:avLst/>
          </a:prstGeom>
        </p:spPr>
        <p:txBody>
          <a:bodyPr/>
          <a:lstStyle/>
          <a:p>
            <a:pPr/>
          </a:p>
        </p:txBody>
      </p:sp>
      <p:pic>
        <p:nvPicPr>
          <p:cNvPr id="152" name="Manifest_I_of_De_Stijl.jpeg" descr="Manifest_I_of_De_Stijl.jpeg"/>
          <p:cNvPicPr>
            <a:picLocks noChangeAspect="1"/>
          </p:cNvPicPr>
          <p:nvPr/>
        </p:nvPicPr>
        <p:blipFill>
          <a:blip r:embed="rId2">
            <a:extLst/>
          </a:blip>
          <a:stretch>
            <a:fillRect/>
          </a:stretch>
        </p:blipFill>
        <p:spPr>
          <a:xfrm>
            <a:off x="2451141" y="2231702"/>
            <a:ext cx="8102518" cy="7004696"/>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Handvesten schrijven"/>
          <p:cNvSpPr txBox="1"/>
          <p:nvPr>
            <p:ph type="title"/>
          </p:nvPr>
        </p:nvSpPr>
        <p:spPr>
          <a:prstGeom prst="rect">
            <a:avLst/>
          </a:prstGeom>
        </p:spPr>
        <p:txBody>
          <a:bodyPr/>
          <a:lstStyle/>
          <a:p>
            <a:pPr/>
            <a:r>
              <a:t>Handvesten schrijven</a:t>
            </a:r>
          </a:p>
        </p:txBody>
      </p:sp>
      <p:sp>
        <p:nvSpPr>
          <p:cNvPr id="155" name="Inhoud:…"/>
          <p:cNvSpPr txBox="1"/>
          <p:nvPr>
            <p:ph type="body" idx="1"/>
          </p:nvPr>
        </p:nvSpPr>
        <p:spPr>
          <a:prstGeom prst="rect">
            <a:avLst/>
          </a:prstGeom>
        </p:spPr>
        <p:txBody>
          <a:bodyPr/>
          <a:lstStyle/>
          <a:p>
            <a:pPr defTabSz="408940">
              <a:spcBef>
                <a:spcPts val="2900"/>
              </a:spcBef>
              <a:buSzPct val="100000"/>
              <a:buAutoNum type="arabicPeriod" startAt="1"/>
              <a:defRPr sz="2240"/>
            </a:pPr>
            <a:r>
              <a:t>Inhoud:</a:t>
            </a:r>
          </a:p>
          <a:p>
            <a:pPr lvl="2" marL="933450" indent="-311150" defTabSz="408940">
              <a:spcBef>
                <a:spcPts val="2900"/>
              </a:spcBef>
              <a:defRPr sz="2240"/>
            </a:pPr>
            <a:r>
              <a:t>Er is iets mis in de wereld: wat? (~pathos)</a:t>
            </a:r>
          </a:p>
          <a:p>
            <a:pPr lvl="2" marL="933450" indent="-311150" defTabSz="408940">
              <a:spcBef>
                <a:spcPts val="2900"/>
              </a:spcBef>
              <a:defRPr sz="2240"/>
            </a:pPr>
            <a:r>
              <a:t>Wie ben jij in die wereld? (~ethos)</a:t>
            </a:r>
          </a:p>
          <a:p>
            <a:pPr lvl="2" marL="933450" indent="-311150" defTabSz="408940">
              <a:spcBef>
                <a:spcPts val="2900"/>
              </a:spcBef>
              <a:defRPr sz="2240"/>
            </a:pPr>
            <a:r>
              <a:t>Wat wil je doen om de wereld te verbeteren? (~logos)</a:t>
            </a:r>
          </a:p>
          <a:p>
            <a:pPr lvl="2" marL="933450" indent="-311150" defTabSz="408940">
              <a:spcBef>
                <a:spcPts val="2900"/>
              </a:spcBef>
              <a:defRPr sz="2240"/>
            </a:pPr>
            <a:r>
              <a:t>Wie moet waarom en hoe meedoen?</a:t>
            </a:r>
          </a:p>
          <a:p>
            <a:pPr defTabSz="408940">
              <a:spcBef>
                <a:spcPts val="2900"/>
              </a:spcBef>
              <a:buSzPct val="100000"/>
              <a:buAutoNum type="arabicPeriod" startAt="1"/>
              <a:defRPr sz="2240"/>
            </a:pPr>
            <a:r>
              <a:t>Praktisch:</a:t>
            </a:r>
          </a:p>
          <a:p>
            <a:pPr lvl="2" marL="933450" indent="-311150" defTabSz="408940">
              <a:spcBef>
                <a:spcPts val="2900"/>
              </a:spcBef>
              <a:defRPr sz="2240"/>
            </a:pPr>
            <a:r>
              <a:t>Hulpmiddelen: brainstormen; lijstjes.</a:t>
            </a:r>
          </a:p>
          <a:p>
            <a:pPr lvl="2" marL="933450" indent="-311150" defTabSz="408940">
              <a:spcBef>
                <a:spcPts val="2900"/>
              </a:spcBef>
              <a:defRPr sz="2240"/>
            </a:pPr>
            <a:r>
              <a:t>Redactie (input van anderen).</a:t>
            </a:r>
          </a:p>
          <a:p>
            <a:pPr lvl="2" marL="933450" indent="-311150" defTabSz="408940">
              <a:spcBef>
                <a:spcPts val="2900"/>
              </a:spcBef>
              <a:defRPr sz="2240"/>
            </a:pPr>
            <a:r>
              <a:t>Lengte: niet meer dan één blad.</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Vergadering"/>
          <p:cNvSpPr txBox="1"/>
          <p:nvPr>
            <p:ph type="title"/>
          </p:nvPr>
        </p:nvSpPr>
        <p:spPr>
          <a:prstGeom prst="rect">
            <a:avLst/>
          </a:prstGeom>
        </p:spPr>
        <p:txBody>
          <a:bodyPr/>
          <a:lstStyle/>
          <a:p>
            <a:pPr/>
            <a:r>
              <a:t>Vergadering</a:t>
            </a:r>
          </a:p>
        </p:txBody>
      </p:sp>
      <p:sp>
        <p:nvSpPr>
          <p:cNvPr id="158" name="Agenda:…"/>
          <p:cNvSpPr txBox="1"/>
          <p:nvPr>
            <p:ph type="body" idx="1"/>
          </p:nvPr>
        </p:nvSpPr>
        <p:spPr>
          <a:prstGeom prst="rect">
            <a:avLst/>
          </a:prstGeom>
        </p:spPr>
        <p:txBody>
          <a:bodyPr/>
          <a:lstStyle/>
          <a:p>
            <a:pPr marL="0" indent="0" defTabSz="309625">
              <a:spcBef>
                <a:spcPts val="2200"/>
              </a:spcBef>
              <a:buSzTx/>
              <a:buNone/>
              <a:defRPr sz="1695"/>
            </a:pPr>
            <a:r>
              <a:t>Agenda:</a:t>
            </a:r>
          </a:p>
          <a:p>
            <a:pPr lvl="1" marL="673099" indent="-336549" defTabSz="309625">
              <a:spcBef>
                <a:spcPts val="2200"/>
              </a:spcBef>
              <a:buSzPct val="100000"/>
              <a:buAutoNum type="arabicPeriod" startAt="1"/>
              <a:defRPr sz="1695"/>
            </a:pPr>
            <a:r>
              <a:t>Opening</a:t>
            </a:r>
          </a:p>
          <a:p>
            <a:pPr lvl="1" marL="673099" indent="-336549" defTabSz="309625">
              <a:spcBef>
                <a:spcPts val="2200"/>
              </a:spcBef>
              <a:buSzPct val="100000"/>
              <a:buAutoNum type="arabicPeriod" startAt="1"/>
              <a:defRPr sz="1695"/>
            </a:pPr>
            <a:r>
              <a:t>Agenda</a:t>
            </a:r>
          </a:p>
          <a:p>
            <a:pPr lvl="1" marL="673099" indent="-336549" defTabSz="309625">
              <a:spcBef>
                <a:spcPts val="2200"/>
              </a:spcBef>
              <a:buSzPct val="100000"/>
              <a:buAutoNum type="arabicPeriod" startAt="1"/>
              <a:defRPr sz="1695"/>
            </a:pPr>
            <a:r>
              <a:t>Notulen</a:t>
            </a:r>
          </a:p>
          <a:p>
            <a:pPr lvl="1" marL="673099" indent="-336549" defTabSz="309625">
              <a:spcBef>
                <a:spcPts val="2200"/>
              </a:spcBef>
              <a:buSzPct val="100000"/>
              <a:buAutoNum type="arabicPeriod" startAt="1"/>
              <a:defRPr sz="1695"/>
            </a:pPr>
            <a:r>
              <a:t>Ingekomen en uitgegane stukken</a:t>
            </a:r>
          </a:p>
          <a:p>
            <a:pPr lvl="1" marL="673099" indent="-336549" defTabSz="309625">
              <a:spcBef>
                <a:spcPts val="2200"/>
              </a:spcBef>
              <a:buSzPct val="100000"/>
              <a:buAutoNum type="arabicPeriod" startAt="1"/>
              <a:defRPr sz="1695"/>
            </a:pPr>
            <a:r>
              <a:t>Mededelingen</a:t>
            </a:r>
          </a:p>
          <a:p>
            <a:pPr lvl="1" marL="673099" indent="-336549" defTabSz="309625">
              <a:spcBef>
                <a:spcPts val="2200"/>
              </a:spcBef>
              <a:buSzPct val="100000"/>
              <a:buAutoNum type="arabicPeriod" startAt="1"/>
              <a:defRPr sz="1695"/>
            </a:pPr>
            <a:r>
              <a:t>Rolverdeling</a:t>
            </a:r>
          </a:p>
          <a:p>
            <a:pPr lvl="1" marL="673099" indent="-336549" defTabSz="309625">
              <a:spcBef>
                <a:spcPts val="2200"/>
              </a:spcBef>
              <a:buSzPct val="100000"/>
              <a:buAutoNum type="arabicPeriod" startAt="1"/>
              <a:defRPr sz="1695"/>
            </a:pPr>
            <a:r>
              <a:t>Brainstorm: handvest</a:t>
            </a:r>
          </a:p>
          <a:p>
            <a:pPr lvl="1" marL="673099" indent="-336549" defTabSz="309625">
              <a:spcBef>
                <a:spcPts val="2200"/>
              </a:spcBef>
              <a:buSzPct val="100000"/>
              <a:buAutoNum type="arabicPeriod" startAt="1"/>
              <a:defRPr sz="1695"/>
            </a:pPr>
            <a:r>
              <a:t>De volgende vergadering en taken tot die tijd</a:t>
            </a:r>
          </a:p>
          <a:p>
            <a:pPr lvl="1" marL="673099" indent="-336549" defTabSz="309625">
              <a:spcBef>
                <a:spcPts val="2200"/>
              </a:spcBef>
              <a:buSzPct val="100000"/>
              <a:buAutoNum type="arabicPeriod" startAt="1"/>
              <a:defRPr sz="1695"/>
            </a:pPr>
            <a:r>
              <a:t>W.V.T.T.K.</a:t>
            </a:r>
          </a:p>
          <a:p>
            <a:pPr lvl="1" marL="673099" indent="-336549" defTabSz="309625">
              <a:spcBef>
                <a:spcPts val="2200"/>
              </a:spcBef>
              <a:buSzPct val="100000"/>
              <a:buAutoNum type="arabicPeriod" startAt="1"/>
              <a:defRPr sz="1695"/>
            </a:pPr>
            <a:r>
              <a:t>Rondvraag</a:t>
            </a:r>
          </a:p>
          <a:p>
            <a:pPr lvl="1" marL="673099" indent="-336549" defTabSz="309625">
              <a:spcBef>
                <a:spcPts val="2200"/>
              </a:spcBef>
              <a:buSzPct val="100000"/>
              <a:buAutoNum type="arabicPeriod" startAt="1"/>
              <a:defRPr sz="1695"/>
            </a:pPr>
            <a:r>
              <a:t>Sluiting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Vandaag"/>
          <p:cNvSpPr txBox="1"/>
          <p:nvPr>
            <p:ph type="title"/>
          </p:nvPr>
        </p:nvSpPr>
        <p:spPr>
          <a:prstGeom prst="rect">
            <a:avLst/>
          </a:prstGeom>
        </p:spPr>
        <p:txBody>
          <a:bodyPr/>
          <a:lstStyle/>
          <a:p>
            <a:pPr/>
            <a:r>
              <a:t>Vandaag</a:t>
            </a:r>
          </a:p>
        </p:txBody>
      </p:sp>
      <p:sp>
        <p:nvSpPr>
          <p:cNvPr id="123" name="De functie van het literaire tijdschrift…"/>
          <p:cNvSpPr txBox="1"/>
          <p:nvPr>
            <p:ph type="body" idx="1"/>
          </p:nvPr>
        </p:nvSpPr>
        <p:spPr>
          <a:prstGeom prst="rect">
            <a:avLst/>
          </a:prstGeom>
        </p:spPr>
        <p:txBody>
          <a:bodyPr/>
          <a:lstStyle/>
          <a:p>
            <a:pPr marL="635000" indent="-635000">
              <a:buSzPct val="100000"/>
              <a:buAutoNum type="arabicPeriod" startAt="1"/>
            </a:pPr>
            <a:r>
              <a:t>De functie van het literaire tijdschrift</a:t>
            </a:r>
          </a:p>
          <a:p>
            <a:pPr marL="635000" indent="-635000">
              <a:buSzPct val="100000"/>
              <a:buAutoNum type="arabicPeriod" startAt="1"/>
            </a:pPr>
            <a:r>
              <a:t>Een korte geschiedenis van het literaire tijdschrift in Nederland</a:t>
            </a:r>
          </a:p>
          <a:p>
            <a:pPr marL="635000" indent="-635000">
              <a:buSzPct val="100000"/>
              <a:buAutoNum type="arabicPeriod" startAt="1"/>
            </a:pPr>
            <a:r>
              <a:t>Hoe schrijf ik een handvest?</a:t>
            </a:r>
          </a:p>
          <a:p>
            <a:pPr marL="635000" indent="-635000">
              <a:buSzPct val="100000"/>
              <a:buAutoNum type="arabicPeriod" startAt="1"/>
            </a:pPr>
            <a:r>
              <a:t>Vergadering</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1. De functie van het literaire tijdschrift"/>
          <p:cNvSpPr txBox="1"/>
          <p:nvPr>
            <p:ph type="title"/>
          </p:nvPr>
        </p:nvSpPr>
        <p:spPr>
          <a:prstGeom prst="rect">
            <a:avLst/>
          </a:prstGeom>
        </p:spPr>
        <p:txBody>
          <a:bodyPr/>
          <a:lstStyle>
            <a:lvl1pPr defTabSz="484886">
              <a:defRPr sz="6640"/>
            </a:lvl1pPr>
          </a:lstStyle>
          <a:p>
            <a:pPr/>
            <a:r>
              <a:t>1. De functie van het literaire tijdschrift</a:t>
            </a:r>
          </a:p>
        </p:txBody>
      </p:sp>
      <p:sp>
        <p:nvSpPr>
          <p:cNvPr id="126" name="De context van Pierre Bourdieus (kunst)sociologie: Les règles de l’art. Genèse et structure du champ littéraire.…"/>
          <p:cNvSpPr txBox="1"/>
          <p:nvPr>
            <p:ph type="body" idx="1"/>
          </p:nvPr>
        </p:nvSpPr>
        <p:spPr>
          <a:prstGeom prst="rect">
            <a:avLst/>
          </a:prstGeom>
        </p:spPr>
        <p:txBody>
          <a:bodyPr/>
          <a:lstStyle/>
          <a:p>
            <a:pPr marL="635000" indent="-635000">
              <a:buSzPct val="100000"/>
              <a:buAutoNum type="arabicPeriod" startAt="1"/>
            </a:pPr>
            <a:r>
              <a:t>De context van Pierre Bourdieus (kunst)sociologie: </a:t>
            </a:r>
            <a:r>
              <a:rPr i="1"/>
              <a:t>Les règles de l’art. Genèse et structure du champ littéraire</a:t>
            </a:r>
            <a:r>
              <a:t>.</a:t>
            </a:r>
          </a:p>
          <a:p>
            <a:pPr marL="635000" indent="-635000">
              <a:buSzPct val="100000"/>
              <a:buAutoNum type="arabicPeriod" startAt="1"/>
            </a:pPr>
            <a:r>
              <a:t>In de toepassing daarvan door Gillis J. Dorleijn en Kees van Rees (e.a.): </a:t>
            </a:r>
            <a:r>
              <a:rPr i="1"/>
              <a:t>De productie van literatuur</a:t>
            </a:r>
            <a:r>
              <a:t>. (Grafiek.)</a:t>
            </a:r>
          </a:p>
          <a:p>
            <a:pPr marL="635000" indent="-635000">
              <a:buSzPct val="100000"/>
              <a:buAutoNum type="arabicPeriod" startAt="1"/>
            </a:pPr>
            <a:r>
              <a:t>Andere inzichten: de poortwachter; verandering door de tijd heen; als statussymbool.</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Pierre Bourdieu: het literaire veld"/>
          <p:cNvSpPr txBox="1"/>
          <p:nvPr>
            <p:ph type="title"/>
          </p:nvPr>
        </p:nvSpPr>
        <p:spPr>
          <a:prstGeom prst="rect">
            <a:avLst/>
          </a:prstGeom>
        </p:spPr>
        <p:txBody>
          <a:bodyPr/>
          <a:lstStyle>
            <a:lvl1pPr defTabSz="484886">
              <a:defRPr sz="6640"/>
            </a:lvl1pPr>
          </a:lstStyle>
          <a:p>
            <a:pPr/>
            <a:r>
              <a:t>Pierre Bourdieu: het literaire veld</a:t>
            </a:r>
          </a:p>
        </p:txBody>
      </p:sp>
      <p:sp>
        <p:nvSpPr>
          <p:cNvPr id="129" name="Belangrijke begrippen: (symbolisch) kapitaal, sociaal kapitaal (=symbolisch: vrienden, familie, kennissen, reputatie, stand), cultureel kapitaal (=symbolisch: genoten onderwijs, kennis, publicaties et cetera), habitus (de sociale vorming van het individu), veld (in elkaar ingebedde autonome vlakken van maatschappelijke activiteit).…"/>
          <p:cNvSpPr txBox="1"/>
          <p:nvPr>
            <p:ph type="body" idx="1"/>
          </p:nvPr>
        </p:nvSpPr>
        <p:spPr>
          <a:prstGeom prst="rect">
            <a:avLst/>
          </a:prstGeom>
        </p:spPr>
        <p:txBody>
          <a:bodyPr/>
          <a:lstStyle/>
          <a:p>
            <a:pPr marL="426719" indent="-426719" defTabSz="560831">
              <a:spcBef>
                <a:spcPts val="4000"/>
              </a:spcBef>
              <a:defRPr sz="3072"/>
            </a:pPr>
            <a:r>
              <a:t>Belangrijke begrippen: (symbolisch) kapitaal, sociaal kapitaal (=symbolisch: vrienden, familie, kennissen, reputatie, stand), cultureel kapitaal (=symbolisch: genoten onderwijs, kennis, publicaties et cetera), habitus (de sociale vorming van het individu), veld (in elkaar ingebedde autonome vlakken van maatschappelijke activiteit).</a:t>
            </a:r>
          </a:p>
          <a:p>
            <a:pPr marL="426719" indent="-426719" defTabSz="560831">
              <a:spcBef>
                <a:spcPts val="4000"/>
              </a:spcBef>
              <a:defRPr sz="3072"/>
            </a:pPr>
            <a:r>
              <a:t>Twee tegenovergestelde, complementaire ideologieën en (economische) strategieën gericht op voortbestaan: nadruk op cultureel kapitaal versus nadruk op economisch kapitaal.</a:t>
            </a:r>
          </a:p>
          <a:p>
            <a:pPr marL="426719" indent="-426719" defTabSz="560831">
              <a:spcBef>
                <a:spcPts val="4000"/>
              </a:spcBef>
              <a:defRPr sz="3072"/>
            </a:pPr>
            <a:r>
              <a:t>De twee tegenovergestelde casussen: Editions de Minuit vs. Robert Laffont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Pierre Bourdieu: citaat deel 1"/>
          <p:cNvSpPr txBox="1"/>
          <p:nvPr>
            <p:ph type="title"/>
          </p:nvPr>
        </p:nvSpPr>
        <p:spPr>
          <a:prstGeom prst="rect">
            <a:avLst/>
          </a:prstGeom>
        </p:spPr>
        <p:txBody>
          <a:bodyPr/>
          <a:lstStyle>
            <a:lvl1pPr defTabSz="484886">
              <a:defRPr sz="6640"/>
            </a:lvl1pPr>
          </a:lstStyle>
          <a:p>
            <a:pPr/>
            <a:r>
              <a:t>Pierre Bourdieu: citaat deel 1</a:t>
            </a:r>
          </a:p>
        </p:txBody>
      </p:sp>
      <p:sp>
        <p:nvSpPr>
          <p:cNvPr id="132" name="Ces champs sont le lieu de la coexistence antagoniste de deux modes de production et de circulation obéissant à des logiques inverses. A un pôle, l’économie anti-« économique » de l’art pur qui, fondée sur la reconnaissance obligée des valeurs de désintéressement et sur la dénégation de l’  « économie » (« commercial ») et du profit « économique » (à court terme), privilégie la production et ses exigences spécifiques, issues d’une histoire autonome ; cette production qui ne peut reconnaître d’autre demande que celle qu’elle peut produire elle-même, mais seulement à long terme, est orientée vers l’accumulation de capital symbolique, comme capital « économique » dénié, reconnu, donc légitime, véritable crédit, capable d’assurer, sous certaines conditions et à long terme, des profits « économiques »."/>
          <p:cNvSpPr txBox="1"/>
          <p:nvPr>
            <p:ph type="body" idx="1"/>
          </p:nvPr>
        </p:nvSpPr>
        <p:spPr>
          <a:prstGeom prst="rect">
            <a:avLst/>
          </a:prstGeom>
        </p:spPr>
        <p:txBody>
          <a:bodyPr/>
          <a:lstStyle>
            <a:lvl1pPr marL="0" indent="0" defTabSz="537463">
              <a:spcBef>
                <a:spcPts val="3800"/>
              </a:spcBef>
              <a:buSzTx/>
              <a:buNone/>
              <a:defRPr sz="2944"/>
            </a:lvl1pPr>
          </a:lstStyle>
          <a:p>
            <a:pPr/>
            <a:r>
              <a:t>Ces champs sont le lieu de la coexistence antagoniste de deux modes de production et de circulation obéissant à des logiques inverses. A un pôle, l’économie anti-« économique » de l’art pur qui, fondée sur la reconnaissance obligée des valeurs de désintéressement et sur la dénégation de l’  « économie » (« commercial ») et du profit « économique » (à court terme), privilégie la production et ses exigences spécifiques, issues d’une histoire autonome ; cette production qui ne peut reconnaître d’autre demande que celle qu’elle peut produire elle-même, mais seulement à long terme, est orientée vers l’accumulation de capital symbolique, comme capital « économique » dénié, reconnu, donc légitime, véritable crédit, capable d’assurer, sous certaines conditions et à long terme, des profits « économiques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Pierre Bourdieu: citaat deel 2"/>
          <p:cNvSpPr txBox="1"/>
          <p:nvPr>
            <p:ph type="title"/>
          </p:nvPr>
        </p:nvSpPr>
        <p:spPr>
          <a:prstGeom prst="rect">
            <a:avLst/>
          </a:prstGeom>
        </p:spPr>
        <p:txBody>
          <a:bodyPr/>
          <a:lstStyle>
            <a:lvl1pPr defTabSz="484886">
              <a:defRPr sz="6640"/>
            </a:lvl1pPr>
          </a:lstStyle>
          <a:p>
            <a:pPr/>
            <a:r>
              <a:t>Pierre Bourdieu: citaat deel 2</a:t>
            </a:r>
          </a:p>
        </p:txBody>
      </p:sp>
      <p:sp>
        <p:nvSpPr>
          <p:cNvPr id="135" name="A l’autre pôle, la logique « économique » des industries littéraires et artistiques qui, faisant du commerce des biens culturel un commerce comme les autres, confèrent la priorité à la diffusion, au succès immédiat et temporaire, mesuré par example au tirage, et se contentent de s’ajuster à la demande préexistante de la clientèle (toutefois, l’appartenance de ces entreprises au champ se marque par le fait qu’elles ne peuvent cumuler les profits économiques d’une entreprise économique ordinaire et les profits symboliques assurés aux entreprises intellectuelles qu’en refusant les formes les plus grossières du mercantilisme et en s’abstenant de déclarer complètement leurs fins intéressées)."/>
          <p:cNvSpPr txBox="1"/>
          <p:nvPr>
            <p:ph type="body" idx="1"/>
          </p:nvPr>
        </p:nvSpPr>
        <p:spPr>
          <a:prstGeom prst="rect">
            <a:avLst/>
          </a:prstGeom>
        </p:spPr>
        <p:txBody>
          <a:bodyPr/>
          <a:lstStyle>
            <a:lvl1pPr marL="0" indent="0" defTabSz="572516">
              <a:spcBef>
                <a:spcPts val="4100"/>
              </a:spcBef>
              <a:buSzTx/>
              <a:buNone/>
              <a:defRPr sz="3136"/>
            </a:lvl1pPr>
          </a:lstStyle>
          <a:p>
            <a:pPr/>
            <a:r>
              <a:t>A l’autre pôle, la logique « économique » des industries littéraires et artistiques qui, faisant du commerce des biens culturel un commerce comme les autres, confèrent la priorité à la diffusion, au succès immédiat et temporaire, mesuré par example au tirage, et se contentent de s’ajuster à la demande préexistante de la clientèle (toutefois, l’appartenance de ces entreprises au champ se marque par le fait qu’elles ne peuvent cumuler les profits économiques d’une entreprise économique ordinaire et les profits symboliques assurés aux entreprises intellectuelles qu’en refusant les formes les plus grossières du mercantilisme et en s’abstenant de déclarer complètement leurs fins intéressées).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De toepassing op de Nederlandse situatie door Dorleijn en Van Rees"/>
          <p:cNvSpPr txBox="1"/>
          <p:nvPr>
            <p:ph type="title"/>
          </p:nvPr>
        </p:nvSpPr>
        <p:spPr>
          <a:prstGeom prst="rect">
            <a:avLst/>
          </a:prstGeom>
        </p:spPr>
        <p:txBody>
          <a:bodyPr/>
          <a:lstStyle>
            <a:lvl1pPr defTabSz="397256">
              <a:defRPr sz="5440"/>
            </a:lvl1pPr>
          </a:lstStyle>
          <a:p>
            <a:pPr/>
            <a:r>
              <a:t>De toepassing op de Nederlandse situatie door Dorleijn en Van Rees</a:t>
            </a:r>
          </a:p>
        </p:txBody>
      </p:sp>
      <p:sp>
        <p:nvSpPr>
          <p:cNvPr id="138" name="Body"/>
          <p:cNvSpPr txBox="1"/>
          <p:nvPr>
            <p:ph type="body" idx="1"/>
          </p:nvPr>
        </p:nvSpPr>
        <p:spPr>
          <a:prstGeom prst="rect">
            <a:avLst/>
          </a:prstGeom>
        </p:spPr>
        <p:txBody>
          <a:bodyPr/>
          <a:lstStyle/>
          <a:p>
            <a:pPr marL="0" indent="0">
              <a:buSzTx/>
              <a:buNone/>
            </a:pPr>
          </a:p>
        </p:txBody>
      </p:sp>
      <p:pic>
        <p:nvPicPr>
          <p:cNvPr id="139" name="gillis-van-rees-literair-veld.jpg" descr="gillis-van-rees-literair-veld.jpg"/>
          <p:cNvPicPr>
            <a:picLocks noChangeAspect="1"/>
          </p:cNvPicPr>
          <p:nvPr/>
        </p:nvPicPr>
        <p:blipFill>
          <a:blip r:embed="rId2">
            <a:extLst/>
          </a:blip>
          <a:stretch>
            <a:fillRect/>
          </a:stretch>
        </p:blipFill>
        <p:spPr>
          <a:xfrm>
            <a:off x="2103305" y="2577107"/>
            <a:ext cx="8798190" cy="6598643"/>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Andere inzichten: de 21ste eeuw"/>
          <p:cNvSpPr txBox="1"/>
          <p:nvPr>
            <p:ph type="title"/>
          </p:nvPr>
        </p:nvSpPr>
        <p:spPr>
          <a:prstGeom prst="rect">
            <a:avLst/>
          </a:prstGeom>
        </p:spPr>
        <p:txBody>
          <a:bodyPr/>
          <a:lstStyle>
            <a:lvl1pPr defTabSz="484886">
              <a:defRPr sz="6640"/>
            </a:lvl1pPr>
          </a:lstStyle>
          <a:p>
            <a:pPr/>
            <a:r>
              <a:t>Andere inzichten: de 21ste eeuw</a:t>
            </a:r>
          </a:p>
        </p:txBody>
      </p:sp>
      <p:sp>
        <p:nvSpPr>
          <p:cNvPr id="142" name="De rol van literaire tijdschriften bij de beslissing van literaire uitgeverijen om Nederlandstalige auteurs te laten debuteren…"/>
          <p:cNvSpPr txBox="1"/>
          <p:nvPr>
            <p:ph type="body" idx="1"/>
          </p:nvPr>
        </p:nvSpPr>
        <p:spPr>
          <a:prstGeom prst="rect">
            <a:avLst/>
          </a:prstGeom>
        </p:spPr>
        <p:txBody>
          <a:bodyPr/>
          <a:lstStyle/>
          <a:p>
            <a:pPr lvl="1" marL="446166" indent="-121681" defTabSz="333756">
              <a:spcBef>
                <a:spcPts val="0"/>
              </a:spcBef>
              <a:defRPr sz="2336">
                <a:latin typeface="Helvetica"/>
                <a:ea typeface="Helvetica"/>
                <a:cs typeface="Helvetica"/>
                <a:sym typeface="Helvetica"/>
              </a:defRPr>
            </a:pPr>
            <a:r>
              <a:t>De rol van literaire tijdschriften bij de beslissing van literaire uitgeverijen om Nederlandstalige auteurs te laten debuteren</a:t>
            </a:r>
          </a:p>
          <a:p>
            <a:pPr marL="324485" indent="-324485" defTabSz="426466">
              <a:spcBef>
                <a:spcPts val="3000"/>
              </a:spcBef>
              <a:defRPr sz="2336"/>
            </a:pPr>
            <a:r>
              <a:t>Op het hele web is geen Nederlands literair tijdschrift met enige allure te vinden. Literaire tijdschriften en het internet: een verkenning. Doctoraalscriptie van Erwin Koning, Amsterdam: UvA, 2001. </a:t>
            </a:r>
          </a:p>
          <a:p>
            <a:pPr marL="324485" indent="-324485" defTabSz="426466">
              <a:spcBef>
                <a:spcPts val="3000"/>
              </a:spcBef>
              <a:defRPr sz="2336"/>
            </a:pPr>
            <a:r>
              <a:t>Het literaire tijdschrift als kweekvijver en debatplaats. Een stand van zaken. Masterscriptie van Bart Temme, Groningen: RUG, 2008.</a:t>
            </a:r>
          </a:p>
          <a:p>
            <a:pPr marL="324485" indent="-324485" defTabSz="426466">
              <a:spcBef>
                <a:spcPts val="3000"/>
              </a:spcBef>
              <a:defRPr sz="2336"/>
            </a:pPr>
            <a:r>
              <a:t>De functie van het literaire tijdschrift in de literaire wereld. Masterscriptie van Válerie Drost, Utrecht: UU, 2008.</a:t>
            </a:r>
          </a:p>
          <a:p>
            <a:pPr marL="324485" indent="-324485" defTabSz="426466">
              <a:spcBef>
                <a:spcPts val="3000"/>
              </a:spcBef>
              <a:defRPr sz="2336"/>
            </a:pPr>
            <a:r>
              <a:t>Een spin in het web. Kenmerken van het hedendaagse tijdschrift. Masterscriptie van Marieke de Groot, Amsterdam: UvA, 2014.</a:t>
            </a:r>
          </a:p>
          <a:p>
            <a:pPr marL="0" indent="0" defTabSz="333756">
              <a:lnSpc>
                <a:spcPts val="3300"/>
              </a:lnSpc>
              <a:spcBef>
                <a:spcPts val="0"/>
              </a:spcBef>
              <a:buSzTx/>
              <a:buNone/>
              <a:defRPr sz="1971" u="sng">
                <a:solidFill>
                  <a:srgbClr val="0000EE"/>
                </a:solidFill>
                <a:latin typeface="Helvetica"/>
                <a:ea typeface="Helvetica"/>
                <a:cs typeface="Helvetica"/>
                <a:sym typeface="Helvetica"/>
              </a:defRPr>
            </a:pPr>
          </a:p>
          <a:p>
            <a:pPr marL="0" indent="0" defTabSz="333756">
              <a:lnSpc>
                <a:spcPts val="3300"/>
              </a:lnSpc>
              <a:spcBef>
                <a:spcPts val="0"/>
              </a:spcBef>
              <a:buSzTx/>
              <a:buNone/>
              <a:defRPr sz="1971" u="sng">
                <a:solidFill>
                  <a:srgbClr val="0000EE"/>
                </a:solidFill>
                <a:latin typeface="Helvetica"/>
                <a:ea typeface="Helvetica"/>
                <a:cs typeface="Helvetica"/>
                <a:sym typeface="Helvetica"/>
              </a:defRPr>
            </a:pPr>
            <a:r>
              <a:rPr>
                <a:hlinkClick r:id="rId2" invalidUrl="" action="" tgtFrame="" tooltip="" history="1" highlightClick="0" endSnd="0"/>
              </a:rPr>
              <a:t>https://www.volkskrant.nl/nieuws-achtergrond/liefdewerk-papier~b51d6b8a/</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Korte geschiedenis van het literaire tijdschrift"/>
          <p:cNvSpPr txBox="1"/>
          <p:nvPr>
            <p:ph type="title"/>
          </p:nvPr>
        </p:nvSpPr>
        <p:spPr>
          <a:prstGeom prst="rect">
            <a:avLst/>
          </a:prstGeom>
        </p:spPr>
        <p:txBody>
          <a:bodyPr/>
          <a:lstStyle>
            <a:lvl1pPr defTabSz="484886">
              <a:defRPr sz="6640"/>
            </a:lvl1pPr>
          </a:lstStyle>
          <a:p>
            <a:pPr/>
            <a:r>
              <a:t>Korte geschiedenis van het literaire tijdschrift</a:t>
            </a:r>
          </a:p>
        </p:txBody>
      </p:sp>
      <p:sp>
        <p:nvSpPr>
          <p:cNvPr id="145" name="Siem Bakker (1985) : « Een literair tijdschrift is een drukwerk dat op enigszins geregelde tijden uitkomt, met inhoud, vorm en toon toegespitst op een bepaald publiek. Meestal bestaat dit publiek uit een groep mensen met gelijke literatuuropvattingen. Doordat het literaire tijdschrift in zijn ideale vorm nieuwe poëzie, nieuw proza, kritieken en beschouwingen bevat, kan het een hechte band onderhouden tussen productie, kritiek en publiek. Soms grenst een literair tijdschrift aan het literatuurwetenschappelijke tijdschrift, soms aan het (betere) magazine. De functie van het literaire tijdschrift kan enerzijds worden omschreven in relatie met de lezersgroep (de ‘doelgroep’), anderzijds in relatie met de literatuuropvatting van degenen die voor het blad verantwoordelijk zijn als redacteuren en schrijvers. »"/>
          <p:cNvSpPr txBox="1"/>
          <p:nvPr>
            <p:ph type="body" idx="1"/>
          </p:nvPr>
        </p:nvSpPr>
        <p:spPr>
          <a:prstGeom prst="rect">
            <a:avLst/>
          </a:prstGeom>
        </p:spPr>
        <p:txBody>
          <a:bodyPr/>
          <a:lstStyle>
            <a:lvl1pPr marL="0" indent="0" defTabSz="549148">
              <a:spcBef>
                <a:spcPts val="3900"/>
              </a:spcBef>
              <a:buSzTx/>
              <a:buNone/>
              <a:defRPr sz="3008"/>
            </a:lvl1pPr>
          </a:lstStyle>
          <a:p>
            <a:pPr/>
            <a:r>
              <a:t>Siem Bakker (1985) : « Een literair tijdschrift is een drukwerk dat op enigszins geregelde tijden uitkomt, met inhoud, vorm en toon toegespitst op een bepaald publiek. Meestal bestaat dit publiek uit een groep mensen met gelijke literatuuropvattingen. Doordat het literaire tijdschrift in zijn ideale vorm nieuwe poëzie, nieuw proza, kritieken en beschouwingen bevat, kan het een hechte band onderhouden tussen productie, kritiek en publiek. Soms grenst een literair tijdschrift aan het literatuurwetenschappelijke tijdschrift, soms aan het (betere) magazine. De functie van het literaire tijdschrift kan enerzijds worden omschreven in relatie met de lezersgroep (de ‘doelgroep’), anderzijds in relatie met de literatuuropvatting van degenen die voor het blad verantwoordelijk zijn als redacteuren en schrijvers.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