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749F-5E7D-44EC-B8B6-FAFF4D634EAC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733F-ADDD-488B-BDFA-8836DF52B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E31A-7CF3-4E73-A913-C74B93E3B42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3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5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6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85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9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79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1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40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44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1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5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3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83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4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DD11-093A-4F5A-812B-3CDA9CEF576E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3A95BA-E0E2-46EB-9639-8D6CE709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75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daktis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aktik.cz/nova-literatura-3-ucebn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cebnice.fraus.cz/catalog/cs/iii-stupen-citanka-a-literatura-literatura-v-souvislostech-pro-ss-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znic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z7fO04h4W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>
                <a:solidFill>
                  <a:schemeClr val="tx2">
                    <a:lumMod val="75000"/>
                  </a:schemeClr>
                </a:solidFill>
              </a:rPr>
              <a:t>Malý průvodce učebnicemi literatury a materiály k výuce literatury </a:t>
            </a:r>
            <a:br>
              <a:rPr lang="cs-CZ" sz="4600">
                <a:solidFill>
                  <a:schemeClr val="tx2">
                    <a:lumMod val="75000"/>
                  </a:schemeClr>
                </a:solidFill>
              </a:rPr>
            </a:br>
            <a:endParaRPr lang="cs-CZ" sz="4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Stručný přehled </a:t>
            </a:r>
            <a:r>
              <a:rPr lang="cs-CZ">
                <a:solidFill>
                  <a:schemeClr val="tx2">
                    <a:lumMod val="75000"/>
                  </a:schemeClr>
                </a:solidFill>
              </a:rPr>
              <a:t>vybraných učebních materiálů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literatura pro střední školy / </a:t>
            </a:r>
            <a:r>
              <a:rPr lang="cs-CZ" dirty="0" err="1"/>
              <a:t>Didaktis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730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Celou učebnicovou řadu tvoří 3 díly</a:t>
            </a:r>
            <a:br>
              <a:rPr lang="cs-CZ" dirty="0"/>
            </a:br>
            <a:r>
              <a:rPr lang="cs-CZ" dirty="0"/>
              <a:t>• Nová literatura 1 pro střední školy (literatura od jejích počátků až po konec 18. století)</a:t>
            </a:r>
            <a:br>
              <a:rPr lang="cs-CZ" dirty="0"/>
            </a:br>
            <a:r>
              <a:rPr lang="cs-CZ" dirty="0"/>
              <a:t>• Nová literatura 2 pro střední školy (literatura 19. století a začátku 20. století)</a:t>
            </a:r>
            <a:br>
              <a:rPr lang="cs-CZ" dirty="0"/>
            </a:br>
            <a:r>
              <a:rPr lang="cs-CZ" dirty="0"/>
              <a:t>• Nová literatura 3 pro střední školy (literatura 20. století až po současnost)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Koncept </a:t>
            </a:r>
            <a:r>
              <a:rPr lang="cs-CZ" dirty="0"/>
              <a:t>/ informace nakladatelství: </a:t>
            </a:r>
          </a:p>
          <a:p>
            <a:pPr marL="0" indent="0">
              <a:buNone/>
            </a:pPr>
            <a:r>
              <a:rPr lang="cs-CZ" dirty="0"/>
              <a:t>V učebnici se žáci učebnici </a:t>
            </a:r>
            <a:r>
              <a:rPr lang="cs-CZ" b="1" dirty="0"/>
              <a:t>setkávají s rozbory literárních děl,</a:t>
            </a:r>
            <a:r>
              <a:rPr lang="cs-CZ" dirty="0"/>
              <a:t> a tím i s formou ústní části maturitní zkoušky. Na rozboru konkrétního díla se žáci seznámí jak s dějem této hry, tak </a:t>
            </a:r>
            <a:r>
              <a:rPr lang="cs-CZ" b="1" dirty="0"/>
              <a:t>s obsahovými</a:t>
            </a:r>
            <a:r>
              <a:rPr lang="cs-CZ" dirty="0"/>
              <a:t> (téma, vypravěč, postavy atd.) </a:t>
            </a:r>
            <a:r>
              <a:rPr lang="cs-CZ" b="1" dirty="0"/>
              <a:t>a formálními </a:t>
            </a:r>
            <a:r>
              <a:rPr lang="cs-CZ" dirty="0"/>
              <a:t>(jazyk, tropy a figury atd.)</a:t>
            </a:r>
            <a:r>
              <a:rPr lang="cs-CZ" b="1" dirty="0"/>
              <a:t> znaky textu.</a:t>
            </a:r>
          </a:p>
          <a:p>
            <a:pPr marL="0" indent="0">
              <a:buNone/>
            </a:pPr>
            <a:r>
              <a:rPr lang="cs-CZ" dirty="0"/>
              <a:t>Kromě stran o jednotlivých autorech obsahuje učebnice také </a:t>
            </a:r>
            <a:r>
              <a:rPr lang="cs-CZ" b="1" dirty="0"/>
              <a:t>přehledové stránky s historickým, výtvarným a literárním kontextem dané doby</a:t>
            </a:r>
            <a:r>
              <a:rPr lang="cs-CZ" dirty="0"/>
              <a:t>, které umožňují žákům lépe pochopit autorská díla. </a:t>
            </a:r>
          </a:p>
        </p:txBody>
      </p:sp>
    </p:spTree>
    <p:extLst>
      <p:ext uri="{BB962C8B-B14F-4D97-AF65-F5344CB8AC3E}">
        <p14:creationId xmlns:p14="http://schemas.microsoft.com/office/powerpoint/2010/main" val="125962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 err="1"/>
              <a:t>Didaktis</a:t>
            </a:r>
            <a:r>
              <a:rPr lang="cs-CZ" dirty="0"/>
              <a:t>: konkrétní ukázky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Online ke stažení zde: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https://didaktis.cz</a:t>
            </a:r>
            <a:r>
              <a:rPr lang="cs-CZ" sz="2400" dirty="0"/>
              <a:t> / Nová literatura 3 pro střední školy (literatura 20. století až po současnost)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742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092" y="446088"/>
            <a:ext cx="4293320" cy="976312"/>
          </a:xfrm>
        </p:spPr>
        <p:txBody>
          <a:bodyPr>
            <a:normAutofit/>
          </a:bodyPr>
          <a:lstStyle/>
          <a:p>
            <a:r>
              <a:rPr lang="cs-CZ" sz="3200" dirty="0"/>
              <a:t>Taktik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34" y="675634"/>
            <a:ext cx="3371429" cy="476190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801092" y="1593272"/>
            <a:ext cx="6026726" cy="4752109"/>
          </a:xfrm>
        </p:spPr>
        <p:txBody>
          <a:bodyPr>
            <a:noAutofit/>
          </a:bodyPr>
          <a:lstStyle/>
          <a:p>
            <a:r>
              <a:rPr lang="cs-CZ" sz="2400" b="1" dirty="0"/>
              <a:t>Nová literatura pro střední školy </a:t>
            </a:r>
          </a:p>
          <a:p>
            <a:endParaRPr lang="cs-CZ" sz="2400" dirty="0"/>
          </a:p>
          <a:p>
            <a:r>
              <a:rPr lang="cs-CZ" sz="2400" dirty="0"/>
              <a:t>autorský tým: Jiřičková, </a:t>
            </a:r>
            <a:r>
              <a:rPr lang="cs-CZ" sz="2400" dirty="0" err="1"/>
              <a:t>Štrpková</a:t>
            </a:r>
            <a:r>
              <a:rPr lang="cs-CZ" sz="2400" dirty="0"/>
              <a:t>, Okrouhlý, Sobolová, </a:t>
            </a:r>
            <a:r>
              <a:rPr lang="cs-CZ" sz="2400" dirty="0" err="1"/>
              <a:t>Frnková</a:t>
            </a:r>
            <a:r>
              <a:rPr lang="cs-CZ" sz="2400" dirty="0"/>
              <a:t> a další + </a:t>
            </a:r>
          </a:p>
          <a:p>
            <a:r>
              <a:rPr lang="cs-CZ" sz="2400" dirty="0"/>
              <a:t>doc. R. Malý</a:t>
            </a:r>
          </a:p>
          <a:p>
            <a:endParaRPr lang="cs-CZ" sz="2400" dirty="0"/>
          </a:p>
          <a:p>
            <a:r>
              <a:rPr lang="cs-CZ" sz="2400" dirty="0"/>
              <a:t>ukázky zde: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https://www.etaktik.cz/nova-literatura-3-ucebnice/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967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Fraus / Literatura v souvislostech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7346" y="1745782"/>
            <a:ext cx="6708478" cy="448810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2015 </a:t>
            </a:r>
          </a:p>
          <a:p>
            <a:r>
              <a:rPr lang="cs-CZ" sz="2400" dirty="0"/>
              <a:t>4. díl: </a:t>
            </a:r>
          </a:p>
          <a:p>
            <a:pPr marL="0" indent="0">
              <a:buNone/>
            </a:pPr>
            <a:r>
              <a:rPr lang="cs-CZ" sz="2400" dirty="0"/>
              <a:t>autorský tým:</a:t>
            </a:r>
          </a:p>
          <a:p>
            <a:pPr marL="0" indent="0">
              <a:buNone/>
            </a:pPr>
            <a:r>
              <a:rPr lang="cs-CZ" sz="2400" dirty="0"/>
              <a:t>Chrobák, Horsáková, </a:t>
            </a:r>
            <a:r>
              <a:rPr lang="cs-CZ" sz="2400" dirty="0" err="1"/>
              <a:t>Portešová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ukázky pojetí literárních dějin a práce s textem v učebnici, online ke stažení zde: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hlinkClick r:id="rId2"/>
              </a:rPr>
              <a:t>https://ucebnice.fraus.cz/catalog/cs/iii-stupen-citanka-a-literatura-literatura-v-souvislostech-pro-ss-4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314" y="1745782"/>
            <a:ext cx="2828789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literatury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cíle </a:t>
            </a:r>
          </a:p>
          <a:p>
            <a:endParaRPr lang="cs-CZ" sz="2400" dirty="0"/>
          </a:p>
          <a:p>
            <a:r>
              <a:rPr lang="cs-CZ" sz="2400" dirty="0"/>
              <a:t>otazníky</a:t>
            </a:r>
          </a:p>
          <a:p>
            <a:endParaRPr lang="cs-CZ" sz="2400" dirty="0"/>
          </a:p>
          <a:p>
            <a:r>
              <a:rPr lang="cs-CZ" sz="2400" dirty="0"/>
              <a:t>požadavky (pedagogické dokumenty)</a:t>
            </a:r>
          </a:p>
          <a:p>
            <a:endParaRPr lang="cs-CZ" sz="2400" dirty="0"/>
          </a:p>
          <a:p>
            <a:r>
              <a:rPr lang="cs-CZ" sz="2400" dirty="0"/>
              <a:t>diskuse (diskusní příspěvky, odkazy na literaturu)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6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literatury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příručky k výuce teorie literatury a jiné dostupné didaktické materiály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Teorie literatury pro střední školy </a:t>
            </a:r>
            <a:r>
              <a:rPr lang="cs-CZ" sz="2400" dirty="0"/>
              <a:t>(Ibrahim, R., Fraus 2014)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Interpretace textů (nejen ke státní maturitě)</a:t>
            </a:r>
            <a:r>
              <a:rPr lang="cs-CZ" sz="2400" dirty="0"/>
              <a:t> (Ibrahim, R. a kol., Akropolis 2010)</a:t>
            </a:r>
          </a:p>
        </p:txBody>
      </p:sp>
    </p:spTree>
    <p:extLst>
      <p:ext uri="{BB962C8B-B14F-4D97-AF65-F5344CB8AC3E}">
        <p14:creationId xmlns:p14="http://schemas.microsoft.com/office/powerpoint/2010/main" val="300997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možnosti I. </a:t>
            </a:r>
            <a:br>
              <a:rPr lang="cs-CZ" dirty="0"/>
            </a:br>
            <a:r>
              <a:rPr lang="cs-CZ" dirty="0"/>
              <a:t>Seminář České knižnice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371724"/>
            <a:ext cx="8915400" cy="4143376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východiska,</a:t>
            </a:r>
            <a:r>
              <a:rPr lang="cs-CZ" sz="2000" b="1" dirty="0"/>
              <a:t> </a:t>
            </a:r>
            <a:r>
              <a:rPr lang="cs-CZ" sz="2000" dirty="0"/>
              <a:t>metodologické zázemí</a:t>
            </a:r>
          </a:p>
          <a:p>
            <a:endParaRPr lang="cs-CZ" sz="2000" dirty="0"/>
          </a:p>
          <a:p>
            <a:r>
              <a:rPr lang="cs-CZ" sz="2000" dirty="0"/>
              <a:t>Česká knižnice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ukázky</a:t>
            </a:r>
          </a:p>
          <a:p>
            <a:endParaRPr lang="cs-CZ" sz="2000" dirty="0"/>
          </a:p>
          <a:p>
            <a:r>
              <a:rPr lang="cs-CZ" sz="2000" dirty="0"/>
              <a:t>již k dispozici: J. A. Komenský, E. </a:t>
            </a:r>
            <a:r>
              <a:rPr lang="cs-CZ" sz="2000" dirty="0" err="1"/>
              <a:t>Hostovský</a:t>
            </a:r>
            <a:r>
              <a:rPr lang="cs-CZ" sz="2000" dirty="0"/>
              <a:t>, B. Hrabal, K. Toman, Jirásek, J. John, K. V. Rais, K. Čapek, J. Kolář….</a:t>
            </a:r>
          </a:p>
          <a:p>
            <a:endParaRPr lang="cs-CZ" sz="2000" dirty="0"/>
          </a:p>
          <a:p>
            <a:r>
              <a:rPr lang="cs-CZ" sz="2000" dirty="0">
                <a:hlinkClick r:id="rId2"/>
              </a:rPr>
              <a:t>www.kniznice.cz</a:t>
            </a:r>
            <a:r>
              <a:rPr lang="cs-CZ" sz="2000" dirty="0"/>
              <a:t> / pro školy </a:t>
            </a:r>
          </a:p>
        </p:txBody>
      </p:sp>
    </p:spTree>
    <p:extLst>
      <p:ext uri="{BB962C8B-B14F-4D97-AF65-F5344CB8AC3E}">
        <p14:creationId xmlns:p14="http://schemas.microsoft.com/office/powerpoint/2010/main" val="105954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4552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projekt </a:t>
            </a:r>
            <a:r>
              <a:rPr lang="cs-CZ" sz="2400" b="1" dirty="0"/>
              <a:t>Mluvící hlavy</a:t>
            </a:r>
          </a:p>
          <a:p>
            <a:endParaRPr lang="cs-CZ" sz="2400" dirty="0"/>
          </a:p>
          <a:p>
            <a:r>
              <a:rPr lang="cs-CZ" sz="2400" dirty="0"/>
              <a:t>metodologické zázemí </a:t>
            </a:r>
          </a:p>
          <a:p>
            <a:endParaRPr lang="cs-CZ" sz="2400" dirty="0"/>
          </a:p>
          <a:p>
            <a:r>
              <a:rPr lang="cs-CZ" sz="2400" dirty="0"/>
              <a:t>k dispozici např.: Kundera (Nesnesitelná lehkost bytí), Hrabal (Příliš hlučná samota), Mácha (Máj), Hlaváček, K. Čapek (</a:t>
            </a:r>
            <a:r>
              <a:rPr lang="cs-CZ" sz="2400" dirty="0" err="1"/>
              <a:t>Hordubal</a:t>
            </a:r>
            <a:r>
              <a:rPr lang="cs-CZ" sz="2400" dirty="0"/>
              <a:t>)….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ukázky realizace (ukázky k interpretaci literárního textu)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https://www.youtube.com/watch?v=-z7fO04h4Ws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997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8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447675"/>
            <a:ext cx="8911687" cy="885825"/>
          </a:xfrm>
        </p:spPr>
        <p:txBody>
          <a:bodyPr/>
          <a:lstStyle/>
          <a:p>
            <a:r>
              <a:rPr lang="cs-CZ" dirty="0"/>
              <a:t>Metodologické otazníky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2982" y="1228725"/>
            <a:ext cx="9121630" cy="6086475"/>
          </a:xfrm>
        </p:spPr>
        <p:txBody>
          <a:bodyPr>
            <a:noAutofit/>
          </a:bodyPr>
          <a:lstStyle/>
          <a:p>
            <a:pPr lvl="0"/>
            <a:r>
              <a:rPr lang="cs-CZ" sz="2000" dirty="0">
                <a:solidFill>
                  <a:schemeClr val="tx1"/>
                </a:solidFill>
              </a:rPr>
              <a:t>Jaké údobí dějin literatury zahrnují učebnice literatury?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>
                <a:solidFill>
                  <a:schemeClr val="tx1"/>
                </a:solidFill>
              </a:rPr>
              <a:t>Jak představují „příběh literatury“? Jak se do textu učebnice promítá její autor? </a:t>
            </a: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>
                <a:solidFill>
                  <a:schemeClr val="tx1"/>
                </a:solidFill>
              </a:rPr>
              <a:t>Jaké je postavení současné literatury v učebnicích literatury a čítankách (Kde „končí“ učebnice literatury s dějinami literatury?)</a:t>
            </a: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>
                <a:solidFill>
                  <a:schemeClr val="tx1"/>
                </a:solidFill>
              </a:rPr>
              <a:t>Odráží soudobé učebnice a příručky aktuální stav v bádání na poli literární vědy?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>
                <a:solidFill>
                  <a:schemeClr val="tx1"/>
                </a:solidFill>
              </a:rPr>
              <a:t>Jakým způsobem představují autory? Jak jsou pojaty autorské medailony?</a:t>
            </a: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603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Metodologické otazníky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63487"/>
            <a:ext cx="8915400" cy="447105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Jak učebnice pracují s uměleckým textem a jaká je role textu ve výuce?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Jaká je (má být) role učebnice ve výuce?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Lze pracovat pouze s jednou vybranou učebnicí po celou dobu studia? 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Je didakticky funkční rozdělení na učebnici, čítanku a pracovní sešit? 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Nebo je přijatelnější (praktičtější), aby byly všechny složky skloubeny v jednom celku?</a:t>
            </a: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Jak se proměňuje role učebnice v době internetové?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Jaké podpůrné materiály potřebuje učitel? </a:t>
            </a: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24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(výběrově)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45672"/>
            <a:ext cx="8915400" cy="5112327"/>
          </a:xfrm>
        </p:spPr>
        <p:txBody>
          <a:bodyPr>
            <a:normAutofit/>
          </a:bodyPr>
          <a:lstStyle/>
          <a:p>
            <a:r>
              <a:rPr lang="cs-CZ" dirty="0"/>
              <a:t>Fraus</a:t>
            </a:r>
          </a:p>
          <a:p>
            <a:r>
              <a:rPr lang="cs-CZ" dirty="0" err="1"/>
              <a:t>Didaktis</a:t>
            </a:r>
            <a:endParaRPr lang="cs-CZ" dirty="0"/>
          </a:p>
          <a:p>
            <a:r>
              <a:rPr lang="cs-CZ" dirty="0"/>
              <a:t>Taktik </a:t>
            </a:r>
          </a:p>
          <a:p>
            <a:r>
              <a:rPr lang="cs-CZ" dirty="0"/>
              <a:t>Fortuna</a:t>
            </a:r>
          </a:p>
          <a:p>
            <a:r>
              <a:rPr lang="cs-CZ" dirty="0"/>
              <a:t>Alter</a:t>
            </a:r>
          </a:p>
          <a:p>
            <a:r>
              <a:rPr lang="cs-CZ" dirty="0" err="1"/>
              <a:t>Gautop</a:t>
            </a:r>
            <a:r>
              <a:rPr lang="cs-CZ" dirty="0"/>
              <a:t> </a:t>
            </a:r>
          </a:p>
          <a:p>
            <a:r>
              <a:rPr lang="cs-CZ" dirty="0"/>
              <a:t>Raabe</a:t>
            </a:r>
          </a:p>
          <a:p>
            <a:r>
              <a:rPr lang="cs-CZ" dirty="0" err="1"/>
              <a:t>Scientia</a:t>
            </a:r>
            <a:r>
              <a:rPr lang="cs-CZ" dirty="0"/>
              <a:t> </a:t>
            </a:r>
          </a:p>
          <a:p>
            <a:r>
              <a:rPr lang="cs-CZ" dirty="0" err="1"/>
              <a:t>Klett</a:t>
            </a:r>
            <a:endParaRPr lang="cs-CZ" dirty="0"/>
          </a:p>
          <a:p>
            <a:r>
              <a:rPr lang="cs-CZ" dirty="0"/>
              <a:t>Velryba (</a:t>
            </a:r>
            <a:r>
              <a:rPr lang="cs-CZ" dirty="0" err="1"/>
              <a:t>Blažke</a:t>
            </a:r>
            <a:r>
              <a:rPr lang="cs-CZ" dirty="0"/>
              <a:t>)</a:t>
            </a:r>
          </a:p>
          <a:p>
            <a:r>
              <a:rPr lang="cs-CZ" dirty="0" err="1"/>
              <a:t>Tripolia</a:t>
            </a:r>
            <a:r>
              <a:rPr lang="cs-CZ" dirty="0"/>
              <a:t> (Martinková)</a:t>
            </a:r>
          </a:p>
          <a:p>
            <a:r>
              <a:rPr lang="cs-CZ" dirty="0"/>
              <a:t>O. K. Soft </a:t>
            </a:r>
          </a:p>
        </p:txBody>
      </p:sp>
    </p:spTree>
    <p:extLst>
      <p:ext uri="{BB962C8B-B14F-4D97-AF65-F5344CB8AC3E}">
        <p14:creationId xmlns:p14="http://schemas.microsoft.com/office/powerpoint/2010/main" val="105732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 literatury – průřez výběrově 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256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Nezkusil, Vladimír: Úvod do světa literatury. Praha, Fortuna 1992. 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Balajka</a:t>
            </a:r>
            <a:r>
              <a:rPr lang="cs-CZ" dirty="0"/>
              <a:t>, Bohuš: Přehledné dějiny literatury. Praha, Fortuna 1995.</a:t>
            </a:r>
          </a:p>
          <a:p>
            <a:pPr>
              <a:lnSpc>
                <a:spcPct val="150000"/>
              </a:lnSpc>
            </a:pPr>
            <a:r>
              <a:rPr lang="cs-CZ" dirty="0"/>
              <a:t>Prokop, Vladimír: Přehled dějin literatury. Sokolov, O. K. Soft 2003. / 2006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Blažke</a:t>
            </a:r>
            <a:r>
              <a:rPr lang="cs-CZ" dirty="0"/>
              <a:t>, Jaroslav: Kouzelné zrcadlo literatury. Praha, Velryba 2003 (1. díl, 1998, Atlantis).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Sochrová</a:t>
            </a:r>
            <a:r>
              <a:rPr lang="cs-CZ" dirty="0"/>
              <a:t>, Marie: Literatura v kostce. Havlíčkův Brod, od 90. let až do roku 2009.</a:t>
            </a:r>
          </a:p>
          <a:p>
            <a:pPr>
              <a:lnSpc>
                <a:spcPct val="150000"/>
              </a:lnSpc>
            </a:pPr>
            <a:r>
              <a:rPr lang="cs-CZ" dirty="0"/>
              <a:t>Soukal, Josef: Literatura pro střední školy. Praha, SPN 2001. (učebnice + čítanky)</a:t>
            </a:r>
          </a:p>
          <a:p>
            <a:pPr>
              <a:lnSpc>
                <a:spcPct val="150000"/>
              </a:lnSpc>
            </a:pPr>
            <a:r>
              <a:rPr lang="cs-CZ" dirty="0"/>
              <a:t>Martínková, Věra (učebnice + čítanky)</a:t>
            </a:r>
          </a:p>
        </p:txBody>
      </p:sp>
    </p:spTree>
    <p:extLst>
      <p:ext uri="{BB962C8B-B14F-4D97-AF65-F5344CB8AC3E}">
        <p14:creationId xmlns:p14="http://schemas.microsoft.com/office/powerpoint/2010/main" val="277539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 literatury – průřez výběrově II.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Hoffmann, Bohuslav: Výklad, interpretace, literární historie. Praha, </a:t>
            </a:r>
            <a:r>
              <a:rPr lang="cs-CZ" dirty="0" err="1"/>
              <a:t>Scientia</a:t>
            </a:r>
            <a:r>
              <a:rPr lang="cs-CZ" dirty="0"/>
              <a:t> 2004.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Lippmann</a:t>
            </a:r>
            <a:r>
              <a:rPr lang="cs-CZ" dirty="0"/>
              <a:t>, Karel: Příručka k výuce literatury na střední škole. České Budějovice, Biskupské gymnázium 2002.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Lehár</a:t>
            </a:r>
            <a:r>
              <a:rPr lang="cs-CZ" dirty="0"/>
              <a:t>, </a:t>
            </a:r>
            <a:r>
              <a:rPr lang="cs-CZ" dirty="0" err="1"/>
              <a:t>Stich</a:t>
            </a:r>
            <a:r>
              <a:rPr lang="cs-CZ" dirty="0"/>
              <a:t>, Janáčková, Holý: Česká literatura od počátků k dnešku. Praha,</a:t>
            </a:r>
          </a:p>
          <a:p>
            <a:pPr marL="0" indent="0">
              <a:buNone/>
            </a:pPr>
            <a:r>
              <a:rPr lang="cs-CZ" dirty="0"/>
              <a:t>NLN 1998.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5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5165" y="624110"/>
            <a:ext cx="9329448" cy="969163"/>
          </a:xfrm>
        </p:spPr>
        <p:txBody>
          <a:bodyPr/>
          <a:lstStyle/>
          <a:p>
            <a:r>
              <a:rPr lang="cs-CZ" dirty="0"/>
              <a:t>Uspořádání učiva a učebnice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5164" y="1814945"/>
            <a:ext cx="9329448" cy="4364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dirty="0"/>
              <a:t>přístupy</a:t>
            </a:r>
          </a:p>
          <a:p>
            <a:endParaRPr lang="cs-CZ" sz="2200" dirty="0"/>
          </a:p>
          <a:p>
            <a:r>
              <a:rPr lang="cs-CZ" sz="2200" dirty="0"/>
              <a:t>chronologický</a:t>
            </a:r>
          </a:p>
          <a:p>
            <a:endParaRPr lang="cs-CZ" sz="2200" dirty="0"/>
          </a:p>
          <a:p>
            <a:r>
              <a:rPr lang="cs-CZ" sz="2200" b="1" dirty="0"/>
              <a:t>tematický</a:t>
            </a:r>
            <a:r>
              <a:rPr lang="cs-CZ" sz="2200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Lippmann</a:t>
            </a:r>
            <a:r>
              <a:rPr lang="cs-CZ" sz="2000" dirty="0"/>
              <a:t>, Karel: Příručka k výuce literatury na střední škole. ČB, Biskupské gymnázium 2002)</a:t>
            </a:r>
          </a:p>
          <a:p>
            <a:endParaRPr lang="cs-CZ" sz="2200" dirty="0"/>
          </a:p>
          <a:p>
            <a:r>
              <a:rPr lang="cs-CZ" sz="2200" dirty="0"/>
              <a:t>žánrový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jiné </a:t>
            </a:r>
            <a:r>
              <a:rPr lang="cs-CZ" sz="2000" dirty="0"/>
              <a:t>(Kostečka, Jiří: Do světa literatury jinak. Praha, SPN 1995.)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03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Didaktis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79418"/>
            <a:ext cx="5959043" cy="428163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Nová literatura pro střední školy </a:t>
            </a:r>
            <a:r>
              <a:rPr lang="cs-CZ" dirty="0"/>
              <a:t>(od 2018 – dosud)</a:t>
            </a:r>
          </a:p>
          <a:p>
            <a:endParaRPr lang="cs-CZ" dirty="0"/>
          </a:p>
          <a:p>
            <a:r>
              <a:rPr lang="cs-CZ" b="1" dirty="0"/>
              <a:t>Literatura pro střední školy </a:t>
            </a:r>
            <a:r>
              <a:rPr lang="cs-CZ" dirty="0"/>
              <a:t>(od 2008 – do 2012) </a:t>
            </a:r>
          </a:p>
          <a:p>
            <a:r>
              <a:rPr lang="cs-CZ" dirty="0"/>
              <a:t>Mgr. Renata Bláhová</a:t>
            </a:r>
          </a:p>
          <a:p>
            <a:r>
              <a:rPr lang="cs-CZ" dirty="0"/>
              <a:t>Eva Chvalovská</a:t>
            </a:r>
          </a:p>
          <a:p>
            <a:r>
              <a:rPr lang="cs-CZ" dirty="0"/>
              <a:t>Mgr. Taťána Polášková</a:t>
            </a:r>
          </a:p>
          <a:p>
            <a:r>
              <a:rPr lang="cs-CZ" dirty="0"/>
              <a:t>Mgr. Pavel Slepička</a:t>
            </a:r>
          </a:p>
          <a:p>
            <a:r>
              <a:rPr lang="cs-CZ" dirty="0"/>
              <a:t>Mgr. Kateřina </a:t>
            </a:r>
            <a:r>
              <a:rPr lang="cs-CZ" dirty="0" err="1"/>
              <a:t>Srnská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Odmaturuj!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94" y="1698842"/>
            <a:ext cx="255565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9018" y="404524"/>
            <a:ext cx="3905393" cy="976312"/>
          </a:xfrm>
        </p:spPr>
        <p:txBody>
          <a:bodyPr/>
          <a:lstStyle/>
          <a:p>
            <a:r>
              <a:rPr lang="cs-CZ" dirty="0" err="1"/>
              <a:t>Didaktis</a:t>
            </a:r>
            <a:r>
              <a:rPr lang="cs-CZ" dirty="0"/>
              <a:t> / Nová literatura pro střední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3012" y="404524"/>
            <a:ext cx="5181600" cy="5414963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90" y="1075387"/>
            <a:ext cx="3220027" cy="4438722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89018" y="1593273"/>
            <a:ext cx="5140037" cy="4267775"/>
          </a:xfrm>
        </p:spPr>
        <p:txBody>
          <a:bodyPr/>
          <a:lstStyle/>
          <a:p>
            <a:r>
              <a:rPr lang="cs-CZ" sz="2000" b="1" dirty="0"/>
              <a:t>Nová literatura pro střední školy </a:t>
            </a:r>
            <a:r>
              <a:rPr lang="cs-CZ" sz="2000" dirty="0"/>
              <a:t>(od 2018 do současnosti, poslední 3. díl se připravuje)</a:t>
            </a:r>
          </a:p>
          <a:p>
            <a:r>
              <a:rPr lang="cs-CZ" sz="2000" dirty="0"/>
              <a:t>autoři</a:t>
            </a:r>
          </a:p>
          <a:p>
            <a:r>
              <a:rPr lang="cs-CZ" sz="2000" dirty="0"/>
              <a:t>PhDr. Lukáš Borovička</a:t>
            </a:r>
          </a:p>
          <a:p>
            <a:r>
              <a:rPr lang="cs-CZ" sz="2000" dirty="0"/>
              <a:t>Mgr. Iva Kiliánová</a:t>
            </a:r>
          </a:p>
          <a:p>
            <a:r>
              <a:rPr lang="cs-CZ" sz="2000" dirty="0"/>
              <a:t>Mgr. Hana Křížová</a:t>
            </a:r>
          </a:p>
          <a:p>
            <a:r>
              <a:rPr lang="cs-CZ" sz="2000" dirty="0"/>
              <a:t>Mgr. Aneta Mladějovská</a:t>
            </a:r>
          </a:p>
          <a:p>
            <a:r>
              <a:rPr lang="cs-CZ" sz="2000" dirty="0"/>
              <a:t>PhDr. Pavel </a:t>
            </a:r>
            <a:r>
              <a:rPr lang="cs-CZ" sz="2000" dirty="0" err="1"/>
              <a:t>Šidák</a:t>
            </a:r>
            <a:endParaRPr lang="cs-CZ" sz="2000" dirty="0"/>
          </a:p>
          <a:p>
            <a:r>
              <a:rPr lang="cs-CZ" sz="2000" dirty="0"/>
              <a:t>Mgr. Dana </a:t>
            </a:r>
            <a:r>
              <a:rPr lang="cs-CZ" sz="2000" dirty="0" err="1"/>
              <a:t>Šmajstrlová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43156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992</Words>
  <Application>Microsoft Office PowerPoint</Application>
  <PresentationFormat>Širokoúhlá obrazovka</PresentationFormat>
  <Paragraphs>151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Stébla</vt:lpstr>
      <vt:lpstr>Malý průvodce učebnicemi literatury a materiály k výuce literatury  </vt:lpstr>
      <vt:lpstr>Metodologické otazníky I. </vt:lpstr>
      <vt:lpstr>Metodologické otazníky II. </vt:lpstr>
      <vt:lpstr>Nakladatelství (výběrově) </vt:lpstr>
      <vt:lpstr>Učebnice literatury – průřez výběrově I.  </vt:lpstr>
      <vt:lpstr>Učebnice literatury – průřez výběrově II.  </vt:lpstr>
      <vt:lpstr>Uspořádání učiva a učebnice  </vt:lpstr>
      <vt:lpstr>Didaktis</vt:lpstr>
      <vt:lpstr>Didaktis / Nová literatura pro střední školy</vt:lpstr>
      <vt:lpstr>Nová literatura pro střední školy / Didaktis</vt:lpstr>
      <vt:lpstr> Didaktis: konkrétní ukázky</vt:lpstr>
      <vt:lpstr>Taktik</vt:lpstr>
      <vt:lpstr>Fraus / Literatura v souvislostech</vt:lpstr>
      <vt:lpstr>Teorie literatury ve výuce</vt:lpstr>
      <vt:lpstr>Teorie literatury ve výuce</vt:lpstr>
      <vt:lpstr>Další možnosti I.  Seminář České knižnice   </vt:lpstr>
      <vt:lpstr>Další možnosti II. </vt:lpstr>
      <vt:lpstr>Děkuji Vám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Malý průvodce učebnicemi literatury a materiály k výuce literatury</dc:title>
  <dc:creator>FFUK</dc:creator>
  <cp:lastModifiedBy>Králíková, Andrea</cp:lastModifiedBy>
  <cp:revision>10</cp:revision>
  <dcterms:created xsi:type="dcterms:W3CDTF">2020-04-27T15:05:43Z</dcterms:created>
  <dcterms:modified xsi:type="dcterms:W3CDTF">2021-12-21T21:14:07Z</dcterms:modified>
</cp:coreProperties>
</file>