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9403-5EB1-4F22-9F5B-647701813097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B4FA-8F77-4A07-9C58-4DA875C5D4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88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9403-5EB1-4F22-9F5B-647701813097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B4FA-8F77-4A07-9C58-4DA875C5D4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1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99403-5EB1-4F22-9F5B-647701813097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FB4FA-8F77-4A07-9C58-4DA875C5D4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84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Analogie: Slunce / božské Jedno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957948"/>
              </p:ext>
            </p:extLst>
          </p:nvPr>
        </p:nvGraphicFramePr>
        <p:xfrm>
          <a:off x="818209" y="2011448"/>
          <a:ext cx="10260206" cy="4386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30103">
                  <a:extLst>
                    <a:ext uri="{9D8B030D-6E8A-4147-A177-3AD203B41FA5}">
                      <a16:colId xmlns:a16="http://schemas.microsoft.com/office/drawing/2014/main" val="752418880"/>
                    </a:ext>
                  </a:extLst>
                </a:gridCol>
                <a:gridCol w="5130103">
                  <a:extLst>
                    <a:ext uri="{9D8B030D-6E8A-4147-A177-3AD203B41FA5}">
                      <a16:colId xmlns:a16="http://schemas.microsoft.com/office/drawing/2014/main" val="1659724978"/>
                    </a:ext>
                  </a:extLst>
                </a:gridCol>
              </a:tblGrid>
              <a:tr h="4765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substance Slunce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 err="1">
                          <a:effectLst/>
                        </a:rPr>
                        <a:t>unitas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8788012"/>
                  </a:ext>
                </a:extLst>
              </a:tr>
              <a:tr h="4765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Substanciální a vnitřní světlo </a:t>
                      </a:r>
                      <a:r>
                        <a:rPr lang="cs-CZ" sz="1800" dirty="0" err="1">
                          <a:effectLst/>
                        </a:rPr>
                        <a:t>light</a:t>
                      </a:r>
                      <a:r>
                        <a:rPr lang="cs-CZ" sz="1800" dirty="0">
                          <a:effectLst/>
                        </a:rPr>
                        <a:t> (lux)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 err="1">
                          <a:effectLst/>
                        </a:rPr>
                        <a:t>bonitas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3481574"/>
                  </a:ext>
                </a:extLst>
              </a:tr>
              <a:tr h="9530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 err="1">
                          <a:effectLst/>
                        </a:rPr>
                        <a:t>Vyzařuující</a:t>
                      </a:r>
                      <a:r>
                        <a:rPr lang="cs-CZ" sz="1800" dirty="0">
                          <a:effectLst/>
                        </a:rPr>
                        <a:t> světlo (lumen) se svými paprsky (radii)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divina mens; </a:t>
                      </a:r>
                      <a:r>
                        <a:rPr lang="cs-CZ" sz="1800" dirty="0" err="1">
                          <a:effectLst/>
                        </a:rPr>
                        <a:t>ideae</a:t>
                      </a:r>
                      <a:r>
                        <a:rPr lang="cs-CZ" sz="1800" dirty="0">
                          <a:effectLst/>
                        </a:rPr>
                        <a:t>; </a:t>
                      </a:r>
                      <a:r>
                        <a:rPr lang="cs-CZ" sz="1800" dirty="0" err="1">
                          <a:effectLst/>
                        </a:rPr>
                        <a:t>mundus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intellectualis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mundus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archetypus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2177191"/>
                  </a:ext>
                </a:extLst>
              </a:tr>
              <a:tr h="9530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záře (</a:t>
                      </a:r>
                      <a:r>
                        <a:rPr lang="cs-CZ" sz="1800" dirty="0" err="1">
                          <a:effectLst/>
                        </a:rPr>
                        <a:t>splendor</a:t>
                      </a:r>
                      <a:r>
                        <a:rPr lang="cs-CZ" sz="1800" dirty="0">
                          <a:effectLst/>
                        </a:rPr>
                        <a:t>) vyzařující ze světla (lumen)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anima </a:t>
                      </a:r>
                      <a:r>
                        <a:rPr lang="cs-CZ" sz="1800" dirty="0" err="1">
                          <a:effectLst/>
                        </a:rPr>
                        <a:t>mundi</a:t>
                      </a:r>
                      <a:r>
                        <a:rPr lang="cs-CZ" sz="1800" dirty="0">
                          <a:effectLst/>
                        </a:rPr>
                        <a:t>; </a:t>
                      </a:r>
                      <a:r>
                        <a:rPr lang="cs-CZ" sz="1800" dirty="0" err="1">
                          <a:effectLst/>
                        </a:rPr>
                        <a:t>mundus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rationalis</a:t>
                      </a:r>
                      <a:r>
                        <a:rPr lang="cs-CZ" sz="1800" dirty="0">
                          <a:effectLst/>
                        </a:rPr>
                        <a:t>; </a:t>
                      </a:r>
                      <a:r>
                        <a:rPr lang="cs-CZ" sz="1800" dirty="0" err="1">
                          <a:effectLst/>
                        </a:rPr>
                        <a:t>rationes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9043855"/>
                  </a:ext>
                </a:extLst>
              </a:tr>
              <a:tr h="9530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teplo (</a:t>
                      </a:r>
                      <a:r>
                        <a:rPr lang="cs-CZ" sz="1800" dirty="0" err="1">
                          <a:effectLst/>
                        </a:rPr>
                        <a:t>calor</a:t>
                      </a:r>
                      <a:r>
                        <a:rPr lang="cs-CZ" sz="1800" dirty="0">
                          <a:effectLst/>
                        </a:rPr>
                        <a:t>) vycházející ze záře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natura </a:t>
                      </a:r>
                      <a:r>
                        <a:rPr lang="cs-CZ" sz="1800" dirty="0" err="1">
                          <a:effectLst/>
                        </a:rPr>
                        <a:t>rerum</a:t>
                      </a:r>
                      <a:r>
                        <a:rPr lang="cs-CZ" sz="1800" dirty="0">
                          <a:effectLst/>
                        </a:rPr>
                        <a:t>; </a:t>
                      </a:r>
                      <a:r>
                        <a:rPr lang="cs-CZ" sz="1800" dirty="0" err="1">
                          <a:effectLst/>
                        </a:rPr>
                        <a:t>mundus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seminarius</a:t>
                      </a:r>
                      <a:r>
                        <a:rPr lang="cs-CZ" sz="1800" dirty="0">
                          <a:effectLst/>
                        </a:rPr>
                        <a:t>; </a:t>
                      </a:r>
                      <a:r>
                        <a:rPr lang="cs-CZ" sz="1800" dirty="0" err="1">
                          <a:effectLst/>
                        </a:rPr>
                        <a:t>semina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rerum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6894087"/>
                  </a:ext>
                </a:extLst>
              </a:tr>
              <a:tr h="4765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plození (</a:t>
                      </a:r>
                      <a:r>
                        <a:rPr lang="cs-CZ" sz="1800" dirty="0" err="1">
                          <a:effectLst/>
                        </a:rPr>
                        <a:t>generatio</a:t>
                      </a:r>
                      <a:r>
                        <a:rPr lang="cs-CZ" sz="1800" dirty="0">
                          <a:effectLst/>
                        </a:rPr>
                        <a:t>) pocházející z horkosti (</a:t>
                      </a:r>
                      <a:r>
                        <a:rPr lang="cs-CZ" sz="1800" dirty="0" err="1">
                          <a:effectLst/>
                        </a:rPr>
                        <a:t>flagrantia</a:t>
                      </a:r>
                      <a:r>
                        <a:rPr lang="cs-CZ" sz="1800" dirty="0">
                          <a:effectLst/>
                        </a:rPr>
                        <a:t>) tepla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 err="1">
                          <a:effectLst/>
                        </a:rPr>
                        <a:t>mundus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corporeus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5799676"/>
                  </a:ext>
                </a:extLst>
              </a:tr>
            </a:tbl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861798" y="2010909"/>
            <a:ext cx="4022725" cy="31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2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Stupně a analogie </a:t>
            </a:r>
            <a:r>
              <a:rPr lang="cs-CZ" dirty="0" err="1"/>
              <a:t>Ficinovy</a:t>
            </a:r>
            <a:r>
              <a:rPr lang="cs-CZ" dirty="0"/>
              <a:t> metafyziky světla</a:t>
            </a:r>
            <a:br>
              <a:rPr lang="cs-CZ" dirty="0"/>
            </a:br>
            <a:r>
              <a:rPr lang="cs-CZ" sz="2000" i="1" dirty="0"/>
              <a:t>De Sole </a:t>
            </a:r>
            <a:r>
              <a:rPr lang="cs-CZ" sz="2000" dirty="0"/>
              <a:t>11 and 12)</a:t>
            </a:r>
            <a:endParaRPr lang="cs-CZ" sz="2000" i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669676"/>
              </p:ext>
            </p:extLst>
          </p:nvPr>
        </p:nvGraphicFramePr>
        <p:xfrm>
          <a:off x="838204" y="1690688"/>
          <a:ext cx="10515595" cy="4952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014">
                  <a:extLst>
                    <a:ext uri="{9D8B030D-6E8A-4147-A177-3AD203B41FA5}">
                      <a16:colId xmlns:a16="http://schemas.microsoft.com/office/drawing/2014/main" val="4278154569"/>
                    </a:ext>
                  </a:extLst>
                </a:gridCol>
                <a:gridCol w="1314014">
                  <a:extLst>
                    <a:ext uri="{9D8B030D-6E8A-4147-A177-3AD203B41FA5}">
                      <a16:colId xmlns:a16="http://schemas.microsoft.com/office/drawing/2014/main" val="3851448783"/>
                    </a:ext>
                  </a:extLst>
                </a:gridCol>
                <a:gridCol w="1315175">
                  <a:extLst>
                    <a:ext uri="{9D8B030D-6E8A-4147-A177-3AD203B41FA5}">
                      <a16:colId xmlns:a16="http://schemas.microsoft.com/office/drawing/2014/main" val="737560434"/>
                    </a:ext>
                  </a:extLst>
                </a:gridCol>
                <a:gridCol w="1314014">
                  <a:extLst>
                    <a:ext uri="{9D8B030D-6E8A-4147-A177-3AD203B41FA5}">
                      <a16:colId xmlns:a16="http://schemas.microsoft.com/office/drawing/2014/main" val="3080894178"/>
                    </a:ext>
                  </a:extLst>
                </a:gridCol>
                <a:gridCol w="1399661">
                  <a:extLst>
                    <a:ext uri="{9D8B030D-6E8A-4147-A177-3AD203B41FA5}">
                      <a16:colId xmlns:a16="http://schemas.microsoft.com/office/drawing/2014/main" val="3607481359"/>
                    </a:ext>
                  </a:extLst>
                </a:gridCol>
                <a:gridCol w="1229528">
                  <a:extLst>
                    <a:ext uri="{9D8B030D-6E8A-4147-A177-3AD203B41FA5}">
                      <a16:colId xmlns:a16="http://schemas.microsoft.com/office/drawing/2014/main" val="725320101"/>
                    </a:ext>
                  </a:extLst>
                </a:gridCol>
                <a:gridCol w="1603613">
                  <a:extLst>
                    <a:ext uri="{9D8B030D-6E8A-4147-A177-3AD203B41FA5}">
                      <a16:colId xmlns:a16="http://schemas.microsoft.com/office/drawing/2014/main" val="1518485312"/>
                    </a:ext>
                  </a:extLst>
                </a:gridCol>
                <a:gridCol w="1025576">
                  <a:extLst>
                    <a:ext uri="{9D8B030D-6E8A-4147-A177-3AD203B41FA5}">
                      <a16:colId xmlns:a16="http://schemas.microsoft.com/office/drawing/2014/main" val="822349291"/>
                    </a:ext>
                  </a:extLst>
                </a:gridCol>
              </a:tblGrid>
              <a:tr h="1519877"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Filosofie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Teologie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Nebeská tělesa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Živly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Činnost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fyzikální forma: „síly Slunce“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fyzikální  forma: „substance Slunce“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„síly Slunce “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7523097"/>
                  </a:ext>
                </a:extLst>
              </a:tr>
              <a:tr h="1135643"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Dobro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Otec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Slunce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Oheň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Šíření a obracení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Přirozená </a:t>
                      </a:r>
                      <a:r>
                        <a:rPr lang="cs-CZ" sz="1800" dirty="0" err="1">
                          <a:effectLst/>
                        </a:rPr>
                        <a:t>plodnosz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esence – nebesa (</a:t>
                      </a:r>
                      <a:r>
                        <a:rPr lang="cs-CZ" sz="1800" dirty="0" err="1">
                          <a:effectLst/>
                        </a:rPr>
                        <a:t>Úranos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plodnost -Jupiter a Juno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2134061"/>
                  </a:ext>
                </a:extLst>
              </a:tr>
              <a:tr h="1135643"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intelekt (božský či andělský)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Syn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firmament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vzduch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záření, vytváření krásy, rozlišování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Zjevné světlo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Chápání – Saturn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Světlo Apollón a Minerva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6499305"/>
                  </a:ext>
                </a:extLst>
              </a:tr>
              <a:tr h="1135643"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duše světa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Duch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Luna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voda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oživování, zahřívání, rození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Schopnost zahřívat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Život - </a:t>
                      </a:r>
                      <a:r>
                        <a:rPr lang="cs-CZ" sz="1800" dirty="0" err="1">
                          <a:effectLst/>
                        </a:rPr>
                        <a:t>Rhea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060450" algn="l"/>
                        </a:tabLst>
                      </a:pPr>
                      <a:r>
                        <a:rPr lang="cs-CZ" sz="1800" dirty="0">
                          <a:effectLst/>
                        </a:rPr>
                        <a:t>Teplo -Venuše a </a:t>
                      </a:r>
                      <a:r>
                        <a:rPr lang="cs-CZ" sz="1800" dirty="0" err="1">
                          <a:effectLst/>
                        </a:rPr>
                        <a:t>Bakchos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4205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178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822B7238CB7F42B87F8C525F066C62" ma:contentTypeVersion="8" ma:contentTypeDescription="Vytvoří nový dokument" ma:contentTypeScope="" ma:versionID="060951e18422ffd0d921ff96123ca675">
  <xsd:schema xmlns:xsd="http://www.w3.org/2001/XMLSchema" xmlns:xs="http://www.w3.org/2001/XMLSchema" xmlns:p="http://schemas.microsoft.com/office/2006/metadata/properties" xmlns:ns3="cc76d7c9-230b-4822-b41f-f490fa2a83d3" targetNamespace="http://schemas.microsoft.com/office/2006/metadata/properties" ma:root="true" ma:fieldsID="2dcd9172b00a8e00dd686ea009e64605" ns3:_="">
    <xsd:import namespace="cc76d7c9-230b-4822-b41f-f490fa2a83d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76d7c9-230b-4822-b41f-f490fa2a83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0EEC5C-EA3D-4416-977B-22D8AE04A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76d7c9-230b-4822-b41f-f490fa2a83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156914-7F1F-49EC-9DF0-15B7078311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DC066B-C658-4F7B-8BD0-E6C6C2D14F53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cc76d7c9-230b-4822-b41f-f490fa2a83d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185</Words>
  <Application>Microsoft Office PowerPoint</Application>
  <PresentationFormat>Širokoúhlá obrazovka</PresentationFormat>
  <Paragraphs>46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Analogie: Slunce / božské Jedno</vt:lpstr>
      <vt:lpstr>Stupně a analogie Ficinovy metafyziky světla De Sole 11 and 12)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Žemla Martin</dc:creator>
  <cp:lastModifiedBy>Žemla Martin</cp:lastModifiedBy>
  <cp:revision>3</cp:revision>
  <dcterms:created xsi:type="dcterms:W3CDTF">2020-01-19T22:20:28Z</dcterms:created>
  <dcterms:modified xsi:type="dcterms:W3CDTF">2020-11-08T21:07:35Z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0x01010030822B7238CB7F42B87F8C525F066C62</vt:lpwstr>
  </property>
</Properties>
</file>