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458033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5FF4-55BB-49BF-B779-0491911EDA81}"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96885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2677639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226829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4054588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46335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33179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1010872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191049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339579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65FF4-55BB-49BF-B779-0491911EDA81}" type="datetimeFigureOut">
              <a:rPr lang="en-US" smtClean="0"/>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223317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65FF4-55BB-49BF-B779-0491911EDA81}"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92892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65FF4-55BB-49BF-B779-0491911EDA81}" type="datetimeFigureOut">
              <a:rPr lang="en-US" smtClean="0"/>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345777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65FF4-55BB-49BF-B779-0491911EDA81}" type="datetimeFigureOut">
              <a:rPr lang="en-US" smtClean="0"/>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142867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9B65FF4-55BB-49BF-B779-0491911EDA81}" type="datetimeFigureOut">
              <a:rPr lang="en-US" smtClean="0"/>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295063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5FF4-55BB-49BF-B779-0491911EDA81}"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273484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B65FF4-55BB-49BF-B779-0491911EDA81}" type="datetimeFigureOut">
              <a:rPr lang="en-US" smtClean="0"/>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2B25D9-C140-46BE-A411-B1528DEE58C7}" type="slidenum">
              <a:rPr lang="en-US" smtClean="0"/>
              <a:t>‹#›</a:t>
            </a:fld>
            <a:endParaRPr lang="en-US"/>
          </a:p>
        </p:txBody>
      </p:sp>
    </p:spTree>
    <p:extLst>
      <p:ext uri="{BB962C8B-B14F-4D97-AF65-F5344CB8AC3E}">
        <p14:creationId xmlns:p14="http://schemas.microsoft.com/office/powerpoint/2010/main" val="419294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9B65FF4-55BB-49BF-B779-0491911EDA81}" type="datetimeFigureOut">
              <a:rPr lang="en-US" smtClean="0"/>
              <a:t>11/11/2020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22B25D9-C140-46BE-A411-B1528DEE58C7}" type="slidenum">
              <a:rPr lang="en-US" smtClean="0"/>
              <a:t>‹#›</a:t>
            </a:fld>
            <a:endParaRPr lang="en-US"/>
          </a:p>
        </p:txBody>
      </p:sp>
    </p:spTree>
    <p:extLst>
      <p:ext uri="{BB962C8B-B14F-4D97-AF65-F5344CB8AC3E}">
        <p14:creationId xmlns:p14="http://schemas.microsoft.com/office/powerpoint/2010/main" val="45024999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3CE59A8-2181-484B-9161-A579DD1FD56B}"/>
              </a:ext>
            </a:extLst>
          </p:cNvPr>
          <p:cNvSpPr txBox="1"/>
          <p:nvPr/>
        </p:nvSpPr>
        <p:spPr>
          <a:xfrm>
            <a:off x="685801" y="588723"/>
            <a:ext cx="10820400" cy="5686817"/>
          </a:xfrm>
          <a:prstGeom prst="rect">
            <a:avLst/>
          </a:prstGeom>
        </p:spPr>
        <p:txBody>
          <a:bodyPr vert="horz" lIns="91440" tIns="45720" rIns="91440" bIns="45720" rtlCol="0" anchor="t">
            <a:normAutofit lnSpcReduction="10000"/>
          </a:bodyPr>
          <a:lstStyle/>
          <a:p>
            <a:pPr algn="ctr">
              <a:spcAft>
                <a:spcPts val="1000"/>
              </a:spcAft>
              <a:buClr>
                <a:schemeClr val="tx1"/>
              </a:buClr>
              <a:buSzPct val="100000"/>
            </a:pPr>
            <a:r>
              <a:rPr lang="en-US" sz="4000" dirty="0">
                <a:ln w="3175" cmpd="sng">
                  <a:noFill/>
                </a:ln>
                <a:latin typeface="Times New Roman" panose="02020603050405020304" pitchFamily="18" charset="0"/>
                <a:cs typeface="Times New Roman" panose="02020603050405020304" pitchFamily="18" charset="0"/>
              </a:rPr>
              <a:t>How to observe and make sociological questions to understand a society?</a:t>
            </a:r>
            <a:br>
              <a:rPr lang="en-US" sz="4000" dirty="0">
                <a:ln w="3175" cmpd="sng">
                  <a:noFill/>
                </a:ln>
                <a:latin typeface="Times New Roman" panose="02020603050405020304" pitchFamily="18" charset="0"/>
                <a:cs typeface="Times New Roman" panose="02020603050405020304" pitchFamily="18" charset="0"/>
              </a:rPr>
            </a:br>
            <a:r>
              <a:rPr lang="en-US" sz="3600" dirty="0">
                <a:ln w="3175" cmpd="sng">
                  <a:noFill/>
                </a:ln>
                <a:latin typeface="Times New Roman" panose="02020603050405020304" pitchFamily="18" charset="0"/>
                <a:cs typeface="Times New Roman" panose="02020603050405020304" pitchFamily="18" charset="0"/>
              </a:rPr>
              <a:t>(A case study of Iran) </a:t>
            </a:r>
          </a:p>
          <a:p>
            <a:pPr algn="ctr">
              <a:spcAft>
                <a:spcPts val="1000"/>
              </a:spcAft>
              <a:buClr>
                <a:schemeClr val="tx1"/>
              </a:buClr>
              <a:buSzPct val="100000"/>
            </a:pPr>
            <a:br>
              <a:rPr lang="en-US" sz="4000" dirty="0">
                <a:ln w="3175" cmpd="sng">
                  <a:noFill/>
                </a:ln>
                <a:latin typeface="Times New Roman" panose="02020603050405020304" pitchFamily="18" charset="0"/>
                <a:cs typeface="Times New Roman" panose="02020603050405020304" pitchFamily="18" charset="0"/>
              </a:rPr>
            </a:br>
            <a:r>
              <a:rPr lang="en-US" sz="4000" dirty="0">
                <a:ln w="3175" cmpd="sng">
                  <a:noFill/>
                </a:ln>
                <a:latin typeface="Times New Roman" panose="02020603050405020304" pitchFamily="18" charset="0"/>
                <a:cs typeface="Times New Roman" panose="02020603050405020304" pitchFamily="18" charset="0"/>
              </a:rPr>
              <a:t> An introduction to the sociological imagination</a:t>
            </a:r>
          </a:p>
          <a:p>
            <a:pPr algn="ctr">
              <a:spcAft>
                <a:spcPts val="1000"/>
              </a:spcAft>
              <a:buClr>
                <a:schemeClr val="tx1"/>
              </a:buClr>
              <a:buSzPct val="100000"/>
              <a:buFont typeface="Arial"/>
              <a:buChar char="•"/>
            </a:pPr>
            <a:endParaRPr lang="en-US" sz="4000" dirty="0">
              <a:ln w="3175" cmpd="sng">
                <a:noFill/>
              </a:ln>
              <a:latin typeface="Times New Roman" panose="02020603050405020304" pitchFamily="18" charset="0"/>
              <a:cs typeface="Times New Roman" panose="02020603050405020304" pitchFamily="18" charset="0"/>
            </a:endParaRPr>
          </a:p>
          <a:p>
            <a:pPr algn="ctr">
              <a:spcAft>
                <a:spcPts val="1000"/>
              </a:spcAft>
              <a:buClr>
                <a:schemeClr val="tx1"/>
              </a:buClr>
              <a:buSzPct val="100000"/>
            </a:pPr>
            <a:endParaRPr lang="en-US" sz="4000" dirty="0">
              <a:ln w="3175" cmpd="sng">
                <a:noFill/>
              </a:ln>
              <a:latin typeface="Times New Roman" panose="02020603050405020304" pitchFamily="18" charset="0"/>
              <a:cs typeface="Times New Roman" panose="02020603050405020304" pitchFamily="18" charset="0"/>
            </a:endParaRPr>
          </a:p>
          <a:p>
            <a:pPr algn="ctr">
              <a:spcAft>
                <a:spcPts val="1000"/>
              </a:spcAft>
              <a:buClr>
                <a:schemeClr val="tx1"/>
              </a:buClr>
              <a:buSzPct val="100000"/>
              <a:buFont typeface="Arial"/>
              <a:buChar char="•"/>
            </a:pPr>
            <a:endParaRPr lang="en-US" sz="4000" dirty="0">
              <a:ln w="3175" cmpd="sng">
                <a:noFill/>
              </a:ln>
              <a:latin typeface="Times New Roman" panose="02020603050405020304" pitchFamily="18" charset="0"/>
              <a:cs typeface="Times New Roman" panose="02020603050405020304" pitchFamily="18" charset="0"/>
            </a:endParaRPr>
          </a:p>
          <a:p>
            <a:pPr algn="ctr">
              <a:spcAft>
                <a:spcPts val="1000"/>
              </a:spcAft>
              <a:buClr>
                <a:schemeClr val="tx1"/>
              </a:buClr>
              <a:buSzPct val="100000"/>
            </a:pPr>
            <a:r>
              <a:rPr lang="en-US" sz="4000" dirty="0">
                <a:ln w="3175" cmpd="sng">
                  <a:noFill/>
                </a:ln>
                <a:latin typeface="Times New Roman" panose="02020603050405020304" pitchFamily="18" charset="0"/>
                <a:cs typeface="Times New Roman" panose="02020603050405020304" pitchFamily="18" charset="0"/>
              </a:rPr>
              <a:t>Atefeh Bagherian</a:t>
            </a:r>
          </a:p>
        </p:txBody>
      </p:sp>
    </p:spTree>
    <p:extLst>
      <p:ext uri="{BB962C8B-B14F-4D97-AF65-F5344CB8AC3E}">
        <p14:creationId xmlns:p14="http://schemas.microsoft.com/office/powerpoint/2010/main" val="411796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4309F57-B331-41A7-9154-15EC2AF45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845162" cy="6858000"/>
          </a:xfrm>
          <a:custGeom>
            <a:avLst/>
            <a:gdLst>
              <a:gd name="connsiteX0" fmla="*/ 0 w 8845162"/>
              <a:gd name="connsiteY0" fmla="*/ 0 h 6858000"/>
              <a:gd name="connsiteX1" fmla="*/ 6265248 w 8845162"/>
              <a:gd name="connsiteY1" fmla="*/ 0 h 6858000"/>
              <a:gd name="connsiteX2" fmla="*/ 7537703 w 8845162"/>
              <a:gd name="connsiteY2" fmla="*/ 0 h 6858000"/>
              <a:gd name="connsiteX3" fmla="*/ 8845162 w 8845162"/>
              <a:gd name="connsiteY3" fmla="*/ 0 h 6858000"/>
              <a:gd name="connsiteX4" fmla="*/ 8845162 w 8845162"/>
              <a:gd name="connsiteY4" fmla="*/ 6858000 h 6858000"/>
              <a:gd name="connsiteX5" fmla="*/ 7537703 w 8845162"/>
              <a:gd name="connsiteY5" fmla="*/ 6858000 h 6858000"/>
              <a:gd name="connsiteX6" fmla="*/ 6265248 w 8845162"/>
              <a:gd name="connsiteY6" fmla="*/ 6858000 h 6858000"/>
              <a:gd name="connsiteX7" fmla="*/ 20957 w 8845162"/>
              <a:gd name="connsiteY7" fmla="*/ 6858000 h 6858000"/>
              <a:gd name="connsiteX8" fmla="*/ 46002 w 8845162"/>
              <a:gd name="connsiteY8" fmla="*/ 6702325 h 6858000"/>
              <a:gd name="connsiteX9" fmla="*/ 69870 w 8845162"/>
              <a:gd name="connsiteY9" fmla="*/ 6547334 h 6858000"/>
              <a:gd name="connsiteX10" fmla="*/ 93234 w 8845162"/>
              <a:gd name="connsiteY10" fmla="*/ 6391658 h 6858000"/>
              <a:gd name="connsiteX11" fmla="*/ 113237 w 8845162"/>
              <a:gd name="connsiteY11" fmla="*/ 6235295 h 6858000"/>
              <a:gd name="connsiteX12" fmla="*/ 133409 w 8845162"/>
              <a:gd name="connsiteY12" fmla="*/ 6079619 h 6858000"/>
              <a:gd name="connsiteX13" fmla="*/ 152234 w 8845162"/>
              <a:gd name="connsiteY13" fmla="*/ 5923256 h 6858000"/>
              <a:gd name="connsiteX14" fmla="*/ 168370 w 8845162"/>
              <a:gd name="connsiteY14" fmla="*/ 5768951 h 6858000"/>
              <a:gd name="connsiteX15" fmla="*/ 183667 w 8845162"/>
              <a:gd name="connsiteY15" fmla="*/ 5612589 h 6858000"/>
              <a:gd name="connsiteX16" fmla="*/ 197619 w 8845162"/>
              <a:gd name="connsiteY16" fmla="*/ 5456912 h 6858000"/>
              <a:gd name="connsiteX17" fmla="*/ 209720 w 8845162"/>
              <a:gd name="connsiteY17" fmla="*/ 5303979 h 6858000"/>
              <a:gd name="connsiteX18" fmla="*/ 221823 w 8845162"/>
              <a:gd name="connsiteY18" fmla="*/ 5148988 h 6858000"/>
              <a:gd name="connsiteX19" fmla="*/ 231908 w 8845162"/>
              <a:gd name="connsiteY19" fmla="*/ 4996055 h 6858000"/>
              <a:gd name="connsiteX20" fmla="*/ 239808 w 8845162"/>
              <a:gd name="connsiteY20" fmla="*/ 4843121 h 6858000"/>
              <a:gd name="connsiteX21" fmla="*/ 248045 w 8845162"/>
              <a:gd name="connsiteY21" fmla="*/ 4690874 h 6858000"/>
              <a:gd name="connsiteX22" fmla="*/ 254936 w 8845162"/>
              <a:gd name="connsiteY22" fmla="*/ 4539998 h 6858000"/>
              <a:gd name="connsiteX23" fmla="*/ 259811 w 8845162"/>
              <a:gd name="connsiteY23" fmla="*/ 4390493 h 6858000"/>
              <a:gd name="connsiteX24" fmla="*/ 264014 w 8845162"/>
              <a:gd name="connsiteY24" fmla="*/ 4240989 h 6858000"/>
              <a:gd name="connsiteX25" fmla="*/ 268047 w 8845162"/>
              <a:gd name="connsiteY25" fmla="*/ 4092856 h 6858000"/>
              <a:gd name="connsiteX26" fmla="*/ 269897 w 8845162"/>
              <a:gd name="connsiteY26" fmla="*/ 3946781 h 6858000"/>
              <a:gd name="connsiteX27" fmla="*/ 271913 w 8845162"/>
              <a:gd name="connsiteY27" fmla="*/ 3800705 h 6858000"/>
              <a:gd name="connsiteX28" fmla="*/ 272922 w 8845162"/>
              <a:gd name="connsiteY28" fmla="*/ 3656687 h 6858000"/>
              <a:gd name="connsiteX29" fmla="*/ 271913 w 8845162"/>
              <a:gd name="connsiteY29" fmla="*/ 3514041 h 6858000"/>
              <a:gd name="connsiteX30" fmla="*/ 271913 w 8845162"/>
              <a:gd name="connsiteY30" fmla="*/ 3372766 h 6858000"/>
              <a:gd name="connsiteX31" fmla="*/ 269897 w 8845162"/>
              <a:gd name="connsiteY31" fmla="*/ 3232863 h 6858000"/>
              <a:gd name="connsiteX32" fmla="*/ 266871 w 8845162"/>
              <a:gd name="connsiteY32" fmla="*/ 3095703 h 6858000"/>
              <a:gd name="connsiteX33" fmla="*/ 264014 w 8845162"/>
              <a:gd name="connsiteY33" fmla="*/ 2959915 h 6858000"/>
              <a:gd name="connsiteX34" fmla="*/ 260820 w 8845162"/>
              <a:gd name="connsiteY34" fmla="*/ 2826869 h 6858000"/>
              <a:gd name="connsiteX35" fmla="*/ 255946 w 8845162"/>
              <a:gd name="connsiteY35" fmla="*/ 2694510 h 6858000"/>
              <a:gd name="connsiteX36" fmla="*/ 250734 w 8845162"/>
              <a:gd name="connsiteY36" fmla="*/ 2564209 h 6858000"/>
              <a:gd name="connsiteX37" fmla="*/ 246028 w 8845162"/>
              <a:gd name="connsiteY37" fmla="*/ 2436650 h 6858000"/>
              <a:gd name="connsiteX38" fmla="*/ 232749 w 8845162"/>
              <a:gd name="connsiteY38" fmla="*/ 2187704 h 6858000"/>
              <a:gd name="connsiteX39" fmla="*/ 218630 w 8845162"/>
              <a:gd name="connsiteY39" fmla="*/ 1949046 h 6858000"/>
              <a:gd name="connsiteX40" fmla="*/ 203837 w 8845162"/>
              <a:gd name="connsiteY40" fmla="*/ 1719989 h 6858000"/>
              <a:gd name="connsiteX41" fmla="*/ 187532 w 8845162"/>
              <a:gd name="connsiteY41" fmla="*/ 1503276 h 6858000"/>
              <a:gd name="connsiteX42" fmla="*/ 170555 w 8845162"/>
              <a:gd name="connsiteY42" fmla="*/ 1296164 h 6858000"/>
              <a:gd name="connsiteX43" fmla="*/ 152234 w 8845162"/>
              <a:gd name="connsiteY43" fmla="*/ 1104140 h 6858000"/>
              <a:gd name="connsiteX44" fmla="*/ 134248 w 8845162"/>
              <a:gd name="connsiteY44" fmla="*/ 923775 h 6858000"/>
              <a:gd name="connsiteX45" fmla="*/ 116263 w 8845162"/>
              <a:gd name="connsiteY45" fmla="*/ 757811 h 6858000"/>
              <a:gd name="connsiteX46" fmla="*/ 99286 w 8845162"/>
              <a:gd name="connsiteY46" fmla="*/ 605564 h 6858000"/>
              <a:gd name="connsiteX47" fmla="*/ 83149 w 8845162"/>
              <a:gd name="connsiteY47" fmla="*/ 470461 h 6858000"/>
              <a:gd name="connsiteX48" fmla="*/ 67853 w 8845162"/>
              <a:gd name="connsiteY48" fmla="*/ 348389 h 6858000"/>
              <a:gd name="connsiteX49" fmla="*/ 55078 w 8845162"/>
              <a:gd name="connsiteY49" fmla="*/ 245519 h 6858000"/>
              <a:gd name="connsiteX50" fmla="*/ 42976 w 8845162"/>
              <a:gd name="connsiteY50" fmla="*/ 159108 h 6858000"/>
              <a:gd name="connsiteX51" fmla="*/ 25662 w 8845162"/>
              <a:gd name="connsiteY51" fmla="*/ 40464 h 6858000"/>
              <a:gd name="connsiteX52" fmla="*/ 19779 w 8845162"/>
              <a:gd name="connsiteY52" fmla="*/ 2 h 6858000"/>
              <a:gd name="connsiteX53" fmla="*/ 26532 w 8845162"/>
              <a:gd name="connsiteY53" fmla="*/ 2 h 6858000"/>
              <a:gd name="connsiteX54" fmla="*/ 26532 w 8845162"/>
              <a:gd name="connsiteY54" fmla="*/ 1 h 6858000"/>
              <a:gd name="connsiteX55" fmla="*/ 0 w 8845162"/>
              <a:gd name="connsiteY5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845162" h="6858000">
                <a:moveTo>
                  <a:pt x="0" y="0"/>
                </a:moveTo>
                <a:lnTo>
                  <a:pt x="6265248" y="0"/>
                </a:lnTo>
                <a:lnTo>
                  <a:pt x="7537703" y="0"/>
                </a:lnTo>
                <a:lnTo>
                  <a:pt x="8845162" y="0"/>
                </a:lnTo>
                <a:lnTo>
                  <a:pt x="8845162" y="6858000"/>
                </a:lnTo>
                <a:lnTo>
                  <a:pt x="7537703" y="6858000"/>
                </a:lnTo>
                <a:lnTo>
                  <a:pt x="6265248" y="6858000"/>
                </a:lnTo>
                <a:lnTo>
                  <a:pt x="20957" y="6858000"/>
                </a:lnTo>
                <a:lnTo>
                  <a:pt x="46002" y="6702325"/>
                </a:lnTo>
                <a:lnTo>
                  <a:pt x="69870" y="6547334"/>
                </a:lnTo>
                <a:lnTo>
                  <a:pt x="93234" y="6391658"/>
                </a:lnTo>
                <a:lnTo>
                  <a:pt x="113237" y="6235295"/>
                </a:lnTo>
                <a:lnTo>
                  <a:pt x="133409" y="6079619"/>
                </a:lnTo>
                <a:lnTo>
                  <a:pt x="152234" y="5923256"/>
                </a:lnTo>
                <a:lnTo>
                  <a:pt x="168370" y="5768951"/>
                </a:lnTo>
                <a:lnTo>
                  <a:pt x="183667" y="5612589"/>
                </a:lnTo>
                <a:lnTo>
                  <a:pt x="197619" y="5456912"/>
                </a:lnTo>
                <a:lnTo>
                  <a:pt x="209720" y="5303979"/>
                </a:lnTo>
                <a:lnTo>
                  <a:pt x="221823" y="5148988"/>
                </a:lnTo>
                <a:lnTo>
                  <a:pt x="231908" y="4996055"/>
                </a:lnTo>
                <a:lnTo>
                  <a:pt x="239808" y="4843121"/>
                </a:lnTo>
                <a:lnTo>
                  <a:pt x="248045" y="4690874"/>
                </a:lnTo>
                <a:lnTo>
                  <a:pt x="254936" y="4539998"/>
                </a:lnTo>
                <a:lnTo>
                  <a:pt x="259811" y="4390493"/>
                </a:lnTo>
                <a:lnTo>
                  <a:pt x="264014" y="4240989"/>
                </a:lnTo>
                <a:lnTo>
                  <a:pt x="268047" y="4092856"/>
                </a:lnTo>
                <a:lnTo>
                  <a:pt x="269897" y="3946781"/>
                </a:lnTo>
                <a:lnTo>
                  <a:pt x="271913" y="3800705"/>
                </a:lnTo>
                <a:lnTo>
                  <a:pt x="272922" y="3656687"/>
                </a:lnTo>
                <a:lnTo>
                  <a:pt x="271913" y="3514041"/>
                </a:lnTo>
                <a:lnTo>
                  <a:pt x="271913" y="3372766"/>
                </a:lnTo>
                <a:lnTo>
                  <a:pt x="269897" y="3232863"/>
                </a:lnTo>
                <a:lnTo>
                  <a:pt x="266871" y="3095703"/>
                </a:lnTo>
                <a:lnTo>
                  <a:pt x="264014" y="2959915"/>
                </a:lnTo>
                <a:lnTo>
                  <a:pt x="260820" y="2826869"/>
                </a:lnTo>
                <a:lnTo>
                  <a:pt x="255946" y="2694510"/>
                </a:lnTo>
                <a:lnTo>
                  <a:pt x="250734" y="2564209"/>
                </a:lnTo>
                <a:lnTo>
                  <a:pt x="246028" y="2436650"/>
                </a:lnTo>
                <a:lnTo>
                  <a:pt x="232749" y="2187704"/>
                </a:lnTo>
                <a:lnTo>
                  <a:pt x="218630" y="1949046"/>
                </a:lnTo>
                <a:lnTo>
                  <a:pt x="203837" y="1719989"/>
                </a:lnTo>
                <a:lnTo>
                  <a:pt x="187532" y="1503276"/>
                </a:lnTo>
                <a:lnTo>
                  <a:pt x="170555" y="1296164"/>
                </a:lnTo>
                <a:lnTo>
                  <a:pt x="152234" y="1104140"/>
                </a:lnTo>
                <a:lnTo>
                  <a:pt x="134248" y="923775"/>
                </a:lnTo>
                <a:lnTo>
                  <a:pt x="116263" y="757811"/>
                </a:lnTo>
                <a:lnTo>
                  <a:pt x="99286" y="605564"/>
                </a:lnTo>
                <a:lnTo>
                  <a:pt x="83149" y="470461"/>
                </a:lnTo>
                <a:lnTo>
                  <a:pt x="67853" y="348389"/>
                </a:lnTo>
                <a:lnTo>
                  <a:pt x="55078" y="245519"/>
                </a:lnTo>
                <a:lnTo>
                  <a:pt x="42976" y="159108"/>
                </a:lnTo>
                <a:lnTo>
                  <a:pt x="25662" y="40464"/>
                </a:lnTo>
                <a:lnTo>
                  <a:pt x="19779" y="2"/>
                </a:lnTo>
                <a:lnTo>
                  <a:pt x="26532" y="2"/>
                </a:lnTo>
                <a:lnTo>
                  <a:pt x="26532" y="1"/>
                </a:lnTo>
                <a:lnTo>
                  <a:pt x="0" y="1"/>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215D73-5DDE-4110-BB09-B2B7E17DBE5B}"/>
              </a:ext>
            </a:extLst>
          </p:cNvPr>
          <p:cNvSpPr>
            <a:spLocks noGrp="1"/>
          </p:cNvSpPr>
          <p:nvPr>
            <p:ph type="title"/>
          </p:nvPr>
        </p:nvSpPr>
        <p:spPr>
          <a:xfrm>
            <a:off x="685801" y="500743"/>
            <a:ext cx="7402285" cy="1360714"/>
          </a:xfrm>
        </p:spPr>
        <p:txBody>
          <a:bodyPr>
            <a:normAutofit/>
          </a:bodyPr>
          <a:lstStyle/>
          <a:p>
            <a:r>
              <a:rPr lang="en-US" sz="3300">
                <a:latin typeface="Times New Roman" panose="02020603050405020304" pitchFamily="18" charset="0"/>
                <a:cs typeface="Times New Roman" panose="02020603050405020304" pitchFamily="18" charset="0"/>
              </a:rPr>
              <a:t>People in Iran are very friendly, kind and hospitable </a:t>
            </a:r>
          </a:p>
        </p:txBody>
      </p:sp>
      <p:sp>
        <p:nvSpPr>
          <p:cNvPr id="3" name="Content Placeholder 2">
            <a:extLst>
              <a:ext uri="{FF2B5EF4-FFF2-40B4-BE49-F238E27FC236}">
                <a16:creationId xmlns:a16="http://schemas.microsoft.com/office/drawing/2014/main" id="{D8C36E45-3123-4FE4-92B8-159A403795D2}"/>
              </a:ext>
            </a:extLst>
          </p:cNvPr>
          <p:cNvSpPr>
            <a:spLocks noGrp="1"/>
          </p:cNvSpPr>
          <p:nvPr>
            <p:ph idx="1"/>
          </p:nvPr>
        </p:nvSpPr>
        <p:spPr>
          <a:xfrm>
            <a:off x="295423" y="1861457"/>
            <a:ext cx="8088922" cy="4876968"/>
          </a:xfrm>
        </p:spPr>
        <p:txBody>
          <a:bodyPr>
            <a:normAutofit/>
          </a:bodyPr>
          <a:lstStyle/>
          <a:p>
            <a:pPr marL="0" indent="0" algn="ctr">
              <a:lnSpc>
                <a:spcPct val="90000"/>
              </a:lnSpc>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Important questions based on a sociological imagination:</a:t>
            </a:r>
          </a:p>
          <a:p>
            <a:pPr marL="342900" marR="0" lvl="0" indent="-342900" rtl="0">
              <a:lnSpc>
                <a:spcPct val="90000"/>
              </a:lnSpc>
              <a:spcBef>
                <a:spcPts val="0"/>
              </a:spcBef>
              <a:spcAft>
                <a:spcPts val="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Why people are such hospitable and friendly in Iran? How it is explainable when based on WHO’s latest survey Iranians are the second angry people after Iraq and the first in experiencing negative feelings during the day? </a:t>
            </a:r>
          </a:p>
          <a:p>
            <a:pPr marL="342900" marR="0" lvl="0" indent="-342900">
              <a:lnSpc>
                <a:spcPct val="90000"/>
              </a:lnSpc>
              <a:spcBef>
                <a:spcPts val="0"/>
              </a:spcBef>
              <a:spcAft>
                <a:spcPts val="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Do Iranians really mean the kind offers they express, especially when it comes to real practical situations or it is more a socially respected manner of communication? </a:t>
            </a:r>
          </a:p>
          <a:p>
            <a:pPr marL="342900" marR="0" lvl="0" indent="-342900">
              <a:lnSpc>
                <a:spcPct val="90000"/>
              </a:lnSpc>
              <a:spcBef>
                <a:spcPts val="0"/>
              </a:spcBef>
              <a:spcAft>
                <a:spcPts val="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Do they behave the same with all others or just non-local people? Or just foreigners? Or with foreigners from special countries and ethnics?</a:t>
            </a:r>
          </a:p>
          <a:p>
            <a:pPr marL="342900" marR="0" lvl="0" indent="-342900">
              <a:lnSpc>
                <a:spcPct val="90000"/>
              </a:lnSpc>
              <a:spcBef>
                <a:spcPts val="0"/>
              </a:spcBef>
              <a:spcAft>
                <a:spcPts val="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How it is that they trust to a stranger foreigner easily while according to both national and international surveys Iranians are among people with very low social trust?!  </a:t>
            </a:r>
          </a:p>
          <a:p>
            <a:pPr marL="342900" marR="0" lvl="0" indent="-342900">
              <a:lnSpc>
                <a:spcPct val="90000"/>
              </a:lnSpc>
              <a:spcBef>
                <a:spcPts val="0"/>
              </a:spcBef>
              <a:spcAft>
                <a:spcPts val="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Is this warm and close behavior something contemporary or a historical character of Iranian social manner? If it was the same in past, then what historical events or condition have prepared the suitable context to facilitate growing such personality in Iranians?</a:t>
            </a:r>
          </a:p>
          <a:p>
            <a:pPr marL="342900" marR="0" lvl="0" indent="-342900">
              <a:lnSpc>
                <a:spcPct val="90000"/>
              </a:lnSpc>
              <a:spcBef>
                <a:spcPts val="0"/>
              </a:spcBef>
              <a:spcAft>
                <a:spcPts val="80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What is the meaning of guest for Iranians that leads them to such behavior? </a:t>
            </a:r>
          </a:p>
          <a:p>
            <a:pPr>
              <a:lnSpc>
                <a:spcPct val="90000"/>
              </a:lnSpc>
            </a:pPr>
            <a:endParaRPr lang="en-US" sz="1500" dirty="0"/>
          </a:p>
        </p:txBody>
      </p:sp>
    </p:spTree>
    <p:extLst>
      <p:ext uri="{BB962C8B-B14F-4D97-AF65-F5344CB8AC3E}">
        <p14:creationId xmlns:p14="http://schemas.microsoft.com/office/powerpoint/2010/main" val="1690129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B8A2D2F-E1F1-4E78-9C06-4F6E775827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B618BEA-A108-4D0C-B1F2-811B8D7BF3C8}"/>
              </a:ext>
            </a:extLst>
          </p:cNvPr>
          <p:cNvPicPr>
            <a:picLocks noChangeAspect="1"/>
          </p:cNvPicPr>
          <p:nvPr/>
        </p:nvPicPr>
        <p:blipFill rotWithShape="1">
          <a:blip r:embed="rId3">
            <a:alphaModFix amt="20000"/>
          </a:blip>
          <a:srcRect t="8910" b="1090"/>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id="{B5CDF84C-3B2B-4B7B-B13B-B77B2599CF5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900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76CA4E7F-B067-4A41-915B-0E03412B7B7B}"/>
              </a:ext>
            </a:extLst>
          </p:cNvPr>
          <p:cNvSpPr>
            <a:spLocks noGrp="1"/>
          </p:cNvSpPr>
          <p:nvPr>
            <p:ph type="title"/>
          </p:nvPr>
        </p:nvSpPr>
        <p:spPr>
          <a:xfrm>
            <a:off x="685801" y="609600"/>
            <a:ext cx="10131425" cy="1456267"/>
          </a:xfrm>
        </p:spPr>
        <p:txBody>
          <a:bodyPr>
            <a:normAutofit/>
          </a:bodyPr>
          <a:lstStyle/>
          <a:p>
            <a:r>
              <a:rPr lang="en-US" dirty="0">
                <a:latin typeface="Times New Roman" panose="02020603050405020304" pitchFamily="18" charset="0"/>
                <a:cs typeface="Times New Roman" panose="02020603050405020304" pitchFamily="18" charset="0"/>
              </a:rPr>
              <a:t>Methods for exploring the mentioned questions</a:t>
            </a:r>
          </a:p>
        </p:txBody>
      </p:sp>
      <p:sp>
        <p:nvSpPr>
          <p:cNvPr id="3" name="Content Placeholder 2">
            <a:extLst>
              <a:ext uri="{FF2B5EF4-FFF2-40B4-BE49-F238E27FC236}">
                <a16:creationId xmlns:a16="http://schemas.microsoft.com/office/drawing/2014/main" id="{5FE0524B-7A77-4665-BA9D-433026654724}"/>
              </a:ext>
            </a:extLst>
          </p:cNvPr>
          <p:cNvSpPr>
            <a:spLocks noGrp="1"/>
          </p:cNvSpPr>
          <p:nvPr>
            <p:ph idx="1"/>
          </p:nvPr>
        </p:nvSpPr>
        <p:spPr>
          <a:xfrm>
            <a:off x="685801" y="2142067"/>
            <a:ext cx="10131425" cy="3649133"/>
          </a:xfrm>
        </p:spPr>
        <p:txBody>
          <a:bodyPr>
            <a:normAutofit/>
          </a:bodyPr>
          <a:lstStyle/>
          <a:p>
            <a:r>
              <a:rPr lang="en-US" dirty="0">
                <a:latin typeface="Times New Roman" panose="02020603050405020304" pitchFamily="18" charset="0"/>
                <a:ea typeface="Calibri" panose="020F0502020204030204" pitchFamily="34" charset="0"/>
              </a:rPr>
              <a:t>Analyzing</a:t>
            </a:r>
            <a:r>
              <a:rPr lang="en-US" dirty="0">
                <a:effectLst/>
                <a:latin typeface="Times New Roman" panose="02020603050405020304" pitchFamily="18" charset="0"/>
                <a:ea typeface="Calibri" panose="020F0502020204030204" pitchFamily="34" charset="0"/>
              </a:rPr>
              <a:t> existing data or secondary data in databases</a:t>
            </a:r>
          </a:p>
          <a:p>
            <a:r>
              <a:rPr lang="en-US" dirty="0">
                <a:effectLst/>
                <a:latin typeface="Times New Roman" panose="02020603050405020304" pitchFamily="18" charset="0"/>
                <a:ea typeface="Calibri" panose="020F0502020204030204" pitchFamily="34" charset="0"/>
              </a:rPr>
              <a:t>ethnographic studies</a:t>
            </a:r>
          </a:p>
          <a:p>
            <a:r>
              <a:rPr lang="en-US" dirty="0">
                <a:effectLst/>
                <a:latin typeface="Times New Roman" panose="02020603050405020304" pitchFamily="18" charset="0"/>
                <a:ea typeface="Calibri" panose="020F0502020204030204" pitchFamily="34" charset="0"/>
              </a:rPr>
              <a:t>Meta-analysis</a:t>
            </a:r>
            <a:endParaRPr lang="en-US" dirty="0">
              <a:latin typeface="Times New Roman" panose="02020603050405020304" pitchFamily="18" charset="0"/>
              <a:ea typeface="Calibri" panose="020F0502020204030204" pitchFamily="34" charset="0"/>
            </a:endParaRPr>
          </a:p>
          <a:p>
            <a:pPr marL="0" indent="0">
              <a:buNone/>
            </a:pPr>
            <a:r>
              <a:rPr lang="en-US" dirty="0">
                <a:effectLst/>
                <a:latin typeface="Times New Roman" panose="02020603050405020304" pitchFamily="18" charset="0"/>
                <a:ea typeface="Calibri" panose="020F0502020204030204" pitchFamily="34" charset="0"/>
              </a:rPr>
              <a:t>methods which are not require gathering data directly from the field:</a:t>
            </a:r>
          </a:p>
          <a:p>
            <a:pPr>
              <a:buFont typeface="Wingdings" panose="05000000000000000000" pitchFamily="2" charset="2"/>
              <a:buChar char="ü"/>
            </a:pPr>
            <a:r>
              <a:rPr lang="en-US" dirty="0">
                <a:effectLst/>
                <a:latin typeface="Times New Roman" panose="02020603050405020304" pitchFamily="18" charset="0"/>
                <a:ea typeface="Calibri" panose="020F0502020204030204" pitchFamily="34" charset="0"/>
              </a:rPr>
              <a:t>analyzing secondary data</a:t>
            </a:r>
          </a:p>
          <a:p>
            <a:pPr>
              <a:buFont typeface="Wingdings" panose="05000000000000000000" pitchFamily="2" charset="2"/>
              <a:buChar char="ü"/>
            </a:pPr>
            <a:r>
              <a:rPr lang="en-US" dirty="0">
                <a:effectLst/>
                <a:latin typeface="Times New Roman" panose="02020603050405020304" pitchFamily="18" charset="0"/>
                <a:ea typeface="Calibri" panose="020F0502020204030204" pitchFamily="34" charset="0"/>
              </a:rPr>
              <a:t>meta-analysis</a:t>
            </a:r>
            <a:endParaRPr lang="en-US" dirty="0">
              <a:latin typeface="Times New Roman" panose="02020603050405020304" pitchFamily="18" charset="0"/>
              <a:ea typeface="Calibri" panose="020F0502020204030204" pitchFamily="34" charset="0"/>
            </a:endParaRPr>
          </a:p>
          <a:p>
            <a:pPr>
              <a:buFont typeface="Wingdings" panose="05000000000000000000" pitchFamily="2" charset="2"/>
              <a:buChar char="ü"/>
            </a:pPr>
            <a:r>
              <a:rPr lang="en-US" dirty="0">
                <a:effectLst/>
                <a:latin typeface="Times New Roman" panose="02020603050405020304" pitchFamily="18" charset="0"/>
                <a:ea typeface="Calibri" panose="020F0502020204030204" pitchFamily="34" charset="0"/>
              </a:rPr>
              <a:t> historical analysis</a:t>
            </a:r>
          </a:p>
          <a:p>
            <a:pPr>
              <a:buFont typeface="Wingdings" panose="05000000000000000000" pitchFamily="2" charset="2"/>
              <a:buChar char="ü"/>
            </a:pPr>
            <a:r>
              <a:rPr lang="en-US" dirty="0">
                <a:effectLst/>
                <a:latin typeface="Times New Roman" panose="02020603050405020304" pitchFamily="18" charset="0"/>
                <a:ea typeface="Calibri" panose="020F0502020204030204" pitchFamily="34" charset="0"/>
              </a:rPr>
              <a:t>content analysis</a:t>
            </a:r>
            <a:endParaRPr lang="en-US" dirty="0">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417253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AA10-4F0E-4DFA-8637-B68BB0E3F9F6}"/>
              </a:ext>
            </a:extLst>
          </p:cNvPr>
          <p:cNvSpPr>
            <a:spLocks noGrp="1"/>
          </p:cNvSpPr>
          <p:nvPr>
            <p:ph type="title"/>
          </p:nvPr>
        </p:nvSpPr>
        <p:spPr>
          <a:xfrm>
            <a:off x="685801" y="609601"/>
            <a:ext cx="10131425" cy="1306881"/>
          </a:xfrm>
        </p:spPr>
        <p:txBody>
          <a:bodyPr/>
          <a:lstStyle/>
          <a:p>
            <a:pPr algn="ctr"/>
            <a:r>
              <a:rPr lang="en-US" sz="1800" dirty="0">
                <a:effectLst/>
                <a:latin typeface="Times New Roman" panose="02020603050405020304" pitchFamily="18" charset="0"/>
                <a:ea typeface="Calibri" panose="020F0502020204030204" pitchFamily="34" charset="0"/>
                <a:cs typeface="Arial" panose="020B0604020202020204" pitchFamily="34" charset="0"/>
              </a:rPr>
              <a:t>Do Iranians really mean the kind offers they express, especially when it comes to real practical situations or it is more a socially respected manner of communication? </a:t>
            </a:r>
            <a:endParaRPr lang="en-US" dirty="0"/>
          </a:p>
        </p:txBody>
      </p:sp>
      <p:sp>
        <p:nvSpPr>
          <p:cNvPr id="3" name="Content Placeholder 2">
            <a:extLst>
              <a:ext uri="{FF2B5EF4-FFF2-40B4-BE49-F238E27FC236}">
                <a16:creationId xmlns:a16="http://schemas.microsoft.com/office/drawing/2014/main" id="{5D634A7B-094D-4F94-A5C3-5402119E8699}"/>
              </a:ext>
            </a:extLst>
          </p:cNvPr>
          <p:cNvSpPr>
            <a:spLocks noGrp="1"/>
          </p:cNvSpPr>
          <p:nvPr>
            <p:ph idx="1"/>
          </p:nvPr>
        </p:nvSpPr>
        <p:spPr/>
        <p:txBody>
          <a:bodyPr>
            <a:normAutofit lnSpcReduction="10000"/>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Taarof: one of the most complicated characters of Iranians’ etiquette</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taarof is one of the most fundamental things to understand about Iranian culture. </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Taarof generally is an old </a:t>
            </a:r>
            <a:r>
              <a:rPr lang="en-US" sz="2400" dirty="0">
                <a:latin typeface="Times New Roman" panose="02020603050405020304" pitchFamily="18" charset="0"/>
                <a:ea typeface="Calibri" panose="020F0502020204030204" pitchFamily="34" charset="0"/>
                <a:cs typeface="Times New Roman" panose="02020603050405020304" pitchFamily="18" charset="0"/>
              </a:rPr>
              <a:t>Persian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tradition and the Iranian art of etiquette which is about</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 raising others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self-lowering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yourself and is considered as the sign of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respect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William O. Beeman, "Taarof is an extraordinarily difficult concept encompassing a broad complex of behaviors which mark and underscore differences in social status</a:t>
            </a:r>
            <a:r>
              <a:rPr lang="en-US" sz="2400" dirty="0">
                <a:solidFill>
                  <a:srgbClr val="2021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361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E0929-AB1F-4B57-84B3-ED0DE0E66A28}"/>
              </a:ext>
            </a:extLst>
          </p:cNvPr>
          <p:cNvSpPr>
            <a:spLocks noGrp="1"/>
          </p:cNvSpPr>
          <p:nvPr>
            <p:ph idx="1"/>
          </p:nvPr>
        </p:nvSpPr>
        <p:spPr>
          <a:xfrm>
            <a:off x="838200" y="688932"/>
            <a:ext cx="10515600" cy="5488031"/>
          </a:xfrm>
        </p:spPr>
        <p:txBody>
          <a:bodyPr>
            <a:normAutofit/>
          </a:bodyPr>
          <a:lstStyle/>
          <a:p>
            <a:pPr algn="ct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Taarof is a part of a more general characteristic of Iranians’  personality:</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Living in a meaningfully </a:t>
            </a:r>
            <a:r>
              <a:rPr lang="en-US" sz="2000" dirty="0" err="1">
                <a:latin typeface="Times New Roman" panose="02020603050405020304" pitchFamily="18" charset="0"/>
                <a:cs typeface="Times New Roman" panose="02020603050405020304" pitchFamily="18" charset="0"/>
              </a:rPr>
              <a:t>splitted</a:t>
            </a:r>
            <a:r>
              <a:rPr lang="en-US" sz="2000" dirty="0">
                <a:latin typeface="Times New Roman" panose="02020603050405020304" pitchFamily="18" charset="0"/>
                <a:cs typeface="Times New Roman" panose="02020603050405020304" pitchFamily="18" charset="0"/>
              </a:rPr>
              <a:t> inner and outer world.</a:t>
            </a:r>
          </a:p>
          <a:p>
            <a:r>
              <a:rPr lang="en-US" sz="2000" dirty="0">
                <a:latin typeface="Times New Roman" panose="02020603050405020304" pitchFamily="18" charset="0"/>
                <a:cs typeface="Times New Roman" panose="02020603050405020304" pitchFamily="18" charset="0"/>
              </a:rPr>
              <a:t>When this dualism comes to Iranians:</a:t>
            </a:r>
          </a:p>
          <a:p>
            <a:r>
              <a:rPr lang="en-US" sz="2000" dirty="0">
                <a:latin typeface="Times New Roman" panose="02020603050405020304" pitchFamily="18" charset="0"/>
                <a:cs typeface="Times New Roman" panose="02020603050405020304" pitchFamily="18" charset="0"/>
              </a:rPr>
              <a:t>Significant gap </a:t>
            </a:r>
          </a:p>
          <a:p>
            <a:r>
              <a:rPr lang="en-US" sz="2000" dirty="0">
                <a:latin typeface="Times New Roman" panose="02020603050405020304" pitchFamily="18" charset="0"/>
                <a:cs typeface="Times New Roman" panose="02020603050405020304" pitchFamily="18" charset="0"/>
              </a:rPr>
              <a:t>Contrast between these two parts</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socially accepted and even expected and admired</a:t>
            </a:r>
          </a:p>
          <a:p>
            <a:endParaRPr lang="en-US" sz="2000" dirty="0">
              <a:latin typeface="Times New Roman" panose="02020603050405020304" pitchFamily="18" charset="0"/>
              <a:cs typeface="Times New Roman" panose="02020603050405020304" pitchFamily="18" charset="0"/>
            </a:endParaRPr>
          </a:p>
          <a:p>
            <a:pPr marL="0" indent="0" algn="ctr">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understanding this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dualism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social functions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related to this dualism, its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historical roots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interaction between these two worlds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and the </a:t>
            </a:r>
            <a:r>
              <a:rPr lang="en-US" sz="2000" u="sng" dirty="0">
                <a:effectLst/>
                <a:latin typeface="Times New Roman" panose="02020603050405020304" pitchFamily="18" charset="0"/>
                <a:ea typeface="Calibri" panose="020F0502020204030204" pitchFamily="34" charset="0"/>
                <a:cs typeface="Times New Roman" panose="02020603050405020304" pitchFamily="18" charset="0"/>
              </a:rPr>
              <a:t>influence of this duality on individuals‘ personal and social lives</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is fundamental for understanding Iranian society.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67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B5BE70-4451-4286-9D79-27C26F755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76C668-3F88-414B-AAEE-1785E38D5D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70EA2AD-69F2-4384-89A0-D3C52B552270}"/>
              </a:ext>
            </a:extLst>
          </p:cNvPr>
          <p:cNvSpPr>
            <a:spLocks noGrp="1"/>
          </p:cNvSpPr>
          <p:nvPr>
            <p:ph type="title"/>
          </p:nvPr>
        </p:nvSpPr>
        <p:spPr>
          <a:xfrm>
            <a:off x="5941228" y="1151677"/>
            <a:ext cx="5218897" cy="4554647"/>
          </a:xfrm>
        </p:spPr>
        <p:txBody>
          <a:bodyPr anchor="ctr">
            <a:normAutofit/>
          </a:bodyPr>
          <a:lstStyle/>
          <a:p>
            <a:pPr>
              <a:lnSpc>
                <a:spcPct val="90000"/>
              </a:lnSpc>
            </a:pPr>
            <a:r>
              <a:rPr lang="en-US" sz="3200" dirty="0">
                <a:effectLst/>
                <a:latin typeface="Times New Roman" panose="02020603050405020304" pitchFamily="18" charset="0"/>
                <a:ea typeface="Calibri" panose="020F0502020204030204" pitchFamily="34" charset="0"/>
              </a:rPr>
              <a:t>This fact that Iranians do not speak to the directly sometimes cause foreigners to interpret this behavior as not being completely honest</a:t>
            </a:r>
            <a:endParaRPr lang="en-US" sz="3200" dirty="0"/>
          </a:p>
        </p:txBody>
      </p:sp>
      <p:sp>
        <p:nvSpPr>
          <p:cNvPr id="12" name="Freeform: Shape 11">
            <a:extLst>
              <a:ext uri="{FF2B5EF4-FFF2-40B4-BE49-F238E27FC236}">
                <a16:creationId xmlns:a16="http://schemas.microsoft.com/office/drawing/2014/main" id="{D58C5A54-E70B-4B9B-A7FE-D3A05561B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297762" cy="6858000"/>
          </a:xfrm>
          <a:custGeom>
            <a:avLst/>
            <a:gdLst>
              <a:gd name="connsiteX0" fmla="*/ 5297762 w 5297762"/>
              <a:gd name="connsiteY0" fmla="*/ 0 h 6858000"/>
              <a:gd name="connsiteX1" fmla="*/ 4654296 w 5297762"/>
              <a:gd name="connsiteY1" fmla="*/ 0 h 6858000"/>
              <a:gd name="connsiteX2" fmla="*/ 4470448 w 5297762"/>
              <a:gd name="connsiteY2" fmla="*/ 0 h 6858000"/>
              <a:gd name="connsiteX3" fmla="*/ 0 w 5297762"/>
              <a:gd name="connsiteY3" fmla="*/ 0 h 6858000"/>
              <a:gd name="connsiteX4" fmla="*/ 0 w 5297762"/>
              <a:gd name="connsiteY4" fmla="*/ 70650 h 6858000"/>
              <a:gd name="connsiteX5" fmla="*/ 13678 w 5297762"/>
              <a:gd name="connsiteY5" fmla="*/ 155673 h 6858000"/>
              <a:gd name="connsiteX6" fmla="*/ 37547 w 5297762"/>
              <a:gd name="connsiteY6" fmla="*/ 310664 h 6858000"/>
              <a:gd name="connsiteX7" fmla="*/ 60911 w 5297762"/>
              <a:gd name="connsiteY7" fmla="*/ 466340 h 6858000"/>
              <a:gd name="connsiteX8" fmla="*/ 80914 w 5297762"/>
              <a:gd name="connsiteY8" fmla="*/ 622703 h 6858000"/>
              <a:gd name="connsiteX9" fmla="*/ 101085 w 5297762"/>
              <a:gd name="connsiteY9" fmla="*/ 778379 h 6858000"/>
              <a:gd name="connsiteX10" fmla="*/ 119911 w 5297762"/>
              <a:gd name="connsiteY10" fmla="*/ 934742 h 6858000"/>
              <a:gd name="connsiteX11" fmla="*/ 136047 w 5297762"/>
              <a:gd name="connsiteY11" fmla="*/ 1089047 h 6858000"/>
              <a:gd name="connsiteX12" fmla="*/ 151343 w 5297762"/>
              <a:gd name="connsiteY12" fmla="*/ 1245409 h 6858000"/>
              <a:gd name="connsiteX13" fmla="*/ 165295 w 5297762"/>
              <a:gd name="connsiteY13" fmla="*/ 1401086 h 6858000"/>
              <a:gd name="connsiteX14" fmla="*/ 177397 w 5297762"/>
              <a:gd name="connsiteY14" fmla="*/ 1554019 h 6858000"/>
              <a:gd name="connsiteX15" fmla="*/ 189500 w 5297762"/>
              <a:gd name="connsiteY15" fmla="*/ 1709010 h 6858000"/>
              <a:gd name="connsiteX16" fmla="*/ 199585 w 5297762"/>
              <a:gd name="connsiteY16" fmla="*/ 1861943 h 6858000"/>
              <a:gd name="connsiteX17" fmla="*/ 207485 w 5297762"/>
              <a:gd name="connsiteY17" fmla="*/ 2014877 h 6858000"/>
              <a:gd name="connsiteX18" fmla="*/ 215722 w 5297762"/>
              <a:gd name="connsiteY18" fmla="*/ 2167124 h 6858000"/>
              <a:gd name="connsiteX19" fmla="*/ 222613 w 5297762"/>
              <a:gd name="connsiteY19" fmla="*/ 2318000 h 6858000"/>
              <a:gd name="connsiteX20" fmla="*/ 227488 w 5297762"/>
              <a:gd name="connsiteY20" fmla="*/ 2467505 h 6858000"/>
              <a:gd name="connsiteX21" fmla="*/ 231690 w 5297762"/>
              <a:gd name="connsiteY21" fmla="*/ 2617009 h 6858000"/>
              <a:gd name="connsiteX22" fmla="*/ 235724 w 5297762"/>
              <a:gd name="connsiteY22" fmla="*/ 2765142 h 6858000"/>
              <a:gd name="connsiteX23" fmla="*/ 237573 w 5297762"/>
              <a:gd name="connsiteY23" fmla="*/ 2911217 h 6858000"/>
              <a:gd name="connsiteX24" fmla="*/ 239590 w 5297762"/>
              <a:gd name="connsiteY24" fmla="*/ 3057293 h 6858000"/>
              <a:gd name="connsiteX25" fmla="*/ 240599 w 5297762"/>
              <a:gd name="connsiteY25" fmla="*/ 3201311 h 6858000"/>
              <a:gd name="connsiteX26" fmla="*/ 239590 w 5297762"/>
              <a:gd name="connsiteY26" fmla="*/ 3343957 h 6858000"/>
              <a:gd name="connsiteX27" fmla="*/ 239590 w 5297762"/>
              <a:gd name="connsiteY27" fmla="*/ 3485232 h 6858000"/>
              <a:gd name="connsiteX28" fmla="*/ 237573 w 5297762"/>
              <a:gd name="connsiteY28" fmla="*/ 3625135 h 6858000"/>
              <a:gd name="connsiteX29" fmla="*/ 234548 w 5297762"/>
              <a:gd name="connsiteY29" fmla="*/ 3762295 h 6858000"/>
              <a:gd name="connsiteX30" fmla="*/ 231690 w 5297762"/>
              <a:gd name="connsiteY30" fmla="*/ 3898083 h 6858000"/>
              <a:gd name="connsiteX31" fmla="*/ 228496 w 5297762"/>
              <a:gd name="connsiteY31" fmla="*/ 4031129 h 6858000"/>
              <a:gd name="connsiteX32" fmla="*/ 223622 w 5297762"/>
              <a:gd name="connsiteY32" fmla="*/ 4163488 h 6858000"/>
              <a:gd name="connsiteX33" fmla="*/ 218411 w 5297762"/>
              <a:gd name="connsiteY33" fmla="*/ 4293789 h 6858000"/>
              <a:gd name="connsiteX34" fmla="*/ 213705 w 5297762"/>
              <a:gd name="connsiteY34" fmla="*/ 4421348 h 6858000"/>
              <a:gd name="connsiteX35" fmla="*/ 200425 w 5297762"/>
              <a:gd name="connsiteY35" fmla="*/ 4670294 h 6858000"/>
              <a:gd name="connsiteX36" fmla="*/ 186306 w 5297762"/>
              <a:gd name="connsiteY36" fmla="*/ 4908952 h 6858000"/>
              <a:gd name="connsiteX37" fmla="*/ 171514 w 5297762"/>
              <a:gd name="connsiteY37" fmla="*/ 5138009 h 6858000"/>
              <a:gd name="connsiteX38" fmla="*/ 155209 w 5297762"/>
              <a:gd name="connsiteY38" fmla="*/ 5354722 h 6858000"/>
              <a:gd name="connsiteX39" fmla="*/ 138232 w 5297762"/>
              <a:gd name="connsiteY39" fmla="*/ 5561834 h 6858000"/>
              <a:gd name="connsiteX40" fmla="*/ 119911 w 5297762"/>
              <a:gd name="connsiteY40" fmla="*/ 5753858 h 6858000"/>
              <a:gd name="connsiteX41" fmla="*/ 101925 w 5297762"/>
              <a:gd name="connsiteY41" fmla="*/ 5934223 h 6858000"/>
              <a:gd name="connsiteX42" fmla="*/ 83940 w 5297762"/>
              <a:gd name="connsiteY42" fmla="*/ 6100187 h 6858000"/>
              <a:gd name="connsiteX43" fmla="*/ 66963 w 5297762"/>
              <a:gd name="connsiteY43" fmla="*/ 6252434 h 6858000"/>
              <a:gd name="connsiteX44" fmla="*/ 50826 w 5297762"/>
              <a:gd name="connsiteY44" fmla="*/ 6387537 h 6858000"/>
              <a:gd name="connsiteX45" fmla="*/ 35530 w 5297762"/>
              <a:gd name="connsiteY45" fmla="*/ 6509609 h 6858000"/>
              <a:gd name="connsiteX46" fmla="*/ 22755 w 5297762"/>
              <a:gd name="connsiteY46" fmla="*/ 6612479 h 6858000"/>
              <a:gd name="connsiteX47" fmla="*/ 10653 w 5297762"/>
              <a:gd name="connsiteY47" fmla="*/ 6698890 h 6858000"/>
              <a:gd name="connsiteX48" fmla="*/ 0 w 5297762"/>
              <a:gd name="connsiteY48" fmla="*/ 6771890 h 6858000"/>
              <a:gd name="connsiteX49" fmla="*/ 0 w 5297762"/>
              <a:gd name="connsiteY49" fmla="*/ 6858000 h 6858000"/>
              <a:gd name="connsiteX50" fmla="*/ 4470448 w 5297762"/>
              <a:gd name="connsiteY50" fmla="*/ 6858000 h 6858000"/>
              <a:gd name="connsiteX51" fmla="*/ 4654296 w 5297762"/>
              <a:gd name="connsiteY51" fmla="*/ 6858000 h 6858000"/>
              <a:gd name="connsiteX52" fmla="*/ 5297762 w 5297762"/>
              <a:gd name="connsiteY5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297762" h="6858000">
                <a:moveTo>
                  <a:pt x="5297762" y="0"/>
                </a:moveTo>
                <a:lnTo>
                  <a:pt x="4654296" y="0"/>
                </a:lnTo>
                <a:lnTo>
                  <a:pt x="4470448" y="0"/>
                </a:lnTo>
                <a:lnTo>
                  <a:pt x="0" y="0"/>
                </a:lnTo>
                <a:lnTo>
                  <a:pt x="0" y="70650"/>
                </a:lnTo>
                <a:lnTo>
                  <a:pt x="13678" y="155673"/>
                </a:lnTo>
                <a:lnTo>
                  <a:pt x="37547" y="310664"/>
                </a:lnTo>
                <a:lnTo>
                  <a:pt x="60911" y="466340"/>
                </a:lnTo>
                <a:lnTo>
                  <a:pt x="80914" y="622703"/>
                </a:lnTo>
                <a:lnTo>
                  <a:pt x="101085" y="778379"/>
                </a:lnTo>
                <a:lnTo>
                  <a:pt x="119911" y="934742"/>
                </a:lnTo>
                <a:lnTo>
                  <a:pt x="136047" y="1089047"/>
                </a:lnTo>
                <a:lnTo>
                  <a:pt x="151343" y="1245409"/>
                </a:lnTo>
                <a:lnTo>
                  <a:pt x="165295" y="1401086"/>
                </a:lnTo>
                <a:lnTo>
                  <a:pt x="177397" y="1554019"/>
                </a:lnTo>
                <a:lnTo>
                  <a:pt x="189500" y="1709010"/>
                </a:lnTo>
                <a:lnTo>
                  <a:pt x="199585" y="1861943"/>
                </a:lnTo>
                <a:lnTo>
                  <a:pt x="207485" y="2014877"/>
                </a:lnTo>
                <a:lnTo>
                  <a:pt x="215722" y="2167124"/>
                </a:lnTo>
                <a:lnTo>
                  <a:pt x="222613" y="2318000"/>
                </a:lnTo>
                <a:lnTo>
                  <a:pt x="227488" y="2467505"/>
                </a:lnTo>
                <a:lnTo>
                  <a:pt x="231690" y="2617009"/>
                </a:lnTo>
                <a:lnTo>
                  <a:pt x="235724" y="2765142"/>
                </a:lnTo>
                <a:lnTo>
                  <a:pt x="237573" y="2911217"/>
                </a:lnTo>
                <a:lnTo>
                  <a:pt x="239590" y="3057293"/>
                </a:lnTo>
                <a:lnTo>
                  <a:pt x="240599" y="3201311"/>
                </a:lnTo>
                <a:lnTo>
                  <a:pt x="239590" y="3343957"/>
                </a:lnTo>
                <a:lnTo>
                  <a:pt x="239590" y="3485232"/>
                </a:lnTo>
                <a:lnTo>
                  <a:pt x="237573" y="3625135"/>
                </a:lnTo>
                <a:lnTo>
                  <a:pt x="234548" y="3762295"/>
                </a:lnTo>
                <a:lnTo>
                  <a:pt x="231690" y="3898083"/>
                </a:lnTo>
                <a:lnTo>
                  <a:pt x="228496" y="4031129"/>
                </a:lnTo>
                <a:lnTo>
                  <a:pt x="223622" y="4163488"/>
                </a:lnTo>
                <a:lnTo>
                  <a:pt x="218411" y="4293789"/>
                </a:lnTo>
                <a:lnTo>
                  <a:pt x="213705" y="4421348"/>
                </a:lnTo>
                <a:lnTo>
                  <a:pt x="200425" y="4670294"/>
                </a:lnTo>
                <a:lnTo>
                  <a:pt x="186306" y="4908952"/>
                </a:lnTo>
                <a:lnTo>
                  <a:pt x="171514" y="5138009"/>
                </a:lnTo>
                <a:lnTo>
                  <a:pt x="155209" y="5354722"/>
                </a:lnTo>
                <a:lnTo>
                  <a:pt x="138232" y="5561834"/>
                </a:lnTo>
                <a:lnTo>
                  <a:pt x="119911" y="5753858"/>
                </a:lnTo>
                <a:lnTo>
                  <a:pt x="101925" y="5934223"/>
                </a:lnTo>
                <a:lnTo>
                  <a:pt x="83940" y="6100187"/>
                </a:lnTo>
                <a:lnTo>
                  <a:pt x="66963" y="6252434"/>
                </a:lnTo>
                <a:lnTo>
                  <a:pt x="50826" y="6387537"/>
                </a:lnTo>
                <a:lnTo>
                  <a:pt x="35530" y="6509609"/>
                </a:lnTo>
                <a:lnTo>
                  <a:pt x="22755" y="6612479"/>
                </a:lnTo>
                <a:lnTo>
                  <a:pt x="10653" y="6698890"/>
                </a:lnTo>
                <a:lnTo>
                  <a:pt x="0" y="6771890"/>
                </a:lnTo>
                <a:lnTo>
                  <a:pt x="0" y="6858000"/>
                </a:lnTo>
                <a:lnTo>
                  <a:pt x="4470448" y="6858000"/>
                </a:lnTo>
                <a:lnTo>
                  <a:pt x="4654296" y="6858000"/>
                </a:lnTo>
                <a:lnTo>
                  <a:pt x="5297762" y="6858000"/>
                </a:lnTo>
                <a:close/>
              </a:path>
            </a:pathLst>
          </a:cu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FCB0037-F88E-4E7D-B408-9018C74BC295}"/>
              </a:ext>
            </a:extLst>
          </p:cNvPr>
          <p:cNvSpPr>
            <a:spLocks noGrp="1"/>
          </p:cNvSpPr>
          <p:nvPr>
            <p:ph idx="1"/>
          </p:nvPr>
        </p:nvSpPr>
        <p:spPr>
          <a:xfrm>
            <a:off x="685802" y="1151677"/>
            <a:ext cx="3968492" cy="4718897"/>
          </a:xfrm>
        </p:spPr>
        <p:txBody>
          <a:bodyPr anchor="ctr">
            <a:normAutofit fontScale="92500"/>
          </a:bodyPr>
          <a:lstStyle/>
          <a:p>
            <a:r>
              <a:rPr lang="en-US" sz="2400" dirty="0">
                <a:effectLst/>
                <a:latin typeface="Times New Roman" panose="02020603050405020304" pitchFamily="18" charset="0"/>
                <a:ea typeface="Calibri" panose="020F0502020204030204" pitchFamily="34" charset="0"/>
              </a:rPr>
              <a:t>This is, a heritage of a very old cultural manner of being respectful. Generally being so direct and straight is considered a rude manner.</a:t>
            </a:r>
          </a:p>
          <a:p>
            <a:r>
              <a:rPr lang="en-US" sz="2400" dirty="0">
                <a:effectLst/>
                <a:latin typeface="Times New Roman" panose="02020603050405020304" pitchFamily="18" charset="0"/>
                <a:ea typeface="Calibri" panose="020F0502020204030204" pitchFamily="34" charset="0"/>
              </a:rPr>
              <a:t>In contract, it is more admired to express what others wish to hear. </a:t>
            </a:r>
          </a:p>
          <a:p>
            <a:r>
              <a:rPr lang="en-US" sz="2400" dirty="0">
                <a:effectLst/>
                <a:latin typeface="Times New Roman" panose="02020603050405020304" pitchFamily="18" charset="0"/>
                <a:ea typeface="Calibri" panose="020F0502020204030204" pitchFamily="34" charset="0"/>
              </a:rPr>
              <a:t>The importance of others is a noticeable character of Iranians etiquette which increase the discussed duality in the people’s social behav</a:t>
            </a:r>
            <a:r>
              <a:rPr lang="en-US" dirty="0">
                <a:effectLst/>
                <a:latin typeface="Times New Roman" panose="02020603050405020304" pitchFamily="18" charset="0"/>
                <a:ea typeface="Calibri" panose="020F0502020204030204" pitchFamily="34" charset="0"/>
              </a:rPr>
              <a:t>ior</a:t>
            </a:r>
            <a:endParaRPr lang="en-US" dirty="0"/>
          </a:p>
        </p:txBody>
      </p:sp>
    </p:spTree>
    <p:extLst>
      <p:ext uri="{BB962C8B-B14F-4D97-AF65-F5344CB8AC3E}">
        <p14:creationId xmlns:p14="http://schemas.microsoft.com/office/powerpoint/2010/main" val="25818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DD98D-2B98-41DB-A461-B7FC2ACD1D9E}"/>
              </a:ext>
            </a:extLst>
          </p:cNvPr>
          <p:cNvSpPr>
            <a:spLocks noGrp="1"/>
          </p:cNvSpPr>
          <p:nvPr>
            <p:ph type="title"/>
          </p:nvPr>
        </p:nvSpPr>
        <p:spPr>
          <a:xfrm>
            <a:off x="685799" y="1150076"/>
            <a:ext cx="3659389" cy="4557849"/>
          </a:xfrm>
        </p:spPr>
        <p:txBody>
          <a:bodyPr>
            <a:normAutofit/>
          </a:bodyPr>
          <a:lstStyle/>
          <a:p>
            <a:pPr algn="r"/>
            <a:r>
              <a:rPr lang="en-US" sz="3100" dirty="0">
                <a:latin typeface="Times New Roman" panose="02020603050405020304" pitchFamily="18" charset="0"/>
                <a:cs typeface="Times New Roman" panose="02020603050405020304" pitchFamily="18" charset="0"/>
              </a:rPr>
              <a:t>Another sociologically important question: </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BAF833B-46A6-48BE-9658-7526E4F79523}"/>
              </a:ext>
            </a:extLst>
          </p:cNvPr>
          <p:cNvSpPr>
            <a:spLocks noGrp="1"/>
          </p:cNvSpPr>
          <p:nvPr>
            <p:ph idx="1"/>
          </p:nvPr>
        </p:nvSpPr>
        <p:spPr>
          <a:xfrm>
            <a:off x="4988658" y="1150076"/>
            <a:ext cx="6517543" cy="4557849"/>
          </a:xfrm>
        </p:spPr>
        <p:txBody>
          <a:bodyPr>
            <a:normAutofit/>
          </a:bodyPr>
          <a:lstStyle/>
          <a:p>
            <a:pPr marL="0" indent="0" algn="ctr">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What is/was the social function of this phenomenon (duality)?</a:t>
            </a:r>
          </a:p>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social phenomenon needs to have at a or some social function for the given society at least for a period to be internalized and to be transferred to next generations and produce the social world.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166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21064-01B1-4575-A1DB-A24000000FF3}"/>
              </a:ext>
            </a:extLst>
          </p:cNvPr>
          <p:cNvSpPr>
            <a:spLocks noGrp="1"/>
          </p:cNvSpPr>
          <p:nvPr>
            <p:ph type="title"/>
          </p:nvPr>
        </p:nvSpPr>
        <p:spPr>
          <a:xfrm>
            <a:off x="685801" y="609600"/>
            <a:ext cx="10131425" cy="1256779"/>
          </a:xfrm>
        </p:spPr>
        <p:txBody>
          <a:bodyPr/>
          <a:lstStyle/>
          <a:p>
            <a:pPr algn="ctr"/>
            <a:r>
              <a:rPr lang="en-US" dirty="0"/>
              <a:t>The social functions of discussed duality in Iranian’s social manner</a:t>
            </a:r>
          </a:p>
        </p:txBody>
      </p:sp>
      <p:sp>
        <p:nvSpPr>
          <p:cNvPr id="3" name="Content Placeholder 2">
            <a:extLst>
              <a:ext uri="{FF2B5EF4-FFF2-40B4-BE49-F238E27FC236}">
                <a16:creationId xmlns:a16="http://schemas.microsoft.com/office/drawing/2014/main" id="{06763517-FDE0-4058-98E9-E603533F0D47}"/>
              </a:ext>
            </a:extLst>
          </p:cNvPr>
          <p:cNvSpPr>
            <a:spLocks noGrp="1"/>
          </p:cNvSpPr>
          <p:nvPr>
            <p:ph idx="1"/>
          </p:nvPr>
        </p:nvSpPr>
        <p:spPr>
          <a:xfrm>
            <a:off x="685801" y="1866379"/>
            <a:ext cx="10131425" cy="4521896"/>
          </a:xfrm>
        </p:spPr>
        <p:txBody>
          <a:bodyPr>
            <a:normAutofit/>
          </a:bodyPr>
          <a:lstStyle/>
          <a:p>
            <a:r>
              <a:rPr lang="en-US" dirty="0">
                <a:latin typeface="Times New Roman" panose="02020603050405020304" pitchFamily="18" charset="0"/>
                <a:cs typeface="Times New Roman" panose="02020603050405020304" pitchFamily="18" charset="0"/>
              </a:rPr>
              <a:t>Contemporary functions:</a:t>
            </a:r>
          </a:p>
          <a:p>
            <a:pPr marL="342900" indent="-342900">
              <a:buAutoNum type="arabicParenR"/>
            </a:pPr>
            <a:r>
              <a:rPr lang="en-US" dirty="0">
                <a:effectLst/>
                <a:latin typeface="Times New Roman" panose="02020603050405020304" pitchFamily="18" charset="0"/>
                <a:ea typeface="Calibri" panose="020F0502020204030204" pitchFamily="34" charset="0"/>
                <a:cs typeface="Times New Roman" panose="02020603050405020304" pitchFamily="18" charset="0"/>
              </a:rPr>
              <a:t>to be not considered as a rude person and to be accepted in your family and friends respectfully as a member of the group</a:t>
            </a:r>
          </a:p>
          <a:p>
            <a:pPr marL="514350" indent="-514350">
              <a:buAutoNum type="arabicParenR"/>
            </a:pPr>
            <a:r>
              <a:rPr lang="en-US" dirty="0">
                <a:latin typeface="Times New Roman" panose="02020603050405020304" pitchFamily="18" charset="0"/>
                <a:cs typeface="Times New Roman" panose="02020603050405020304" pitchFamily="18" charset="0"/>
              </a:rPr>
              <a:t>To </a:t>
            </a:r>
            <a:r>
              <a:rPr lang="en-US" dirty="0">
                <a:effectLst/>
                <a:latin typeface="Times New Roman" panose="02020603050405020304" pitchFamily="18" charset="0"/>
                <a:ea typeface="Calibri" panose="020F0502020204030204" pitchFamily="34" charset="0"/>
                <a:cs typeface="Times New Roman" panose="02020603050405020304" pitchFamily="18" charset="0"/>
              </a:rPr>
              <a:t>determine or emphasize the social position or social ranking of individual in communications.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buFontTx/>
              <a:buChar char="-"/>
            </a:pPr>
            <a:r>
              <a:rPr lang="en-US" dirty="0">
                <a:latin typeface="Times New Roman" panose="02020603050405020304" pitchFamily="18" charset="0"/>
                <a:cs typeface="Times New Roman" panose="02020603050405020304" pitchFamily="18" charset="0"/>
              </a:rPr>
              <a:t>Dualism: </a:t>
            </a:r>
            <a:r>
              <a:rPr lang="en-US" dirty="0">
                <a:effectLst/>
                <a:latin typeface="Times New Roman" panose="02020603050405020304" pitchFamily="18" charset="0"/>
                <a:ea typeface="Calibri" panose="020F0502020204030204" pitchFamily="34" charset="0"/>
                <a:cs typeface="Times New Roman" panose="02020603050405020304" pitchFamily="18" charset="0"/>
              </a:rPr>
              <a:t>a symbol of and a tool for distributed social power in an individual level in the society</a:t>
            </a:r>
          </a:p>
          <a:p>
            <a:r>
              <a:rPr lang="en-US" dirty="0">
                <a:latin typeface="Times New Roman" panose="02020603050405020304" pitchFamily="18" charset="0"/>
                <a:cs typeface="Times New Roman" panose="02020603050405020304" pitchFamily="18" charset="0"/>
              </a:rPr>
              <a:t>Function in past: </a:t>
            </a:r>
          </a:p>
          <a:p>
            <a:pPr marL="0"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manner of being conservative and increasing the gap between themselves and others or between inner and outer world was a strategy to survive the external threats. </a:t>
            </a:r>
          </a:p>
          <a:p>
            <a:pPr marL="0"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due to this strategy that Iranians could maintain their original culture despite so many attacks and cultural predominance of other societies and cultures during the time. </a:t>
            </a:r>
          </a:p>
          <a:p>
            <a:pPr marL="0" indent="0">
              <a:buNone/>
            </a:pPr>
            <a:r>
              <a:rPr lang="en-US" dirty="0">
                <a:effectLst/>
                <a:latin typeface="Times New Roman" panose="02020603050405020304" pitchFamily="18" charset="0"/>
                <a:ea typeface="Calibri" panose="020F0502020204030204" pitchFamily="34" charset="0"/>
                <a:cs typeface="Times New Roman" panose="02020603050405020304" pitchFamily="18" charset="0"/>
              </a:rPr>
              <a:t>this feature gives Iranians more flexibility to accept some changes apparently but continue to remain their own cultures originally.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070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4C53D-A986-44C2-9838-91FEE021F6EA}"/>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linguistic explanation for very respectful social face of Iranians</a:t>
            </a:r>
          </a:p>
        </p:txBody>
      </p:sp>
      <p:sp>
        <p:nvSpPr>
          <p:cNvPr id="3" name="Content Placeholder 2">
            <a:extLst>
              <a:ext uri="{FF2B5EF4-FFF2-40B4-BE49-F238E27FC236}">
                <a16:creationId xmlns:a16="http://schemas.microsoft.com/office/drawing/2014/main" id="{0B6FA6E7-1D8F-4C80-9D18-3B3FBD757E8D}"/>
              </a:ext>
            </a:extLst>
          </p:cNvPr>
          <p:cNvSpPr>
            <a:spLocks noGrp="1"/>
          </p:cNvSpPr>
          <p:nvPr>
            <p:ph idx="1"/>
          </p:nvPr>
        </p:nvSpPr>
        <p:spPr/>
        <p:txBody>
          <a:bodyPr>
            <a:normAutofit/>
          </a:bodyPr>
          <a:lstStyle/>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exaggerated politeness toward others and generally nicer public performance or face as a heritage of admired poetic aspect of Iranians’ culture</a:t>
            </a: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not being direct, using stylistic or literary language, adding emotions and exaggeration are the common character of both poetry and Iranians’ etiquette.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poetic spirit has blown in the blood of all of us Iranians. The most important Iranian thinkers, most of them from ancient times, have been poets. That is why a speech full of kindness and admiration still flows in us.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042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67D8B9-2E26-426F-881F-ADC64AA0F371}"/>
              </a:ext>
            </a:extLst>
          </p:cNvPr>
          <p:cNvSpPr>
            <a:spLocks noGrp="1"/>
          </p:cNvSpPr>
          <p:nvPr>
            <p:ph type="title"/>
          </p:nvPr>
        </p:nvSpPr>
        <p:spPr>
          <a:xfrm>
            <a:off x="685801" y="533400"/>
            <a:ext cx="10820400" cy="1177092"/>
          </a:xfrm>
        </p:spPr>
        <p:txBody>
          <a:bodyPr anchor="b">
            <a:normAutofit/>
          </a:bodyPr>
          <a:lstStyle/>
          <a:p>
            <a:pPr algn="ctr"/>
            <a:r>
              <a:rPr lang="en-US" sz="4400">
                <a:latin typeface="Times New Roman" panose="02020603050405020304" pitchFamily="18" charset="0"/>
                <a:cs typeface="Times New Roman" panose="02020603050405020304" pitchFamily="18" charset="0"/>
              </a:rPr>
              <a:t>Methodological point </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FE4063-22A5-4998-8A57-7135CA31FAA1}"/>
              </a:ext>
            </a:extLst>
          </p:cNvPr>
          <p:cNvSpPr>
            <a:spLocks noGrp="1"/>
          </p:cNvSpPr>
          <p:nvPr>
            <p:ph idx="1"/>
          </p:nvPr>
        </p:nvSpPr>
        <p:spPr>
          <a:xfrm>
            <a:off x="685801" y="2243892"/>
            <a:ext cx="10820400" cy="3903690"/>
          </a:xfrm>
        </p:spPr>
        <p:txBody>
          <a:bodyPr anchor="t">
            <a:noAutofit/>
          </a:bodyPr>
          <a:lstStyle/>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When it comes to Iran, conducting surveys and using questionnaires for collecting people’s attitudes, believes and perceived feelings is not a trustworthy and precise approach.</a:t>
            </a: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You cannot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expect gathering valid data using methods that involve respondents in surface such as questionnaire, short term personal connections, focus groups, experimental methods, and so forth.</a:t>
            </a:r>
          </a:p>
          <a:p>
            <a:r>
              <a:rPr lang="en-US" sz="2800" dirty="0">
                <a:latin typeface="Times New Roman" panose="02020603050405020304" pitchFamily="18" charset="0"/>
                <a:ea typeface="Times New Roman" panose="02020603050405020304" pitchFamily="18" charset="0"/>
                <a:cs typeface="Times New Roman" panose="02020603050405020304" pitchFamily="18" charset="0"/>
              </a:rPr>
              <a:t>You need to use deeper approaches such as phenomenology, grounded theory, case study, hermeneutic, anthropology etc.</a:t>
            </a:r>
          </a:p>
        </p:txBody>
      </p:sp>
    </p:spTree>
    <p:extLst>
      <p:ext uri="{BB962C8B-B14F-4D97-AF65-F5344CB8AC3E}">
        <p14:creationId xmlns:p14="http://schemas.microsoft.com/office/powerpoint/2010/main" val="237549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240E3-ED7C-4B8B-973C-92BA467973C9}"/>
              </a:ext>
            </a:extLst>
          </p:cNvPr>
          <p:cNvSpPr>
            <a:spLocks noGrp="1"/>
          </p:cNvSpPr>
          <p:nvPr>
            <p:ph type="title"/>
          </p:nvPr>
        </p:nvSpPr>
        <p:spPr>
          <a:xfrm>
            <a:off x="685800" y="1150076"/>
            <a:ext cx="3295324" cy="4557849"/>
          </a:xfrm>
        </p:spPr>
        <p:txBody>
          <a:bodyPr>
            <a:normAutofit/>
          </a:bodyPr>
          <a:lstStyle/>
          <a:p>
            <a:r>
              <a:rPr lang="en-US" sz="3200" dirty="0">
                <a:latin typeface="Times New Roman" panose="02020603050405020304" pitchFamily="18" charset="0"/>
                <a:cs typeface="Times New Roman" panose="02020603050405020304" pitchFamily="18" charset="0"/>
              </a:rPr>
              <a:t>Other interesting subjects to be studied about the society of Iran</a:t>
            </a:r>
            <a:r>
              <a:rPr lang="en-US" dirty="0">
                <a:latin typeface="Times New Roman" panose="02020603050405020304" pitchFamily="18" charset="0"/>
                <a:cs typeface="Times New Roman" panose="02020603050405020304" pitchFamily="18" charset="0"/>
              </a:rPr>
              <a:t>: </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16CBDC6-C7F9-4954-A21D-92DE15585D15}"/>
              </a:ext>
            </a:extLst>
          </p:cNvPr>
          <p:cNvSpPr>
            <a:spLocks noGrp="1"/>
          </p:cNvSpPr>
          <p:nvPr>
            <p:ph idx="1"/>
          </p:nvPr>
        </p:nvSpPr>
        <p:spPr>
          <a:xfrm>
            <a:off x="4371584" y="864296"/>
            <a:ext cx="7134617" cy="5298509"/>
          </a:xfrm>
        </p:spPr>
        <p:txBody>
          <a:bodyPr>
            <a:normAutofit/>
          </a:bodyPr>
          <a:lstStyle/>
          <a:p>
            <a:pPr marR="0" lvl="0" rt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characteristics of the family institution in Iran and the family-oriented social values</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patterns on intimate interpersonal relationship and love/ the marriage institution in Iran</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patterns of parenting through which he social values and norms are transferred to the next generations</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Different structures of cities in Iran with different parts for lower and higher classes</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Inequality and social gap between different classes of society and the social problems related to this inequality    </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Different etiquettes and norms in various ethnicities and the important subject of social unity and solidarity in the society including various ethnics</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Different structure of shop centers and bazars which are more local and privet businesses and foundations instead of companies</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Cultural characteristics of Iranians which is not alongside with long-term thinking and cooperation </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Economy structure of the society and the lack of supporting policies for corporations </a:t>
            </a:r>
          </a:p>
          <a:p>
            <a:pPr marR="0" lvl="0">
              <a:lnSpc>
                <a:spcPct val="90000"/>
              </a:lnSpc>
              <a:spcBef>
                <a:spcPts val="0"/>
              </a:spcBef>
              <a:spcAft>
                <a:spcPts val="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ongoing problem of traffic that based on my own studies roots both in social manner of people and more than that in the management of the city which is a non-centralized managing opposed to the centralized hierarchy of power in Iran</a:t>
            </a:r>
          </a:p>
          <a:p>
            <a:pPr marR="0" lvl="0">
              <a:lnSpc>
                <a:spcPct val="90000"/>
              </a:lnSpc>
              <a:spcBef>
                <a:spcPts val="0"/>
              </a:spcBef>
              <a:spcAft>
                <a:spcPts val="800"/>
              </a:spcAft>
              <a:buFont typeface="Wingdings" panose="05000000000000000000" pitchFamily="2" charset="2"/>
              <a:buChar char="q"/>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controversial expressions of Iranians about their national identity which is a sign of the crisis of identity in the contemporary society of Iran </a:t>
            </a:r>
          </a:p>
        </p:txBody>
      </p:sp>
    </p:spTree>
    <p:extLst>
      <p:ext uri="{BB962C8B-B14F-4D97-AF65-F5344CB8AC3E}">
        <p14:creationId xmlns:p14="http://schemas.microsoft.com/office/powerpoint/2010/main" val="3071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
                                            <p:txEl>
                                              <p:pRg st="8" end="8"/>
                                            </p:txEl>
                                          </p:spTgt>
                                        </p:tgtEl>
                                        <p:attrNameLst>
                                          <p:attrName>style.visibility</p:attrName>
                                        </p:attrNameLst>
                                      </p:cBhvr>
                                      <p:to>
                                        <p:strVal val="visible"/>
                                      </p:to>
                                    </p:set>
                                    <p:animEffect transition="in" filter="fade">
                                      <p:cBhvr>
                                        <p:cTn id="69" dur="1000"/>
                                        <p:tgtEl>
                                          <p:spTgt spid="3">
                                            <p:txEl>
                                              <p:pRg st="8" end="8"/>
                                            </p:txEl>
                                          </p:spTgt>
                                        </p:tgtEl>
                                      </p:cBhvr>
                                    </p:animEffect>
                                    <p:anim calcmode="lin" valueType="num">
                                      <p:cBhvr>
                                        <p:cTn id="7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
                                            <p:txEl>
                                              <p:pRg st="9" end="9"/>
                                            </p:txEl>
                                          </p:spTgt>
                                        </p:tgtEl>
                                        <p:attrNameLst>
                                          <p:attrName>style.visibility</p:attrName>
                                        </p:attrNameLst>
                                      </p:cBhvr>
                                      <p:to>
                                        <p:strVal val="visible"/>
                                      </p:to>
                                    </p:set>
                                    <p:animEffect transition="in" filter="fade">
                                      <p:cBhvr>
                                        <p:cTn id="76" dur="1000"/>
                                        <p:tgtEl>
                                          <p:spTgt spid="3">
                                            <p:txEl>
                                              <p:pRg st="9" end="9"/>
                                            </p:txEl>
                                          </p:spTgt>
                                        </p:tgtEl>
                                      </p:cBhvr>
                                    </p:animEffect>
                                    <p:anim calcmode="lin" valueType="num">
                                      <p:cBhvr>
                                        <p:cTn id="7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
                                            <p:txEl>
                                              <p:pRg st="10" end="10"/>
                                            </p:txEl>
                                          </p:spTgt>
                                        </p:tgtEl>
                                        <p:attrNameLst>
                                          <p:attrName>style.visibility</p:attrName>
                                        </p:attrNameLst>
                                      </p:cBhvr>
                                      <p:to>
                                        <p:strVal val="visible"/>
                                      </p:to>
                                    </p:set>
                                    <p:animEffect transition="in" filter="fade">
                                      <p:cBhvr>
                                        <p:cTn id="83" dur="1000"/>
                                        <p:tgtEl>
                                          <p:spTgt spid="3">
                                            <p:txEl>
                                              <p:pRg st="10" end="10"/>
                                            </p:txEl>
                                          </p:spTgt>
                                        </p:tgtEl>
                                      </p:cBhvr>
                                    </p:animEffect>
                                    <p:anim calcmode="lin" valueType="num">
                                      <p:cBhvr>
                                        <p:cTn id="8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6DB0B2-F452-4C75-996B-62EF3B557CC0}"/>
              </a:ext>
            </a:extLst>
          </p:cNvPr>
          <p:cNvSpPr>
            <a:spLocks noGrp="1"/>
          </p:cNvSpPr>
          <p:nvPr>
            <p:ph idx="1"/>
          </p:nvPr>
        </p:nvSpPr>
        <p:spPr>
          <a:xfrm>
            <a:off x="300624" y="400834"/>
            <a:ext cx="11473841" cy="5912284"/>
          </a:xfrm>
        </p:spPr>
        <p:txBody>
          <a:bodyPr>
            <a:normAutofit/>
          </a:bodyPr>
          <a:lstStyle/>
          <a:p>
            <a:pPr algn="just"/>
            <a:r>
              <a:rPr lang="en-US" sz="2400" dirty="0">
                <a:effectLst/>
                <a:latin typeface="Times New Roman" panose="02020603050405020304" pitchFamily="18" charset="0"/>
                <a:ea typeface="Calibri" panose="020F0502020204030204" pitchFamily="34" charset="0"/>
              </a:rPr>
              <a:t>fundamental skills that a sociologist or whoever intend to understand a society should consider to be equipped with:</a:t>
            </a:r>
          </a:p>
          <a:p>
            <a:pPr algn="just"/>
            <a:r>
              <a:rPr lang="en-US" sz="2400" dirty="0">
                <a:effectLst/>
                <a:latin typeface="Times New Roman" panose="02020603050405020304" pitchFamily="18" charset="0"/>
                <a:ea typeface="Calibri" panose="020F0502020204030204" pitchFamily="34" charset="0"/>
              </a:rPr>
              <a:t>Observation and,</a:t>
            </a:r>
          </a:p>
          <a:p>
            <a:pPr algn="just"/>
            <a:r>
              <a:rPr lang="en-US" sz="2400" dirty="0">
                <a:effectLst/>
                <a:latin typeface="Times New Roman" panose="02020603050405020304" pitchFamily="18" charset="0"/>
                <a:ea typeface="Calibri" panose="020F0502020204030204" pitchFamily="34" charset="0"/>
              </a:rPr>
              <a:t> questioning in a sociological way</a:t>
            </a:r>
          </a:p>
          <a:p>
            <a:pPr algn="just"/>
            <a:r>
              <a:rPr lang="en-US" sz="2400" dirty="0">
                <a:effectLst/>
                <a:latin typeface="Times New Roman" panose="02020603050405020304" pitchFamily="18" charset="0"/>
                <a:ea typeface="Calibri" panose="020F0502020204030204" pitchFamily="34" charset="0"/>
              </a:rPr>
              <a:t>sociological imagination</a:t>
            </a:r>
            <a:endParaRPr lang="en-US" sz="2400" dirty="0">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cs typeface="Arial" panose="020B0604020202020204" pitchFamily="34" charset="0"/>
              </a:rPr>
              <a:t>sociological imagination is the perspective that allows the person to view larger historical events and issues through the prism of his or her personal experiences and, also to see his life and individual problems in the light of the current historical period. </a:t>
            </a:r>
          </a:p>
          <a:p>
            <a:pPr algn="just"/>
            <a:endParaRPr lang="en-US" sz="2400" dirty="0">
              <a:effectLst/>
              <a:latin typeface="Times New Roman" panose="02020603050405020304" pitchFamily="18" charset="0"/>
              <a:ea typeface="Calibri" panose="020F0502020204030204" pitchFamily="34" charset="0"/>
            </a:endParaRPr>
          </a:p>
          <a:p>
            <a:pPr algn="just"/>
            <a:r>
              <a:rPr lang="en-US" sz="2400" dirty="0">
                <a:effectLst/>
                <a:latin typeface="Times New Roman" panose="02020603050405020304" pitchFamily="18" charset="0"/>
                <a:ea typeface="Calibri" panose="020F0502020204030204" pitchFamily="34" charset="0"/>
              </a:rPr>
              <a:t>personal experiences		</a:t>
            </a:r>
            <a:r>
              <a:rPr lang="en-US" sz="2400" dirty="0">
                <a:effectLst/>
                <a:latin typeface="Times New Roman" panose="02020603050405020304" pitchFamily="18" charset="0"/>
                <a:ea typeface="Calibri" panose="020F0502020204030204" pitchFamily="34" charset="0"/>
                <a:cs typeface="Arial" panose="020B0604020202020204" pitchFamily="34" charset="0"/>
              </a:rPr>
              <a:t>visible and invisible structures of the given society which are 								rooted in the society’s historical, cultural, sociological, 										political, geographical and other contexts.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Arrow: Right 3">
            <a:extLst>
              <a:ext uri="{FF2B5EF4-FFF2-40B4-BE49-F238E27FC236}">
                <a16:creationId xmlns:a16="http://schemas.microsoft.com/office/drawing/2014/main" id="{5140BB72-1DED-4754-BD20-7C5B09C9E7A3}"/>
              </a:ext>
            </a:extLst>
          </p:cNvPr>
          <p:cNvSpPr/>
          <p:nvPr/>
        </p:nvSpPr>
        <p:spPr>
          <a:xfrm>
            <a:off x="3281819" y="4947780"/>
            <a:ext cx="726509" cy="2004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848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83E65F-0D3C-43BE-A671-C77FFF82121E}"/>
              </a:ext>
            </a:extLst>
          </p:cNvPr>
          <p:cNvSpPr>
            <a:spLocks noGrp="1"/>
          </p:cNvSpPr>
          <p:nvPr>
            <p:ph idx="1"/>
          </p:nvPr>
        </p:nvSpPr>
        <p:spPr>
          <a:xfrm>
            <a:off x="3924886" y="900332"/>
            <a:ext cx="7623644" cy="5205046"/>
          </a:xfrm>
        </p:spPr>
        <p:txBody>
          <a:bodyPr>
            <a:normAutofit lnSpcReduction="10000"/>
          </a:bodyPr>
          <a:lstStyle/>
          <a:p>
            <a:pPr>
              <a:lnSpc>
                <a:spcPct val="90000"/>
              </a:lnSpc>
            </a:pPr>
            <a:endParaRPr lang="en-US" sz="1000" dirty="0">
              <a:latin typeface="Times New Roman" panose="02020603050405020304" pitchFamily="18" charset="0"/>
              <a:ea typeface="Calibri" panose="020F0502020204030204" pitchFamily="34" charset="0"/>
            </a:endParaRPr>
          </a:p>
          <a:p>
            <a:pPr marL="0" indent="0" algn="ctr">
              <a:lnSpc>
                <a:spcPct val="90000"/>
              </a:lnSpc>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The meaning of observation I refer to during this lecture: </a:t>
            </a:r>
          </a:p>
          <a:p>
            <a:pPr>
              <a:lnSpc>
                <a:spcPct val="90000"/>
              </a:lnSpc>
            </a:pPr>
            <a:r>
              <a:rPr lang="en-US" sz="2000" dirty="0">
                <a:latin typeface="Times New Roman" panose="02020603050405020304" pitchFamily="18" charset="0"/>
                <a:ea typeface="Calibri" panose="020F0502020204030204" pitchFamily="34" charset="0"/>
                <a:cs typeface="Times New Roman" panose="02020603050405020304" pitchFamily="18" charset="0"/>
              </a:rPr>
              <a:t>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skill or imagination that can help you to distinguish that when you are looking at a society which phenomenon can be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more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worthwhile to be inquired to lead us to deeper understanding of the given society.</a:t>
            </a:r>
          </a:p>
          <a:p>
            <a:pPr marL="0" indent="0">
              <a:lnSpc>
                <a:spcPct val="90000"/>
              </a:lnSpc>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r>
              <a:rPr lang="en-US" sz="2000" dirty="0">
                <a:latin typeface="Times New Roman" panose="02020603050405020304" pitchFamily="18" charset="0"/>
                <a:cs typeface="Times New Roman" panose="02020603050405020304" pitchFamily="18" charset="0"/>
              </a:rPr>
              <a:t>Two main approaches of observation:</a:t>
            </a:r>
          </a:p>
          <a:p>
            <a:pPr marL="0" marR="0" lvl="0" indent="0" rtl="0">
              <a:lnSpc>
                <a:spcPct val="90000"/>
              </a:lnSpc>
              <a:spcBef>
                <a:spcPts val="0"/>
              </a:spcBef>
              <a:spcAft>
                <a:spcPts val="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rtl="0">
              <a:lnSpc>
                <a:spcPct val="90000"/>
              </a:lnSpc>
              <a:spcBef>
                <a:spcPts val="0"/>
              </a:spcBef>
              <a:spcAft>
                <a:spcPts val="0"/>
              </a:spcAft>
              <a:buFont typeface="+mj-lt"/>
              <a:buAutoNum type="alphaLcParen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Direct observation: when the researcher enters to the real given field by herself and observes the field to gather data, (it is called also first-hand observation)  </a:t>
            </a:r>
          </a:p>
          <a:p>
            <a:pPr marL="342900" marR="0" lvl="0" indent="-342900">
              <a:lnSpc>
                <a:spcPct val="90000"/>
              </a:lnSpc>
              <a:spcBef>
                <a:spcPts val="0"/>
              </a:spcBef>
              <a:spcAft>
                <a:spcPts val="800"/>
              </a:spcAft>
              <a:buFont typeface="+mj-lt"/>
              <a:buAutoNum type="alphaLcParen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Indirect observation when the researcher picks up some pieces of the real world to analyze from the data already have been gathered by other observers and are available in different forms of documents such as: pictures, movies, books, other studies and articles, the text of interviews, statistics, people’s memories and so forth. (these are also called second-hand observations</a:t>
            </a: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rtl="0">
              <a:lnSpc>
                <a:spcPct val="90000"/>
              </a:lnSpc>
              <a:spcBef>
                <a:spcPts val="0"/>
              </a:spcBef>
              <a:spcAft>
                <a:spcPts val="0"/>
              </a:spcAft>
              <a:buFont typeface="+mj-lt"/>
              <a:buAutoNum type="alphaLcParenR"/>
            </a:pPr>
            <a:endParaRPr lang="en-US" sz="10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nSpc>
                <a:spcPct val="90000"/>
              </a:lnSpc>
              <a:spcBef>
                <a:spcPts val="0"/>
              </a:spcBef>
              <a:spcAft>
                <a:spcPts val="800"/>
              </a:spcAft>
              <a:buNone/>
            </a:pPr>
            <a:endParaRPr lang="en-US" sz="1000" dirty="0">
              <a:effectLst/>
              <a:latin typeface="Calibri" panose="020F0502020204030204" pitchFamily="34" charset="0"/>
              <a:ea typeface="Calibri" panose="020F0502020204030204" pitchFamily="34" charset="0"/>
              <a:cs typeface="Arial" panose="020B0604020202020204" pitchFamily="34" charset="0"/>
            </a:endParaRPr>
          </a:p>
          <a:p>
            <a:pPr>
              <a:lnSpc>
                <a:spcPct val="90000"/>
              </a:lnSpc>
            </a:pPr>
            <a:endParaRPr lang="en-US" sz="1000" dirty="0"/>
          </a:p>
        </p:txBody>
      </p:sp>
      <p:pic>
        <p:nvPicPr>
          <p:cNvPr id="7" name="Graphic 6" descr="Group Brainstorm">
            <a:extLst>
              <a:ext uri="{FF2B5EF4-FFF2-40B4-BE49-F238E27FC236}">
                <a16:creationId xmlns:a16="http://schemas.microsoft.com/office/drawing/2014/main" id="{C20D87A0-6005-4D6A-BF56-913E2F7FD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3895" y="1266092"/>
            <a:ext cx="3137095" cy="462343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21825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00F83-A478-4990-A9E5-EAC0211E4688}"/>
              </a:ext>
            </a:extLst>
          </p:cNvPr>
          <p:cNvSpPr>
            <a:spLocks noGrp="1"/>
          </p:cNvSpPr>
          <p:nvPr>
            <p:ph type="title"/>
          </p:nvPr>
        </p:nvSpPr>
        <p:spPr>
          <a:xfrm>
            <a:off x="5092505" y="609601"/>
            <a:ext cx="6456025" cy="951914"/>
          </a:xfrm>
        </p:spPr>
        <p:txBody>
          <a:bodyPr>
            <a:normAutofit fontScale="90000"/>
          </a:bodyPr>
          <a:lstStyle/>
          <a:p>
            <a:r>
              <a:rPr lang="en-US" sz="3200" dirty="0">
                <a:latin typeface="Times New Roman" panose="02020603050405020304" pitchFamily="18" charset="0"/>
                <a:cs typeface="Times New Roman" panose="02020603050405020304" pitchFamily="18" charset="0"/>
              </a:rPr>
              <a:t>Using an outsider’s observations </a:t>
            </a:r>
          </a:p>
        </p:txBody>
      </p:sp>
      <p:pic>
        <p:nvPicPr>
          <p:cNvPr id="8" name="Picture 7">
            <a:extLst>
              <a:ext uri="{FF2B5EF4-FFF2-40B4-BE49-F238E27FC236}">
                <a16:creationId xmlns:a16="http://schemas.microsoft.com/office/drawing/2014/main" id="{7FF91A51-4665-4B8C-B35B-65B930FB14F1}"/>
              </a:ext>
            </a:extLst>
          </p:cNvPr>
          <p:cNvPicPr>
            <a:picLocks noChangeAspect="1"/>
          </p:cNvPicPr>
          <p:nvPr/>
        </p:nvPicPr>
        <p:blipFill rotWithShape="1">
          <a:blip r:embed="rId3"/>
          <a:srcRect l="20762" r="12572"/>
          <a:stretch/>
        </p:blipFill>
        <p:spPr>
          <a:xfrm>
            <a:off x="20" y="975"/>
            <a:ext cx="4308933" cy="6858000"/>
          </a:xfrm>
          <a:prstGeom prst="rect">
            <a:avLst/>
          </a:prstGeom>
        </p:spPr>
      </p:pic>
      <p:sp>
        <p:nvSpPr>
          <p:cNvPr id="3" name="Content Placeholder 2">
            <a:extLst>
              <a:ext uri="{FF2B5EF4-FFF2-40B4-BE49-F238E27FC236}">
                <a16:creationId xmlns:a16="http://schemas.microsoft.com/office/drawing/2014/main" id="{DEBE7B58-97D1-42F0-9166-B30C0DA63BE3}"/>
              </a:ext>
            </a:extLst>
          </p:cNvPr>
          <p:cNvSpPr>
            <a:spLocks noGrp="1"/>
          </p:cNvSpPr>
          <p:nvPr>
            <p:ph idx="1"/>
          </p:nvPr>
        </p:nvSpPr>
        <p:spPr>
          <a:xfrm>
            <a:off x="4867423" y="1561515"/>
            <a:ext cx="6921304" cy="4686886"/>
          </a:xfrm>
        </p:spPr>
        <p:txBody>
          <a:bodyPr>
            <a:normAutofit lnSpcReduction="10000"/>
          </a:bodyPr>
          <a:lstStyle/>
          <a:p>
            <a:pPr marL="342900" marR="0" lvl="0" indent="-342900" rtl="0">
              <a:lnSpc>
                <a:spcPct val="90000"/>
              </a:lnSpc>
              <a:spcBef>
                <a:spcPts val="0"/>
              </a:spcBef>
              <a:spcAft>
                <a:spcPts val="800"/>
              </a:spcAft>
              <a:buAutoNum type="arabicParenR"/>
            </a:pPr>
            <a:r>
              <a:rPr lang="en-US" dirty="0">
                <a:effectLst/>
                <a:latin typeface="Times New Roman" panose="02020603050405020304" pitchFamily="18" charset="0"/>
                <a:ea typeface="Calibri" panose="020F0502020204030204" pitchFamily="34" charset="0"/>
                <a:cs typeface="Arial" panose="020B0604020202020204" pitchFamily="34" charset="0"/>
              </a:rPr>
              <a:t>To avoiding </a:t>
            </a:r>
            <a:r>
              <a:rPr lang="en-US" dirty="0">
                <a:latin typeface="Times New Roman" panose="02020603050405020304" pitchFamily="18" charset="0"/>
                <a:ea typeface="Calibri" panose="020F0502020204030204" pitchFamily="34" charset="0"/>
              </a:rPr>
              <a:t>cultural blindness (the incapacity to comprehend how specific situations may be seen by individuals belonging to another culture due to a strict alignment with the viewpoints, outlooks, a and morals of one's own society or culture).  </a:t>
            </a:r>
          </a:p>
          <a:p>
            <a:pPr marL="342900" marR="0" lvl="0" indent="-342900" rtl="0">
              <a:lnSpc>
                <a:spcPct val="90000"/>
              </a:lnSpc>
              <a:spcBef>
                <a:spcPts val="0"/>
              </a:spcBef>
              <a:spcAft>
                <a:spcPts val="800"/>
              </a:spcAft>
              <a:buAutoNum type="arabicParenR"/>
            </a:pPr>
            <a:r>
              <a:rPr lang="en-US" dirty="0">
                <a:effectLst/>
                <a:latin typeface="Times New Roman" panose="02020603050405020304" pitchFamily="18" charset="0"/>
                <a:ea typeface="Calibri" panose="020F0502020204030204" pitchFamily="34" charset="0"/>
              </a:rPr>
              <a:t>You, during your study, observe the society you intend to understand as an outsider and mostly through second-hand observations not as a local person</a:t>
            </a:r>
          </a:p>
          <a:p>
            <a:pPr marL="0" marR="0" lvl="0" indent="0" rtl="0">
              <a:lnSpc>
                <a:spcPct val="90000"/>
              </a:lnSpc>
              <a:spcBef>
                <a:spcPts val="0"/>
              </a:spcBef>
              <a:spcAft>
                <a:spcPts val="800"/>
              </a:spcAft>
              <a:buNone/>
            </a:pPr>
            <a:r>
              <a:rPr lang="en-US" dirty="0">
                <a:effectLst/>
                <a:latin typeface="Times New Roman" panose="02020603050405020304" pitchFamily="18" charset="0"/>
                <a:ea typeface="Calibri" panose="020F0502020204030204" pitchFamily="34" charset="0"/>
              </a:rPr>
              <a:t>second-hand observation		verbal memory	the of visible phenomenon of the given society worth it More to attract our attention. </a:t>
            </a:r>
            <a:endParaRPr lang="en-US" dirty="0">
              <a:latin typeface="Times New Roman" panose="02020603050405020304" pitchFamily="18" charset="0"/>
              <a:ea typeface="Calibri" panose="020F0502020204030204" pitchFamily="34" charset="0"/>
            </a:endParaRPr>
          </a:p>
          <a:p>
            <a:pPr marL="0" marR="0" lvl="0" indent="0" rtl="0">
              <a:lnSpc>
                <a:spcPct val="90000"/>
              </a:lnSpc>
              <a:spcBef>
                <a:spcPts val="0"/>
              </a:spcBef>
              <a:spcAft>
                <a:spcPts val="800"/>
              </a:spcAft>
              <a:buNone/>
            </a:pPr>
            <a:endParaRPr lang="en-US" dirty="0">
              <a:effectLst/>
              <a:latin typeface="Times New Roman" panose="02020603050405020304" pitchFamily="18" charset="0"/>
              <a:ea typeface="Calibri" panose="020F0502020204030204" pitchFamily="34" charset="0"/>
            </a:endParaRPr>
          </a:p>
          <a:p>
            <a:pPr algn="ctr">
              <a:lnSpc>
                <a:spcPct val="90000"/>
              </a:lnSpc>
            </a:pPr>
            <a:r>
              <a:rPr lang="en-US" dirty="0">
                <a:effectLst/>
                <a:latin typeface="Times New Roman" panose="02020603050405020304" pitchFamily="18" charset="0"/>
                <a:ea typeface="Calibri" panose="020F0502020204030204" pitchFamily="34" charset="0"/>
              </a:rPr>
              <a:t>A clue to follow and recognize deeper and invisible structures and social institutions of the society.</a:t>
            </a:r>
          </a:p>
          <a:p>
            <a:pPr algn="ctr">
              <a:lnSpc>
                <a:spcPct val="90000"/>
              </a:lnSpc>
            </a:pPr>
            <a:r>
              <a:rPr lang="en-US" dirty="0">
                <a:effectLst/>
                <a:latin typeface="Times New Roman" panose="02020603050405020304" pitchFamily="18" charset="0"/>
                <a:ea typeface="Calibri" panose="020F0502020204030204" pitchFamily="34" charset="0"/>
              </a:rPr>
              <a:t>the connections of these institutions on each other and on individual’s lives </a:t>
            </a:r>
            <a:endParaRPr lang="en-US" dirty="0">
              <a:latin typeface="Times New Roman" panose="02020603050405020304" pitchFamily="18" charset="0"/>
              <a:ea typeface="Calibri" panose="020F0502020204030204" pitchFamily="34" charset="0"/>
            </a:endParaRPr>
          </a:p>
          <a:p>
            <a:pPr algn="ctr">
              <a:lnSpc>
                <a:spcPct val="90000"/>
              </a:lnSpc>
            </a:pPr>
            <a:r>
              <a:rPr lang="en-US" dirty="0">
                <a:effectLst/>
                <a:latin typeface="Times New Roman" panose="02020603050405020304" pitchFamily="18" charset="0"/>
                <a:ea typeface="Calibri" panose="020F0502020204030204" pitchFamily="34" charset="0"/>
                <a:cs typeface="Arial" panose="020B0604020202020204" pitchFamily="34" charset="0"/>
              </a:rPr>
              <a:t>sociological questions about these observations which worth it to be studied</a:t>
            </a:r>
            <a:r>
              <a:rPr lang="en-US" sz="1100" dirty="0">
                <a:effectLst/>
                <a:latin typeface="Times New Roman" panose="02020603050405020304" pitchFamily="18"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90000"/>
              </a:lnSpc>
              <a:buNone/>
            </a:pPr>
            <a:endParaRPr lang="en-US" sz="1100" dirty="0"/>
          </a:p>
        </p:txBody>
      </p:sp>
      <p:sp>
        <p:nvSpPr>
          <p:cNvPr id="4" name="Arrow: Right 3">
            <a:extLst>
              <a:ext uri="{FF2B5EF4-FFF2-40B4-BE49-F238E27FC236}">
                <a16:creationId xmlns:a16="http://schemas.microsoft.com/office/drawing/2014/main" id="{F4EBE3D9-8982-487F-99E0-4E77BDBD7E6F}"/>
              </a:ext>
            </a:extLst>
          </p:cNvPr>
          <p:cNvSpPr/>
          <p:nvPr/>
        </p:nvSpPr>
        <p:spPr>
          <a:xfrm flipV="1">
            <a:off x="7348293" y="3459369"/>
            <a:ext cx="254696" cy="108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AAC2C1B-5C00-48F9-80B5-DA68ED03EC1D}"/>
              </a:ext>
            </a:extLst>
          </p:cNvPr>
          <p:cNvSpPr/>
          <p:nvPr/>
        </p:nvSpPr>
        <p:spPr>
          <a:xfrm>
            <a:off x="9165406" y="3492783"/>
            <a:ext cx="254696" cy="1083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6076B00F-DD95-4742-94A7-E4410A6D8045}"/>
              </a:ext>
            </a:extLst>
          </p:cNvPr>
          <p:cNvSpPr/>
          <p:nvPr/>
        </p:nvSpPr>
        <p:spPr>
          <a:xfrm>
            <a:off x="7959823" y="3834700"/>
            <a:ext cx="69361" cy="411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1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A272-9F38-4C22-9E08-8F8F66962B5B}"/>
              </a:ext>
            </a:extLst>
          </p:cNvPr>
          <p:cNvSpPr>
            <a:spLocks noGrp="1"/>
          </p:cNvSpPr>
          <p:nvPr>
            <p:ph type="title"/>
          </p:nvPr>
        </p:nvSpPr>
        <p:spPr>
          <a:xfrm>
            <a:off x="685801" y="609601"/>
            <a:ext cx="10131425" cy="1169096"/>
          </a:xfrm>
        </p:spPr>
        <p:txBody>
          <a:bodyPr>
            <a:normAutofit/>
          </a:bodyPr>
          <a:lstStyle/>
          <a:p>
            <a:pPr algn="ctr"/>
            <a:r>
              <a:rPr lang="en-US" sz="2400" dirty="0">
                <a:effectLst/>
                <a:latin typeface="Times New Roman" panose="02020603050405020304" pitchFamily="18" charset="0"/>
                <a:ea typeface="Calibri" panose="020F0502020204030204" pitchFamily="34" charset="0"/>
              </a:rPr>
              <a:t>The different way that women cover themselves in Iran</a:t>
            </a:r>
            <a:endParaRPr lang="en-US" sz="5400" dirty="0"/>
          </a:p>
        </p:txBody>
      </p:sp>
      <p:sp>
        <p:nvSpPr>
          <p:cNvPr id="3" name="Content Placeholder 2">
            <a:extLst>
              <a:ext uri="{FF2B5EF4-FFF2-40B4-BE49-F238E27FC236}">
                <a16:creationId xmlns:a16="http://schemas.microsoft.com/office/drawing/2014/main" id="{19914C87-100C-4217-AE43-13E84650CD8F}"/>
              </a:ext>
            </a:extLst>
          </p:cNvPr>
          <p:cNvSpPr>
            <a:spLocks noGrp="1"/>
          </p:cNvSpPr>
          <p:nvPr>
            <p:ph idx="1"/>
          </p:nvPr>
        </p:nvSpPr>
        <p:spPr>
          <a:xfrm>
            <a:off x="685801" y="1640911"/>
            <a:ext cx="10625202" cy="4607488"/>
          </a:xfrm>
        </p:spPr>
        <p:txBody>
          <a:bodyPr>
            <a:normAutofit/>
          </a:bodyPr>
          <a:lstStyle/>
          <a:p>
            <a:r>
              <a:rPr lang="en-US" sz="2000" dirty="0">
                <a:effectLst/>
                <a:latin typeface="Times New Roman" panose="02020603050405020304" pitchFamily="18" charset="0"/>
                <a:ea typeface="Calibri" panose="020F0502020204030204" pitchFamily="34" charset="0"/>
              </a:rPr>
              <a:t>the important point which can convert this simple observation to a sociologically important one that can lead you to deeper and more detailed observations is:</a:t>
            </a:r>
          </a:p>
          <a:p>
            <a:r>
              <a:rPr lang="en-US" sz="2000" dirty="0">
                <a:effectLst/>
                <a:latin typeface="Times New Roman" panose="02020603050405020304" pitchFamily="18" charset="0"/>
                <a:ea typeface="Calibri" panose="020F0502020204030204" pitchFamily="34" charset="0"/>
              </a:rPr>
              <a:t> </a:t>
            </a:r>
            <a:r>
              <a:rPr lang="en-US" sz="2000" i="1" dirty="0">
                <a:effectLst/>
                <a:latin typeface="Times New Roman" panose="02020603050405020304" pitchFamily="18" charset="0"/>
                <a:ea typeface="Calibri" panose="020F0502020204030204" pitchFamily="34" charset="0"/>
              </a:rPr>
              <a:t>asking sociological questioning</a:t>
            </a:r>
            <a:r>
              <a:rPr lang="en-US" sz="2000" i="1" dirty="0">
                <a:latin typeface="Times New Roman" panose="02020603050405020304" pitchFamily="18" charset="0"/>
                <a:ea typeface="Calibri" panose="020F0502020204030204" pitchFamily="34" charset="0"/>
              </a:rPr>
              <a:t>:</a:t>
            </a:r>
          </a:p>
          <a:p>
            <a:pPr marL="342900" marR="0" lvl="0" indent="-342900" algn="just" rtl="0">
              <a:lnSpc>
                <a:spcPct val="107000"/>
              </a:lnSpc>
              <a:spcBef>
                <a:spcPts val="0"/>
              </a:spcBef>
              <a:spcAft>
                <a:spcPts val="0"/>
              </a:spcAft>
              <a:buFont typeface="+mj-lt"/>
              <a:buAutoNum type="arabicParenR"/>
            </a:pPr>
            <a:r>
              <a:rPr lang="en-US" sz="2000" dirty="0">
                <a:effectLst/>
                <a:latin typeface="Times New Roman" panose="02020603050405020304" pitchFamily="18" charset="0"/>
                <a:ea typeface="Calibri" panose="020F0502020204030204" pitchFamily="34" charset="0"/>
                <a:cs typeface="Arial" panose="020B0604020202020204" pitchFamily="34" charset="0"/>
              </a:rPr>
              <a:t>Do all women use the same style to cover themselves?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arenR"/>
            </a:pPr>
            <a:r>
              <a:rPr lang="en-US" sz="2000" dirty="0">
                <a:effectLst/>
                <a:latin typeface="Times New Roman" panose="02020603050405020304" pitchFamily="18" charset="0"/>
                <a:ea typeface="Calibri" panose="020F0502020204030204" pitchFamily="34" charset="0"/>
                <a:cs typeface="Arial" panose="020B0604020202020204" pitchFamily="34" charset="0"/>
              </a:rPr>
              <a:t>If not, then what are the differences of Hijab between different generations, classes of the society, different cities or in different public places?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arenR"/>
            </a:pPr>
            <a:r>
              <a:rPr lang="en-US" sz="2000" dirty="0">
                <a:effectLst/>
                <a:latin typeface="Times New Roman" panose="02020603050405020304" pitchFamily="18" charset="0"/>
                <a:ea typeface="Calibri" panose="020F0502020204030204" pitchFamily="34" charset="0"/>
                <a:cs typeface="Arial" panose="020B0604020202020204" pitchFamily="34" charset="0"/>
              </a:rPr>
              <a:t>Is there any sign of modernity or western style of dressing in new generation’s covering? What about the traditional elements?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arenR"/>
            </a:pPr>
            <a:r>
              <a:rPr lang="en-US" sz="2000" dirty="0">
                <a:effectLst/>
                <a:latin typeface="Times New Roman" panose="02020603050405020304" pitchFamily="18" charset="0"/>
                <a:ea typeface="Calibri" panose="020F0502020204030204" pitchFamily="34" charset="0"/>
                <a:cs typeface="Arial" panose="020B0604020202020204" pitchFamily="34" charset="0"/>
              </a:rPr>
              <a:t>How do people feel about wearing this Hijab? Do they perceive it as a protective tool or a controlling strategy from the government or any other things?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0"/>
              </a:spcAft>
              <a:buFont typeface="+mj-lt"/>
              <a:buAutoNum type="arabicParenR"/>
            </a:pPr>
            <a:r>
              <a:rPr lang="en-US" sz="2000" dirty="0">
                <a:effectLst/>
                <a:latin typeface="Times New Roman" panose="02020603050405020304" pitchFamily="18" charset="0"/>
                <a:ea typeface="Calibri" panose="020F0502020204030204" pitchFamily="34" charset="0"/>
                <a:cs typeface="Arial" panose="020B0604020202020204" pitchFamily="34" charset="0"/>
              </a:rPr>
              <a:t>What is the connection of Hijab with governmental policies?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07000"/>
              </a:lnSpc>
              <a:spcBef>
                <a:spcPts val="0"/>
              </a:spcBef>
              <a:spcAft>
                <a:spcPts val="800"/>
              </a:spcAft>
              <a:buFont typeface="+mj-lt"/>
              <a:buAutoNum type="arabicParenR"/>
            </a:pPr>
            <a:r>
              <a:rPr lang="en-US" sz="2000" dirty="0">
                <a:effectLst/>
                <a:latin typeface="Times New Roman" panose="02020603050405020304" pitchFamily="18" charset="0"/>
                <a:ea typeface="Calibri" panose="020F0502020204030204" pitchFamily="34" charset="0"/>
                <a:cs typeface="Arial" panose="020B0604020202020204" pitchFamily="34" charset="0"/>
              </a:rPr>
              <a:t>How this way of covering deals with gender inequality, social involvement of women, sextual attraction and so forth?</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710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B2ABF-DEC7-4F63-A620-BF6323ECEC75}"/>
              </a:ext>
            </a:extLst>
          </p:cNvPr>
          <p:cNvSpPr>
            <a:spLocks noGrp="1"/>
          </p:cNvSpPr>
          <p:nvPr>
            <p:ph type="title"/>
          </p:nvPr>
        </p:nvSpPr>
        <p:spPr>
          <a:xfrm>
            <a:off x="685801" y="533400"/>
            <a:ext cx="10820400" cy="1177092"/>
          </a:xfrm>
        </p:spPr>
        <p:txBody>
          <a:bodyPr anchor="b">
            <a:normAutofit/>
          </a:bodyPr>
          <a:lstStyle/>
          <a:p>
            <a:pPr algn="ctr">
              <a:lnSpc>
                <a:spcPct val="90000"/>
              </a:lnSpc>
            </a:pPr>
            <a:r>
              <a:rPr lang="en-US" sz="3200" dirty="0">
                <a:latin typeface="Times New Roman" panose="02020603050405020304" pitchFamily="18" charset="0"/>
                <a:cs typeface="Times New Roman" panose="02020603050405020304" pitchFamily="18" charset="0"/>
              </a:rPr>
              <a:t>Different methodologies to research about the sociological questions</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9AFD47-FA88-4AC5-99C9-3F4683CA10E9}"/>
              </a:ext>
            </a:extLst>
          </p:cNvPr>
          <p:cNvSpPr>
            <a:spLocks noGrp="1"/>
          </p:cNvSpPr>
          <p:nvPr>
            <p:ph idx="1"/>
          </p:nvPr>
        </p:nvSpPr>
        <p:spPr>
          <a:xfrm>
            <a:off x="685801" y="1850077"/>
            <a:ext cx="10820400" cy="4184958"/>
          </a:xfrm>
        </p:spPr>
        <p:txBody>
          <a:bodyPr anchor="t">
            <a:noAutofit/>
          </a:bodyPr>
          <a:lstStyle/>
          <a:p>
            <a:pPr marL="514350" indent="-514350">
              <a:buAutoNum type="arabicParenR"/>
            </a:pPr>
            <a:r>
              <a:rPr lang="en-US" sz="2400" i="1" dirty="0">
                <a:latin typeface="Times New Roman" panose="02020603050405020304" pitchFamily="18" charset="0"/>
                <a:cs typeface="Times New Roman" panose="02020603050405020304" pitchFamily="18" charset="0"/>
              </a:rPr>
              <a:t>Further observations </a:t>
            </a:r>
            <a:r>
              <a:rPr lang="en-US" sz="2400" dirty="0">
                <a:latin typeface="Times New Roman" panose="02020603050405020304" pitchFamily="18" charset="0"/>
                <a:cs typeface="Times New Roman" panose="02020603050405020304" pitchFamily="18" charset="0"/>
              </a:rPr>
              <a:t>in the field for recognizing </a:t>
            </a:r>
          </a:p>
          <a:p>
            <a:r>
              <a:rPr lang="en-US" sz="2400" dirty="0">
                <a:latin typeface="Times New Roman" panose="02020603050405020304" pitchFamily="18" charset="0"/>
                <a:cs typeface="Times New Roman" panose="02020603050405020304" pitchFamily="18" charset="0"/>
              </a:rPr>
              <a:t>different styles of hijab among different generations</a:t>
            </a:r>
          </a:p>
          <a:p>
            <a:r>
              <a:rPr lang="en-US" sz="2400" dirty="0">
                <a:latin typeface="Times New Roman" panose="02020603050405020304" pitchFamily="18" charset="0"/>
                <a:cs typeface="Times New Roman" panose="02020603050405020304" pitchFamily="18" charset="0"/>
              </a:rPr>
              <a:t>Signs of modernity </a:t>
            </a:r>
          </a:p>
          <a:p>
            <a:r>
              <a:rPr lang="en-US" sz="2400" dirty="0">
                <a:latin typeface="Times New Roman" panose="02020603050405020304" pitchFamily="18" charset="0"/>
                <a:cs typeface="Times New Roman" panose="02020603050405020304" pitchFamily="18" charset="0"/>
              </a:rPr>
              <a:t>different styles of hijab in different cities and different public places</a:t>
            </a:r>
          </a:p>
          <a:p>
            <a:pPr marL="0" indent="0">
              <a:buNone/>
            </a:pPr>
            <a:r>
              <a:rPr lang="en-US" sz="2400" dirty="0">
                <a:latin typeface="Times New Roman" panose="02020603050405020304" pitchFamily="18" charset="0"/>
                <a:cs typeface="Times New Roman" panose="02020603050405020304" pitchFamily="18" charset="0"/>
              </a:rPr>
              <a:t>2) </a:t>
            </a:r>
            <a:r>
              <a:rPr lang="en-US" sz="2400" i="1" dirty="0">
                <a:latin typeface="Times New Roman" panose="02020603050405020304" pitchFamily="18" charset="0"/>
                <a:cs typeface="Times New Roman" panose="02020603050405020304" pitchFamily="18" charset="0"/>
              </a:rPr>
              <a:t>National-wide surveys with a quantitative approach </a:t>
            </a:r>
            <a:r>
              <a:rPr lang="en-US" sz="2400" dirty="0">
                <a:latin typeface="Times New Roman" panose="02020603050405020304" pitchFamily="18" charset="0"/>
                <a:cs typeface="Times New Roman" panose="02020603050405020304" pitchFamily="18" charset="0"/>
              </a:rPr>
              <a:t>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 describe people’s attitudes about hijab and their changes during the time (longitudinal</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qualitative methods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such as phenomenology, case study or grounded to understand meaning of hijab as an embodied ideology for people </a:t>
            </a:r>
            <a:r>
              <a:rPr lang="en-US" sz="2400" dirty="0">
                <a:latin typeface="Times New Roman" panose="02020603050405020304" pitchFamily="18" charset="0"/>
                <a:ea typeface="Calibri" panose="020F0502020204030204" pitchFamily="34" charset="0"/>
                <a:cs typeface="Times New Roman" panose="02020603050405020304" pitchFamily="18" charset="0"/>
              </a:rPr>
              <a:t>through semi-structured interviews</a:t>
            </a:r>
          </a:p>
        </p:txBody>
      </p:sp>
    </p:spTree>
    <p:extLst>
      <p:ext uri="{BB962C8B-B14F-4D97-AF65-F5344CB8AC3E}">
        <p14:creationId xmlns:p14="http://schemas.microsoft.com/office/powerpoint/2010/main" val="370399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F89C-0F0E-407A-8A01-B2B19F76D571}"/>
              </a:ext>
            </a:extLst>
          </p:cNvPr>
          <p:cNvSpPr>
            <a:spLocks noGrp="1"/>
          </p:cNvSpPr>
          <p:nvPr>
            <p:ph type="title"/>
          </p:nvPr>
        </p:nvSpPr>
        <p:spPr>
          <a:xfrm>
            <a:off x="965200" y="609600"/>
            <a:ext cx="7808140" cy="1099457"/>
          </a:xfrm>
        </p:spPr>
        <p:txBody>
          <a:bodyPr anchor="b">
            <a:normAutofit/>
          </a:bodyPr>
          <a:lstStyle/>
          <a:p>
            <a:pPr>
              <a:lnSpc>
                <a:spcPct val="90000"/>
              </a:lnSpc>
            </a:pPr>
            <a:r>
              <a:rPr lang="en-US" sz="3200" dirty="0">
                <a:latin typeface="Times New Roman" panose="02020603050405020304" pitchFamily="18" charset="0"/>
                <a:cs typeface="Times New Roman" panose="02020603050405020304" pitchFamily="18" charset="0"/>
              </a:rPr>
              <a:t>important questions about social institutions</a:t>
            </a:r>
          </a:p>
        </p:txBody>
      </p:sp>
      <p:sp>
        <p:nvSpPr>
          <p:cNvPr id="3" name="Content Placeholder 2">
            <a:extLst>
              <a:ext uri="{FF2B5EF4-FFF2-40B4-BE49-F238E27FC236}">
                <a16:creationId xmlns:a16="http://schemas.microsoft.com/office/drawing/2014/main" id="{59273737-E267-496D-95C2-09325FEEA5A5}"/>
              </a:ext>
            </a:extLst>
          </p:cNvPr>
          <p:cNvSpPr>
            <a:spLocks noGrp="1"/>
          </p:cNvSpPr>
          <p:nvPr>
            <p:ph idx="1"/>
          </p:nvPr>
        </p:nvSpPr>
        <p:spPr>
          <a:xfrm>
            <a:off x="965199" y="1828801"/>
            <a:ext cx="8488290" cy="4572000"/>
          </a:xfrm>
        </p:spPr>
        <p:txBody>
          <a:bodyPr anchor="t">
            <a:noAutofit/>
          </a:bodyPr>
          <a:lstStyle/>
          <a:p>
            <a:pPr marL="342900" marR="0" lvl="0" indent="-342900">
              <a:lnSpc>
                <a:spcPct val="90000"/>
              </a:lnSpc>
              <a:spcBef>
                <a:spcPts val="0"/>
              </a:spcBef>
              <a:spcAft>
                <a:spcPts val="800"/>
              </a:spcAft>
              <a:buFont typeface="Times New Roman" panose="02020603050405020304" pitchFamily="18" charset="0"/>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What this observation is showing about the feature of the social institution behind it and how this character influence on other social institutions? </a:t>
            </a: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social institutions: are the stable, valued, recurring patterns of behavior. Institutions can refer to </a:t>
            </a:r>
            <a:r>
              <a:rPr lang="en-US" dirty="0">
                <a:latin typeface="Times New Roman" panose="02020603050405020304" pitchFamily="18" charset="0"/>
                <a:ea typeface="Calibri" panose="020F0502020204030204" pitchFamily="34" charset="0"/>
                <a:cs typeface="Times New Roman" panose="02020603050405020304" pitchFamily="18" charset="0"/>
              </a:rPr>
              <a:t>mechanisms which govern the behavior of a set of individuals within </a:t>
            </a:r>
            <a:r>
              <a:rPr lang="en-US" dirty="0">
                <a:effectLst/>
                <a:latin typeface="Times New Roman" panose="02020603050405020304" pitchFamily="18" charset="0"/>
                <a:ea typeface="Calibri" panose="020F0502020204030204" pitchFamily="34" charset="0"/>
                <a:cs typeface="Times New Roman" panose="02020603050405020304" pitchFamily="18" charset="0"/>
              </a:rPr>
              <a:t>a given </a:t>
            </a: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The fundamental and main social institutions are: </a:t>
            </a: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family and marriage</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Economy</a:t>
            </a: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Religion</a:t>
            </a: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Policy</a:t>
            </a:r>
          </a:p>
          <a:p>
            <a:pPr>
              <a:lnSpc>
                <a:spcPct val="90000"/>
              </a:lnSpc>
            </a:pPr>
            <a:r>
              <a:rPr lang="en-US" dirty="0">
                <a:effectLst/>
                <a:latin typeface="Times New Roman" panose="02020603050405020304" pitchFamily="18" charset="0"/>
                <a:ea typeface="Calibri" panose="020F0502020204030204" pitchFamily="34" charset="0"/>
                <a:cs typeface="Times New Roman" panose="02020603050405020304" pitchFamily="18" charset="0"/>
              </a:rPr>
              <a:t>education.</a:t>
            </a:r>
          </a:p>
          <a:p>
            <a:pPr marL="0" indent="0" algn="ctr">
              <a:lnSpc>
                <a:spcPct val="90000"/>
              </a:lnSpc>
              <a:buNone/>
            </a:pPr>
            <a:r>
              <a:rPr lang="en-US" u="sng" dirty="0">
                <a:effectLst/>
                <a:latin typeface="Times New Roman" panose="02020603050405020304" pitchFamily="18" charset="0"/>
                <a:ea typeface="Calibri" panose="020F0502020204030204" pitchFamily="34" charset="0"/>
                <a:cs typeface="Times New Roman" panose="02020603050405020304" pitchFamily="18" charset="0"/>
              </a:rPr>
              <a:t>one of the most common ways to recognize a society is recognizing how its institutions work and how they influence each other.</a:t>
            </a:r>
            <a:endParaRPr lang="en-US"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701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EB590-3829-4056-AE2E-DC5D39CA2D85}"/>
              </a:ext>
            </a:extLst>
          </p:cNvPr>
          <p:cNvSpPr>
            <a:spLocks noGrp="1"/>
          </p:cNvSpPr>
          <p:nvPr>
            <p:ph type="title"/>
          </p:nvPr>
        </p:nvSpPr>
        <p:spPr/>
        <p:txBody>
          <a:bodyPr>
            <a:normAutofit/>
          </a:bodyPr>
          <a:lstStyle/>
          <a:p>
            <a:pPr algn="ctr"/>
            <a:r>
              <a:rPr lang="en-US" sz="2800" dirty="0">
                <a:latin typeface="Times New Roman" panose="02020603050405020304" pitchFamily="18" charset="0"/>
                <a:cs typeface="Times New Roman" panose="02020603050405020304" pitchFamily="18" charset="0"/>
              </a:rPr>
              <a:t>The points about social institutions of Iran based on observing the characteristics of hijab </a:t>
            </a:r>
          </a:p>
        </p:txBody>
      </p:sp>
      <p:sp>
        <p:nvSpPr>
          <p:cNvPr id="3" name="Content Placeholder 2">
            <a:extLst>
              <a:ext uri="{FF2B5EF4-FFF2-40B4-BE49-F238E27FC236}">
                <a16:creationId xmlns:a16="http://schemas.microsoft.com/office/drawing/2014/main" id="{02BE2F2E-5B76-4B7F-A72D-501E4AB5D948}"/>
              </a:ext>
            </a:extLst>
          </p:cNvPr>
          <p:cNvSpPr>
            <a:spLocks noGrp="1"/>
          </p:cNvSpPr>
          <p:nvPr>
            <p:ph idx="1"/>
          </p:nvPr>
        </p:nvSpPr>
        <p:spPr/>
        <p:txBody>
          <a:bodyPr/>
          <a:lstStyle/>
          <a:p>
            <a:pPr marL="342900" marR="0" lvl="0" indent="-342900" algn="just" rtl="0">
              <a:lnSpc>
                <a:spcPct val="107000"/>
              </a:lnSpc>
              <a:spcBef>
                <a:spcPts val="0"/>
              </a:spcBef>
              <a:spcAft>
                <a:spcPts val="0"/>
              </a:spcAft>
              <a:buFont typeface="+mj-lt"/>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Wearing hijab is not a traditional custom which is controlled just by social norms, but it is a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mandatory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rule. It means religion institution in Iran is strongly supported by the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government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Also, it means that the institutions of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policy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the institution of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law and legislation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are directly influenced by the institutions of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religion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gn="just">
              <a:lnSpc>
                <a:spcPct val="107000"/>
              </a:lnSpc>
              <a:spcBef>
                <a:spcPts val="0"/>
              </a:spcBef>
              <a:spcAft>
                <a:spcPts val="800"/>
              </a:spcAft>
              <a:buFont typeface="+mj-lt"/>
              <a:buAutoNum type="arabicParen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The style of hijab is noticeably various between different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generations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of women. It can be a sign of a significant </a:t>
            </a:r>
            <a:r>
              <a:rPr lang="en-US" sz="2400" u="sng" dirty="0">
                <a:effectLst/>
                <a:latin typeface="Times New Roman" panose="02020603050405020304" pitchFamily="18" charset="0"/>
                <a:ea typeface="Calibri" panose="020F0502020204030204" pitchFamily="34" charset="0"/>
                <a:cs typeface="Times New Roman" panose="02020603050405020304" pitchFamily="18" charset="0"/>
              </a:rPr>
              <a:t>gap generation and social change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terms of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religious tendency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and, </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believing in the regime’s values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81620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1EB41F2-E181-4D4D-9131-A30F6B0A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63CC92-C517-4C71-9222-4579252CD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70839"/>
          </a:xfrm>
          <a:custGeom>
            <a:avLst/>
            <a:gdLst>
              <a:gd name="connsiteX0" fmla="*/ 0 w 12192000"/>
              <a:gd name="connsiteY0" fmla="*/ 0 h 2270839"/>
              <a:gd name="connsiteX1" fmla="*/ 12192000 w 12192000"/>
              <a:gd name="connsiteY1" fmla="*/ 0 h 2270839"/>
              <a:gd name="connsiteX2" fmla="*/ 12192000 w 12192000"/>
              <a:gd name="connsiteY2" fmla="*/ 213719 h 2270839"/>
              <a:gd name="connsiteX3" fmla="*/ 12192000 w 12192000"/>
              <a:gd name="connsiteY3" fmla="*/ 471948 h 2270839"/>
              <a:gd name="connsiteX4" fmla="*/ 12192000 w 12192000"/>
              <a:gd name="connsiteY4" fmla="*/ 519830 h 2270839"/>
              <a:gd name="connsiteX5" fmla="*/ 12192000 w 12192000"/>
              <a:gd name="connsiteY5" fmla="*/ 744793 h 2270839"/>
              <a:gd name="connsiteX6" fmla="*/ 12192000 w 12192000"/>
              <a:gd name="connsiteY6" fmla="*/ 1754021 h 2270839"/>
              <a:gd name="connsiteX7" fmla="*/ 11957522 w 12192000"/>
              <a:gd name="connsiteY7" fmla="*/ 1797923 h 2270839"/>
              <a:gd name="connsiteX8" fmla="*/ 11679973 w 12192000"/>
              <a:gd name="connsiteY8" fmla="*/ 1847667 h 2270839"/>
              <a:gd name="connsiteX9" fmla="*/ 11401197 w 12192000"/>
              <a:gd name="connsiteY9" fmla="*/ 1896360 h 2270839"/>
              <a:gd name="connsiteX10" fmla="*/ 11121192 w 12192000"/>
              <a:gd name="connsiteY10" fmla="*/ 1938046 h 2270839"/>
              <a:gd name="connsiteX11" fmla="*/ 10842416 w 12192000"/>
              <a:gd name="connsiteY11" fmla="*/ 1980083 h 2270839"/>
              <a:gd name="connsiteX12" fmla="*/ 10562411 w 12192000"/>
              <a:gd name="connsiteY12" fmla="*/ 2019318 h 2270839"/>
              <a:gd name="connsiteX13" fmla="*/ 10286091 w 12192000"/>
              <a:gd name="connsiteY13" fmla="*/ 2052947 h 2270839"/>
              <a:gd name="connsiteX14" fmla="*/ 10006086 w 12192000"/>
              <a:gd name="connsiteY14" fmla="*/ 2084825 h 2270839"/>
              <a:gd name="connsiteX15" fmla="*/ 9727310 w 12192000"/>
              <a:gd name="connsiteY15" fmla="*/ 2113901 h 2270839"/>
              <a:gd name="connsiteX16" fmla="*/ 9453445 w 12192000"/>
              <a:gd name="connsiteY16" fmla="*/ 2139123 h 2270839"/>
              <a:gd name="connsiteX17" fmla="*/ 9175897 w 12192000"/>
              <a:gd name="connsiteY17" fmla="*/ 2164345 h 2270839"/>
              <a:gd name="connsiteX18" fmla="*/ 8902033 w 12192000"/>
              <a:gd name="connsiteY18" fmla="*/ 2185364 h 2270839"/>
              <a:gd name="connsiteX19" fmla="*/ 8628169 w 12192000"/>
              <a:gd name="connsiteY19" fmla="*/ 2201828 h 2270839"/>
              <a:gd name="connsiteX20" fmla="*/ 8355533 w 12192000"/>
              <a:gd name="connsiteY20" fmla="*/ 2218994 h 2270839"/>
              <a:gd name="connsiteX21" fmla="*/ 8085353 w 12192000"/>
              <a:gd name="connsiteY21" fmla="*/ 2233356 h 2270839"/>
              <a:gd name="connsiteX22" fmla="*/ 7817629 w 12192000"/>
              <a:gd name="connsiteY22" fmla="*/ 2243515 h 2270839"/>
              <a:gd name="connsiteX23" fmla="*/ 7549905 w 12192000"/>
              <a:gd name="connsiteY23" fmla="*/ 2252273 h 2270839"/>
              <a:gd name="connsiteX24" fmla="*/ 7284638 w 12192000"/>
              <a:gd name="connsiteY24" fmla="*/ 2260680 h 2270839"/>
              <a:gd name="connsiteX25" fmla="*/ 7023055 w 12192000"/>
              <a:gd name="connsiteY25" fmla="*/ 2264534 h 2270839"/>
              <a:gd name="connsiteX26" fmla="*/ 6761472 w 12192000"/>
              <a:gd name="connsiteY26" fmla="*/ 2268737 h 2270839"/>
              <a:gd name="connsiteX27" fmla="*/ 6503573 w 12192000"/>
              <a:gd name="connsiteY27" fmla="*/ 2270839 h 2270839"/>
              <a:gd name="connsiteX28" fmla="*/ 6248130 w 12192000"/>
              <a:gd name="connsiteY28" fmla="*/ 2268737 h 2270839"/>
              <a:gd name="connsiteX29" fmla="*/ 5995144 w 12192000"/>
              <a:gd name="connsiteY29" fmla="*/ 2268737 h 2270839"/>
              <a:gd name="connsiteX30" fmla="*/ 5744613 w 12192000"/>
              <a:gd name="connsiteY30" fmla="*/ 2264534 h 2270839"/>
              <a:gd name="connsiteX31" fmla="*/ 5498995 w 12192000"/>
              <a:gd name="connsiteY31" fmla="*/ 2258228 h 2270839"/>
              <a:gd name="connsiteX32" fmla="*/ 5255834 w 12192000"/>
              <a:gd name="connsiteY32" fmla="*/ 2252273 h 2270839"/>
              <a:gd name="connsiteX33" fmla="*/ 5017584 w 12192000"/>
              <a:gd name="connsiteY33" fmla="*/ 2245617 h 2270839"/>
              <a:gd name="connsiteX34" fmla="*/ 4780562 w 12192000"/>
              <a:gd name="connsiteY34" fmla="*/ 2235458 h 2270839"/>
              <a:gd name="connsiteX35" fmla="*/ 4547227 w 12192000"/>
              <a:gd name="connsiteY35" fmla="*/ 2224598 h 2270839"/>
              <a:gd name="connsiteX36" fmla="*/ 4318800 w 12192000"/>
              <a:gd name="connsiteY36" fmla="*/ 2214790 h 2270839"/>
              <a:gd name="connsiteX37" fmla="*/ 3873004 w 12192000"/>
              <a:gd name="connsiteY37" fmla="*/ 2187115 h 2270839"/>
              <a:gd name="connsiteX38" fmla="*/ 3445628 w 12192000"/>
              <a:gd name="connsiteY38" fmla="*/ 2157690 h 2270839"/>
              <a:gd name="connsiteX39" fmla="*/ 3035446 w 12192000"/>
              <a:gd name="connsiteY39" fmla="*/ 2126862 h 2270839"/>
              <a:gd name="connsiteX40" fmla="*/ 2647370 w 12192000"/>
              <a:gd name="connsiteY40" fmla="*/ 2092883 h 2270839"/>
              <a:gd name="connsiteX41" fmla="*/ 2276487 w 12192000"/>
              <a:gd name="connsiteY41" fmla="*/ 2057501 h 2270839"/>
              <a:gd name="connsiteX42" fmla="*/ 1932621 w 12192000"/>
              <a:gd name="connsiteY42" fmla="*/ 2019318 h 2270839"/>
              <a:gd name="connsiteX43" fmla="*/ 1609634 w 12192000"/>
              <a:gd name="connsiteY43" fmla="*/ 1981835 h 2270839"/>
              <a:gd name="connsiteX44" fmla="*/ 1312435 w 12192000"/>
              <a:gd name="connsiteY44" fmla="*/ 1944352 h 2270839"/>
              <a:gd name="connsiteX45" fmla="*/ 1039799 w 12192000"/>
              <a:gd name="connsiteY45" fmla="*/ 1908971 h 2270839"/>
              <a:gd name="connsiteX46" fmla="*/ 797865 w 12192000"/>
              <a:gd name="connsiteY46" fmla="*/ 1875341 h 2270839"/>
              <a:gd name="connsiteX47" fmla="*/ 579265 w 12192000"/>
              <a:gd name="connsiteY47" fmla="*/ 1843463 h 2270839"/>
              <a:gd name="connsiteX48" fmla="*/ 395052 w 12192000"/>
              <a:gd name="connsiteY48" fmla="*/ 1816840 h 2270839"/>
              <a:gd name="connsiteX49" fmla="*/ 240312 w 12192000"/>
              <a:gd name="connsiteY49" fmla="*/ 1791617 h 2270839"/>
              <a:gd name="connsiteX50" fmla="*/ 27853 w 12192000"/>
              <a:gd name="connsiteY50" fmla="*/ 1755536 h 2270839"/>
              <a:gd name="connsiteX51" fmla="*/ 0 w 12192000"/>
              <a:gd name="connsiteY51" fmla="*/ 1750823 h 2270839"/>
              <a:gd name="connsiteX52" fmla="*/ 0 w 12192000"/>
              <a:gd name="connsiteY52" fmla="*/ 744793 h 2270839"/>
              <a:gd name="connsiteX53" fmla="*/ 0 w 12192000"/>
              <a:gd name="connsiteY53" fmla="*/ 519830 h 2270839"/>
              <a:gd name="connsiteX54" fmla="*/ 0 w 12192000"/>
              <a:gd name="connsiteY54" fmla="*/ 471948 h 2270839"/>
              <a:gd name="connsiteX55" fmla="*/ 0 w 12192000"/>
              <a:gd name="connsiteY55" fmla="*/ 213719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2270839">
                <a:moveTo>
                  <a:pt x="0" y="0"/>
                </a:moveTo>
                <a:lnTo>
                  <a:pt x="12192000" y="0"/>
                </a:lnTo>
                <a:lnTo>
                  <a:pt x="12192000" y="213719"/>
                </a:lnTo>
                <a:lnTo>
                  <a:pt x="12192000" y="471948"/>
                </a:lnTo>
                <a:lnTo>
                  <a:pt x="12192000" y="519830"/>
                </a:lnTo>
                <a:lnTo>
                  <a:pt x="12192000" y="744793"/>
                </a:lnTo>
                <a:lnTo>
                  <a:pt x="12192000" y="1754021"/>
                </a:lnTo>
                <a:lnTo>
                  <a:pt x="11957522" y="1797923"/>
                </a:lnTo>
                <a:lnTo>
                  <a:pt x="11679973" y="1847667"/>
                </a:lnTo>
                <a:lnTo>
                  <a:pt x="11401197" y="1896360"/>
                </a:lnTo>
                <a:lnTo>
                  <a:pt x="11121192" y="1938046"/>
                </a:lnTo>
                <a:lnTo>
                  <a:pt x="10842416" y="1980083"/>
                </a:lnTo>
                <a:lnTo>
                  <a:pt x="10562411" y="2019318"/>
                </a:lnTo>
                <a:lnTo>
                  <a:pt x="10286091" y="2052947"/>
                </a:lnTo>
                <a:lnTo>
                  <a:pt x="10006086" y="2084825"/>
                </a:lnTo>
                <a:lnTo>
                  <a:pt x="9727310" y="2113901"/>
                </a:lnTo>
                <a:lnTo>
                  <a:pt x="9453445" y="2139123"/>
                </a:lnTo>
                <a:lnTo>
                  <a:pt x="9175897" y="2164345"/>
                </a:lnTo>
                <a:lnTo>
                  <a:pt x="8902033" y="2185364"/>
                </a:lnTo>
                <a:lnTo>
                  <a:pt x="8628169" y="2201828"/>
                </a:lnTo>
                <a:lnTo>
                  <a:pt x="8355533" y="2218994"/>
                </a:lnTo>
                <a:lnTo>
                  <a:pt x="8085353" y="2233356"/>
                </a:lnTo>
                <a:lnTo>
                  <a:pt x="7817629" y="2243515"/>
                </a:lnTo>
                <a:lnTo>
                  <a:pt x="7549905" y="2252273"/>
                </a:lnTo>
                <a:lnTo>
                  <a:pt x="7284638" y="2260680"/>
                </a:lnTo>
                <a:lnTo>
                  <a:pt x="7023055" y="2264534"/>
                </a:lnTo>
                <a:lnTo>
                  <a:pt x="6761472" y="2268737"/>
                </a:lnTo>
                <a:lnTo>
                  <a:pt x="6503573" y="2270839"/>
                </a:lnTo>
                <a:lnTo>
                  <a:pt x="6248130" y="2268737"/>
                </a:lnTo>
                <a:lnTo>
                  <a:pt x="5995144" y="2268737"/>
                </a:lnTo>
                <a:lnTo>
                  <a:pt x="5744613" y="2264534"/>
                </a:lnTo>
                <a:lnTo>
                  <a:pt x="5498995" y="2258228"/>
                </a:lnTo>
                <a:lnTo>
                  <a:pt x="5255834" y="2252273"/>
                </a:lnTo>
                <a:lnTo>
                  <a:pt x="5017584" y="2245617"/>
                </a:lnTo>
                <a:lnTo>
                  <a:pt x="4780562" y="2235458"/>
                </a:lnTo>
                <a:lnTo>
                  <a:pt x="4547227" y="2224598"/>
                </a:lnTo>
                <a:lnTo>
                  <a:pt x="4318800" y="2214790"/>
                </a:lnTo>
                <a:lnTo>
                  <a:pt x="3873004" y="2187115"/>
                </a:lnTo>
                <a:lnTo>
                  <a:pt x="3445628" y="2157690"/>
                </a:lnTo>
                <a:lnTo>
                  <a:pt x="3035446" y="2126862"/>
                </a:lnTo>
                <a:lnTo>
                  <a:pt x="2647370" y="2092883"/>
                </a:lnTo>
                <a:lnTo>
                  <a:pt x="2276487" y="2057501"/>
                </a:lnTo>
                <a:lnTo>
                  <a:pt x="1932621" y="2019318"/>
                </a:lnTo>
                <a:lnTo>
                  <a:pt x="1609634" y="1981835"/>
                </a:lnTo>
                <a:lnTo>
                  <a:pt x="1312435" y="1944352"/>
                </a:lnTo>
                <a:lnTo>
                  <a:pt x="1039799" y="1908971"/>
                </a:lnTo>
                <a:lnTo>
                  <a:pt x="797865" y="1875341"/>
                </a:lnTo>
                <a:lnTo>
                  <a:pt x="579265" y="1843463"/>
                </a:lnTo>
                <a:lnTo>
                  <a:pt x="395052" y="1816840"/>
                </a:lnTo>
                <a:lnTo>
                  <a:pt x="240312" y="1791617"/>
                </a:lnTo>
                <a:lnTo>
                  <a:pt x="27853" y="1755536"/>
                </a:lnTo>
                <a:lnTo>
                  <a:pt x="0" y="1750823"/>
                </a:lnTo>
                <a:lnTo>
                  <a:pt x="0" y="744793"/>
                </a:lnTo>
                <a:lnTo>
                  <a:pt x="0" y="519830"/>
                </a:lnTo>
                <a:lnTo>
                  <a:pt x="0" y="471948"/>
                </a:lnTo>
                <a:lnTo>
                  <a:pt x="0" y="213719"/>
                </a:lnTo>
                <a:close/>
              </a:path>
            </a:pathLst>
          </a:custGeom>
          <a:solidFill>
            <a:schemeClr val="tx2"/>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40A39FDC-39F4-4CB7-873B-8D786EC025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900" b="63148"/>
          <a:stretch/>
        </p:blipFill>
        <p:spPr>
          <a:xfrm>
            <a:off x="4071257" y="1"/>
            <a:ext cx="8117568" cy="2270839"/>
          </a:xfrm>
          <a:custGeom>
            <a:avLst/>
            <a:gdLst>
              <a:gd name="connsiteX0" fmla="*/ 0 w 8117568"/>
              <a:gd name="connsiteY0" fmla="*/ 0 h 2270839"/>
              <a:gd name="connsiteX1" fmla="*/ 8117568 w 8117568"/>
              <a:gd name="connsiteY1" fmla="*/ 0 h 2270839"/>
              <a:gd name="connsiteX2" fmla="*/ 8117568 w 8117568"/>
              <a:gd name="connsiteY2" fmla="*/ 1754616 h 2270839"/>
              <a:gd name="connsiteX3" fmla="*/ 7886265 w 8117568"/>
              <a:gd name="connsiteY3" fmla="*/ 1797923 h 2270839"/>
              <a:gd name="connsiteX4" fmla="*/ 7608716 w 8117568"/>
              <a:gd name="connsiteY4" fmla="*/ 1847667 h 2270839"/>
              <a:gd name="connsiteX5" fmla="*/ 7329940 w 8117568"/>
              <a:gd name="connsiteY5" fmla="*/ 1896360 h 2270839"/>
              <a:gd name="connsiteX6" fmla="*/ 7049935 w 8117568"/>
              <a:gd name="connsiteY6" fmla="*/ 1938046 h 2270839"/>
              <a:gd name="connsiteX7" fmla="*/ 6771159 w 8117568"/>
              <a:gd name="connsiteY7" fmla="*/ 1980083 h 2270839"/>
              <a:gd name="connsiteX8" fmla="*/ 6491154 w 8117568"/>
              <a:gd name="connsiteY8" fmla="*/ 2019318 h 2270839"/>
              <a:gd name="connsiteX9" fmla="*/ 6214834 w 8117568"/>
              <a:gd name="connsiteY9" fmla="*/ 2052947 h 2270839"/>
              <a:gd name="connsiteX10" fmla="*/ 5934829 w 8117568"/>
              <a:gd name="connsiteY10" fmla="*/ 2084825 h 2270839"/>
              <a:gd name="connsiteX11" fmla="*/ 5656053 w 8117568"/>
              <a:gd name="connsiteY11" fmla="*/ 2113901 h 2270839"/>
              <a:gd name="connsiteX12" fmla="*/ 5382188 w 8117568"/>
              <a:gd name="connsiteY12" fmla="*/ 2139123 h 2270839"/>
              <a:gd name="connsiteX13" fmla="*/ 5104640 w 8117568"/>
              <a:gd name="connsiteY13" fmla="*/ 2164345 h 2270839"/>
              <a:gd name="connsiteX14" fmla="*/ 4830776 w 8117568"/>
              <a:gd name="connsiteY14" fmla="*/ 2185364 h 2270839"/>
              <a:gd name="connsiteX15" fmla="*/ 4556912 w 8117568"/>
              <a:gd name="connsiteY15" fmla="*/ 2201828 h 2270839"/>
              <a:gd name="connsiteX16" fmla="*/ 4284276 w 8117568"/>
              <a:gd name="connsiteY16" fmla="*/ 2218994 h 2270839"/>
              <a:gd name="connsiteX17" fmla="*/ 4014096 w 8117568"/>
              <a:gd name="connsiteY17" fmla="*/ 2233356 h 2270839"/>
              <a:gd name="connsiteX18" fmla="*/ 3746372 w 8117568"/>
              <a:gd name="connsiteY18" fmla="*/ 2243515 h 2270839"/>
              <a:gd name="connsiteX19" fmla="*/ 3478648 w 8117568"/>
              <a:gd name="connsiteY19" fmla="*/ 2252273 h 2270839"/>
              <a:gd name="connsiteX20" fmla="*/ 3213381 w 8117568"/>
              <a:gd name="connsiteY20" fmla="*/ 2260680 h 2270839"/>
              <a:gd name="connsiteX21" fmla="*/ 2951798 w 8117568"/>
              <a:gd name="connsiteY21" fmla="*/ 2264534 h 2270839"/>
              <a:gd name="connsiteX22" fmla="*/ 2690215 w 8117568"/>
              <a:gd name="connsiteY22" fmla="*/ 2268737 h 2270839"/>
              <a:gd name="connsiteX23" fmla="*/ 2432316 w 8117568"/>
              <a:gd name="connsiteY23" fmla="*/ 2270839 h 2270839"/>
              <a:gd name="connsiteX24" fmla="*/ 2176873 w 8117568"/>
              <a:gd name="connsiteY24" fmla="*/ 2268737 h 2270839"/>
              <a:gd name="connsiteX25" fmla="*/ 1923887 w 8117568"/>
              <a:gd name="connsiteY25" fmla="*/ 2268737 h 2270839"/>
              <a:gd name="connsiteX26" fmla="*/ 1673356 w 8117568"/>
              <a:gd name="connsiteY26" fmla="*/ 2264534 h 2270839"/>
              <a:gd name="connsiteX27" fmla="*/ 1427738 w 8117568"/>
              <a:gd name="connsiteY27" fmla="*/ 2258228 h 2270839"/>
              <a:gd name="connsiteX28" fmla="*/ 1184577 w 8117568"/>
              <a:gd name="connsiteY28" fmla="*/ 2252273 h 2270839"/>
              <a:gd name="connsiteX29" fmla="*/ 946327 w 8117568"/>
              <a:gd name="connsiteY29" fmla="*/ 2245617 h 2270839"/>
              <a:gd name="connsiteX30" fmla="*/ 709305 w 8117568"/>
              <a:gd name="connsiteY30" fmla="*/ 2235458 h 2270839"/>
              <a:gd name="connsiteX31" fmla="*/ 475970 w 8117568"/>
              <a:gd name="connsiteY31" fmla="*/ 2224598 h 2270839"/>
              <a:gd name="connsiteX32" fmla="*/ 247543 w 8117568"/>
              <a:gd name="connsiteY32" fmla="*/ 2214790 h 2270839"/>
              <a:gd name="connsiteX33" fmla="*/ 0 w 8117568"/>
              <a:gd name="connsiteY33" fmla="*/ 2199423 h 227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117568" h="2270839">
                <a:moveTo>
                  <a:pt x="0" y="0"/>
                </a:moveTo>
                <a:lnTo>
                  <a:pt x="8117568" y="0"/>
                </a:lnTo>
                <a:lnTo>
                  <a:pt x="8117568" y="1754616"/>
                </a:lnTo>
                <a:lnTo>
                  <a:pt x="7886265" y="1797923"/>
                </a:lnTo>
                <a:lnTo>
                  <a:pt x="7608716" y="1847667"/>
                </a:lnTo>
                <a:lnTo>
                  <a:pt x="7329940" y="1896360"/>
                </a:lnTo>
                <a:lnTo>
                  <a:pt x="7049935" y="1938046"/>
                </a:lnTo>
                <a:lnTo>
                  <a:pt x="6771159" y="1980083"/>
                </a:lnTo>
                <a:lnTo>
                  <a:pt x="6491154" y="2019318"/>
                </a:lnTo>
                <a:lnTo>
                  <a:pt x="6214834" y="2052947"/>
                </a:lnTo>
                <a:lnTo>
                  <a:pt x="5934829" y="2084825"/>
                </a:lnTo>
                <a:lnTo>
                  <a:pt x="5656053" y="2113901"/>
                </a:lnTo>
                <a:lnTo>
                  <a:pt x="5382188" y="2139123"/>
                </a:lnTo>
                <a:lnTo>
                  <a:pt x="5104640" y="2164345"/>
                </a:lnTo>
                <a:lnTo>
                  <a:pt x="4830776" y="2185364"/>
                </a:lnTo>
                <a:lnTo>
                  <a:pt x="4556912" y="2201828"/>
                </a:lnTo>
                <a:lnTo>
                  <a:pt x="4284276" y="2218994"/>
                </a:lnTo>
                <a:lnTo>
                  <a:pt x="4014096" y="2233356"/>
                </a:lnTo>
                <a:lnTo>
                  <a:pt x="3746372" y="2243515"/>
                </a:lnTo>
                <a:lnTo>
                  <a:pt x="3478648" y="2252273"/>
                </a:lnTo>
                <a:lnTo>
                  <a:pt x="3213381" y="2260680"/>
                </a:lnTo>
                <a:lnTo>
                  <a:pt x="2951798" y="2264534"/>
                </a:lnTo>
                <a:lnTo>
                  <a:pt x="2690215" y="2268737"/>
                </a:lnTo>
                <a:lnTo>
                  <a:pt x="2432316" y="2270839"/>
                </a:lnTo>
                <a:lnTo>
                  <a:pt x="2176873" y="2268737"/>
                </a:lnTo>
                <a:lnTo>
                  <a:pt x="1923887" y="2268737"/>
                </a:lnTo>
                <a:lnTo>
                  <a:pt x="1673356" y="2264534"/>
                </a:lnTo>
                <a:lnTo>
                  <a:pt x="1427738" y="2258228"/>
                </a:lnTo>
                <a:lnTo>
                  <a:pt x="1184577" y="2252273"/>
                </a:lnTo>
                <a:lnTo>
                  <a:pt x="946327" y="2245617"/>
                </a:lnTo>
                <a:lnTo>
                  <a:pt x="709305" y="2235458"/>
                </a:lnTo>
                <a:lnTo>
                  <a:pt x="475970" y="2224598"/>
                </a:lnTo>
                <a:lnTo>
                  <a:pt x="247543" y="2214790"/>
                </a:lnTo>
                <a:lnTo>
                  <a:pt x="0" y="2199423"/>
                </a:lnTo>
                <a:close/>
              </a:path>
            </a:pathLst>
          </a:custGeom>
        </p:spPr>
      </p:pic>
      <p:sp>
        <p:nvSpPr>
          <p:cNvPr id="2" name="Title 1">
            <a:extLst>
              <a:ext uri="{FF2B5EF4-FFF2-40B4-BE49-F238E27FC236}">
                <a16:creationId xmlns:a16="http://schemas.microsoft.com/office/drawing/2014/main" id="{0CABE7FE-13E6-4583-BF27-3B8278C1FB96}"/>
              </a:ext>
            </a:extLst>
          </p:cNvPr>
          <p:cNvSpPr>
            <a:spLocks noGrp="1"/>
          </p:cNvSpPr>
          <p:nvPr>
            <p:ph type="title"/>
          </p:nvPr>
        </p:nvSpPr>
        <p:spPr>
          <a:xfrm>
            <a:off x="1030288" y="609600"/>
            <a:ext cx="10131425" cy="1110343"/>
          </a:xfrm>
        </p:spPr>
        <p:txBody>
          <a:bodyPr>
            <a:normAutofit/>
          </a:bodyPr>
          <a:lstStyle/>
          <a:p>
            <a:pPr algn="ctr">
              <a:lnSpc>
                <a:spcPct val="90000"/>
              </a:lnSpc>
            </a:pPr>
            <a:r>
              <a:rPr lang="en-US" sz="3100">
                <a:solidFill>
                  <a:schemeClr val="bg1"/>
                </a:solidFill>
                <a:latin typeface="Times New Roman" panose="02020603050405020304" pitchFamily="18" charset="0"/>
                <a:ea typeface="Calibri" panose="020F0502020204030204" pitchFamily="34" charset="0"/>
              </a:rPr>
              <a:t>I</a:t>
            </a:r>
            <a:r>
              <a:rPr lang="en-US" sz="3100">
                <a:solidFill>
                  <a:schemeClr val="bg1"/>
                </a:solidFill>
                <a:effectLst/>
                <a:latin typeface="Times New Roman" panose="02020603050405020304" pitchFamily="18" charset="0"/>
                <a:ea typeface="Calibri" panose="020F0502020204030204" pitchFamily="34" charset="0"/>
              </a:rPr>
              <a:t>nfluence of institution of religion on other institutions (</a:t>
            </a:r>
            <a:r>
              <a:rPr lang="en-US" sz="3100">
                <a:solidFill>
                  <a:schemeClr val="bg1"/>
                </a:solidFill>
                <a:latin typeface="Times New Roman" panose="02020603050405020304" pitchFamily="18" charset="0"/>
                <a:ea typeface="Calibri" panose="020F0502020204030204" pitchFamily="34" charset="0"/>
              </a:rPr>
              <a:t>educational </a:t>
            </a:r>
            <a:r>
              <a:rPr lang="en-US" sz="3100">
                <a:solidFill>
                  <a:schemeClr val="bg1"/>
                </a:solidFill>
                <a:effectLst/>
                <a:latin typeface="Times New Roman" panose="02020603050405020304" pitchFamily="18" charset="0"/>
                <a:ea typeface="Calibri" panose="020F0502020204030204" pitchFamily="34" charset="0"/>
              </a:rPr>
              <a:t>institution)</a:t>
            </a:r>
            <a:endParaRPr lang="en-US" sz="3100">
              <a:solidFill>
                <a:schemeClr val="bg1"/>
              </a:solidFill>
            </a:endParaRPr>
          </a:p>
        </p:txBody>
      </p:sp>
      <p:sp>
        <p:nvSpPr>
          <p:cNvPr id="3" name="Content Placeholder 2">
            <a:extLst>
              <a:ext uri="{FF2B5EF4-FFF2-40B4-BE49-F238E27FC236}">
                <a16:creationId xmlns:a16="http://schemas.microsoft.com/office/drawing/2014/main" id="{5E84E66B-8339-408B-808A-919281CE44B7}"/>
              </a:ext>
            </a:extLst>
          </p:cNvPr>
          <p:cNvSpPr>
            <a:spLocks noGrp="1"/>
          </p:cNvSpPr>
          <p:nvPr>
            <p:ph idx="1"/>
          </p:nvPr>
        </p:nvSpPr>
        <p:spPr>
          <a:xfrm>
            <a:off x="685801" y="2592572"/>
            <a:ext cx="10820400" cy="3906702"/>
          </a:xfrm>
        </p:spPr>
        <p:txBody>
          <a:bodyPr>
            <a:normAutofit/>
          </a:bodyPr>
          <a:lstStyle/>
          <a:p>
            <a:pPr>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single sex schooling. Mixed-sex or co-education is forbidden in Iran until university</a:t>
            </a:r>
          </a:p>
          <a:p>
            <a:pPr marL="342900" marR="0" lvl="0" indent="-342900" rtl="0">
              <a:spcBef>
                <a:spcPts val="0"/>
              </a:spcBef>
              <a:spcAft>
                <a:spcPts val="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Additional subjects through which students are taught about principles of Islam.</a:t>
            </a:r>
          </a:p>
          <a:p>
            <a:pPr marL="342900" marR="0" lvl="0" indent="-342900">
              <a:spcBef>
                <a:spcPts val="0"/>
              </a:spcBef>
              <a:spcAft>
                <a:spcPts val="800"/>
              </a:spcAft>
              <a:buFont typeface="Wingdings" panose="05000000000000000000" pitchFamily="2" charset="2"/>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Some rules and events and activities run by schools to internalize the concepts and disciplines of Islam.</a:t>
            </a:r>
          </a:p>
          <a:p>
            <a:pPr>
              <a:buFont typeface="Wingdings" panose="05000000000000000000" pitchFamily="2" charset="2"/>
              <a:buChar char="ü"/>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Islamized humanity subjects such as psychology, sociology, ethics, theology, philosophy, even management, law, social policy etc.</a:t>
            </a:r>
          </a:p>
          <a:p>
            <a:pPr marL="0" indent="0">
              <a:buNone/>
            </a:pPr>
            <a:endParaRPr lang="en-US" sz="2000" dirty="0">
              <a:highlight>
                <a:srgbClr val="FF00FF"/>
              </a:highlight>
              <a:latin typeface="Times New Roman" panose="02020603050405020304" pitchFamily="18" charset="0"/>
              <a:cs typeface="Times New Roman" panose="02020603050405020304" pitchFamily="18" charset="0"/>
            </a:endParaRPr>
          </a:p>
          <a:p>
            <a:pPr marL="0" indent="0">
              <a:buNone/>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The approach of finding the influences of the institution of religion (Islam) on other social institutions can be followed by more details for other institutions such as family, marriage, economy, behavioral patterns and so forth, as well.</a:t>
            </a:r>
          </a:p>
          <a:p>
            <a:endParaRPr lang="en-US" dirty="0"/>
          </a:p>
        </p:txBody>
      </p:sp>
    </p:spTree>
    <p:extLst>
      <p:ext uri="{BB962C8B-B14F-4D97-AF65-F5344CB8AC3E}">
        <p14:creationId xmlns:p14="http://schemas.microsoft.com/office/powerpoint/2010/main" val="3740889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61DDDE80-2DFA-4F2A-B66F-72059846BDAA}"/>
    </a:ext>
  </a:extLst>
</a:theme>
</file>

<file path=docProps/app.xml><?xml version="1.0" encoding="utf-8"?>
<Properties xmlns="http://schemas.openxmlformats.org/officeDocument/2006/extended-properties" xmlns:vt="http://schemas.openxmlformats.org/officeDocument/2006/docPropsVTypes">
  <TotalTime>3</TotalTime>
  <Words>2158</Words>
  <Application>Microsoft Office PowerPoint</Application>
  <PresentationFormat>Widescreen</PresentationFormat>
  <Paragraphs>133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Celestial</vt:lpstr>
      <vt:lpstr>PowerPoint Presentation</vt:lpstr>
      <vt:lpstr>PowerPoint Presentation</vt:lpstr>
      <vt:lpstr>PowerPoint Presentation</vt:lpstr>
      <vt:lpstr>Using an outsider’s observations </vt:lpstr>
      <vt:lpstr>The different way that women cover themselves in Iran</vt:lpstr>
      <vt:lpstr>Different methodologies to research about the sociological questions</vt:lpstr>
      <vt:lpstr>important questions about social institutions</vt:lpstr>
      <vt:lpstr>The points about social institutions of Iran based on observing the characteristics of hijab </vt:lpstr>
      <vt:lpstr>Influence of institution of religion on other institutions (educational institution)</vt:lpstr>
      <vt:lpstr>People in Iran are very friendly, kind and hospitable </vt:lpstr>
      <vt:lpstr>Methods for exploring the mentioned questions</vt:lpstr>
      <vt:lpstr>Do Iranians really mean the kind offers they express, especially when it comes to real practical situations or it is more a socially respected manner of communication? </vt:lpstr>
      <vt:lpstr>PowerPoint Presentation</vt:lpstr>
      <vt:lpstr>This fact that Iranians do not speak to the directly sometimes cause foreigners to interpret this behavior as not being completely honest</vt:lpstr>
      <vt:lpstr>Another sociologically important question: </vt:lpstr>
      <vt:lpstr>The social functions of discussed duality in Iranian’s social manner</vt:lpstr>
      <vt:lpstr>The linguistic explanation for very respectful social face of Iranians</vt:lpstr>
      <vt:lpstr>Methodological point </vt:lpstr>
      <vt:lpstr>Other interesting subjects to be studied about the society of Iran: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and Sociological Research in Iran</dc:title>
  <dc:creator>Michaela Sedlářová</dc:creator>
  <cp:lastModifiedBy>Michaela Sedlářová</cp:lastModifiedBy>
  <cp:revision>2</cp:revision>
  <dcterms:created xsi:type="dcterms:W3CDTF">2020-11-11T09:27:04Z</dcterms:created>
  <dcterms:modified xsi:type="dcterms:W3CDTF">2020-11-11T20:57:01Z</dcterms:modified>
</cp:coreProperties>
</file>