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2" r:id="rId3"/>
    <p:sldId id="282" r:id="rId4"/>
    <p:sldId id="290" r:id="rId5"/>
    <p:sldId id="283" r:id="rId6"/>
    <p:sldId id="305" r:id="rId7"/>
    <p:sldId id="289" r:id="rId8"/>
    <p:sldId id="284" r:id="rId9"/>
    <p:sldId id="263" r:id="rId10"/>
    <p:sldId id="292" r:id="rId11"/>
    <p:sldId id="331" r:id="rId12"/>
    <p:sldId id="293" r:id="rId13"/>
    <p:sldId id="296" r:id="rId14"/>
    <p:sldId id="294" r:id="rId15"/>
    <p:sldId id="304" r:id="rId16"/>
    <p:sldId id="264" r:id="rId17"/>
    <p:sldId id="336" r:id="rId18"/>
    <p:sldId id="332" r:id="rId19"/>
    <p:sldId id="295" r:id="rId20"/>
    <p:sldId id="265" r:id="rId21"/>
    <p:sldId id="327" r:id="rId22"/>
    <p:sldId id="266" r:id="rId23"/>
    <p:sldId id="298" r:id="rId24"/>
    <p:sldId id="307" r:id="rId25"/>
    <p:sldId id="333" r:id="rId26"/>
    <p:sldId id="329" r:id="rId27"/>
    <p:sldId id="308" r:id="rId28"/>
    <p:sldId id="309" r:id="rId29"/>
    <p:sldId id="310" r:id="rId30"/>
    <p:sldId id="311" r:id="rId31"/>
    <p:sldId id="337" r:id="rId32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00219-EC2F-46B4-A628-354799BDC086}" v="6" dt="2024-11-11T14:33:1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857" autoAdjust="0"/>
  </p:normalViewPr>
  <p:slideViewPr>
    <p:cSldViewPr>
      <p:cViewPr varScale="1">
        <p:scale>
          <a:sx n="59" d="100"/>
          <a:sy n="59" d="100"/>
        </p:scale>
        <p:origin x="15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21E0E-C2F4-465C-8FBE-BF56261E8B92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D1DD2-DD1A-475E-858E-69DCFCAD37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72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8B18C-E27C-416C-A75E-446F2A50586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85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D66BD-F44F-4BCE-B555-DB2BBA3CFE76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65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B14A1-B728-46FE-9D16-9812D9E65F33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22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3FCAF-DDF6-4FC6-8984-527AF9A71ED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8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B53F7-50EE-484F-BA21-72EBCD44A91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42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EA2B6-F395-42C6-9296-2110437A1F98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26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EA2B6-F395-42C6-9296-2110437A1F98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5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EA2B6-F395-42C6-9296-2110437A1F98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28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0261A-B017-49F0-A4C4-DD68A06EE93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62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330F5-825A-4DA1-83BC-09C87C8E3027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11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C99BD-D27B-419B-943A-C6850FAD6E57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1DBFB-2C92-4E0C-97F3-1D0A1BA5E44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02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106B5-CAEE-4C5F-8D49-683936902BC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67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D807-21BB-44D5-8D8A-DF7F7279EE7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C680-DBCF-4EDD-A78D-9071DBE1069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D3EE-92FF-493D-8F08-83ABBE986624}" type="datetimeFigureOut">
              <a:rPr lang="cs-CZ" smtClean="0"/>
              <a:pPr/>
              <a:t>11.11.2024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45BE-D055-44A6-8E52-FE8B8EFE9C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276600"/>
          </a:xfrm>
        </p:spPr>
        <p:txBody>
          <a:bodyPr>
            <a:normAutofit/>
          </a:bodyPr>
          <a:lstStyle/>
          <a:p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Mundus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fabula</a:t>
            </a:r>
            <a:b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sz="3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Descartes, baroko, šalebnost světa a nicotnost života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9D94D-19D9-4DC3-BAA2-6BBD3812AABC}" type="slidenum">
              <a:rPr lang="cs-CZ" altLang="en-US"/>
              <a:pPr>
                <a:defRPr/>
              </a:pPr>
              <a:t>1</a:t>
            </a:fld>
            <a:endParaRPr lang="cs-CZ" altLang="en-US"/>
          </a:p>
        </p:txBody>
      </p:sp>
      <p:sp>
        <p:nvSpPr>
          <p:cNvPr id="4101" name="Obdélník 4"/>
          <p:cNvSpPr>
            <a:spLocks noChangeArrowheads="1"/>
          </p:cNvSpPr>
          <p:nvPr/>
        </p:nvSpPr>
        <p:spPr bwMode="auto">
          <a:xfrm>
            <a:off x="457200" y="4648200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dirty="0"/>
              <a:t>Ondřej Švec</a:t>
            </a:r>
          </a:p>
          <a:p>
            <a:pPr algn="ctr"/>
            <a:endParaRPr lang="cs-CZ" sz="20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err="1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FB989-1E49-4115-886C-FD6297D7C250}" type="slidenum">
              <a:rPr lang="cs-CZ" altLang="en-US"/>
              <a:pPr>
                <a:defRPr/>
              </a:pPr>
              <a:t>10</a:t>
            </a:fld>
            <a:endParaRPr lang="cs-CZ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400" i="1">
                <a:latin typeface="Arial" charset="0"/>
              </a:rPr>
              <a:t>Le monde, ou Traité de la lumière </a:t>
            </a:r>
            <a:r>
              <a:rPr lang="cs-CZ" sz="2400">
                <a:latin typeface="Arial" charset="0"/>
              </a:rPr>
              <a:t>(1630-1633)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762000" y="9906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První vydání, 1664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876800" y="990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Descartův portrét: Jean-Baptiste Weenix, zhruba okolo roku 1647, dnes Rijksmuseum v Utrechtu. </a:t>
            </a:r>
          </a:p>
        </p:txBody>
      </p:sp>
      <p:pic>
        <p:nvPicPr>
          <p:cNvPr id="6151" name="Picture 13" descr="Le mon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2952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8" descr="0262-0319_portr_rene_descar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76800" y="1524000"/>
            <a:ext cx="3416300" cy="4530725"/>
          </a:xfr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err="1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FB989-1E49-4115-886C-FD6297D7C250}" type="slidenum">
              <a:rPr lang="cs-CZ" altLang="en-US"/>
              <a:pPr>
                <a:defRPr/>
              </a:pPr>
              <a:t>11</a:t>
            </a:fld>
            <a:endParaRPr lang="cs-CZ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400" i="1">
                <a:latin typeface="Arial" charset="0"/>
              </a:rPr>
              <a:t>Le monde, ou Traité de la lumière </a:t>
            </a:r>
            <a:r>
              <a:rPr lang="cs-CZ" sz="2400">
                <a:latin typeface="Arial" charset="0"/>
              </a:rPr>
              <a:t>(1630-1633)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762000" y="9906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První vydání, 1664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876800" y="990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Descartův portrét: Jean-Baptiste Weenix, zhruba okolo roku 1647, dnes Rijksmuseum v Utrechtu. </a:t>
            </a:r>
          </a:p>
        </p:txBody>
      </p:sp>
      <p:pic>
        <p:nvPicPr>
          <p:cNvPr id="6151" name="Picture 13" descr="Le mon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2952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Mundus est fabula 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83793"/>
            <a:ext cx="3960440" cy="44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07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D70BA-A4ED-40A2-92EB-537114384233}" type="slidenum">
              <a:rPr lang="cs-CZ" altLang="en-US"/>
              <a:pPr>
                <a:defRPr/>
              </a:pPr>
              <a:t>12</a:t>
            </a:fld>
            <a:endParaRPr lang="cs-CZ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>
                <a:latin typeface="Arial" charset="0"/>
              </a:rPr>
              <a:t>Mundus</a:t>
            </a:r>
            <a:r>
              <a:rPr lang="cs-CZ" sz="2800" dirty="0">
                <a:latin typeface="Arial" charset="0"/>
              </a:rPr>
              <a:t> </a:t>
            </a:r>
            <a:r>
              <a:rPr lang="cs-CZ" sz="2800" dirty="0" err="1">
                <a:latin typeface="Arial" charset="0"/>
              </a:rPr>
              <a:t>est</a:t>
            </a:r>
            <a:r>
              <a:rPr lang="cs-CZ" sz="2800" dirty="0">
                <a:latin typeface="Arial" charset="0"/>
              </a:rPr>
              <a:t> </a:t>
            </a:r>
            <a:r>
              <a:rPr lang="cs-CZ" sz="2800" dirty="0" err="1">
                <a:latin typeface="Arial" charset="0"/>
              </a:rPr>
              <a:t>fabula</a:t>
            </a:r>
            <a:r>
              <a:rPr lang="cs-CZ" sz="2800" dirty="0">
                <a:latin typeface="Arial" charset="0"/>
              </a:rPr>
              <a:t>, la vida es </a:t>
            </a:r>
            <a:r>
              <a:rPr lang="cs-CZ" sz="2800" dirty="0" err="1">
                <a:latin typeface="Arial" charset="0"/>
              </a:rPr>
              <a:t>sueño</a:t>
            </a:r>
            <a:endParaRPr lang="cs-CZ" sz="2800" dirty="0">
              <a:latin typeface="Arial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i="1" dirty="0" err="1"/>
              <a:t>Segismundo</a:t>
            </a:r>
            <a:r>
              <a:rPr lang="cs-CZ" sz="2400" i="1" dirty="0"/>
              <a:t>:</a:t>
            </a:r>
          </a:p>
          <a:p>
            <a:pPr marL="1440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	</a:t>
            </a:r>
          </a:p>
          <a:p>
            <a:pPr marL="1440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	Že život je pouhé snění</a:t>
            </a:r>
          </a:p>
          <a:p>
            <a:pPr marL="1440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	v světě, jenž je tím, čím není:</a:t>
            </a:r>
          </a:p>
          <a:p>
            <a:pPr marL="1440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	už chápu tu světskou lest, </a:t>
            </a:r>
          </a:p>
          <a:p>
            <a:pPr marL="1440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	člověk sní o tom, čím jest, </a:t>
            </a:r>
          </a:p>
          <a:p>
            <a:pPr marL="1440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/>
              <a:t>	nežli přijde probuzení. 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/>
          </a:p>
          <a:p>
            <a:pPr>
              <a:buNone/>
              <a:defRPr/>
            </a:pPr>
            <a:r>
              <a:rPr lang="es-ES" sz="2100" dirty="0"/>
              <a:t>Pedro Calderón de la Barca</a:t>
            </a:r>
            <a:r>
              <a:rPr lang="cs-CZ" sz="2100" dirty="0"/>
              <a:t>, </a:t>
            </a:r>
            <a:r>
              <a:rPr lang="cs-CZ" sz="2100" i="1" dirty="0"/>
              <a:t>Život je sen</a:t>
            </a:r>
            <a:r>
              <a:rPr lang="cs-CZ" sz="2100" dirty="0"/>
              <a:t>, (1629–1635) Den druhý, Scéna II.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1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100" dirty="0"/>
              <a:t>// </a:t>
            </a:r>
            <a:r>
              <a:rPr lang="cs-CZ" sz="2100" dirty="0" err="1"/>
              <a:t>Descartova</a:t>
            </a:r>
            <a:r>
              <a:rPr lang="cs-CZ" sz="2100" dirty="0"/>
              <a:t> hyperbolická skepse na konci 1. dne </a:t>
            </a:r>
            <a:r>
              <a:rPr lang="cs-CZ" sz="2100" i="1" dirty="0"/>
              <a:t>Meditací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50174" y="1484784"/>
            <a:ext cx="407316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sz="1950" dirty="0"/>
          </a:p>
          <a:p>
            <a:r>
              <a:rPr lang="es-ES" sz="1950" dirty="0"/>
              <a:t>¿Qué es la vida? Un frenesí.</a:t>
            </a:r>
          </a:p>
          <a:p>
            <a:r>
              <a:rPr lang="es-ES" sz="1950" dirty="0"/>
              <a:t>¿Qué es la vida? Una ilusión,</a:t>
            </a:r>
            <a:br>
              <a:rPr lang="es-ES" sz="1950" dirty="0"/>
            </a:br>
            <a:r>
              <a:rPr lang="es-ES" sz="1950" dirty="0"/>
              <a:t>una sombra, una ficción,</a:t>
            </a:r>
            <a:br>
              <a:rPr lang="es-ES" sz="1950" dirty="0"/>
            </a:br>
            <a:r>
              <a:rPr lang="es-ES" sz="1950" dirty="0"/>
              <a:t>y el mayor bien es pequeño.</a:t>
            </a:r>
            <a:br>
              <a:rPr lang="es-ES" sz="1950" dirty="0"/>
            </a:br>
            <a:r>
              <a:rPr lang="es-ES" sz="1950" dirty="0"/>
              <a:t>¡Que toda la vida es sueño,</a:t>
            </a:r>
            <a:br>
              <a:rPr lang="es-ES" sz="1950" dirty="0"/>
            </a:br>
            <a:r>
              <a:rPr lang="es-ES" sz="1950" dirty="0"/>
              <a:t>y los sueños, sueños son!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Labyrint světa a ráj srdce</a:t>
            </a:r>
          </a:p>
        </p:txBody>
      </p:sp>
      <p:pic>
        <p:nvPicPr>
          <p:cNvPr id="4" name="Zástupný symbol pro obsah 3" descr="Labyri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4824536" cy="4666418"/>
          </a:xfrm>
        </p:spPr>
      </p:pic>
      <p:sp>
        <p:nvSpPr>
          <p:cNvPr id="5" name="TextovéPole 4"/>
          <p:cNvSpPr txBox="1"/>
          <p:nvPr/>
        </p:nvSpPr>
        <p:spPr>
          <a:xfrm>
            <a:off x="5940152" y="1628800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tj. světlé vymalování, kterak v tom světě a věcech jeho </a:t>
            </a:r>
            <a:r>
              <a:rPr lang="cs-CZ" sz="2400" dirty="0" err="1"/>
              <a:t>všechněch</a:t>
            </a:r>
            <a:r>
              <a:rPr lang="cs-CZ" sz="2400" dirty="0"/>
              <a:t> nic není než matení a motání, kolotání a </a:t>
            </a:r>
            <a:r>
              <a:rPr lang="cs-CZ" sz="2400" dirty="0" err="1"/>
              <a:t>lopotování</a:t>
            </a:r>
            <a:r>
              <a:rPr lang="cs-CZ" sz="2400" dirty="0"/>
              <a:t>, </a:t>
            </a:r>
            <a:r>
              <a:rPr lang="cs-CZ" sz="2400" b="1" dirty="0"/>
              <a:t>mámení a šalba</a:t>
            </a:r>
          </a:p>
          <a:p>
            <a:r>
              <a:rPr lang="cs-CZ" sz="2400" dirty="0"/>
              <a:t>(1623-1631)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AD70B-C495-4304-B27C-C9E6A6AD1509}" type="slidenum">
              <a:rPr lang="cs-CZ" altLang="en-US"/>
              <a:pPr>
                <a:defRPr/>
              </a:pPr>
              <a:t>14</a:t>
            </a:fld>
            <a:endParaRPr lang="cs-CZ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cs-CZ" sz="2800">
                <a:latin typeface="Arial" charset="0"/>
              </a:rPr>
              <a:t>Mundus est fabula, all world</a:t>
            </a:r>
            <a:r>
              <a:rPr lang="fr-FR" sz="2800">
                <a:latin typeface="Arial" charset="0"/>
              </a:rPr>
              <a:t>’s </a:t>
            </a:r>
            <a:r>
              <a:rPr lang="cs-CZ" sz="2800">
                <a:latin typeface="Arial" charset="0"/>
              </a:rPr>
              <a:t>a stage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000" i="1" dirty="0" err="1"/>
              <a:t>Jaques</a:t>
            </a:r>
            <a:r>
              <a:rPr lang="cs-CZ" sz="2000" i="1" dirty="0"/>
              <a:t> (</a:t>
            </a:r>
            <a:r>
              <a:rPr lang="cs-CZ" sz="2000" i="1" dirty="0" err="1"/>
              <a:t>Act</a:t>
            </a:r>
            <a:r>
              <a:rPr lang="cs-CZ" sz="2000" i="1" dirty="0"/>
              <a:t> II, </a:t>
            </a:r>
            <a:r>
              <a:rPr lang="cs-CZ" sz="2000" i="1" dirty="0" err="1"/>
              <a:t>Scene</a:t>
            </a:r>
            <a:r>
              <a:rPr lang="cs-CZ" sz="2000" i="1" dirty="0"/>
              <a:t> VII, lines 139-166)</a:t>
            </a:r>
            <a:r>
              <a:rPr lang="cs-CZ" sz="2000" dirty="0"/>
              <a:t> </a:t>
            </a:r>
            <a:r>
              <a:rPr lang="cs-CZ" sz="2000" i="1" dirty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fr-FR" sz="2000" i="1" dirty="0"/>
          </a:p>
          <a:p>
            <a:pPr eaLnBrk="1" hangingPunct="1">
              <a:buFont typeface="Wingdings" pitchFamily="2" charset="2"/>
              <a:buNone/>
            </a:pPr>
            <a:r>
              <a:rPr lang="fr-FR" sz="2000" i="1" dirty="0"/>
              <a:t>   </a:t>
            </a:r>
            <a:r>
              <a:rPr lang="cs-CZ" sz="2000" i="1" dirty="0"/>
              <a:t>	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world's</a:t>
            </a:r>
            <a:r>
              <a:rPr lang="cs-CZ" sz="2400" dirty="0"/>
              <a:t> a </a:t>
            </a:r>
            <a:r>
              <a:rPr lang="cs-CZ" sz="2400" dirty="0" err="1"/>
              <a:t>stage</a:t>
            </a:r>
            <a:r>
              <a:rPr lang="cs-CZ" sz="2400" dirty="0"/>
              <a:t>,</a:t>
            </a:r>
            <a:br>
              <a:rPr lang="cs-CZ" sz="2400" dirty="0"/>
            </a:br>
            <a:r>
              <a:rPr lang="cs-CZ" sz="2400" dirty="0"/>
              <a:t>And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men</a:t>
            </a:r>
            <a:r>
              <a:rPr lang="cs-CZ" sz="2400" dirty="0"/>
              <a:t> and </a:t>
            </a:r>
            <a:r>
              <a:rPr lang="cs-CZ" sz="2400" dirty="0" err="1"/>
              <a:t>women</a:t>
            </a:r>
            <a:r>
              <a:rPr lang="cs-CZ" sz="2400" dirty="0"/>
              <a:t> </a:t>
            </a:r>
            <a:r>
              <a:rPr lang="cs-CZ" sz="2400" dirty="0" err="1"/>
              <a:t>merely</a:t>
            </a:r>
            <a:r>
              <a:rPr lang="cs-CZ" sz="2400" dirty="0"/>
              <a:t> </a:t>
            </a:r>
            <a:r>
              <a:rPr lang="cs-CZ" sz="2400" dirty="0" err="1"/>
              <a:t>players</a:t>
            </a:r>
            <a:r>
              <a:rPr lang="cs-CZ" sz="2400" dirty="0"/>
              <a:t>;</a:t>
            </a:r>
            <a:br>
              <a:rPr lang="cs-CZ" sz="2400" dirty="0"/>
            </a:b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exits</a:t>
            </a:r>
            <a:r>
              <a:rPr lang="cs-CZ" sz="2400" dirty="0"/>
              <a:t> and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entrances</a:t>
            </a:r>
            <a:r>
              <a:rPr lang="cs-CZ" sz="2400" dirty="0"/>
              <a:t>;</a:t>
            </a:r>
            <a:br>
              <a:rPr lang="cs-CZ" sz="2400" dirty="0"/>
            </a:br>
            <a:r>
              <a:rPr lang="cs-CZ" sz="2400" dirty="0"/>
              <a:t>And </a:t>
            </a:r>
            <a:r>
              <a:rPr lang="cs-CZ" sz="2400" dirty="0" err="1"/>
              <a:t>one</a:t>
            </a:r>
            <a:r>
              <a:rPr lang="cs-CZ" sz="2400" dirty="0"/>
              <a:t> man in his </a:t>
            </a:r>
            <a:r>
              <a:rPr lang="cs-CZ" sz="2400" dirty="0" err="1"/>
              <a:t>time</a:t>
            </a:r>
            <a:r>
              <a:rPr lang="cs-CZ" sz="2400" dirty="0"/>
              <a:t> </a:t>
            </a:r>
            <a:r>
              <a:rPr lang="cs-CZ" sz="2400" dirty="0" err="1"/>
              <a:t>plays</a:t>
            </a:r>
            <a:r>
              <a:rPr lang="cs-CZ" sz="2400" dirty="0"/>
              <a:t> many </a:t>
            </a:r>
            <a:r>
              <a:rPr lang="cs-CZ" sz="2400" dirty="0" err="1"/>
              <a:t>parts</a:t>
            </a:r>
            <a:r>
              <a:rPr lang="cs-CZ" sz="2400" dirty="0"/>
              <a:t>. </a:t>
            </a:r>
            <a:br>
              <a:rPr lang="cs-CZ" sz="2400" dirty="0"/>
            </a:br>
            <a:endParaRPr lang="cs-CZ" sz="2400" dirty="0"/>
          </a:p>
          <a:p>
            <a:pPr lvl="1" eaLnBrk="1" hangingPunct="1">
              <a:buFont typeface="Wingdings" pitchFamily="2" charset="2"/>
              <a:buNone/>
            </a:pPr>
            <a:r>
              <a:rPr lang="cs-CZ" sz="2400" dirty="0"/>
              <a:t>		William Shakespeare</a:t>
            </a:r>
            <a:r>
              <a:rPr lang="fr-FR" sz="2400" dirty="0"/>
              <a:t>, </a:t>
            </a:r>
            <a:r>
              <a:rPr lang="fr-FR" sz="2400" i="1" dirty="0"/>
              <a:t>As you like it.</a:t>
            </a:r>
            <a:endParaRPr lang="cs-CZ" sz="2400" i="1" dirty="0"/>
          </a:p>
          <a:p>
            <a:pPr lvl="1" eaLnBrk="1" hangingPunct="1">
              <a:buFont typeface="Wingdings" pitchFamily="2" charset="2"/>
              <a:buNone/>
            </a:pPr>
            <a:r>
              <a:rPr lang="cs-CZ" sz="2400" i="1" dirty="0"/>
              <a:t>		</a:t>
            </a:r>
            <a:r>
              <a:rPr lang="cs-CZ" sz="2400" dirty="0"/>
              <a:t>(napsáno okolo r. 1600, vydáno 1623)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000" dirty="0"/>
              <a:t>	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US"/>
              <a:t>Mundus est fabula</a:t>
            </a: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93552-28DA-42FC-9FD3-5C8A9F30B8A2}" type="slidenum">
              <a:rPr lang="cs-CZ" altLang="en-US"/>
              <a:pPr>
                <a:defRPr/>
              </a:pPr>
              <a:t>15</a:t>
            </a:fld>
            <a:endParaRPr lang="cs-CZ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marL="800100" indent="-800100"/>
            <a:r>
              <a:rPr lang="cs-CZ" sz="2800">
                <a:latin typeface="Arial" charset="0"/>
              </a:rPr>
              <a:t>Mundus est fabula - Svět je fikce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064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sz="2000"/>
              <a:t>	</a:t>
            </a:r>
          </a:p>
          <a:p>
            <a:pPr>
              <a:buFont typeface="Wingdings" pitchFamily="2" charset="2"/>
              <a:buNone/>
            </a:pPr>
            <a:r>
              <a:rPr lang="cs-CZ" sz="2000"/>
              <a:t>	Tajemství ukryté v portrétu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600"/>
          </a:p>
        </p:txBody>
      </p:sp>
      <p:pic>
        <p:nvPicPr>
          <p:cNvPr id="13319" name="Picture 8" descr="Mundus est fabula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33600"/>
            <a:ext cx="35131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Zástupný symbol pro obsah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800" dirty="0"/>
              <a:t>	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i="1" dirty="0"/>
              <a:t>Svět</a:t>
            </a:r>
            <a:r>
              <a:rPr lang="cs-CZ" sz="2800" dirty="0"/>
              <a:t>, 6. kapitola, nazvaná: 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i="1" dirty="0"/>
              <a:t>Popis nového Světa: o vlastnostech a hmotě, z nichž se skládá“</a:t>
            </a:r>
          </a:p>
          <a:p>
            <a:pPr>
              <a:buNone/>
            </a:pPr>
            <a:endParaRPr lang="cs-CZ" sz="2800" dirty="0"/>
          </a:p>
          <a:p>
            <a:pPr>
              <a:buNone/>
            </a:pPr>
            <a:r>
              <a:rPr lang="cs-CZ" sz="2800" dirty="0"/>
              <a:t>	„Dovolte tedy svému myšlení vystoupit z tohoto </a:t>
            </a:r>
            <a:r>
              <a:rPr lang="cs-CZ" sz="2800" i="1" dirty="0"/>
              <a:t>Světa</a:t>
            </a:r>
            <a:r>
              <a:rPr lang="cs-CZ" sz="2800" dirty="0"/>
              <a:t>,</a:t>
            </a:r>
            <a:r>
              <a:rPr lang="cs-CZ" sz="2800" i="1" dirty="0"/>
              <a:t> </a:t>
            </a:r>
            <a:r>
              <a:rPr lang="cs-CZ" sz="2800" dirty="0"/>
              <a:t>a umožněte mu tak spatřit jiný, </a:t>
            </a:r>
            <a:r>
              <a:rPr lang="cs-CZ" sz="2800" u="sng" dirty="0"/>
              <a:t>zcela nový svět, který stvořím v imaginárních prostorách</a:t>
            </a:r>
            <a:r>
              <a:rPr lang="cs-CZ" sz="2800" dirty="0"/>
              <a:t> při uchování toho prvého.“ </a:t>
            </a:r>
          </a:p>
          <a:p>
            <a:pPr>
              <a:buFont typeface="Wingdings" pitchFamily="2" charset="2"/>
              <a:buNone/>
            </a:pPr>
            <a:r>
              <a:rPr lang="cs-CZ" sz="2000" dirty="0"/>
              <a:t>	</a:t>
            </a:r>
          </a:p>
          <a:p>
            <a:pPr>
              <a:buFont typeface="Wingdings" pitchFamily="2" charset="2"/>
              <a:buNone/>
            </a:pPr>
            <a:endParaRPr lang="cs-CZ" sz="2000" dirty="0"/>
          </a:p>
        </p:txBody>
      </p:sp>
    </p:spTree>
    <p:custDataLst>
      <p:tags r:id="rId1"/>
    </p:custData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9966F-BB0B-475D-B5FB-8DC08B4304B6}" type="slidenum">
              <a:rPr lang="cs-CZ" altLang="en-US"/>
              <a:pPr>
                <a:defRPr/>
              </a:pPr>
              <a:t>16</a:t>
            </a:fld>
            <a:endParaRPr lang="cs-CZ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 eaLnBrk="1" hangingPunct="1"/>
            <a:r>
              <a:rPr lang="la-Latn" sz="2400">
                <a:latin typeface="Arial" charset="0"/>
              </a:rPr>
              <a:t>Theatrum anatomicum</a:t>
            </a:r>
            <a:r>
              <a:rPr lang="cs-CZ" sz="2400">
                <a:latin typeface="Arial" charset="0"/>
              </a:rPr>
              <a:t>: divadlo nicotnosti života</a:t>
            </a:r>
          </a:p>
        </p:txBody>
      </p:sp>
      <p:pic>
        <p:nvPicPr>
          <p:cNvPr id="7173" name="Picture 5" descr="theatr_anatomicu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3568" y="1158875"/>
            <a:ext cx="7848600" cy="5699125"/>
          </a:xfr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Divadlo nicotnosti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Barokní anatomie</a:t>
            </a:r>
          </a:p>
          <a:p>
            <a:pPr lvl="1"/>
            <a:r>
              <a:rPr lang="cs-CZ" dirty="0"/>
              <a:t>Pojem života nehraje žádnou roli</a:t>
            </a:r>
          </a:p>
          <a:p>
            <a:pPr lvl="1"/>
            <a:r>
              <a:rPr lang="cs-CZ" dirty="0"/>
              <a:t>Mrtvé těla vzorem pro poznávání ústrojné lidské bytosti</a:t>
            </a:r>
          </a:p>
          <a:p>
            <a:endParaRPr lang="cs-CZ" dirty="0"/>
          </a:p>
          <a:p>
            <a:r>
              <a:rPr lang="cs-CZ" dirty="0"/>
              <a:t>Versus aristotelská tradice: </a:t>
            </a:r>
          </a:p>
          <a:p>
            <a:pPr lvl="1"/>
            <a:r>
              <a:rPr lang="cs-CZ" dirty="0"/>
              <a:t>Veškerá lidská zkušenost je zkušeností stupňů bytí v jejich rozlišnosti: </a:t>
            </a:r>
          </a:p>
          <a:p>
            <a:pPr lvl="1"/>
            <a:r>
              <a:rPr lang="cs-CZ" dirty="0"/>
              <a:t>založení živočišného bytí v bytí vegetativním </a:t>
            </a:r>
          </a:p>
          <a:p>
            <a:pPr lvl="1"/>
            <a:r>
              <a:rPr lang="cs-CZ" dirty="0"/>
              <a:t>založení lidského vědomí v ústrojném, živém těle, které sdílíme s živočichy</a:t>
            </a:r>
          </a:p>
          <a:p>
            <a:r>
              <a:rPr lang="cs-CZ" dirty="0"/>
              <a:t>Versus renesanční tradice: </a:t>
            </a:r>
          </a:p>
          <a:p>
            <a:pPr lvl="1"/>
            <a:r>
              <a:rPr lang="cs-CZ" dirty="0"/>
              <a:t>člověk-mikrokosmos byl oduševnělým tělem a jako takový se podílel na velké duši světa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64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4131"/>
            <a:ext cx="8172400" cy="69302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848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91BDD-AB4F-4056-9219-732D1F0A279F}" type="slidenum">
              <a:rPr lang="cs-CZ" altLang="en-US"/>
              <a:pPr>
                <a:defRPr/>
              </a:pPr>
              <a:t>19</a:t>
            </a:fld>
            <a:endParaRPr lang="cs-CZ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 eaLnBrk="1" hangingPunct="1"/>
            <a:r>
              <a:rPr lang="cs-CZ" sz="2400">
                <a:latin typeface="Arial" charset="0"/>
              </a:rPr>
              <a:t>Theatrum anatomicum: divadlo nicotnosti života</a:t>
            </a:r>
          </a:p>
        </p:txBody>
      </p:sp>
      <p:pic>
        <p:nvPicPr>
          <p:cNvPr id="18437" name="Picture 7" descr="Vesalius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2060848"/>
            <a:ext cx="3217863" cy="4530725"/>
          </a:xfrm>
        </p:spPr>
      </p:pic>
      <p:pic>
        <p:nvPicPr>
          <p:cNvPr id="18438" name="Picture 9" descr="theatr_anatomicum_de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060848"/>
            <a:ext cx="36877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4946576" y="908720"/>
            <a:ext cx="3581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Vesalius, </a:t>
            </a:r>
            <a:r>
              <a:rPr lang="cs-CZ" i="1"/>
              <a:t>De humani corporis fabrica libri septem </a:t>
            </a:r>
          </a:p>
          <a:p>
            <a:pPr>
              <a:spcBef>
                <a:spcPct val="50000"/>
              </a:spcBef>
            </a:pPr>
            <a:r>
              <a:rPr lang="cs-CZ"/>
              <a:t>(Basilej,1543,s kresbami J.S. Calcara)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755576" y="112474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/>
              <a:t>Poznej sám sebe!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Důvody k pochybnostem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CAAF6-571E-41D7-BDD8-45181469497E}" type="slidenum">
              <a:rPr lang="cs-CZ" altLang="en-US" smtClean="0"/>
              <a:pPr>
                <a:defRPr/>
              </a:pPr>
              <a:t>2</a:t>
            </a:fld>
            <a:endParaRPr lang="cs-CZ" alt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2777"/>
            <a:ext cx="77048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Skepse ve filosofii a ve vědách:</a:t>
            </a:r>
          </a:p>
          <a:p>
            <a:endParaRPr lang="cs-CZ" sz="2200" u="sng" dirty="0"/>
          </a:p>
          <a:p>
            <a:r>
              <a:rPr lang="cs-CZ" sz="2200" dirty="0"/>
              <a:t>Montaigne: « Co je pravda na této straně hory, není pravda na druhé straně hory.“ </a:t>
            </a:r>
          </a:p>
          <a:p>
            <a:endParaRPr lang="cs-CZ" sz="2200" dirty="0"/>
          </a:p>
          <a:p>
            <a:r>
              <a:rPr lang="cs-CZ" dirty="0"/>
              <a:t>Apologie Raymonda ze </a:t>
            </a:r>
            <a:r>
              <a:rPr lang="cs-CZ" dirty="0" err="1"/>
              <a:t>Sebondy</a:t>
            </a:r>
            <a:r>
              <a:rPr lang="cs-CZ" dirty="0"/>
              <a:t> , </a:t>
            </a:r>
            <a:r>
              <a:rPr lang="cs-CZ" i="1" dirty="0"/>
              <a:t>Eseje, </a:t>
            </a:r>
            <a:r>
              <a:rPr lang="cs-CZ" dirty="0"/>
              <a:t>II, 12 (1580-88) </a:t>
            </a:r>
          </a:p>
          <a:p>
            <a:endParaRPr lang="cs-CZ" sz="2200" u="sng" dirty="0"/>
          </a:p>
          <a:p>
            <a:r>
              <a:rPr lang="cs-CZ" sz="2200" u="sng" dirty="0"/>
              <a:t>Náboženský skepticismus</a:t>
            </a:r>
          </a:p>
          <a:p>
            <a:r>
              <a:rPr lang="cs-CZ" sz="2200" dirty="0"/>
              <a:t>katolíci a protestanté se neshodnou na jednotlivých článcích víry</a:t>
            </a:r>
          </a:p>
          <a:p>
            <a:endParaRPr lang="cs-CZ" sz="2200" dirty="0"/>
          </a:p>
          <a:p>
            <a:r>
              <a:rPr lang="cs-CZ" sz="2200" u="sng" dirty="0"/>
              <a:t>Nové objevy astronomie:</a:t>
            </a:r>
            <a:r>
              <a:rPr lang="cs-CZ" sz="2200" dirty="0"/>
              <a:t> </a:t>
            </a:r>
          </a:p>
          <a:p>
            <a:endParaRPr lang="cs-CZ" sz="2200" dirty="0"/>
          </a:p>
          <a:p>
            <a:r>
              <a:rPr lang="cs-CZ" sz="2200" dirty="0"/>
              <a:t>Odmítnutí geocentrismu -&gt; Země už není pevným a nehybným středobodem kosmu. </a:t>
            </a:r>
          </a:p>
          <a:p>
            <a:endParaRPr lang="cs-CZ" dirty="0"/>
          </a:p>
          <a:p>
            <a:endParaRPr lang="cs-CZ" u="sng" dirty="0"/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4C9C0-51B0-4E5A-897A-4D1AF263A5EA}" type="slidenum">
              <a:rPr lang="cs-CZ" altLang="en-US"/>
              <a:pPr>
                <a:defRPr/>
              </a:pPr>
              <a:t>20</a:t>
            </a:fld>
            <a:endParaRPr lang="cs-CZ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a-Latn" sz="2600">
                <a:latin typeface="Arial" charset="0"/>
              </a:rPr>
              <a:t>Theatrum anatomicum</a:t>
            </a:r>
            <a:r>
              <a:rPr lang="cs-CZ" sz="2600">
                <a:latin typeface="Arial" charset="0"/>
              </a:rPr>
              <a:t>: divadlo nicotnosti života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endParaRPr lang="cs-CZ" sz="2600" i="1"/>
          </a:p>
          <a:p>
            <a:pPr eaLnBrk="1" hangingPunct="1">
              <a:buNone/>
            </a:pPr>
            <a:r>
              <a:rPr lang="cs-CZ" sz="2600" i="1"/>
              <a:t>	Mrtvola </a:t>
            </a:r>
            <a:r>
              <a:rPr lang="cs-CZ" sz="2600"/>
              <a:t>jako model sloužící poznávání živého.</a:t>
            </a:r>
          </a:p>
          <a:p>
            <a:pPr eaLnBrk="1" hangingPunct="1">
              <a:buFont typeface="Wingdings" pitchFamily="2" charset="2"/>
              <a:buNone/>
            </a:pPr>
            <a:endParaRPr lang="cs-CZ" sz="2600"/>
          </a:p>
          <a:p>
            <a:pPr lvl="1" eaLnBrk="1" hangingPunct="1">
              <a:buFont typeface="Wingdings" pitchFamily="2" charset="2"/>
              <a:buChar char="Ø"/>
            </a:pPr>
            <a:r>
              <a:rPr lang="cs-CZ" sz="2600"/>
              <a:t> Život přestává fungovat jako pojící pouto makrokosmu a mikrokosmu.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sz="2600"/>
              <a:t> Krize předkarteziánského světa: ztráta vitální jednoty celkového uspořádání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sz="2600"/>
              <a:t> Odskutečnění reality: svět jako divadlo stínů a iluzí</a:t>
            </a:r>
          </a:p>
          <a:p>
            <a:pPr lvl="1" eaLnBrk="1" hangingPunct="1">
              <a:buFont typeface="Wingdings" pitchFamily="2" charset="2"/>
              <a:buNone/>
            </a:pPr>
            <a:endParaRPr lang="cs-CZ" sz="2400"/>
          </a:p>
          <a:p>
            <a:pPr eaLnBrk="1" hangingPunct="1"/>
            <a:endParaRPr lang="cs-CZ" sz="240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cs-CZ" sz="3600"/>
              <a:t>Rekapitulace: zasazení Descartovy filosofie a přírodovědy do kontextu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843528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dirty="0"/>
              <a:t>Barokní nihilismus: rozpadá se představa člověka i světa jako harmonického řádu</a:t>
            </a:r>
          </a:p>
          <a:p>
            <a:pPr>
              <a:buNone/>
            </a:pPr>
            <a:r>
              <a:rPr lang="cs-CZ" dirty="0"/>
              <a:t>			</a:t>
            </a:r>
            <a:endParaRPr lang="cs-CZ" sz="2400" dirty="0"/>
          </a:p>
          <a:p>
            <a:pPr>
              <a:buFont typeface="Wingdings" pitchFamily="2" charset="2"/>
              <a:buChar char="§"/>
            </a:pPr>
            <a:r>
              <a:rPr lang="cs-CZ" sz="2600" dirty="0"/>
              <a:t>Pochybnosti o světě jako takovém, fragmentace veškeré reality: „</a:t>
            </a:r>
            <a:r>
              <a:rPr lang="cs-CZ" sz="2600" dirty="0" err="1"/>
              <a:t>Mundus</a:t>
            </a:r>
            <a:r>
              <a:rPr lang="cs-CZ" sz="2600" dirty="0"/>
              <a:t> </a:t>
            </a:r>
            <a:r>
              <a:rPr lang="cs-CZ" sz="2600" dirty="0" err="1"/>
              <a:t>est</a:t>
            </a:r>
            <a:r>
              <a:rPr lang="cs-CZ" sz="2600" dirty="0"/>
              <a:t> </a:t>
            </a:r>
            <a:r>
              <a:rPr lang="cs-CZ" sz="2600" dirty="0" err="1"/>
              <a:t>fabula</a:t>
            </a:r>
            <a:r>
              <a:rPr lang="cs-CZ" sz="2600" dirty="0"/>
              <a:t>.“</a:t>
            </a:r>
          </a:p>
          <a:p>
            <a:pPr>
              <a:buFont typeface="Wingdings" pitchFamily="2" charset="2"/>
              <a:buChar char="§"/>
            </a:pPr>
            <a:endParaRPr lang="cs-CZ" sz="2600" dirty="0"/>
          </a:p>
          <a:p>
            <a:pPr>
              <a:buFont typeface="Wingdings" pitchFamily="2" charset="2"/>
              <a:buChar char="§"/>
            </a:pPr>
            <a:r>
              <a:rPr lang="cs-CZ" sz="2600" dirty="0"/>
              <a:t>Pojem života je něčím irelevantním pro pochopení lidské přirozenosti: „Vida es </a:t>
            </a:r>
            <a:r>
              <a:rPr lang="cs-CZ" sz="2600" dirty="0" err="1"/>
              <a:t>sueño</a:t>
            </a:r>
            <a:r>
              <a:rPr lang="cs-CZ" sz="2600" dirty="0"/>
              <a:t>.“</a:t>
            </a:r>
          </a:p>
          <a:p>
            <a:pPr>
              <a:buFont typeface="Wingdings" pitchFamily="2" charset="2"/>
              <a:buChar char="§"/>
            </a:pPr>
            <a:endParaRPr lang="cs-CZ" sz="2600" dirty="0"/>
          </a:p>
          <a:p>
            <a:pPr>
              <a:buFont typeface="Wingdings" pitchFamily="2" charset="2"/>
              <a:buChar char="§"/>
            </a:pP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64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E027D-26F1-49B9-86F6-A83B0155FC8D}" type="slidenum">
              <a:rPr lang="cs-CZ" altLang="en-US"/>
              <a:pPr>
                <a:defRPr/>
              </a:pPr>
              <a:t>22</a:t>
            </a:fld>
            <a:endParaRPr lang="cs-CZ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cs-CZ" sz="2800">
                <a:latin typeface="Arial" charset="0"/>
              </a:rPr>
              <a:t>Descartes vs. Baroko:</a:t>
            </a:r>
            <a:br>
              <a:rPr lang="cs-CZ" sz="2800">
                <a:latin typeface="Arial" charset="0"/>
              </a:rPr>
            </a:br>
            <a:endParaRPr lang="cs-CZ" sz="2800">
              <a:latin typeface="Arial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/>
              <a:t>V čem se Descartes vyznačuje oproti baroknímu kontextu?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/>
              <a:t> </a:t>
            </a:r>
          </a:p>
          <a:p>
            <a:pPr lvl="1"/>
            <a:r>
              <a:rPr lang="cs-CZ" sz="2400" dirty="0"/>
              <a:t>Vysvětlování pozoruhodných jevů co nejméně pozoruhodným způsobem : „není nic podivuhodného na tom, že…“</a:t>
            </a:r>
          </a:p>
          <a:p>
            <a:pPr lvl="1" eaLnBrk="1" hangingPunct="1"/>
            <a:r>
              <a:rPr lang="cs-CZ" sz="2400" dirty="0"/>
              <a:t>Nezájem o moralistní lekci anatomie</a:t>
            </a:r>
          </a:p>
          <a:p>
            <a:pPr lvl="1" eaLnBrk="1" hangingPunct="1"/>
            <a:r>
              <a:rPr lang="cs-CZ" sz="2400" dirty="0"/>
              <a:t>Nezájem o kontemplaci Nicoty, ale za to využití nihilismu pro ustanovení pragmaticky orientované vědy</a:t>
            </a:r>
          </a:p>
          <a:p>
            <a:pPr lvl="1"/>
            <a:r>
              <a:rPr lang="cs-CZ" sz="2400" dirty="0"/>
              <a:t>Descartes vykazuje účely z přírody samotné a uzavírá je pouze do oblasti mysli, do oblasti individuálního vědomí</a:t>
            </a:r>
          </a:p>
          <a:p>
            <a:pPr lvl="1"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>
              <a:buFont typeface="Wingdings" pitchFamily="2" charset="2"/>
              <a:buNone/>
            </a:pPr>
            <a:endParaRPr lang="cs-CZ" sz="2400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EC971-DA0F-4B89-A3B8-2BF989CA1F48}" type="slidenum">
              <a:rPr lang="cs-CZ" altLang="en-US"/>
              <a:pPr>
                <a:defRPr/>
              </a:pPr>
              <a:t>23</a:t>
            </a:fld>
            <a:endParaRPr lang="cs-CZ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cs-CZ" sz="2800">
                <a:latin typeface="Arial" charset="0"/>
              </a:rPr>
              <a:t>Organismus = mechanismus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030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100" dirty="0"/>
              <a:t>důsledek boje proti finalismu</a:t>
            </a:r>
          </a:p>
          <a:p>
            <a:pPr>
              <a:buFont typeface="Wingdings" pitchFamily="2" charset="2"/>
              <a:buChar char="Ø"/>
            </a:pPr>
            <a:r>
              <a:rPr lang="cs-CZ" sz="2100" dirty="0"/>
              <a:t>důsledek požadavku jednotné vědy (</a:t>
            </a:r>
            <a:r>
              <a:rPr lang="cs-CZ" sz="2100" dirty="0" err="1"/>
              <a:t>mathesis</a:t>
            </a:r>
            <a:r>
              <a:rPr lang="cs-CZ" sz="2100" dirty="0"/>
              <a:t> </a:t>
            </a:r>
            <a:r>
              <a:rPr lang="cs-CZ" sz="2100" dirty="0" err="1"/>
              <a:t>universalis</a:t>
            </a:r>
            <a:r>
              <a:rPr lang="cs-CZ" sz="2100" dirty="0"/>
              <a:t>) </a:t>
            </a:r>
          </a:p>
          <a:p>
            <a:pPr eaLnBrk="1" hangingPunct="1">
              <a:buFont typeface="Wingdings" pitchFamily="2" charset="2"/>
              <a:buNone/>
            </a:pPr>
            <a:endParaRPr lang="cs-CZ" sz="2000" dirty="0"/>
          </a:p>
          <a:p>
            <a:pPr>
              <a:buNone/>
            </a:pPr>
            <a:r>
              <a:rPr lang="cs-CZ" sz="2400" dirty="0"/>
              <a:t>	„Spokojil jsem se s předpokladem, že Bůh stvořil tělo člověka úplně podobné tělu kohokoli z nás, i co se týče vnějšího tvaru jeho údů, i co se týče vnitřního složení jeho orgánů, nesestaviv je z jiné hmoty než z té, již jsem popsal, a nedav mu zpočátku žádnou rozumnou duši ani nic jiného, co by tam mohlo zastávat funkci duše vegetativní nebo čijící.“ </a:t>
            </a:r>
          </a:p>
          <a:p>
            <a:pPr>
              <a:buNone/>
            </a:pPr>
            <a:r>
              <a:rPr lang="cs-CZ" sz="2100" dirty="0"/>
              <a:t>						(</a:t>
            </a:r>
            <a:r>
              <a:rPr lang="cs-CZ" sz="2100" i="1" dirty="0"/>
              <a:t>Rozprava o</a:t>
            </a:r>
            <a:r>
              <a:rPr lang="cs-CZ" sz="2100" dirty="0"/>
              <a:t> </a:t>
            </a:r>
            <a:r>
              <a:rPr lang="cs-CZ" sz="2100" i="1" dirty="0"/>
              <a:t>metodě</a:t>
            </a:r>
            <a:r>
              <a:rPr lang="cs-CZ" sz="2100" dirty="0"/>
              <a:t>, str. 35)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100" dirty="0"/>
              <a:t>	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Mechanistický světonázor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Ztotožnění mechanismu a organismu</a:t>
            </a:r>
          </a:p>
          <a:p>
            <a:r>
              <a:rPr lang="cs-CZ" sz="2800" dirty="0"/>
              <a:t>Explicitní odmítnutí vitalismu a finalismu</a:t>
            </a:r>
          </a:p>
          <a:p>
            <a:pPr lvl="2"/>
            <a:r>
              <a:rPr lang="cs-CZ" dirty="0"/>
              <a:t>vitalismus = předpoklad, že veškerá hmota je prostoupená životní silou</a:t>
            </a:r>
          </a:p>
          <a:p>
            <a:pPr lvl="2"/>
            <a:r>
              <a:rPr lang="cs-CZ" dirty="0"/>
              <a:t>finalismus = koncepce přírody, která vysvětluje přírodní jevy účelem, který je jim vlastní</a:t>
            </a:r>
          </a:p>
          <a:p>
            <a:r>
              <a:rPr lang="cs-CZ" sz="2800" dirty="0"/>
              <a:t>To, co odlišuje živou hmotu od neživé, vytvořené ze stejných prvků, je organizace těchto prvků a vztahy mezi nimi: viz citát </a:t>
            </a:r>
            <a:r>
              <a:rPr lang="cs-CZ" sz="2800" dirty="0">
                <a:sym typeface="Wingdings" panose="05000000000000000000" pitchFamily="2" charset="2"/>
              </a:rPr>
              <a:t>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9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Tělo jako hodinky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	„Tělo živého člověka se od těla mrtvého liší zrovna tak, jako se odlišují hodinky či jiný automat (tj. stroj, který se pohybuje sám od sebe), pokud jsou nataženy a pokud v sobě mají tělesný princip pohybů, pro něž byly sestaveny, a vše nezbytné pro své fungování, od stejných hodinek či jiného stroje, pokud jsou rozbity a pokud v nich přestane působit princip jejich pohybu.“ </a:t>
            </a:r>
          </a:p>
          <a:p>
            <a:pPr>
              <a:buNone/>
            </a:pPr>
            <a:r>
              <a:rPr lang="cs-CZ" dirty="0"/>
              <a:t>						(</a:t>
            </a:r>
            <a:r>
              <a:rPr lang="cs-CZ" i="1" dirty="0"/>
              <a:t>Vášně duše</a:t>
            </a:r>
            <a:r>
              <a:rPr lang="cs-CZ" dirty="0"/>
              <a:t>, čl. 6)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853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cs-CZ" dirty="0"/>
              <a:t>R. Descartes &amp; W. Harvey</a:t>
            </a:r>
            <a:br>
              <a:rPr lang="cs-CZ" dirty="0"/>
            </a:br>
            <a:r>
              <a:rPr lang="cs-CZ" dirty="0"/>
              <a:t>Mechanizace srdce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733067" cy="4128520"/>
          </a:xfrm>
        </p:spPr>
      </p:pic>
      <p:sp>
        <p:nvSpPr>
          <p:cNvPr id="5" name="TextovéPole 4"/>
          <p:cNvSpPr txBox="1"/>
          <p:nvPr/>
        </p:nvSpPr>
        <p:spPr>
          <a:xfrm>
            <a:off x="5220072" y="2492896"/>
            <a:ext cx="34667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Rytina srdce a plic</a:t>
            </a:r>
          </a:p>
          <a:p>
            <a:r>
              <a:rPr lang="cs-CZ" sz="3000" dirty="0"/>
              <a:t>v latinské verzi traktátu</a:t>
            </a:r>
          </a:p>
          <a:p>
            <a:r>
              <a:rPr lang="cs-CZ" sz="3000" i="1" dirty="0"/>
              <a:t>O Člověku </a:t>
            </a:r>
          </a:p>
          <a:p>
            <a:endParaRPr lang="cs-CZ" sz="3000" i="1" dirty="0"/>
          </a:p>
          <a:p>
            <a:r>
              <a:rPr lang="cs-CZ" sz="3200" dirty="0"/>
              <a:t>(</a:t>
            </a:r>
            <a:r>
              <a:rPr lang="cs-CZ" sz="3200" i="1" dirty="0"/>
              <a:t>D</a:t>
            </a:r>
            <a:r>
              <a:rPr lang="cs-CZ" sz="3000" i="1" dirty="0"/>
              <a:t>e </a:t>
            </a:r>
            <a:r>
              <a:rPr lang="cs-CZ" sz="3000" i="1" dirty="0" err="1"/>
              <a:t>Homine</a:t>
            </a:r>
            <a:r>
              <a:rPr lang="cs-CZ" sz="3000" i="1" dirty="0"/>
              <a:t>; </a:t>
            </a:r>
            <a:r>
              <a:rPr lang="cs-CZ" sz="3000" dirty="0"/>
              <a:t>vydáno posmrtně 1662)</a:t>
            </a:r>
          </a:p>
          <a:p>
            <a:endParaRPr lang="cs-CZ" sz="3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35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Le corps - machine</a:t>
            </a:r>
          </a:p>
        </p:txBody>
      </p:sp>
      <p:pic>
        <p:nvPicPr>
          <p:cNvPr id="4" name="Zástupný symbol pro obsah 3" descr="Descartes L´Homm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5040560" cy="5040560"/>
          </a:xfrm>
        </p:spPr>
      </p:pic>
      <p:sp>
        <p:nvSpPr>
          <p:cNvPr id="5" name="TextovéPole 4"/>
          <p:cNvSpPr txBox="1"/>
          <p:nvPr/>
        </p:nvSpPr>
        <p:spPr>
          <a:xfrm>
            <a:off x="4644008" y="1700808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Lidské tělo jako hydraulický stroj, v jehož trubicích probíhá neustálá výměna tekutin a v nichž jsou rozváděny živiny z trávicí soustavy do orgánů celého těla.</a:t>
            </a:r>
          </a:p>
          <a:p>
            <a:endParaRPr lang="cs-CZ" sz="2600" dirty="0"/>
          </a:p>
          <a:p>
            <a:r>
              <a:rPr lang="cs-CZ" sz="2600" dirty="0"/>
              <a:t>Descartes, </a:t>
            </a:r>
            <a:r>
              <a:rPr lang="cs-CZ" sz="2600" i="1" dirty="0"/>
              <a:t>Svět,</a:t>
            </a:r>
            <a:r>
              <a:rPr lang="cs-CZ" sz="2600" dirty="0"/>
              <a:t> </a:t>
            </a:r>
          </a:p>
          <a:p>
            <a:r>
              <a:rPr lang="cs-CZ" sz="2600" dirty="0"/>
              <a:t>kap.</a:t>
            </a:r>
            <a:r>
              <a:rPr lang="cs-CZ" sz="2600" i="1" dirty="0"/>
              <a:t> </a:t>
            </a:r>
            <a:r>
              <a:rPr lang="cs-CZ" sz="2600" dirty="0"/>
              <a:t>„O člověku“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70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Animal - Machine</a:t>
            </a:r>
          </a:p>
        </p:txBody>
      </p:sp>
      <p:pic>
        <p:nvPicPr>
          <p:cNvPr id="4" name="Zástupný symbol pro obsah 3" descr="Animal-Machine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592796"/>
            <a:ext cx="3939492" cy="3672408"/>
          </a:xfrm>
        </p:spPr>
      </p:pic>
      <p:sp>
        <p:nvSpPr>
          <p:cNvPr id="3" name="TextovéPole 2"/>
          <p:cNvSpPr txBox="1"/>
          <p:nvPr/>
        </p:nvSpPr>
        <p:spPr>
          <a:xfrm>
            <a:off x="683568" y="58052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„Když se vlaštovky na jaře vracejí, fungují v tomto ohledu jako hodiny.“ </a:t>
            </a:r>
          </a:p>
          <a:p>
            <a:pPr algn="ctr"/>
            <a:r>
              <a:rPr lang="cs-CZ" dirty="0"/>
              <a:t>Descartes, </a:t>
            </a:r>
            <a:r>
              <a:rPr lang="cs-CZ" i="1" dirty="0"/>
              <a:t>Dopis Markýzi z Newcastlu z 23. října 1646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3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B74C-531C-488B-AB0E-14629BB390C0}" type="slidenum">
              <a:rPr lang="cs-CZ" altLang="en-US"/>
              <a:pPr>
                <a:defRPr/>
              </a:pPr>
              <a:t>29</a:t>
            </a:fld>
            <a:endParaRPr lang="cs-CZ" altLang="en-US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u="sng">
                <a:latin typeface="Arial" charset="0"/>
              </a:rPr>
              <a:t>Příroda = hmota v pohybu</a:t>
            </a:r>
            <a:endParaRPr lang="cs-CZ" sz="28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4032448" cy="5064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sz="2000"/>
          </a:p>
          <a:p>
            <a:pPr>
              <a:buFont typeface="Wingdings" pitchFamily="2" charset="2"/>
              <a:buNone/>
            </a:pPr>
            <a:r>
              <a:rPr lang="cs-CZ" sz="2400"/>
              <a:t>	„Přidejme k tomu, že tuto hmotu lze dělit na tolik částí a do tolika obrazců, kolik si jen dokážeme představit, a že každá z těchto částí může být rozpohybována rovněž tolika způsoby, kolik jen dokážeme pojmout.“</a:t>
            </a:r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r>
              <a:rPr lang="cs-CZ" sz="2400"/>
              <a:t>	(</a:t>
            </a:r>
            <a:r>
              <a:rPr lang="cs-CZ" sz="2400" i="1"/>
              <a:t>Svět</a:t>
            </a:r>
            <a:r>
              <a:rPr lang="cs-CZ" sz="2400"/>
              <a:t>, 6. kapitola)</a:t>
            </a:r>
          </a:p>
        </p:txBody>
      </p:sp>
      <p:pic>
        <p:nvPicPr>
          <p:cNvPr id="6" name="Obrázek 5" descr="Prim_clock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4257122" cy="3694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8941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r>
              <a:rPr lang="cs-CZ"/>
              <a:t>Ztraceni v nekonečném vesmíru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Konečný svět starověku a středověku</a:t>
            </a:r>
            <a:r>
              <a:rPr lang="cs-CZ" sz="2000" dirty="0"/>
              <a:t>: uzavřený svět ptolemaiovské kosmologie, v němž je Zemi vyhrazeno jasné místo</a:t>
            </a:r>
          </a:p>
          <a:p>
            <a:r>
              <a:rPr lang="cs-CZ" sz="2000" i="1" dirty="0"/>
              <a:t>vs.</a:t>
            </a:r>
          </a:p>
          <a:p>
            <a:r>
              <a:rPr lang="cs-CZ" sz="2000" u="sng" dirty="0"/>
              <a:t>Nekonečný vesmír G. Bruna</a:t>
            </a:r>
            <a:r>
              <a:rPr lang="cs-CZ" sz="2000" dirty="0"/>
              <a:t>: ani Země, ani Slunce nejsou středem vesmíru, existuje nekonečně mnoho sluncí s planetami, z čehož plyne zpochybnění lidské výjimečnosti. </a:t>
            </a:r>
          </a:p>
          <a:p>
            <a:endParaRPr lang="cs-CZ" sz="2000" dirty="0"/>
          </a:p>
          <a:p>
            <a:r>
              <a:rPr lang="cs-CZ" sz="2000" u="sng" dirty="0"/>
              <a:t>Keplerovo zhodnocení: </a:t>
            </a:r>
          </a:p>
          <a:p>
            <a:endParaRPr lang="cs-CZ" sz="2000" dirty="0"/>
          </a:p>
          <a:p>
            <a:r>
              <a:rPr lang="cs-CZ" sz="2000" dirty="0"/>
              <a:t>Nekonečný vesmír „s sebou nese nevím jakou tajnou, skrytou hrůzu; člověk v pravdě zjišťuje, že bloumá touto nesmírností, jíž jsou odepřeny meze a střed, a proto jakékoli určité místo.“</a:t>
            </a:r>
          </a:p>
          <a:p>
            <a:endParaRPr lang="cs-CZ" sz="2000" dirty="0"/>
          </a:p>
          <a:p>
            <a:r>
              <a:rPr lang="cs-CZ" sz="2000" u="sng" dirty="0"/>
              <a:t>Z nových objevů astronomie plynou nové argumenty pro relativizaci poznání</a:t>
            </a:r>
          </a:p>
          <a:p>
            <a:r>
              <a:rPr lang="cs-CZ" sz="2000" dirty="0"/>
              <a:t>Montaigne: „A kdo ví, zda nějaký třetí názor nevyvrátí za tisíc let oba předcházející?“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cs-CZ" sz="2800" u="sng" dirty="0">
                <a:latin typeface="+mn-lt"/>
                <a:cs typeface="Arial" pitchFamily="34" charset="0"/>
              </a:rPr>
              <a:t>Galileo</a:t>
            </a:r>
            <a:r>
              <a:rPr lang="cs-CZ" sz="2800" u="sng" dirty="0">
                <a:latin typeface="+mn-lt"/>
              </a:rPr>
              <a:t> vs. Descartes: jeden projekt, jiná rétorika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	</a:t>
            </a:r>
            <a:r>
              <a:rPr lang="cs-CZ" b="1" dirty="0"/>
              <a:t>Galileo: </a:t>
            </a:r>
            <a:r>
              <a:rPr lang="cs-CZ" dirty="0"/>
              <a:t>„Filosofie je psána v oné převeliké knize, která je stále otevřena před našima očima - já ji říkám univerzum - ale té nelze rozumět, dokud se nenaučíme jazyk a písmena, v nichž je psána“(</a:t>
            </a:r>
            <a:r>
              <a:rPr lang="cs-CZ" i="1" dirty="0" err="1"/>
              <a:t>il</a:t>
            </a:r>
            <a:r>
              <a:rPr lang="cs-CZ" i="1" dirty="0"/>
              <a:t> </a:t>
            </a:r>
            <a:r>
              <a:rPr lang="cs-CZ" i="1" dirty="0" err="1"/>
              <a:t>Saggiatore</a:t>
            </a:r>
            <a:r>
              <a:rPr lang="cs-CZ" dirty="0"/>
              <a:t>, str. 6)</a:t>
            </a:r>
          </a:p>
          <a:p>
            <a:pPr>
              <a:buNone/>
            </a:pPr>
            <a:r>
              <a:rPr lang="cs-CZ" sz="600" dirty="0"/>
              <a:t>	</a:t>
            </a:r>
            <a:endParaRPr lang="cs-CZ" dirty="0"/>
          </a:p>
          <a:p>
            <a:pPr>
              <a:buNone/>
            </a:pPr>
            <a:r>
              <a:rPr lang="cs-CZ" dirty="0"/>
              <a:t>	vs.</a:t>
            </a:r>
          </a:p>
          <a:p>
            <a:pPr>
              <a:buNone/>
            </a:pPr>
            <a:r>
              <a:rPr lang="cs-CZ" b="1" dirty="0"/>
              <a:t>	Descartes:</a:t>
            </a:r>
            <a:r>
              <a:rPr lang="cs-CZ" dirty="0"/>
              <a:t> „Dovolte tedy svému myšlení vystoupit z tohoto světa,</a:t>
            </a:r>
            <a:r>
              <a:rPr lang="cs-CZ" i="1" dirty="0"/>
              <a:t> </a:t>
            </a:r>
            <a:r>
              <a:rPr lang="cs-CZ" dirty="0"/>
              <a:t>a umožněte mu tak spatřit jiný, zcela nový svět, který stvořím v imaginárních prostorách při uchování toho prvého.“ </a:t>
            </a:r>
          </a:p>
          <a:p>
            <a:pPr>
              <a:buNone/>
            </a:pPr>
            <a:r>
              <a:rPr lang="cs-CZ" dirty="0"/>
              <a:t>	(</a:t>
            </a:r>
            <a:r>
              <a:rPr lang="cs-CZ" i="1" dirty="0"/>
              <a:t>Svět</a:t>
            </a:r>
            <a:r>
              <a:rPr lang="cs-CZ" dirty="0"/>
              <a:t>, 6. kapitola, „Popis nového světa“)</a:t>
            </a:r>
          </a:p>
          <a:p>
            <a:pPr>
              <a:buNone/>
            </a:pPr>
            <a:r>
              <a:rPr lang="cs-CZ" sz="1200" dirty="0"/>
              <a:t>	</a:t>
            </a:r>
          </a:p>
          <a:p>
            <a:pPr>
              <a:buNone/>
            </a:pPr>
            <a:r>
              <a:rPr lang="cs-CZ" dirty="0"/>
              <a:t>	„Místo abych vysvětlil pouze jeden z jevů, rozhodl jsem se vysvětlit všechny přírodní jevy, tj. celou Fyziku.“</a:t>
            </a:r>
            <a:r>
              <a:rPr lang="fr-FR" dirty="0"/>
              <a:t> (</a:t>
            </a:r>
            <a:r>
              <a:rPr lang="fr-FR" i="1" dirty="0" err="1"/>
              <a:t>Mersennovi</a:t>
            </a:r>
            <a:r>
              <a:rPr lang="fr-FR" i="1" dirty="0"/>
              <a:t>, </a:t>
            </a:r>
            <a:r>
              <a:rPr lang="fr-FR" dirty="0"/>
              <a:t>15. </a:t>
            </a:r>
            <a:r>
              <a:rPr lang="fr-FR" dirty="0" err="1"/>
              <a:t>dubna</a:t>
            </a:r>
            <a:r>
              <a:rPr lang="fr-FR" dirty="0"/>
              <a:t> 1630, AT, I, 70).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83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540EF-FF3A-6572-A4A6-C50A13DA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Filosofie založená na myslícím „já“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D4CE3-C62A-3419-622D-2E9407217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„tato pravda: 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myslím, tedy jsem,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byla natolik pevná a zajištěná, že ani ty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nejextravangantnější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předpoklady skeptiků nebyly s to jí otřást (...).“ </a:t>
            </a:r>
          </a:p>
          <a:p>
            <a:pPr marL="0" indent="0" algn="r">
              <a:buNone/>
            </a:pPr>
            <a:r>
              <a:rPr lang="cs-CZ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3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Meditace</a:t>
            </a:r>
            <a:r>
              <a:rPr lang="cs-CZ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 VI, 32)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330241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/>
              <a:t>Barokní kabinety kuriozit</a:t>
            </a:r>
          </a:p>
        </p:txBody>
      </p:sp>
      <p:pic>
        <p:nvPicPr>
          <p:cNvPr id="3" name="Obrázek 2" descr="Musei_Wormiani_Histo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68761"/>
            <a:ext cx="6628714" cy="49584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621166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Ferrante</a:t>
            </a:r>
            <a:r>
              <a:rPr lang="en-US" dirty="0"/>
              <a:t> </a:t>
            </a:r>
            <a:r>
              <a:rPr lang="en-US" dirty="0" err="1"/>
              <a:t>Imperato</a:t>
            </a:r>
            <a:r>
              <a:rPr lang="cs-CZ" dirty="0"/>
              <a:t>, </a:t>
            </a:r>
            <a:r>
              <a:rPr lang="en-US" i="1" dirty="0" err="1"/>
              <a:t>Dell'Historia</a:t>
            </a:r>
            <a:r>
              <a:rPr lang="en-US" i="1" dirty="0"/>
              <a:t> </a:t>
            </a:r>
            <a:r>
              <a:rPr lang="en-US" i="1" dirty="0" err="1"/>
              <a:t>Naturale</a:t>
            </a:r>
            <a:r>
              <a:rPr lang="en-US" dirty="0"/>
              <a:t> (N</a:t>
            </a:r>
            <a:r>
              <a:rPr lang="cs-CZ" dirty="0" err="1"/>
              <a:t>eapol</a:t>
            </a:r>
            <a:r>
              <a:rPr lang="cs-CZ" dirty="0"/>
              <a:t> </a:t>
            </a:r>
            <a:r>
              <a:rPr lang="en-US" dirty="0"/>
              <a:t>1599), </a:t>
            </a:r>
            <a:r>
              <a:rPr lang="cs-CZ" dirty="0"/>
              <a:t>nejstarší známá ilustrace kabinetu přírodní historie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/>
              <a:t>Barokní kabinety kuriozit</a:t>
            </a:r>
          </a:p>
        </p:txBody>
      </p:sp>
      <p:pic>
        <p:nvPicPr>
          <p:cNvPr id="3" name="Obrázek 2" descr="Musei_Wormiani_Histo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272808" cy="53384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Funkce kabinetu kuriozit: (</a:t>
            </a:r>
            <a:r>
              <a:rPr lang="cs-CZ" dirty="0" err="1"/>
              <a:t>Wunderkammer</a:t>
            </a:r>
            <a:r>
              <a:rPr lang="cs-CZ" dirty="0"/>
              <a:t>, </a:t>
            </a:r>
            <a:r>
              <a:rPr lang="cs-CZ" dirty="0" err="1"/>
              <a:t>Kunstkammer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41554"/>
            <a:ext cx="8291264" cy="55012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cs-CZ" dirty="0"/>
              <a:t>a) vzdělávací: </a:t>
            </a:r>
          </a:p>
          <a:p>
            <a:pPr>
              <a:lnSpc>
                <a:spcPct val="110000"/>
              </a:lnSpc>
            </a:pPr>
            <a:r>
              <a:rPr lang="cs-CZ" dirty="0"/>
              <a:t>předchůdce dnešních muzeí</a:t>
            </a:r>
          </a:p>
          <a:p>
            <a:pPr>
              <a:lnSpc>
                <a:spcPct val="110000"/>
              </a:lnSpc>
            </a:pPr>
            <a:r>
              <a:rPr lang="cs-CZ" dirty="0"/>
              <a:t>poznávání na základě analogie: setkání nejrozmanitějších předmětů na jednom místě vytváří nové vztahy a souvislosti.</a:t>
            </a:r>
          </a:p>
          <a:p>
            <a:pPr>
              <a:lnSpc>
                <a:spcPct val="110000"/>
              </a:lnSpc>
              <a:buNone/>
            </a:pPr>
            <a:r>
              <a:rPr lang="cs-CZ" dirty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cs-CZ" dirty="0"/>
              <a:t>b) reprezentační:</a:t>
            </a:r>
          </a:p>
          <a:p>
            <a:pPr>
              <a:lnSpc>
                <a:spcPct val="110000"/>
              </a:lnSpc>
              <a:buNone/>
            </a:pPr>
            <a:endParaRPr lang="cs-CZ" dirty="0"/>
          </a:p>
          <a:p>
            <a:pPr>
              <a:lnSpc>
                <a:spcPct val="110000"/>
              </a:lnSpc>
              <a:buNone/>
            </a:pPr>
            <a:r>
              <a:rPr lang="cs-CZ" dirty="0"/>
              <a:t>c) kontemplativní: nahlédnout do zázraků přírody, podivovat se nad mnoha kromobyčejnými věcmi. </a:t>
            </a:r>
          </a:p>
          <a:p>
            <a:pPr>
              <a:lnSpc>
                <a:spcPct val="110000"/>
              </a:lnSpc>
              <a:buNone/>
            </a:pPr>
            <a:endParaRPr lang="cs-CZ" dirty="0"/>
          </a:p>
          <a:p>
            <a:pPr>
              <a:lnSpc>
                <a:spcPct val="110000"/>
              </a:lnSpc>
              <a:buNone/>
            </a:pPr>
            <a:r>
              <a:rPr lang="cs-CZ" dirty="0"/>
              <a:t>d) symbolickou: </a:t>
            </a:r>
          </a:p>
          <a:p>
            <a:pPr>
              <a:lnSpc>
                <a:spcPct val="110000"/>
              </a:lnSpc>
              <a:buNone/>
            </a:pPr>
            <a:r>
              <a:rPr lang="cs-CZ" dirty="0"/>
              <a:t>	Kabinet kuriozit jako mikrokosmos, jako divadlo světa. </a:t>
            </a:r>
          </a:p>
          <a:p>
            <a:pPr>
              <a:lnSpc>
                <a:spcPct val="110000"/>
              </a:lnSpc>
              <a:buNone/>
            </a:pPr>
            <a:r>
              <a:rPr lang="cs-CZ" dirty="0"/>
              <a:t>	Symbolicky přenechává svému majiteli správu nad světem prostřednictvím jeho domácí, zmenšené reprodukce.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Kunstkomora Rudolfa II.</a:t>
            </a:r>
          </a:p>
        </p:txBody>
      </p:sp>
      <p:sp>
        <p:nvSpPr>
          <p:cNvPr id="5" name="Zástupný symbol pro obsah 1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u="sng" dirty="0" err="1"/>
              <a:t>Naturalia</a:t>
            </a:r>
            <a:r>
              <a:rPr lang="cs-CZ" sz="3000" dirty="0"/>
              <a:t> (zkameněliny, exotická dřeva a plody, vycpaná zvířata, zuby a kůže, ptačí vejce, roh jednorožce, kostra draka, vycpaný bazilišek, roh nosorožce, kůže koloucha se 2 hlavami, atp.)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sz="8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u="sng" dirty="0" err="1"/>
              <a:t>Artificialia</a:t>
            </a:r>
            <a:r>
              <a:rPr lang="cs-CZ" sz="3000" dirty="0"/>
              <a:t> (hrací strojky, voskové plastiky, atd.)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sz="8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u="sng" dirty="0" err="1"/>
              <a:t>Scientifica</a:t>
            </a:r>
            <a:r>
              <a:rPr lang="cs-CZ" sz="3000" dirty="0"/>
              <a:t> (42 kusů hodin, přístroj na perspektivní kreslení, sextanty, globy a astroláby).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cs-CZ" sz="3000" dirty="0"/>
              <a:t>	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cs-CZ" sz="3000" dirty="0"/>
              <a:t>	Dále mumie či </a:t>
            </a:r>
            <a:r>
              <a:rPr lang="cs-CZ" sz="3000" dirty="0" err="1"/>
              <a:t>Codex</a:t>
            </a:r>
            <a:r>
              <a:rPr lang="cs-CZ" sz="3000" dirty="0"/>
              <a:t> </a:t>
            </a:r>
            <a:r>
              <a:rPr lang="cs-CZ" sz="3000" dirty="0" err="1"/>
              <a:t>Gigas</a:t>
            </a:r>
            <a:r>
              <a:rPr lang="cs-CZ" sz="3000" dirty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96952"/>
            <a:ext cx="20002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12430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97152"/>
            <a:ext cx="2071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716016" y="1340768"/>
            <a:ext cx="44279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V pořadí zleva: multifunkční hodiny; biologické kuriozity; kresba mechanické hračky; slavná onyxová miska. </a:t>
            </a: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Descartova metoda a její uplatnění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i="1" dirty="0"/>
              <a:t>	</a:t>
            </a:r>
            <a:r>
              <a:rPr lang="cs-CZ" i="1" u="sng" dirty="0"/>
              <a:t>Pravidla pro vedení rozumu </a:t>
            </a:r>
            <a:r>
              <a:rPr lang="cs-CZ" u="sng" dirty="0"/>
              <a:t>(1628-29)</a:t>
            </a:r>
          </a:p>
          <a:p>
            <a:endParaRPr lang="cs-CZ" dirty="0"/>
          </a:p>
          <a:p>
            <a:r>
              <a:rPr lang="cs-CZ" dirty="0"/>
              <a:t>příručka, jak správně vést rozum k poznávání pravd ve vědách</a:t>
            </a:r>
          </a:p>
          <a:p>
            <a:pPr marL="0" indent="0">
              <a:buNone/>
            </a:pPr>
            <a:r>
              <a:rPr lang="cs-CZ" dirty="0"/>
              <a:t>	„cílem mých studií má být tak řídit ducha, aby 	pronášel pevné a pravdivé soudy o všech věcech, 	které před něj stavějí.“  (1. pravidlo)</a:t>
            </a:r>
          </a:p>
          <a:p>
            <a:endParaRPr lang="cs-CZ" dirty="0"/>
          </a:p>
          <a:p>
            <a:pPr>
              <a:buNone/>
            </a:pPr>
            <a:r>
              <a:rPr lang="cs-CZ" i="1" dirty="0"/>
              <a:t>	</a:t>
            </a:r>
            <a:r>
              <a:rPr lang="cs-CZ" i="1" u="sng" dirty="0" err="1"/>
              <a:t>Le</a:t>
            </a:r>
            <a:r>
              <a:rPr lang="cs-CZ" i="1" u="sng" dirty="0"/>
              <a:t> monde, ou </a:t>
            </a:r>
            <a:r>
              <a:rPr lang="cs-CZ" i="1" u="sng" dirty="0" err="1"/>
              <a:t>Traité</a:t>
            </a:r>
            <a:r>
              <a:rPr lang="cs-CZ" i="1" u="sng" dirty="0"/>
              <a:t> de la </a:t>
            </a:r>
            <a:r>
              <a:rPr lang="cs-CZ" i="1" u="sng" dirty="0" err="1"/>
              <a:t>lumière</a:t>
            </a:r>
            <a:r>
              <a:rPr lang="cs-CZ" u="sng" dirty="0"/>
              <a:t> – </a:t>
            </a:r>
            <a:r>
              <a:rPr lang="cs-CZ" i="1" u="sng" dirty="0"/>
              <a:t>Svět, aneb pojednání o světle </a:t>
            </a:r>
            <a:r>
              <a:rPr lang="cs-CZ" u="sng" dirty="0"/>
              <a:t>(1630-1633)</a:t>
            </a:r>
          </a:p>
          <a:p>
            <a:r>
              <a:rPr lang="cs-CZ" dirty="0"/>
              <a:t>první Descartův přírodovědný spis </a:t>
            </a: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 err="1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FB989-1E49-4115-886C-FD6297D7C250}" type="slidenum">
              <a:rPr lang="cs-CZ" altLang="en-US"/>
              <a:pPr>
                <a:defRPr/>
              </a:pPr>
              <a:t>9</a:t>
            </a:fld>
            <a:endParaRPr lang="cs-CZ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2600" i="1">
                <a:latin typeface="Arial" charset="0"/>
              </a:rPr>
              <a:t>Proč je nové pojetí světa prezentováno jako „fikce“? </a:t>
            </a:r>
            <a:endParaRPr lang="cs-CZ" sz="2600">
              <a:latin typeface="Arial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„Dovolte tedy svému myšlení vystoupit z tohoto Světa a umožněte mu tak spatřit jiný, zcela nový svět, </a:t>
            </a:r>
            <a:r>
              <a:rPr lang="cs-CZ" u="sng" dirty="0"/>
              <a:t>který stvořím v imaginárních prostorách při uchování toho prvého</a:t>
            </a:r>
            <a:r>
              <a:rPr lang="cs-CZ" dirty="0"/>
              <a:t>.“ </a:t>
            </a:r>
          </a:p>
          <a:p>
            <a:endParaRPr lang="cs-CZ" dirty="0"/>
          </a:p>
          <a:p>
            <a:pPr lvl="1">
              <a:buNone/>
            </a:pPr>
            <a:r>
              <a:rPr lang="cs-CZ" i="1" dirty="0"/>
              <a:t>	</a:t>
            </a:r>
            <a:r>
              <a:rPr lang="cs-CZ" dirty="0"/>
              <a:t>(Descartes, </a:t>
            </a:r>
            <a:r>
              <a:rPr lang="cs-CZ" i="1" dirty="0"/>
              <a:t>Svět</a:t>
            </a:r>
            <a:r>
              <a:rPr lang="cs-CZ" dirty="0"/>
              <a:t>, kapitola VI, „Popis nového Světa; o vlastnostech a hmotě, z nichž se skládá“, AT XI, 31.)</a:t>
            </a:r>
          </a:p>
          <a:p>
            <a:endParaRPr lang="cs-CZ" dirty="0"/>
          </a:p>
          <a:p>
            <a:r>
              <a:rPr lang="cs-CZ" dirty="0"/>
              <a:t>„aby se vám délka mé rozpravy nezdála tak nudná, chtěl bych jednu její část představit </a:t>
            </a:r>
            <a:r>
              <a:rPr lang="cs-CZ" u="sng" dirty="0"/>
              <a:t>formou smyšleného románu</a:t>
            </a:r>
            <a:r>
              <a:rPr lang="cs-CZ" dirty="0"/>
              <a:t>, skrze nějž, jak doufám, se pravda neukáže o nic méně uspokojivá a příjemná na pohled, než kdybych ji odhalil v celé nahotě.“</a:t>
            </a:r>
          </a:p>
          <a:p>
            <a:pPr marL="800100" lvl="2" indent="0">
              <a:buNone/>
            </a:pPr>
            <a:r>
              <a:rPr lang="cs-CZ" sz="2400" dirty="0"/>
              <a:t>(Descartes, </a:t>
            </a:r>
            <a:r>
              <a:rPr lang="cs-CZ" sz="2400" i="1" dirty="0"/>
              <a:t>Svět, </a:t>
            </a:r>
            <a:r>
              <a:rPr lang="cs-CZ" sz="2400" dirty="0"/>
              <a:t>konec kapitoly V, AT XI, p. 31)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„</a:t>
            </a:r>
            <a:r>
              <a:rPr lang="cs-CZ" u="sng" dirty="0"/>
              <a:t>román mého Světa </a:t>
            </a:r>
            <a:r>
              <a:rPr lang="cs-CZ" dirty="0"/>
              <a:t>se mi nad míru líbí.“ </a:t>
            </a:r>
          </a:p>
          <a:p>
            <a:pPr lvl="1">
              <a:buNone/>
            </a:pPr>
            <a:r>
              <a:rPr lang="cs-CZ" dirty="0"/>
              <a:t>	(Descartův </a:t>
            </a:r>
            <a:r>
              <a:rPr lang="cs-CZ" i="1" dirty="0"/>
              <a:t>Dopis </a:t>
            </a:r>
            <a:r>
              <a:rPr lang="cs-CZ" i="1" dirty="0" err="1"/>
              <a:t>Mersennovi</a:t>
            </a:r>
            <a:r>
              <a:rPr lang="cs-CZ" dirty="0"/>
              <a:t>, 25. listopadu 1630.)</a:t>
            </a: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07 - Descartes a baroko _extended version - 2022[2022110717330582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1931</Words>
  <Application>Microsoft Office PowerPoint</Application>
  <PresentationFormat>Předvádění na obrazovce (4:3)</PresentationFormat>
  <Paragraphs>224</Paragraphs>
  <Slides>31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Wingdings</vt:lpstr>
      <vt:lpstr>Wingdings 2</vt:lpstr>
      <vt:lpstr>Motiv sady Office</vt:lpstr>
      <vt:lpstr>Mundus est fabula   Descartes, baroko, šalebnost světa a nicotnost života</vt:lpstr>
      <vt:lpstr>Důvody k pochybnostem</vt:lpstr>
      <vt:lpstr>Ztraceni v nekonečném vesmíru</vt:lpstr>
      <vt:lpstr>Barokní kabinety kuriozit</vt:lpstr>
      <vt:lpstr>Barokní kabinety kuriozit</vt:lpstr>
      <vt:lpstr>Funkce kabinetu kuriozit: (Wunderkammer, Kunstkammer)</vt:lpstr>
      <vt:lpstr>Kunstkomora Rudolfa II.</vt:lpstr>
      <vt:lpstr>Descartova metoda a její uplatnění</vt:lpstr>
      <vt:lpstr>Proč je nové pojetí světa prezentováno jako „fikce“? </vt:lpstr>
      <vt:lpstr>Le monde, ou Traité de la lumière (1630-1633)</vt:lpstr>
      <vt:lpstr>Le monde, ou Traité de la lumière (1630-1633)</vt:lpstr>
      <vt:lpstr>Mundus est fabula, la vida es sueño</vt:lpstr>
      <vt:lpstr>Labyrint světa a ráj srdce</vt:lpstr>
      <vt:lpstr>Mundus est fabula, all world’s a stage</vt:lpstr>
      <vt:lpstr>Mundus est fabula - Svět je fikce</vt:lpstr>
      <vt:lpstr>Theatrum anatomicum: divadlo nicotnosti života</vt:lpstr>
      <vt:lpstr>Divadlo nicotnosti života</vt:lpstr>
      <vt:lpstr>Prezentace aplikace PowerPoint</vt:lpstr>
      <vt:lpstr>Theatrum anatomicum: divadlo nicotnosti života</vt:lpstr>
      <vt:lpstr>Theatrum anatomicum: divadlo nicotnosti života</vt:lpstr>
      <vt:lpstr>Rekapitulace: zasazení Descartovy filosofie a přírodovědy do kontextu</vt:lpstr>
      <vt:lpstr>Descartes vs. Baroko: </vt:lpstr>
      <vt:lpstr>Organismus = mechanismus</vt:lpstr>
      <vt:lpstr>Mechanistický světonázor</vt:lpstr>
      <vt:lpstr>Tělo jako hodinky</vt:lpstr>
      <vt:lpstr>R. Descartes &amp; W. Harvey Mechanizace srdce</vt:lpstr>
      <vt:lpstr>Le corps - machine</vt:lpstr>
      <vt:lpstr>Animal - Machine</vt:lpstr>
      <vt:lpstr>Příroda = hmota v pohybu</vt:lpstr>
      <vt:lpstr>Galileo vs. Descartes: jeden projekt, jiná rétorika</vt:lpstr>
      <vt:lpstr>Filosofie založená na myslícím „já“</vt:lpstr>
    </vt:vector>
  </TitlesOfParts>
  <Company>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Ondřej Švec</dc:creator>
  <cp:lastModifiedBy>Švec, Ondřej</cp:lastModifiedBy>
  <cp:revision>88</cp:revision>
  <dcterms:created xsi:type="dcterms:W3CDTF">2013-11-22T15:10:13Z</dcterms:created>
  <dcterms:modified xsi:type="dcterms:W3CDTF">2024-11-11T14:34:21Z</dcterms:modified>
</cp:coreProperties>
</file>