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E49E-A092-4FF6-A329-09F90437789B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87C3-5CF1-4F4C-AA99-9B58C37AAC6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Literárněvědný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Autonomie a angažovanost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1090464" cy="50405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 descr="41L8StijZ5L._SX327_BO1,204,203,200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3133725" cy="4752975"/>
          </a:xfrm>
        </p:spPr>
      </p:pic>
      <p:pic>
        <p:nvPicPr>
          <p:cNvPr id="5" name="Obrázek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548680"/>
            <a:ext cx="2237606" cy="341788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57145"/>
            <a:ext cx="5871052" cy="330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3563888" y="1268760"/>
            <a:ext cx="2664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Literatuur</a:t>
            </a:r>
            <a:r>
              <a:rPr lang="cs-CZ" sz="2800" dirty="0" smtClean="0"/>
              <a:t> </a:t>
            </a:r>
            <a:r>
              <a:rPr lang="cs-CZ" sz="2800" dirty="0" err="1" smtClean="0"/>
              <a:t>hoeft</a:t>
            </a:r>
            <a:r>
              <a:rPr lang="cs-CZ" sz="2800" dirty="0" smtClean="0"/>
              <a:t> </a:t>
            </a:r>
            <a:r>
              <a:rPr lang="cs-CZ" sz="2800" dirty="0" err="1" smtClean="0"/>
              <a:t>niets</a:t>
            </a:r>
            <a:r>
              <a:rPr lang="cs-CZ" sz="2800" dirty="0" smtClean="0"/>
              <a:t>!</a:t>
            </a:r>
          </a:p>
          <a:p>
            <a:r>
              <a:rPr lang="cs-CZ" sz="2800" dirty="0" err="1" smtClean="0"/>
              <a:t>Literatuur</a:t>
            </a:r>
            <a:r>
              <a:rPr lang="cs-CZ" sz="2800" dirty="0" smtClean="0"/>
              <a:t>, </a:t>
            </a:r>
            <a:r>
              <a:rPr lang="cs-CZ" sz="2800" dirty="0" err="1" smtClean="0"/>
              <a:t>doe</a:t>
            </a:r>
            <a:r>
              <a:rPr lang="cs-CZ" sz="2800" dirty="0" smtClean="0"/>
              <a:t> </a:t>
            </a:r>
            <a:r>
              <a:rPr lang="cs-CZ" sz="2800" dirty="0" err="1" smtClean="0"/>
              <a:t>iets</a:t>
            </a:r>
            <a:r>
              <a:rPr lang="cs-CZ" sz="2800" dirty="0" smtClean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Hlavní dichotomie: autonomie </a:t>
            </a:r>
            <a:r>
              <a:rPr lang="cs-CZ" dirty="0" err="1" smtClean="0"/>
              <a:t>en</a:t>
            </a:r>
            <a:r>
              <a:rPr lang="cs-CZ" dirty="0" smtClean="0"/>
              <a:t> engagement – různé pohledy na roli a funkci literatury</a:t>
            </a:r>
          </a:p>
          <a:p>
            <a:pPr lvl="1"/>
            <a:r>
              <a:rPr lang="cs-CZ" dirty="0" smtClean="0"/>
              <a:t>Nejsou protiklady: autonomie </a:t>
            </a:r>
            <a:r>
              <a:rPr lang="cs-CZ" dirty="0" err="1" smtClean="0"/>
              <a:t>vs</a:t>
            </a:r>
            <a:r>
              <a:rPr lang="cs-CZ" dirty="0" smtClean="0"/>
              <a:t> heteronomie </a:t>
            </a:r>
          </a:p>
          <a:p>
            <a:r>
              <a:rPr lang="cs-CZ" dirty="0" smtClean="0"/>
              <a:t>Autonomie</a:t>
            </a:r>
          </a:p>
          <a:p>
            <a:pPr lvl="1"/>
            <a:r>
              <a:rPr lang="cs-CZ" b="1" dirty="0" err="1" smtClean="0"/>
              <a:t>Literatuur</a:t>
            </a:r>
            <a:r>
              <a:rPr lang="cs-CZ" b="1" dirty="0" smtClean="0"/>
              <a:t> </a:t>
            </a:r>
            <a:r>
              <a:rPr lang="cs-CZ" b="1" dirty="0" err="1" smtClean="0"/>
              <a:t>hoeft</a:t>
            </a:r>
            <a:r>
              <a:rPr lang="cs-CZ" b="1" dirty="0" smtClean="0"/>
              <a:t> </a:t>
            </a:r>
            <a:r>
              <a:rPr lang="cs-CZ" b="1" dirty="0" err="1" smtClean="0"/>
              <a:t>niets</a:t>
            </a:r>
            <a:r>
              <a:rPr lang="cs-CZ" dirty="0" smtClean="0"/>
              <a:t>! literatura jako čisté umění, řídící se pouze literárními, estetickými pravidly a ne idejemi mimo literaturu. Možná synonyma: esteticismus, estetické hnutí či umění pro umění . Cílem literatury z tohoto úhlu pohledu je umělecký zážitek, krása jako taková. </a:t>
            </a:r>
          </a:p>
          <a:p>
            <a:pPr lvl="1"/>
            <a:r>
              <a:rPr lang="cs-CZ" dirty="0" smtClean="0"/>
              <a:t>Heteronomie: umění, které není svobodné, možnost jeho vzniku a principy jeho tvorby jsou ovlivněny, nebo dokonce podmíněny určitými morálními či ideologickými proudy či světonázory.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Engagement</a:t>
            </a:r>
          </a:p>
          <a:p>
            <a:pPr lvl="1"/>
            <a:r>
              <a:rPr lang="cs-CZ" b="1" dirty="0" err="1" smtClean="0"/>
              <a:t>Literatuur</a:t>
            </a:r>
            <a:r>
              <a:rPr lang="cs-CZ" b="1" dirty="0" smtClean="0"/>
              <a:t>, </a:t>
            </a:r>
            <a:r>
              <a:rPr lang="cs-CZ" b="1" dirty="0" err="1" smtClean="0"/>
              <a:t>doe</a:t>
            </a:r>
            <a:r>
              <a:rPr lang="cs-CZ" b="1" dirty="0" smtClean="0"/>
              <a:t> </a:t>
            </a:r>
            <a:r>
              <a:rPr lang="cs-CZ" b="1" dirty="0" err="1" smtClean="0"/>
              <a:t>iets</a:t>
            </a:r>
            <a:r>
              <a:rPr lang="cs-CZ" b="1" dirty="0" smtClean="0"/>
              <a:t>! </a:t>
            </a:r>
            <a:r>
              <a:rPr lang="cs-CZ" dirty="0" smtClean="0"/>
              <a:t>Význam literárních </a:t>
            </a:r>
            <a:r>
              <a:rPr lang="cs-CZ" dirty="0"/>
              <a:t>textů </a:t>
            </a:r>
            <a:r>
              <a:rPr lang="cs-CZ" dirty="0" smtClean="0"/>
              <a:t>neleží v literárních/uměleckých </a:t>
            </a:r>
            <a:r>
              <a:rPr lang="cs-CZ" dirty="0"/>
              <a:t>aspektech ale </a:t>
            </a:r>
            <a:r>
              <a:rPr lang="cs-CZ" dirty="0" smtClean="0"/>
              <a:t>ve </a:t>
            </a:r>
            <a:r>
              <a:rPr lang="cs-CZ" dirty="0"/>
              <a:t>společenských, politických nebo náboženských aspektech. </a:t>
            </a:r>
            <a:r>
              <a:rPr lang="cs-CZ" dirty="0" smtClean="0"/>
              <a:t>S</a:t>
            </a:r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franc</a:t>
            </a:r>
            <a:r>
              <a:rPr lang="cs-CZ" dirty="0" smtClean="0"/>
              <a:t>. “k </a:t>
            </a:r>
            <a:r>
              <a:rPr lang="cs-CZ" dirty="0"/>
              <a:t>něčemu se zavázat</a:t>
            </a:r>
            <a:r>
              <a:rPr lang="cs-CZ" dirty="0" smtClean="0"/>
              <a:t>”.  Angažovaný autor cítí povinnost </a:t>
            </a:r>
            <a:r>
              <a:rPr lang="cs-CZ" dirty="0"/>
              <a:t>produkovat texty v souladu s </a:t>
            </a:r>
            <a:r>
              <a:rPr lang="cs-CZ" dirty="0" smtClean="0"/>
              <a:t>politickým, společenským nebo morálním ideálem. Text </a:t>
            </a:r>
            <a:r>
              <a:rPr lang="cs-CZ" dirty="0"/>
              <a:t>má </a:t>
            </a:r>
            <a:r>
              <a:rPr lang="cs-CZ" dirty="0" smtClean="0"/>
              <a:t>přispět </a:t>
            </a:r>
            <a:r>
              <a:rPr lang="cs-CZ" dirty="0"/>
              <a:t>k naplnění tohoto ideálu ve společnosti, být součástí společenské změny.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Debaty o autonomii a angažovanosti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Kontext pro článek Lucie a Kateřiny</a:t>
            </a:r>
          </a:p>
          <a:p>
            <a:r>
              <a:rPr lang="cs-CZ" sz="2000" dirty="0" smtClean="0"/>
              <a:t>Rozpoutána v roce 2009 vydáním knihy </a:t>
            </a:r>
            <a:r>
              <a:rPr lang="cs-CZ" sz="2000" i="1" dirty="0" smtClean="0"/>
              <a:t>De </a:t>
            </a:r>
            <a:r>
              <a:rPr lang="cs-CZ" sz="2000" i="1" dirty="0" err="1" smtClean="0"/>
              <a:t>revanche</a:t>
            </a:r>
            <a:r>
              <a:rPr lang="cs-CZ" sz="2000" i="1" dirty="0" smtClean="0"/>
              <a:t> </a:t>
            </a:r>
            <a:br>
              <a:rPr lang="cs-CZ" sz="2000" i="1" dirty="0" smtClean="0"/>
            </a:br>
            <a:r>
              <a:rPr lang="cs-CZ" sz="2000" i="1" dirty="0" smtClean="0"/>
              <a:t>van de </a:t>
            </a:r>
            <a:r>
              <a:rPr lang="cs-CZ" sz="2000" i="1" dirty="0" err="1" smtClean="0"/>
              <a:t>roman</a:t>
            </a:r>
            <a:r>
              <a:rPr lang="cs-CZ" sz="2000" dirty="0" smtClean="0"/>
              <a:t>, autor Thomas </a:t>
            </a:r>
            <a:r>
              <a:rPr lang="cs-CZ" sz="2000" dirty="0" err="1" smtClean="0"/>
              <a:t>Vaessens</a:t>
            </a:r>
            <a:endParaRPr lang="cs-CZ" sz="2000" dirty="0" smtClean="0"/>
          </a:p>
          <a:p>
            <a:r>
              <a:rPr lang="cs-CZ" sz="2000" dirty="0" smtClean="0"/>
              <a:t>Reakce </a:t>
            </a:r>
            <a:r>
              <a:rPr lang="cs-CZ" sz="2000" dirty="0" smtClean="0"/>
              <a:t>Franse </a:t>
            </a:r>
            <a:r>
              <a:rPr lang="cs-CZ" sz="2000" dirty="0" err="1" smtClean="0"/>
              <a:t>Ruitera</a:t>
            </a:r>
            <a:r>
              <a:rPr lang="cs-CZ" sz="2000" dirty="0" smtClean="0"/>
              <a:t> a </a:t>
            </a:r>
            <a:r>
              <a:rPr lang="cs-CZ" sz="2000" dirty="0" err="1" smtClean="0"/>
              <a:t>Wilberta</a:t>
            </a:r>
            <a:r>
              <a:rPr lang="cs-CZ" sz="2000" dirty="0" smtClean="0"/>
              <a:t> </a:t>
            </a:r>
            <a:r>
              <a:rPr lang="cs-CZ" sz="2000" dirty="0" err="1" smtClean="0"/>
              <a:t>Smulderse</a:t>
            </a:r>
            <a:r>
              <a:rPr lang="cs-CZ" sz="2000" dirty="0" smtClean="0"/>
              <a:t> na vizi autonomie v </a:t>
            </a:r>
            <a:r>
              <a:rPr lang="cs-CZ" sz="2000" i="1" dirty="0" smtClean="0"/>
              <a:t>De</a:t>
            </a:r>
            <a:r>
              <a:rPr lang="cs-CZ" sz="2000" dirty="0" smtClean="0"/>
              <a:t> </a:t>
            </a:r>
            <a:r>
              <a:rPr lang="cs-CZ" sz="2000" dirty="0" err="1" smtClean="0"/>
              <a:t>r</a:t>
            </a:r>
            <a:r>
              <a:rPr lang="cs-CZ" sz="2000" i="1" dirty="0" err="1" smtClean="0"/>
              <a:t>evanche</a:t>
            </a:r>
            <a:r>
              <a:rPr lang="cs-CZ" sz="2000" i="1" dirty="0" smtClean="0"/>
              <a:t> van de </a:t>
            </a:r>
            <a:r>
              <a:rPr lang="cs-CZ" sz="2000" i="1" dirty="0" err="1" smtClean="0"/>
              <a:t>roman</a:t>
            </a:r>
            <a:r>
              <a:rPr lang="cs-CZ" sz="2000" i="1" dirty="0" smtClean="0"/>
              <a:t> </a:t>
            </a:r>
            <a:r>
              <a:rPr lang="cs-CZ" sz="2000" dirty="0" smtClean="0"/>
              <a:t>(„Van </a:t>
            </a:r>
            <a:r>
              <a:rPr lang="cs-CZ" sz="2000" dirty="0" err="1" smtClean="0"/>
              <a:t>moedwil</a:t>
            </a:r>
            <a:r>
              <a:rPr lang="cs-CZ" sz="2000" dirty="0" smtClean="0"/>
              <a:t> </a:t>
            </a:r>
            <a:r>
              <a:rPr lang="cs-CZ" sz="2000" dirty="0" err="1" smtClean="0"/>
              <a:t>tot</a:t>
            </a:r>
            <a:r>
              <a:rPr lang="cs-CZ" sz="2000" dirty="0" smtClean="0"/>
              <a:t> </a:t>
            </a:r>
            <a:r>
              <a:rPr lang="cs-CZ" sz="2000" dirty="0" err="1" smtClean="0"/>
              <a:t>misverstand</a:t>
            </a:r>
            <a:r>
              <a:rPr lang="cs-CZ" sz="2000" dirty="0" smtClean="0"/>
              <a:t>, van </a:t>
            </a:r>
            <a:r>
              <a:rPr lang="cs-CZ" sz="2000" dirty="0" err="1" smtClean="0"/>
              <a:t>Dorleijn</a:t>
            </a:r>
            <a:r>
              <a:rPr lang="cs-CZ" sz="2000" dirty="0" smtClean="0"/>
              <a:t> </a:t>
            </a:r>
            <a:r>
              <a:rPr lang="cs-CZ" sz="2000" dirty="0" err="1" smtClean="0"/>
              <a:t>tot</a:t>
            </a:r>
            <a:r>
              <a:rPr lang="cs-CZ" sz="2000" dirty="0" smtClean="0"/>
              <a:t> </a:t>
            </a:r>
            <a:r>
              <a:rPr lang="cs-CZ" sz="2000" dirty="0" err="1" smtClean="0"/>
              <a:t>Vaessens</a:t>
            </a:r>
            <a:r>
              <a:rPr lang="cs-CZ" sz="2000" dirty="0" smtClean="0"/>
              <a:t>“ - článek v časopisu TNTL </a:t>
            </a:r>
          </a:p>
          <a:p>
            <a:r>
              <a:rPr lang="cs-CZ" sz="2000" dirty="0" smtClean="0"/>
              <a:t>O pět let později ještě jednou rozvířena v </a:t>
            </a:r>
            <a:r>
              <a:rPr lang="cs-CZ" sz="2000" dirty="0" err="1" smtClean="0"/>
              <a:t>tématickém</a:t>
            </a:r>
            <a:r>
              <a:rPr lang="cs-CZ" sz="2000" dirty="0" smtClean="0"/>
              <a:t> čísle </a:t>
            </a:r>
            <a:r>
              <a:rPr lang="cs-CZ" sz="2000" i="1" dirty="0" err="1" smtClean="0"/>
              <a:t>Journal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Dutch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literature</a:t>
            </a:r>
            <a:r>
              <a:rPr lang="cs-CZ" sz="2000" i="1" dirty="0" smtClean="0"/>
              <a:t> </a:t>
            </a:r>
            <a:r>
              <a:rPr lang="cs-CZ" sz="2000" dirty="0" smtClean="0"/>
              <a:t>(2015), kde </a:t>
            </a:r>
            <a:r>
              <a:rPr lang="cs-CZ" sz="2000" dirty="0" err="1" smtClean="0"/>
              <a:t>Vaessens</a:t>
            </a:r>
            <a:r>
              <a:rPr lang="cs-CZ" sz="2000" dirty="0" smtClean="0"/>
              <a:t> znovu obhajuje své stanovisko. Editory tohoto </a:t>
            </a:r>
            <a:r>
              <a:rPr lang="cs-CZ" sz="2000" dirty="0" err="1" smtClean="0"/>
              <a:t>tématického</a:t>
            </a:r>
            <a:r>
              <a:rPr lang="cs-CZ" sz="2000" dirty="0" smtClean="0"/>
              <a:t> čísla byli </a:t>
            </a:r>
            <a:r>
              <a:rPr lang="cs-CZ" sz="2000" dirty="0" err="1" smtClean="0"/>
              <a:t>Ruiter</a:t>
            </a:r>
            <a:r>
              <a:rPr lang="cs-CZ" sz="2000" dirty="0" smtClean="0"/>
              <a:t> a </a:t>
            </a:r>
            <a:r>
              <a:rPr lang="cs-CZ" sz="2000" dirty="0" err="1" smtClean="0"/>
              <a:t>Smulders</a:t>
            </a:r>
            <a:endParaRPr lang="cs-CZ" sz="2000" dirty="0" smtClean="0"/>
          </a:p>
          <a:p>
            <a:r>
              <a:rPr lang="cs-CZ" sz="2000" dirty="0" smtClean="0"/>
              <a:t>Článek vyšel v tomto </a:t>
            </a:r>
            <a:r>
              <a:rPr lang="cs-CZ" sz="2000" dirty="0" err="1" smtClean="0"/>
              <a:t>tématickém</a:t>
            </a:r>
            <a:r>
              <a:rPr lang="cs-CZ" sz="2000" dirty="0" smtClean="0"/>
              <a:t> čísle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Ethics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Autonomy</a:t>
            </a:r>
            <a:endParaRPr lang="cs-CZ" sz="2000" dirty="0"/>
          </a:p>
        </p:txBody>
      </p:sp>
      <p:pic>
        <p:nvPicPr>
          <p:cNvPr id="4" name="Obrázek 3" descr="vaessens_thom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8677" y="-171400"/>
            <a:ext cx="2385323" cy="2569468"/>
          </a:xfrm>
          <a:prstGeom prst="rect">
            <a:avLst/>
          </a:prstGeom>
        </p:spPr>
      </p:pic>
      <p:pic>
        <p:nvPicPr>
          <p:cNvPr id="5" name="Obrázek 4" descr="Get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64278"/>
            <a:ext cx="2411760" cy="1993722"/>
          </a:xfrm>
          <a:prstGeom prst="rect">
            <a:avLst/>
          </a:prstGeom>
        </p:spPr>
      </p:pic>
      <p:pic>
        <p:nvPicPr>
          <p:cNvPr id="7" name="Obrázek 6" descr="gw_hum_smulderswilbert_385x2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4853946"/>
            <a:ext cx="3006080" cy="20040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Angažovanost v </a:t>
            </a:r>
            <a:r>
              <a:rPr lang="cs-CZ" i="1" dirty="0" smtClean="0"/>
              <a:t>De </a:t>
            </a:r>
            <a:r>
              <a:rPr lang="cs-CZ" i="1" dirty="0" err="1" smtClean="0"/>
              <a:t>revanche</a:t>
            </a:r>
            <a:r>
              <a:rPr lang="cs-CZ" i="1" dirty="0" smtClean="0"/>
              <a:t> van de </a:t>
            </a:r>
            <a:r>
              <a:rPr lang="cs-CZ" i="1" dirty="0" err="1" smtClean="0"/>
              <a:t>roman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Současné pozdně postmoderní texty jsou napsány jako příspěvky k reálným debatám a mají být brány jako takové</a:t>
            </a:r>
          </a:p>
          <a:p>
            <a:r>
              <a:rPr lang="cs-CZ" dirty="0" smtClean="0"/>
              <a:t>Spisovatelé totiž hledají čtenářstvo, protože literatura pod nadvládou postmodernismu ztratila svou hodnotu ve společenském </a:t>
            </a:r>
            <a:r>
              <a:rPr lang="cs-CZ" dirty="0" err="1" smtClean="0"/>
              <a:t>diskurzu</a:t>
            </a:r>
            <a:r>
              <a:rPr lang="cs-CZ" dirty="0" smtClean="0"/>
              <a:t>. Na literatuře už nezáleží. </a:t>
            </a:r>
          </a:p>
          <a:p>
            <a:r>
              <a:rPr lang="cs-CZ" dirty="0" smtClean="0"/>
              <a:t>Romány jako naprosto vážné a co nejupřímnější příspěvky autorů k probíhajícím debatám o dnešním světě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Stanovisko </a:t>
            </a:r>
            <a:r>
              <a:rPr lang="cs-CZ" dirty="0" err="1" smtClean="0"/>
              <a:t>Ruitera</a:t>
            </a:r>
            <a:r>
              <a:rPr lang="cs-CZ" dirty="0" smtClean="0"/>
              <a:t> a </a:t>
            </a:r>
            <a:r>
              <a:rPr lang="cs-CZ" dirty="0" err="1" smtClean="0"/>
              <a:t>Smulderse</a:t>
            </a:r>
            <a:r>
              <a:rPr lang="cs-CZ" dirty="0" smtClean="0"/>
              <a:t> k autonomii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Autonomie literatury je zakotvena ve vlastní společenské doméně, kterou literatura má.  Tato doména je </a:t>
            </a:r>
            <a:r>
              <a:rPr lang="cs-CZ" dirty="0"/>
              <a:t>podle nich do jisté míry nezávislá na morálce, náboženství nebo vědě. </a:t>
            </a:r>
          </a:p>
          <a:p>
            <a:r>
              <a:rPr lang="cs-CZ" dirty="0"/>
              <a:t>autonomie jako </a:t>
            </a:r>
            <a:r>
              <a:rPr lang="cs-CZ" dirty="0" smtClean="0"/>
              <a:t>konstitutivní, </a:t>
            </a:r>
            <a:r>
              <a:rPr lang="cs-CZ" dirty="0"/>
              <a:t>základní vlastnost literatury. </a:t>
            </a:r>
            <a:r>
              <a:rPr lang="cs-CZ" dirty="0" smtClean="0"/>
              <a:t>Autonomii literatury  určuje její společenská, estetická </a:t>
            </a:r>
            <a:r>
              <a:rPr lang="cs-CZ" dirty="0"/>
              <a:t>a subjektivní dimenze. </a:t>
            </a:r>
            <a:endParaRPr lang="cs-CZ" dirty="0" smtClean="0"/>
          </a:p>
          <a:p>
            <a:pPr lvl="1"/>
            <a:r>
              <a:rPr lang="cs-CZ" dirty="0" smtClean="0"/>
              <a:t>Společenská dimenze: nezávislost </a:t>
            </a:r>
            <a:r>
              <a:rPr lang="cs-CZ" dirty="0"/>
              <a:t>literárního pole </a:t>
            </a:r>
            <a:r>
              <a:rPr lang="cs-CZ" dirty="0" smtClean="0"/>
              <a:t>– žádná cenzura. </a:t>
            </a:r>
          </a:p>
          <a:p>
            <a:pPr lvl="1"/>
            <a:r>
              <a:rPr lang="cs-CZ" dirty="0" smtClean="0"/>
              <a:t>Estetická dimenze - estetický </a:t>
            </a:r>
            <a:r>
              <a:rPr lang="cs-CZ" dirty="0"/>
              <a:t>statut moderní literatury </a:t>
            </a:r>
            <a:r>
              <a:rPr lang="cs-CZ" dirty="0" smtClean="0"/>
              <a:t>jako druhu umění</a:t>
            </a:r>
          </a:p>
          <a:p>
            <a:pPr lvl="1"/>
            <a:r>
              <a:rPr lang="cs-CZ" dirty="0" smtClean="0"/>
              <a:t>Subjektivní dimenze -  svoboda autora tvořit bez omezení danými společenskými či náboženskými požadavky.. </a:t>
            </a:r>
            <a:endParaRPr lang="cs-CZ" dirty="0"/>
          </a:p>
          <a:p>
            <a:r>
              <a:rPr lang="cs-CZ" dirty="0" smtClean="0"/>
              <a:t>Kombinací těchto tří aspektů můžeme přemýšlet o literatuře jako o prostoru svobody ve společnosti, svobody představivosti a individuální svobody</a:t>
            </a:r>
            <a:endParaRPr lang="cs-CZ" dirty="0" smtClean="0"/>
          </a:p>
          <a:p>
            <a:r>
              <a:rPr lang="cs-CZ" dirty="0" smtClean="0"/>
              <a:t>Autonomie se týká  autorství: neoddělitelná </a:t>
            </a:r>
            <a:r>
              <a:rPr lang="cs-CZ" dirty="0"/>
              <a:t>kombinace díla a role spisovatele jakožto veřejné </a:t>
            </a:r>
            <a:r>
              <a:rPr lang="cs-CZ" dirty="0" smtClean="0"/>
              <a:t>postavy</a:t>
            </a:r>
          </a:p>
          <a:p>
            <a:r>
              <a:rPr lang="cs-CZ" dirty="0"/>
              <a:t>Literatura vděčí za svůj vliv ve společnosti své </a:t>
            </a:r>
            <a:r>
              <a:rPr lang="cs-CZ" dirty="0" smtClean="0"/>
              <a:t>autonomii, můžeme ji chápat </a:t>
            </a:r>
            <a:r>
              <a:rPr lang="cs-CZ" dirty="0"/>
              <a:t>jako zvýšenou efektivitu literatury v oblasti společenské komunikace.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Jádro neshody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Vaessens</a:t>
            </a:r>
            <a:r>
              <a:rPr lang="cs-CZ" dirty="0" smtClean="0"/>
              <a:t> v De </a:t>
            </a:r>
            <a:r>
              <a:rPr lang="cs-CZ" dirty="0" err="1" smtClean="0"/>
              <a:t>revanche</a:t>
            </a:r>
            <a:r>
              <a:rPr lang="cs-CZ" dirty="0" smtClean="0"/>
              <a:t> van de </a:t>
            </a:r>
            <a:r>
              <a:rPr lang="cs-CZ" dirty="0" err="1" smtClean="0"/>
              <a:t>roman</a:t>
            </a:r>
            <a:r>
              <a:rPr lang="cs-CZ" dirty="0" smtClean="0"/>
              <a:t> představuje modernistické autory jako lidi, kteří </a:t>
            </a:r>
            <a:r>
              <a:rPr lang="cs-CZ" dirty="0" smtClean="0"/>
              <a:t>spojovali svou kulturní autoritu získanou na základě své spisovatelské kariéry s univerzalistickými a eurocentrickými hodnotami humanismu. </a:t>
            </a:r>
          </a:p>
          <a:p>
            <a:r>
              <a:rPr lang="cs-CZ" dirty="0" smtClean="0"/>
              <a:t>Předmětem výzkumu R</a:t>
            </a:r>
            <a:r>
              <a:rPr lang="en-US" dirty="0" smtClean="0"/>
              <a:t>&amp;</a:t>
            </a:r>
            <a:r>
              <a:rPr lang="cs-CZ" dirty="0" smtClean="0"/>
              <a:t>S je dílo W. F. </a:t>
            </a:r>
            <a:r>
              <a:rPr lang="cs-CZ" dirty="0" err="1" smtClean="0"/>
              <a:t>Hermanse</a:t>
            </a:r>
            <a:r>
              <a:rPr lang="cs-CZ" dirty="0" smtClean="0"/>
              <a:t> – modernistického autora, který měl velkou společenskou autoritu</a:t>
            </a:r>
          </a:p>
          <a:p>
            <a:r>
              <a:rPr lang="cs-CZ" dirty="0" err="1" smtClean="0"/>
              <a:t>Vaessens</a:t>
            </a:r>
            <a:r>
              <a:rPr lang="cs-CZ" dirty="0" smtClean="0"/>
              <a:t> považuje tyto autory za součást establishmentu, kdežto R</a:t>
            </a:r>
            <a:r>
              <a:rPr lang="en-US" dirty="0" smtClean="0"/>
              <a:t>&amp;</a:t>
            </a:r>
            <a:r>
              <a:rPr lang="cs-CZ" dirty="0" smtClean="0"/>
              <a:t>S tvrdí, že pozice spisovatele je pohoršující pro většinovou společnost. Tato svobodomyslná kritická pozice spisovatele je způsobena autonomií literárního pole. Všechna literatura je tudíž kritická k většinové společnosti. </a:t>
            </a:r>
          </a:p>
          <a:p>
            <a:r>
              <a:rPr lang="cs-CZ" dirty="0" smtClean="0"/>
              <a:t>„</a:t>
            </a:r>
            <a:r>
              <a:rPr lang="cs-CZ" dirty="0"/>
              <a:t>Dílo modernistického autora je pro něj příležitostí, aby pomocí uměleckých prostředků plně realizoval svou svobodu. Ve svém díle nachází také svrchovanou nezávislost: stává se heroickým stvořitelem unikátní formy, vynálezce udivujícího labyrintu. Tento svobodomyslný maniak, jak umělce v tomto kontextu smíme nazývat, samozřejmě jako veřejná osoba okamžitě naráží na společenské konvence, které jsou svou podstatou zaměřené na to, aby ohraničovaly a omezovaly svobodu všech občanů. Pohoršení, které spisovatel jako veřejná osoba budí, poukazuje přímo na zásadní morální otázku moderní společnosti: jak mají individuální občané tvořit společnost</a:t>
            </a:r>
            <a:r>
              <a:rPr lang="cs-CZ" dirty="0" smtClean="0"/>
              <a:t>?“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Thomas </a:t>
            </a:r>
            <a:r>
              <a:rPr lang="cs-CZ" dirty="0" err="1" smtClean="0"/>
              <a:t>Vaessens</a:t>
            </a:r>
            <a:r>
              <a:rPr lang="cs-CZ" dirty="0" smtClean="0"/>
              <a:t>, „Autonomy </a:t>
            </a:r>
            <a:r>
              <a:rPr lang="cs-CZ" dirty="0" err="1" smtClean="0"/>
              <a:t>And</a:t>
            </a:r>
            <a:r>
              <a:rPr lang="cs-CZ" dirty="0" smtClean="0"/>
              <a:t>/As </a:t>
            </a:r>
            <a:r>
              <a:rPr lang="cs-CZ" dirty="0" err="1" smtClean="0"/>
              <a:t>Faith</a:t>
            </a:r>
            <a:r>
              <a:rPr lang="cs-CZ" dirty="0" smtClean="0"/>
              <a:t>“, </a:t>
            </a:r>
            <a:r>
              <a:rPr lang="en-US" i="1" dirty="0"/>
              <a:t>Journal of Dutch Literature, 6.1 (2015), </a:t>
            </a:r>
            <a:r>
              <a:rPr lang="en-US" i="1" dirty="0" smtClean="0"/>
              <a:t>47-56</a:t>
            </a:r>
            <a:r>
              <a:rPr lang="cs-CZ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</a:t>
            </a:r>
            <a:r>
              <a:rPr lang="cs-CZ" smtClean="0"/>
              <a:t>ve skupinách: 15 minut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Moodle</a:t>
            </a:r>
            <a:r>
              <a:rPr lang="cs-CZ" dirty="0" smtClean="0"/>
              <a:t>, soubor Aktivita ve skupinách</a:t>
            </a:r>
          </a:p>
          <a:p>
            <a:r>
              <a:rPr lang="cs-CZ" dirty="0" smtClean="0"/>
              <a:t>Přečtěte si texty pro vaši skupinu.</a:t>
            </a:r>
          </a:p>
          <a:p>
            <a:r>
              <a:rPr lang="cs-CZ" dirty="0" smtClean="0"/>
              <a:t>U každého odstavce, někde i u každé věty identifikujete zda text mluví o autonomii nebo o angažovanosti (jako pohledech na roli a funkci literatury).</a:t>
            </a:r>
          </a:p>
          <a:p>
            <a:r>
              <a:rPr lang="cs-CZ" dirty="0" smtClean="0"/>
              <a:t>Připravte si vysvětlení.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493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Literárněvědný proseminář</vt:lpstr>
      <vt:lpstr>Snímek 2</vt:lpstr>
      <vt:lpstr>Definice</vt:lpstr>
      <vt:lpstr>Debaty o autonomii a angažovanosti</vt:lpstr>
      <vt:lpstr>Angažovanost v De revanche van de roman</vt:lpstr>
      <vt:lpstr>Stanovisko Ruitera a Smulderse k autonomii</vt:lpstr>
      <vt:lpstr>Jádro neshody</vt:lpstr>
      <vt:lpstr>Prezentace</vt:lpstr>
      <vt:lpstr>Práce ve skupinách: 15 minut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Literárněvědný proseminář</dc:title>
  <dc:creator>Anna Krýsová</dc:creator>
  <cp:lastModifiedBy>Anna Krýsová</cp:lastModifiedBy>
  <cp:revision>1</cp:revision>
  <dcterms:created xsi:type="dcterms:W3CDTF">2020-11-30T10:42:47Z</dcterms:created>
  <dcterms:modified xsi:type="dcterms:W3CDTF">2020-11-30T16:30:28Z</dcterms:modified>
</cp:coreProperties>
</file>