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23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2" r:id="rId21"/>
    <p:sldId id="271" r:id="rId22"/>
  </p:sldIdLst>
  <p:sldSz cx="9144000" cy="6858000" type="screen4x3"/>
  <p:notesSz cx="6796088" cy="987425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8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6796088" cy="98742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0" y="0"/>
            <a:ext cx="6796088" cy="98742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43225" cy="490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4313"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8" name="Rectangle 5"/>
          <p:cNvSpPr>
            <a:spLocks noGrp="1" noChangeArrowheads="1"/>
          </p:cNvSpPr>
          <p:nvPr>
            <p:ph type="sldImg"/>
          </p:nvPr>
        </p:nvSpPr>
        <p:spPr bwMode="auto">
          <a:xfrm>
            <a:off x="931863" y="741363"/>
            <a:ext cx="4930775" cy="3698875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50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691063"/>
            <a:ext cx="5435600" cy="44402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378950"/>
            <a:ext cx="2943225" cy="490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4313"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49ED9A58-4016-46C2-92FC-D6CD3A1B98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C9FE82A-98E7-434A-981C-1EFD86A361C1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1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457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solidFill>
            <a:srgbClr val="FFFFFF"/>
          </a:solidFill>
          <a:ln/>
        </p:spPr>
      </p:sp>
      <p:sp>
        <p:nvSpPr>
          <p:cNvPr id="2458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BB8F9D3-D6E6-4642-9B83-B52CA82A0D62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10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379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solidFill>
            <a:srgbClr val="FFFFFF"/>
          </a:solidFill>
          <a:ln/>
        </p:spPr>
      </p:sp>
      <p:sp>
        <p:nvSpPr>
          <p:cNvPr id="3379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ECAAA3C-4E5E-427E-891F-EFFCDACD3F57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11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481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solidFill>
            <a:srgbClr val="FFFFFF"/>
          </a:solidFill>
          <a:ln/>
        </p:spPr>
      </p:sp>
      <p:sp>
        <p:nvSpPr>
          <p:cNvPr id="3482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95C3EEC-86FD-45F2-95B7-3499BDA23A23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12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584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solidFill>
            <a:srgbClr val="FFFFFF"/>
          </a:solidFill>
          <a:ln/>
        </p:spPr>
      </p:sp>
      <p:sp>
        <p:nvSpPr>
          <p:cNvPr id="3584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33AD04B-A868-4406-8E69-B113508169C7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13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686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solidFill>
            <a:srgbClr val="FFFFFF"/>
          </a:solidFill>
          <a:ln/>
        </p:spPr>
      </p:sp>
      <p:sp>
        <p:nvSpPr>
          <p:cNvPr id="3686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6658363-05CE-4872-A405-CE0EE7DF8A04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14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789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solidFill>
            <a:srgbClr val="FFFFFF"/>
          </a:solidFill>
          <a:ln/>
        </p:spPr>
      </p:sp>
      <p:sp>
        <p:nvSpPr>
          <p:cNvPr id="3789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E91534A-3847-4587-84FA-0DABDC292C2C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15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891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solidFill>
            <a:srgbClr val="FFFFFF"/>
          </a:solidFill>
          <a:ln/>
        </p:spPr>
      </p:sp>
      <p:sp>
        <p:nvSpPr>
          <p:cNvPr id="3891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C705846-0EDF-430D-B1A8-804CA0D45CDF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17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993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solidFill>
            <a:srgbClr val="FFFFFF"/>
          </a:solidFill>
          <a:ln/>
        </p:spPr>
      </p:sp>
      <p:sp>
        <p:nvSpPr>
          <p:cNvPr id="3994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B9D0831-8D7E-47EC-8A4D-986396350F5C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2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560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/>
        </p:spPr>
      </p:sp>
      <p:sp>
        <p:nvSpPr>
          <p:cNvPr id="2560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DD449D-4B39-4100-BE74-51C1F5471351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3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662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/>
        </p:spPr>
      </p:sp>
      <p:sp>
        <p:nvSpPr>
          <p:cNvPr id="2662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F784E1F-7125-4D4D-8586-3B495E09E17C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4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765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/>
        </p:spPr>
      </p:sp>
      <p:sp>
        <p:nvSpPr>
          <p:cNvPr id="2765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29D5E53-9E09-4217-ABF6-0B62CFA9C572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5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867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/>
        </p:spPr>
      </p:sp>
      <p:sp>
        <p:nvSpPr>
          <p:cNvPr id="2867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55A4835-2FA7-4B54-B9F7-88FB373F7715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6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969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/>
        </p:spPr>
      </p:sp>
      <p:sp>
        <p:nvSpPr>
          <p:cNvPr id="2970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D89C938-434C-42D5-81A9-086E9AF394C6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7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072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/>
        </p:spPr>
      </p:sp>
      <p:sp>
        <p:nvSpPr>
          <p:cNvPr id="3072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92C6392-14DA-40DF-8F3B-FCD804A24AE4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8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174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/>
        </p:spPr>
      </p:sp>
      <p:sp>
        <p:nvSpPr>
          <p:cNvPr id="3174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3AFD1BF-0973-474A-B157-389F5D20BAC7}" type="slidenum">
              <a:rPr lang="cs-CZ">
                <a:latin typeface="Times New Roman" pitchFamily="18" charset="0"/>
                <a:ea typeface="Microsoft YaHei" pitchFamily="34" charset="-122"/>
              </a:rPr>
              <a:pPr/>
              <a:t>9</a:t>
            </a:fld>
            <a:endParaRPr lang="cs-CZ"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277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931863" y="741363"/>
            <a:ext cx="4933950" cy="3702050"/>
          </a:xfrm>
          <a:solidFill>
            <a:srgbClr val="FFFFFF"/>
          </a:solidFill>
          <a:ln/>
        </p:spPr>
      </p:sp>
      <p:sp>
        <p:nvSpPr>
          <p:cNvPr id="3277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CAB75-255C-427B-9F4E-920387C38F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6E093-3794-4B89-A7FB-B354CCB5D2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38925" y="530225"/>
            <a:ext cx="2044700" cy="5503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3287" cy="5503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306FB-DFF7-4A3C-BBEB-EFBADAE7D0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52520-8184-406A-97D7-C053A5FA5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A9AF0-843A-42DC-B0A3-439C1276A3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1BD6D-1AAB-4AC7-95E5-96AF4BB866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3200" cy="418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68838" y="530225"/>
            <a:ext cx="4014787" cy="418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6989F-C39D-4FBD-B42C-3EEDF3367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85966-E484-424D-8596-CBD9E3057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61C55-D9B2-438B-9927-D1607618B2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A014E-1A6E-49A0-9542-7EE626BA1A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C5A0-5C62-47F0-89DC-C8FA4CC62B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AC71A-DF18-40BF-B016-9420368960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149C1-2DF9-4E0F-9CA5-66C181B983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067B-7369-48E7-860E-C4EC01444C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38925" y="530225"/>
            <a:ext cx="2044700" cy="5503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3287" cy="5503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420EC-98F0-4300-B636-CED657D53E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27835-9A02-48F5-8846-4C78F13E81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26939-0AB5-43B0-9A30-3E4E2C5C9E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6F090-5D80-4983-89A9-FD2A5BEFEE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3200" cy="418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68838" y="530225"/>
            <a:ext cx="4014787" cy="418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28F5A-C160-4D24-B771-3213BB3B0C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CD455-3C4B-4DA2-83C5-02B248B4C9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8DBFB-B425-4DB4-8943-089C3307F9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392C2-5275-429D-9187-E2345B4F27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483BA-D1A3-473E-B857-4A06159014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1BC8A-B749-43E5-ACFC-B4B09A6539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9F8FD-73C2-499D-B417-810DC9C37A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CDFD1-3499-4538-AB5E-F3BF5C3207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38925" y="530225"/>
            <a:ext cx="2044700" cy="5503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3287" cy="5503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2E77A-F856-4AD7-868E-E0D0693C29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A4B52-1CB6-44AF-B2D2-55B2468036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0D044-EE6B-4D44-930B-7866E26A69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D7AD3-12DF-4D6C-B809-1BE259E0F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3200" cy="418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68838" y="530225"/>
            <a:ext cx="4014787" cy="418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FF233-6F5B-486A-80F3-2453FEBEEB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A42B2-94E3-4EBA-8702-EF91893995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91F1D-5F35-412B-BBE3-98BA86119F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3200" cy="418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68838" y="530225"/>
            <a:ext cx="4014787" cy="418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59C84-773F-43C9-80D7-EC72168F8E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38706-A1DF-425F-BC27-1311CB0CBD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F987-FA8C-4928-A05D-DC8FB9D320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6C294-3058-412A-8377-4C7372D77C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13885-5F40-4FDF-B64E-57D22F66D6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38925" y="530225"/>
            <a:ext cx="2044700" cy="5503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3287" cy="5503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BDF9C-E5E1-4301-B9CB-E1E32AB07E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1984E-8BFF-4250-8207-594DFC8795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DE8F0-B43E-4163-A069-C2C4555F2A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562F8-2063-49F2-9414-F0175DA780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530225"/>
            <a:ext cx="4013200" cy="418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68838" y="530225"/>
            <a:ext cx="4014787" cy="4184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7131C-7901-471F-8232-D9BF534199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E434C-C7CC-406A-B7B6-22BFAFF32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F555C-E088-49D3-9247-F330E93F58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71AFA-1B42-40CE-87B8-88EBCAE25A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4C54C-24F9-437B-9E29-FAD2F3F756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A7BD2-782A-4C87-BBA4-0B77E97C57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671C6-CB2F-4B37-AF7E-0C49C6BBCC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3995A-1435-45CF-9058-0B6C0C8E79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38925" y="530225"/>
            <a:ext cx="2044700" cy="5503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530225"/>
            <a:ext cx="5983287" cy="5503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62BE1-D6C6-4322-A8B7-FA64F50DB7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EB0FF-69FD-4D64-B30C-B17CF771D9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D7F72-3108-4BAC-9892-79D3F72E9A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A656C-6127-4A0E-BB24-259A41B3E7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CD7E2-3B6C-47D4-8288-A9B4ABBB75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0">
            <a:gsLst>
              <a:gs pos="0">
                <a:srgbClr val="FFFFFF"/>
              </a:gs>
              <a:gs pos="100000">
                <a:srgbClr val="DADADA"/>
              </a:gs>
            </a:gsLst>
            <a:lin ang="5400000" scaled="1"/>
          </a:gradFill>
          <a:ln w="2160" cap="rnd">
            <a:solidFill>
              <a:srgbClr val="A4A3A3"/>
            </a:solidFill>
            <a:miter lim="800000"/>
            <a:headEnd/>
            <a:tailEnd/>
          </a:ln>
          <a:effectLst>
            <a:outerShdw dist="50760" dir="5400000" algn="ctr" rotWithShape="0">
              <a:srgbClr val="000000">
                <a:alpha val="25041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1027" name="Group 2"/>
          <p:cNvGrpSpPr>
            <a:grpSpLocks/>
          </p:cNvGrpSpPr>
          <p:nvPr/>
        </p:nvGrpSpPr>
        <p:grpSpPr bwMode="auto">
          <a:xfrm>
            <a:off x="414338" y="427038"/>
            <a:ext cx="8312150" cy="5494337"/>
            <a:chOff x="261" y="269"/>
            <a:chExt cx="5236" cy="3461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61" y="269"/>
              <a:ext cx="5236" cy="346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285" y="295"/>
              <a:ext cx="5188" cy="34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cs-CZ"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4986338"/>
            <a:ext cx="8180387" cy="1047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30225"/>
            <a:ext cx="8180387" cy="418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8288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3776663" y="6111875"/>
            <a:ext cx="2286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062663" y="6111875"/>
            <a:ext cx="2286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348663" y="6111875"/>
            <a:ext cx="454025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8C94D93B-8613-43F6-9A75-EC79167B10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9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0">
            <a:gsLst>
              <a:gs pos="0">
                <a:srgbClr val="FFFFFF"/>
              </a:gs>
              <a:gs pos="100000">
                <a:srgbClr val="DADADA"/>
              </a:gs>
            </a:gsLst>
            <a:lin ang="5400000" scaled="1"/>
          </a:gradFill>
          <a:ln w="2160" cap="rnd">
            <a:solidFill>
              <a:srgbClr val="A4A3A3"/>
            </a:solidFill>
            <a:miter lim="800000"/>
            <a:headEnd/>
            <a:tailEnd/>
          </a:ln>
          <a:effectLst>
            <a:outerShdw dist="50760" dir="5400000" algn="ctr" rotWithShape="0">
              <a:srgbClr val="000000">
                <a:alpha val="25041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2051" name="Group 2"/>
          <p:cNvGrpSpPr>
            <a:grpSpLocks/>
          </p:cNvGrpSpPr>
          <p:nvPr/>
        </p:nvGrpSpPr>
        <p:grpSpPr bwMode="auto">
          <a:xfrm>
            <a:off x="414338" y="427038"/>
            <a:ext cx="8312150" cy="3117850"/>
            <a:chOff x="261" y="269"/>
            <a:chExt cx="5236" cy="1964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61" y="269"/>
              <a:ext cx="5236" cy="19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290" y="300"/>
              <a:ext cx="5178" cy="1904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cs-CZ"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4986338"/>
            <a:ext cx="8180387" cy="1047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30225"/>
            <a:ext cx="8180387" cy="418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8288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776663" y="6111875"/>
            <a:ext cx="2286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062663" y="6111875"/>
            <a:ext cx="2286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348663" y="6111875"/>
            <a:ext cx="454025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smtClean="0">
                <a:solidFill>
                  <a:srgbClr val="A7A399"/>
                </a:solidFill>
                <a:latin typeface="Times New Roman" pitchFamily="16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A346C035-42C5-44FC-8481-79E8226CB2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9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0">
            <a:gsLst>
              <a:gs pos="0">
                <a:srgbClr val="FFFFFF"/>
              </a:gs>
              <a:gs pos="100000">
                <a:srgbClr val="DADADA"/>
              </a:gs>
            </a:gsLst>
            <a:lin ang="5400000" scaled="1"/>
          </a:gradFill>
          <a:ln w="2160" cap="rnd">
            <a:solidFill>
              <a:srgbClr val="A4A3A3"/>
            </a:solidFill>
            <a:miter lim="800000"/>
            <a:headEnd/>
            <a:tailEnd/>
          </a:ln>
          <a:effectLst>
            <a:outerShdw dist="50760" dir="5400000" algn="ctr" rotWithShape="0">
              <a:srgbClr val="000000">
                <a:alpha val="25041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414338" y="427038"/>
            <a:ext cx="8312150" cy="4349750"/>
            <a:chOff x="261" y="269"/>
            <a:chExt cx="5236" cy="2740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61" y="269"/>
              <a:ext cx="5236" cy="27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281" y="291"/>
              <a:ext cx="5196" cy="2698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cs-CZ"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4986338"/>
            <a:ext cx="8180387" cy="1047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30225"/>
            <a:ext cx="8180387" cy="418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8288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776663" y="6111875"/>
            <a:ext cx="2286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6062663" y="6111875"/>
            <a:ext cx="2286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348663" y="6111875"/>
            <a:ext cx="454025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smtClean="0">
                <a:solidFill>
                  <a:srgbClr val="A7A399"/>
                </a:solidFill>
                <a:latin typeface="Times New Roman" pitchFamily="16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D3DCA2BB-EDC1-4312-B1BF-569AB7A3E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9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0">
            <a:gsLst>
              <a:gs pos="0">
                <a:srgbClr val="FFFFFF"/>
              </a:gs>
              <a:gs pos="100000">
                <a:srgbClr val="DADADA"/>
              </a:gs>
            </a:gsLst>
            <a:lin ang="5400000" scaled="1"/>
          </a:gradFill>
          <a:ln w="2160" cap="rnd">
            <a:solidFill>
              <a:srgbClr val="A4A3A3"/>
            </a:solidFill>
            <a:miter lim="800000"/>
            <a:headEnd/>
            <a:tailEnd/>
          </a:ln>
          <a:effectLst>
            <a:outerShdw dist="50760" dir="5400000" algn="ctr" rotWithShape="0">
              <a:srgbClr val="000000">
                <a:alpha val="25041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4986338"/>
            <a:ext cx="8180387" cy="1047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30225"/>
            <a:ext cx="8180387" cy="418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8288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776663" y="6111875"/>
            <a:ext cx="2286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062663" y="6111875"/>
            <a:ext cx="2286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348663" y="6111875"/>
            <a:ext cx="454025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smtClean="0">
                <a:solidFill>
                  <a:srgbClr val="A7A399"/>
                </a:solidFill>
                <a:latin typeface="Times New Roman" pitchFamily="16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F5631D48-0FDB-4106-BA77-C47D538154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9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304800" y="328613"/>
            <a:ext cx="8532813" cy="6197600"/>
          </a:xfrm>
          <a:prstGeom prst="roundRect">
            <a:avLst>
              <a:gd name="adj" fmla="val 2079"/>
            </a:avLst>
          </a:prstGeom>
          <a:gradFill rotWithShape="0">
            <a:gsLst>
              <a:gs pos="0">
                <a:srgbClr val="FFFFFF"/>
              </a:gs>
              <a:gs pos="100000">
                <a:srgbClr val="DADADA"/>
              </a:gs>
            </a:gsLst>
            <a:lin ang="5400000" scaled="1"/>
          </a:gradFill>
          <a:ln w="2160" cap="rnd">
            <a:solidFill>
              <a:srgbClr val="A4A3A3"/>
            </a:solidFill>
            <a:miter lim="800000"/>
            <a:headEnd/>
            <a:tailEnd/>
          </a:ln>
          <a:effectLst>
            <a:outerShdw dist="50760" dir="5400000" algn="ctr" rotWithShape="0">
              <a:srgbClr val="000000">
                <a:alpha val="25041"/>
              </a:srgbClr>
            </a:outerShdw>
          </a:effectLst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122" name="Freeform 2"/>
          <p:cNvSpPr>
            <a:spLocks noChangeArrowheads="1"/>
          </p:cNvSpPr>
          <p:nvPr/>
        </p:nvSpPr>
        <p:spPr bwMode="auto">
          <a:xfrm>
            <a:off x="6400800" y="433388"/>
            <a:ext cx="2324100" cy="4343400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+- 1 0 0"/>
              <a:gd name="G5" fmla="+- 1 0 0"/>
              <a:gd name="G6" fmla="+- 1 0 0"/>
              <a:gd name="G7" fmla="+- 17958 0 0"/>
              <a:gd name="T0" fmla="*/ 1162050 w 2324100"/>
              <a:gd name="T1" fmla="*/ 0 h 4343400"/>
              <a:gd name="T2" fmla="*/ 0 w 2324100"/>
              <a:gd name="T3" fmla="*/ 2171700 h 4343400"/>
              <a:gd name="T4" fmla="*/ 1162050 w 2324100"/>
              <a:gd name="T5" fmla="*/ 4343400 h 4343400"/>
              <a:gd name="T6" fmla="*/ 2324100 w 2324100"/>
              <a:gd name="T7" fmla="*/ 2171700 h 4343400"/>
              <a:gd name="T8" fmla="*/ 0 w 2324100"/>
              <a:gd name="T9" fmla="*/ 0 h 4343400"/>
              <a:gd name="T10" fmla="*/ 2305394 w 2324100"/>
              <a:gd name="T11" fmla="*/ 4343400 h 4343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324100" h="4343400">
                <a:moveTo>
                  <a:pt x="0" y="0"/>
                </a:moveTo>
                <a:lnTo>
                  <a:pt x="2260234" y="0"/>
                </a:lnTo>
                <a:lnTo>
                  <a:pt x="2260233" y="0"/>
                </a:lnTo>
                <a:cubicBezTo>
                  <a:pt x="2295506" y="0"/>
                  <a:pt x="2324100" y="28593"/>
                  <a:pt x="2324100" y="63866"/>
                </a:cubicBezTo>
                <a:lnTo>
                  <a:pt x="2324100" y="4343400"/>
                </a:lnTo>
                <a:lnTo>
                  <a:pt x="0" y="4343400"/>
                </a:lnTo>
                <a:close/>
              </a:path>
            </a:pathLst>
          </a:custGeom>
          <a:solidFill>
            <a:srgbClr val="1C1C1C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4986338"/>
            <a:ext cx="8180387" cy="1047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530225"/>
            <a:ext cx="8180387" cy="418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182880" tIns="9144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776663" y="6111875"/>
            <a:ext cx="2286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062663" y="6111875"/>
            <a:ext cx="22860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cs-CZ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348663" y="6111875"/>
            <a:ext cx="454025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smtClean="0">
                <a:solidFill>
                  <a:srgbClr val="A7A399"/>
                </a:solidFill>
                <a:latin typeface="Times New Roman" pitchFamily="16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F2C621C1-76DE-4F28-80B3-D5158B20D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8D3E"/>
          </a:solidFill>
          <a:latin typeface="Verdana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9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2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900113" y="260350"/>
            <a:ext cx="6980237" cy="9223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45720" tIns="46800" rIns="4572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4500" b="1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  <a:ea typeface="Microsoft YaHei" charset="-122"/>
                <a:cs typeface="Arial" charset="0"/>
              </a:rPr>
              <a:t>Konflikt v organizaci</a:t>
            </a: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1341438"/>
            <a:ext cx="7153275" cy="4032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900113" y="5373688"/>
            <a:ext cx="2735262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Calibri" pitchFamily="34" charset="0"/>
              </a:rPr>
              <a:t>Johana Rotkovská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Calibri" pitchFamily="34" charset="0"/>
              </a:rPr>
              <a:t>Štěpánka Šefčíková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4356100" y="5373688"/>
            <a:ext cx="381635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Calibri" pitchFamily="34" charset="0"/>
              </a:rPr>
              <a:t>Sociologie práce</a:t>
            </a:r>
          </a:p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Calibri" pitchFamily="34" charset="0"/>
              </a:rPr>
              <a:t>2.roč. NMgr. studia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1773238"/>
            <a:ext cx="3790950" cy="379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83562" cy="1050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  <a:ea typeface="Microsoft YaHei" charset="-122"/>
                <a:cs typeface="Arial" charset="0"/>
              </a:rPr>
              <a:t>3. MEZISKUPINOVÉ KONFLIKTY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39750" y="1844675"/>
            <a:ext cx="8183563" cy="4187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182880" tIns="91440"/>
          <a:lstStyle/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  <a:defRPr/>
            </a:pPr>
            <a:r>
              <a:rPr lang="cs-CZ" sz="2400" b="1" dirty="0">
                <a:solidFill>
                  <a:srgbClr val="000000"/>
                </a:solidFill>
                <a:latin typeface="Verdana" pitchFamily="32" charset="0"/>
                <a:ea typeface="Microsoft YaHei" charset="-122"/>
                <a:cs typeface="Arial" charset="0"/>
              </a:rPr>
              <a:t>Podmínky:</a:t>
            </a: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  <a:defRPr/>
            </a:pPr>
            <a:endParaRPr lang="cs-CZ" sz="2400" b="1" dirty="0">
              <a:solidFill>
                <a:srgbClr val="000000"/>
              </a:solidFill>
              <a:latin typeface="Verdana" pitchFamily="32" charset="0"/>
              <a:ea typeface="Microsoft YaHei" charset="-122"/>
              <a:cs typeface="Arial" charset="0"/>
            </a:endParaRPr>
          </a:p>
          <a:p>
            <a:pPr marL="261938" indent="-260350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2" charset="0"/>
                <a:ea typeface="Microsoft YaHei" charset="-122"/>
                <a:cs typeface="Arial" charset="0"/>
              </a:rPr>
              <a:t>Skupinová identifikace</a:t>
            </a: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  <a:defRPr/>
            </a:pPr>
            <a:endParaRPr lang="cs-CZ" sz="2400" dirty="0">
              <a:solidFill>
                <a:srgbClr val="000000"/>
              </a:solidFill>
              <a:latin typeface="Verdana" pitchFamily="32" charset="0"/>
              <a:ea typeface="Microsoft YaHei" charset="-122"/>
              <a:cs typeface="Arial" charset="0"/>
            </a:endParaRPr>
          </a:p>
          <a:p>
            <a:pPr marL="261938" indent="-260350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2" charset="0"/>
                <a:ea typeface="Microsoft YaHei" charset="-122"/>
                <a:cs typeface="Arial" charset="0"/>
              </a:rPr>
              <a:t>Pozorovatelné rozdíly</a:t>
            </a: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  <a:defRPr/>
            </a:pPr>
            <a:endParaRPr lang="cs-CZ" sz="2400" dirty="0">
              <a:solidFill>
                <a:srgbClr val="000000"/>
              </a:solidFill>
              <a:latin typeface="Verdana" pitchFamily="32" charset="0"/>
              <a:ea typeface="Microsoft YaHei" charset="-122"/>
              <a:cs typeface="Arial" charset="0"/>
            </a:endParaRPr>
          </a:p>
          <a:p>
            <a:pPr marL="261938" indent="-260350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  <a:defRPr/>
            </a:pPr>
            <a:r>
              <a:rPr lang="cs-CZ" sz="2400" dirty="0">
                <a:solidFill>
                  <a:srgbClr val="000000"/>
                </a:solidFill>
                <a:latin typeface="Verdana" pitchFamily="32" charset="0"/>
                <a:ea typeface="Microsoft YaHei" charset="-122"/>
                <a:cs typeface="Arial" charset="0"/>
              </a:rPr>
              <a:t>Frustrace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3688" y="441325"/>
            <a:ext cx="4598987" cy="3446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68313" y="792163"/>
            <a:ext cx="8326437" cy="5168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82880" tIns="91440"/>
          <a:lstStyle/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cs-CZ" sz="2400" b="1">
                <a:solidFill>
                  <a:srgbClr val="000000"/>
                </a:solidFill>
                <a:latin typeface="Verdana" pitchFamily="34" charset="0"/>
              </a:rPr>
              <a:t>Řešení meziskupinových konfliktů:</a:t>
            </a: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endParaRPr lang="cs-CZ" sz="2400" b="1">
              <a:solidFill>
                <a:srgbClr val="000000"/>
              </a:solidFill>
              <a:latin typeface="Verdana" pitchFamily="34" charset="0"/>
            </a:endParaRP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cs-CZ" sz="2400">
                <a:solidFill>
                  <a:srgbClr val="000000"/>
                </a:solidFill>
                <a:latin typeface="Verdana" pitchFamily="34" charset="0"/>
              </a:rPr>
              <a:t>Nepřímé způsoby</a:t>
            </a: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endParaRPr lang="cs-CZ" sz="2400">
              <a:solidFill>
                <a:srgbClr val="000000"/>
              </a:solidFill>
              <a:latin typeface="Verdana" pitchFamily="34" charset="0"/>
            </a:endParaRP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cs-CZ" sz="2400">
                <a:solidFill>
                  <a:srgbClr val="000000"/>
                </a:solidFill>
                <a:latin typeface="Verdana" pitchFamily="34" charset="0"/>
              </a:rPr>
              <a:t>Přímé způsoby</a:t>
            </a: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endParaRPr lang="cs-CZ" sz="2400">
              <a:solidFill>
                <a:srgbClr val="000000"/>
              </a:solidFill>
              <a:latin typeface="Verdana" pitchFamily="34" charset="0"/>
            </a:endParaRP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endParaRPr lang="cs-CZ" sz="2400">
              <a:solidFill>
                <a:srgbClr val="000000"/>
              </a:solidFill>
              <a:latin typeface="Verdana" pitchFamily="34" charset="0"/>
            </a:endParaRP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endParaRPr lang="cs-CZ" sz="2400" b="1">
              <a:solidFill>
                <a:srgbClr val="000000"/>
              </a:solidFill>
              <a:latin typeface="Verdana" pitchFamily="34" charset="0"/>
            </a:endParaRP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cs-CZ" sz="2400" b="1">
                <a:solidFill>
                  <a:srgbClr val="000000"/>
                </a:solidFill>
                <a:latin typeface="Verdana" pitchFamily="34" charset="0"/>
              </a:rPr>
              <a:t>Prevence meziskupinových konfliktů</a:t>
            </a: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endParaRPr lang="cs-CZ" sz="2400" b="1">
              <a:solidFill>
                <a:srgbClr val="000000"/>
              </a:solidFill>
              <a:latin typeface="Verdana" pitchFamily="34" charset="0"/>
            </a:endParaRPr>
          </a:p>
          <a:p>
            <a:pPr marL="263525" indent="-261938">
              <a:spcBef>
                <a:spcPts val="250"/>
              </a:spcBef>
              <a:buClrTx/>
              <a:buSzPct val="80000"/>
              <a:buFontTx/>
              <a:buNone/>
              <a:tabLst>
                <a:tab pos="263525" algn="l"/>
                <a:tab pos="711200" algn="l"/>
                <a:tab pos="1160463" algn="l"/>
                <a:tab pos="1609725" algn="l"/>
                <a:tab pos="2058988" algn="l"/>
                <a:tab pos="2508250" algn="l"/>
                <a:tab pos="2957513" algn="l"/>
                <a:tab pos="3406775" algn="l"/>
                <a:tab pos="3856038" algn="l"/>
                <a:tab pos="4305300" algn="l"/>
                <a:tab pos="4754563" algn="l"/>
                <a:tab pos="5203825" algn="l"/>
                <a:tab pos="5653088" algn="l"/>
                <a:tab pos="6102350" algn="l"/>
                <a:tab pos="6551613" algn="l"/>
                <a:tab pos="7000875" algn="l"/>
                <a:tab pos="7450138" algn="l"/>
                <a:tab pos="7899400" algn="l"/>
                <a:tab pos="8348663" algn="l"/>
                <a:tab pos="8797925" algn="l"/>
                <a:tab pos="9247188" algn="l"/>
              </a:tabLst>
            </a:pPr>
            <a:r>
              <a:rPr lang="cs-CZ" sz="2400" b="1">
                <a:solidFill>
                  <a:srgbClr val="000000"/>
                </a:solidFill>
                <a:latin typeface="Verdana" pitchFamily="34" charset="0"/>
              </a:rPr>
              <a:t>Důsledky meziskupinových konfliktů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11188" y="576263"/>
            <a:ext cx="7848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>
                <a:solidFill>
                  <a:srgbClr val="FF6600"/>
                </a:solidFill>
              </a:rPr>
              <a:t>Styly řešení konfliktů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827088" y="1158875"/>
            <a:ext cx="7345362" cy="4718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FF660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FF6600"/>
                </a:solidFill>
              </a:rPr>
              <a:t> Únikový: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000000"/>
                </a:solidFill>
              </a:rPr>
              <a:t>	- neprosazují své zájmy, nekooperují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000000"/>
                </a:solidFill>
              </a:rPr>
              <a:t>	- snaží se konfliktům vyhýbat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000000"/>
                </a:solidFill>
              </a:rPr>
              <a:t>	- za určitých situací může být žádoucí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>
              <a:solidFill>
                <a:srgbClr val="FF6600"/>
              </a:solidFill>
            </a:endParaRPr>
          </a:p>
          <a:p>
            <a:pPr>
              <a:buClr>
                <a:srgbClr val="FF660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FF6600"/>
                </a:solidFill>
              </a:rPr>
              <a:t> Kompetitivní: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000000"/>
                </a:solidFill>
              </a:rPr>
              <a:t>	- sebeprosazující a nekooperativní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000000"/>
                </a:solidFill>
              </a:rPr>
              <a:t>	- cílů dosahuje bez ohledu na ostatní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>
              <a:solidFill>
                <a:srgbClr val="000000"/>
              </a:solidFill>
            </a:endParaRPr>
          </a:p>
          <a:p>
            <a:pPr>
              <a:buClr>
                <a:srgbClr val="FF660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FF6600"/>
                </a:solidFill>
              </a:rPr>
              <a:t> Přizpůsobivý: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000000"/>
                </a:solidFill>
              </a:rPr>
              <a:t>	- neprosazují své zájmy, kooperují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000000"/>
                </a:solidFill>
              </a:rPr>
              <a:t>	- slabí, submisivní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>
              <a:solidFill>
                <a:srgbClr val="FF6600"/>
              </a:solidFill>
            </a:endParaRPr>
          </a:p>
          <a:p>
            <a:pPr>
              <a:buClr>
                <a:srgbClr val="FF660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FF6600"/>
                </a:solidFill>
              </a:rPr>
              <a:t> Kompromisní: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000000"/>
                </a:solidFill>
              </a:rPr>
              <a:t>	- vhodný tam, kde nelze dosáhnout oboustranně výhodného řešení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>
              <a:solidFill>
                <a:srgbClr val="000000"/>
              </a:solidFill>
            </a:endParaRPr>
          </a:p>
          <a:p>
            <a:pPr>
              <a:buClr>
                <a:srgbClr val="FF660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FF6600"/>
                </a:solidFill>
              </a:rPr>
              <a:t> Kooperační: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000000"/>
                </a:solidFill>
              </a:rPr>
              <a:t>	- jednání sebeprosazující i kooperativní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000000"/>
                </a:solidFill>
              </a:rPr>
              <a:t>	- oboustranně výhodné řešení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457200" y="576263"/>
            <a:ext cx="8183563" cy="1050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200" b="1" dirty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  <a:ea typeface="Microsoft YaHei" charset="-122"/>
                <a:cs typeface="Arial" charset="0"/>
              </a:rPr>
              <a:t>Úloha manažera v konfliktní situaci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84213" y="1905000"/>
            <a:ext cx="7775575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FF660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FF6600"/>
                </a:solidFill>
              </a:rPr>
              <a:t> Řešení konfliktů mezi podřízenými: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0000"/>
                </a:solidFill>
              </a:rPr>
              <a:t>	- opora, aby pracovníci mohli vyřešit konflikt sami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0000"/>
                </a:solidFill>
              </a:rPr>
              <a:t>	- porozumět situaci, vést sporné strany k nahlédnutí na problém 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0000"/>
                </a:solidFill>
              </a:rPr>
              <a:t>	z více hledisek</a:t>
            </a: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3243263"/>
            <a:ext cx="4464050" cy="2516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827088" y="908050"/>
            <a:ext cx="7489825" cy="503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FF660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FF6600"/>
                </a:solidFill>
              </a:rPr>
              <a:t> Řešení konfliktů mezi podřízenými a nadřízenými: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0000"/>
                </a:solidFill>
              </a:rPr>
              <a:t>	- téměř nemožné, aby se zde nepromítly mocenské vztahy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0000"/>
                </a:solidFill>
              </a:rPr>
              <a:t>	- konflikty se často týkají hodnocení a odměňování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>
                <a:srgbClr val="FF660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FF6600"/>
                </a:solidFill>
              </a:rPr>
              <a:t> Řešení konfliktů s obchodními partnery: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0000"/>
                </a:solidFill>
              </a:rPr>
              <a:t>	- nejčastější příčiny: omyl, zkreslování, odlišná interpretace 	podmínek dohody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1844675"/>
            <a:ext cx="3810000" cy="285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4213" y="476250"/>
            <a:ext cx="8183562" cy="6619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b="1" dirty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  <a:ea typeface="Microsoft YaHei" charset="-122"/>
                <a:cs typeface="Arial" charset="0"/>
              </a:rPr>
              <a:t>Důsledky pracovních konfliktů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55650" y="1268413"/>
            <a:ext cx="1871663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46160" tIns="91440" anchor="ctr"/>
          <a:lstStyle/>
          <a:p>
            <a:pPr>
              <a:spcBef>
                <a:spcPts val="250"/>
              </a:spcBef>
              <a:buClrTx/>
              <a:buSzPct val="8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>
                <a:solidFill>
                  <a:srgbClr val="000000"/>
                </a:solidFill>
                <a:latin typeface="Verdana" pitchFamily="34" charset="0"/>
              </a:rPr>
              <a:t>Negativa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003800" y="1268413"/>
            <a:ext cx="1728788" cy="72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37160" tIns="91440" anchor="ctr"/>
          <a:lstStyle/>
          <a:p>
            <a:pPr>
              <a:spcBef>
                <a:spcPts val="250"/>
              </a:spcBef>
              <a:buClrTx/>
              <a:buSzPct val="8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>
                <a:solidFill>
                  <a:srgbClr val="F2F2F2"/>
                </a:solidFill>
                <a:latin typeface="Verdana" pitchFamily="34" charset="0"/>
              </a:rPr>
              <a:t>Pozitiva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68313" y="1989138"/>
            <a:ext cx="3930650" cy="201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82880" tIns="91440"/>
          <a:lstStyle/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plýtvání s energií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zkreslené úsudky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psychologické důsledky porážky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nedostatky v kooperaci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nezodpovědné chování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nedůvěra, podezřívání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716463" y="1916113"/>
            <a:ext cx="4248150" cy="2449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82880" tIns="91440"/>
          <a:lstStyle/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zviditelnění hodnot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vyjasnění postojů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lepší rozhodování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růst angažovanosti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podpora spontaneity v komunikaci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lepší produktivita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podpora tvořivosti</a:t>
            </a:r>
          </a:p>
        </p:txBody>
      </p:sp>
      <p:pic>
        <p:nvPicPr>
          <p:cNvPr id="2048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4221163"/>
            <a:ext cx="2087562" cy="152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48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2538" y="4149725"/>
            <a:ext cx="1885950" cy="1582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8313" y="476250"/>
            <a:ext cx="82073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b="1" dirty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  <a:ea typeface="Microsoft YaHei" charset="-122"/>
                <a:cs typeface="Arial" charset="0"/>
              </a:rPr>
              <a:t>Seznam literatury</a:t>
            </a:r>
          </a:p>
        </p:txBody>
      </p:sp>
      <p:sp>
        <p:nvSpPr>
          <p:cNvPr id="21507" name="Obdélník 4"/>
          <p:cNvSpPr>
            <a:spLocks noChangeArrowheads="1"/>
          </p:cNvSpPr>
          <p:nvPr/>
        </p:nvSpPr>
        <p:spPr bwMode="auto">
          <a:xfrm>
            <a:off x="539750" y="1484313"/>
            <a:ext cx="80645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BEDRNOVÁ, Eva a Ivan NOVÝ.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Psychologie a sociologie řízení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3., rozš. a dopl. vyd. Praha: Management Press, c2007, 798 s. ISBN 978-80-7261-169-0.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ČAKRT, Michal.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Konflikty v řízení a řízení konfliktů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Vyd. 1. Praha: Management Press, 2000, 181 s. ISBN 80-85943-81-6.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DONNELLY, James H, John M IVANCEVICH a James L GIBSON.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Management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1. vyd. Praha: Grada, 1997, 821 s. ISBN 80-7169-422-3.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KELLER, Jan.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Sociologie organizace a byrokracie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Vyd. 2., přeprac. Praha: Sociologické nakladatelství, 2007, 182 s. ISBN 978-80-86429-74-8.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KOCIANOVÁ, Renata.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Personální činnosti a metody personální práce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Vyd. 1. Praha: Grada, 2010, 215 s. ISBN 978-80-247-2497-3.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KOCIANOVÁ, Renata.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Personální řízení: východiska a vývoj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2., přeprac. a rozš. vyd. Praha: Grada, 2012, 149 s. ISBN 978-80-247-3269-5.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PLAMÍNEK, Jiří.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Řešení konfliktů a umění rozhodovat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Vyd. 1. Praha: Argo, 1994, 197 s. ISBN 80-85794-14-4.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SCHEIN, Edgar H.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Psychologie organizace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1. vyd. Praha: Orbis, 1969, 161 s.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ŠLAPALOVÁ ČEMPELOVÁ, Zuzana. Konflikty a jak je neřešit.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Moderní řízení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2013, XLVIII, č. 1, s. 53. 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ŠLAPALOVÁ ČEMPELOVÁ, Zuzana. Konflikty patří k životu.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Moderní řízení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2013, XLVIII, č. 1, s. 50-52. 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WEIHRICH, Heinz a Harold KOONTZ. 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Management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. 1. vyd. Praha: Victoria Publishing, 1993, 659 s. ISBN 80-85605-45-7.</a:t>
            </a:r>
            <a:endParaRPr lang="cs-CZ" sz="1200">
              <a:solidFill>
                <a:srgbClr val="000000"/>
              </a:solidFill>
            </a:endParaRPr>
          </a:p>
          <a:p>
            <a:pPr eaLnBrk="0" hangingPunct="0">
              <a:buClrTx/>
              <a:buSzTx/>
            </a:pP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ZELENÝ, Milan. Konflikt!: Řešit? Vyřešit? Odstranit?.</a:t>
            </a:r>
            <a:r>
              <a:rPr lang="cs-CZ" sz="1200" i="1">
                <a:solidFill>
                  <a:srgbClr val="000000"/>
                </a:solidFill>
                <a:cs typeface="Calibri" pitchFamily="34" charset="0"/>
              </a:rPr>
              <a:t> Moderní řízení: Strategický management</a:t>
            </a:r>
            <a:r>
              <a:rPr lang="cs-CZ" sz="1200">
                <a:solidFill>
                  <a:srgbClr val="000000"/>
                </a:solidFill>
                <a:cs typeface="Calibri" pitchFamily="34" charset="0"/>
              </a:rPr>
              <a:t> [online]. 2009, roč. 2009, 4/2009, 36 - 39 [cit. 2015-11-14]. Dostupné z:</a:t>
            </a:r>
            <a:r>
              <a:rPr lang="cs-CZ" sz="1200"/>
              <a:t> </a:t>
            </a:r>
            <a:r>
              <a:rPr lang="cs-CZ" sz="1200">
                <a:solidFill>
                  <a:schemeClr val="tx1"/>
                </a:solidFill>
              </a:rPr>
              <a:t>http://modernirizeni.ihned.cz/c1-36725150-konflikt-resit-vyresit-odstranit</a:t>
            </a:r>
            <a:endParaRPr lang="cs-CZ" sz="1200">
              <a:solidFill>
                <a:schemeClr val="tx1"/>
              </a:solidFill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258888" y="476250"/>
            <a:ext cx="7021512" cy="8080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b="1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  <a:ea typeface="Microsoft YaHei" charset="-122"/>
                <a:cs typeface="Arial" charset="0"/>
              </a:rPr>
              <a:t>Závěrem vám děkujeme…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3492500" y="5084763"/>
            <a:ext cx="5327650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i="1">
                <a:solidFill>
                  <a:srgbClr val="FF6600"/>
                </a:solidFill>
                <a:latin typeface="Verdana" pitchFamily="34" charset="0"/>
              </a:rPr>
              <a:t>„Věci různě prožíváme, různě o nich přemýšlíme a každý jinak komunikujeme.“</a:t>
            </a:r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213" y="1700213"/>
            <a:ext cx="3222625" cy="317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704850"/>
          </a:xfrm>
        </p:spPr>
        <p:txBody>
          <a:bodyPr tIns="45000" bIns="45000" anchor="t"/>
          <a:lstStyle/>
          <a:p>
            <a:pPr algn="ctr" hangingPunct="1">
              <a:buClr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kern="1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Konflikt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484313"/>
            <a:ext cx="8229600" cy="46402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39725"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Konflikt = střet dvou nebo více protikladných sil</a:t>
            </a:r>
          </a:p>
          <a:p>
            <a:pPr marL="342900" indent="-339725"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Odlišení konfliktu od problému – převažuje v něm stránka emoční nad věcnou</a:t>
            </a:r>
          </a:p>
          <a:p>
            <a:pPr marL="342900" indent="-339725">
              <a:spcBef>
                <a:spcPts val="638"/>
              </a:spcBef>
              <a:spcAft>
                <a:spcPts val="638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Obvyklé projevy chování stran v konfliktu: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vystupují přímo nebo nepřímo proti sobě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usilují o vítězství nad soupeřem, kterým je právě druhá strana v konfliktu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překážejí si v dosažení cílů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preferují své zájmy a potřeby, hodnoty a cíle</a:t>
            </a:r>
          </a:p>
          <a:p>
            <a:pPr marL="342900" indent="-339725">
              <a:spcBef>
                <a:spcPts val="1425"/>
              </a:spcBef>
              <a:spcAft>
                <a:spcPts val="1425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Konflikty psychologické a sociální nebo sociologické</a:t>
            </a:r>
          </a:p>
          <a:p>
            <a:pPr marL="342900" indent="-339725"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Vnímaný konflikt, prožívaný konflikt a konfliktní chování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777875"/>
          </a:xfrm>
        </p:spPr>
        <p:txBody>
          <a:bodyPr tIns="45000" bIns="45000" anchor="t"/>
          <a:lstStyle/>
          <a:p>
            <a:pPr algn="ctr" hangingPunct="1">
              <a:buClr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kern="1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Konflikty v organizaci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68313" y="1557338"/>
            <a:ext cx="8229600" cy="42751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39725"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Teorie konfliktu v průběhu padesátých let 20. století</a:t>
            </a:r>
          </a:p>
          <a:p>
            <a:pPr marL="342900" indent="-339725">
              <a:spcBef>
                <a:spcPts val="638"/>
              </a:spcBef>
              <a:spcAft>
                <a:spcPts val="638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Vychází ze základních tezí o společnosti: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Sociální systémy jsou založeny na prokladech.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Společnosti jsou nutně vnitřně rozdělené.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Život ve společnosti generuje opozici a nepřátelství.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Společenský život generuje strukturní konflikty.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Každá společenská diferenciace zahrnuje mocenskou nerovnost.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Základními prvky společenského života jsou zájmy.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Sociální život obsahuje nátlak.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Společenský život generuje různost zájmů.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Sociální systémy mají tendenci ke změně.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229600" cy="777875"/>
          </a:xfrm>
        </p:spPr>
        <p:txBody>
          <a:bodyPr tIns="45000" bIns="45000" anchor="t"/>
          <a:lstStyle/>
          <a:p>
            <a:pPr algn="ctr" hangingPunct="1">
              <a:buClr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kern="1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Vývoj názorů na konflikt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68313" y="1412875"/>
            <a:ext cx="8229600" cy="4997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39725">
              <a:spcBef>
                <a:spcPts val="638"/>
              </a:spcBef>
              <a:spcAft>
                <a:spcPts val="638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Tradiční pohled na konflikt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 považuje za dysfunkční prvek, který je výsledkem nedostatečné a špatné komunikace, malé otevřenosti a důvěry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konfliktu je třeba se vyhnout, potlačit ho, aby byla zabezpečena skupinová soudržnost a organizační výkonnost</a:t>
            </a:r>
          </a:p>
          <a:p>
            <a:pPr marL="342900" indent="-339725">
              <a:spcBef>
                <a:spcPts val="638"/>
              </a:spcBef>
              <a:spcAft>
                <a:spcPts val="638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Škola </a:t>
            </a:r>
            <a:r>
              <a:rPr lang="cs-CZ" sz="1600" i="1" dirty="0" err="1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human</a:t>
            </a:r>
            <a:r>
              <a:rPr lang="cs-CZ" sz="1600" i="1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 relations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konfliktu se nelze vyhnout, že je nezbytným průvodním jevem lidské interakce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 může přispět ke konstruktivnímu řešení různých úloh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dobře zvládnutý konflikt může zlepšit mezilidský vztah a budoucí spolupráci, prohloubit vzájemnou důvěru</a:t>
            </a:r>
          </a:p>
          <a:p>
            <a:pPr marL="342900" indent="-339725">
              <a:spcBef>
                <a:spcPts val="638"/>
              </a:spcBef>
              <a:spcAft>
                <a:spcPts val="638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Vyvážený pohled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 je vnímán jako normální, přirozenou a nevyhnutelnou složku společenských vztahů, je všudypřítomný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 sám o sobě není patologický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 je třeba chápat, umět řídit a třeba i využívat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549275"/>
            <a:ext cx="8229600" cy="849313"/>
          </a:xfrm>
        </p:spPr>
        <p:txBody>
          <a:bodyPr tIns="45000" bIns="45000" anchor="t"/>
          <a:lstStyle/>
          <a:p>
            <a:pPr algn="ctr" hangingPunct="1">
              <a:buClr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kern="1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Vznik konfliktu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484313"/>
            <a:ext cx="8229600" cy="39608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342900" indent="-339725">
              <a:spcBef>
                <a:spcPts val="638"/>
              </a:spcBef>
              <a:spcAft>
                <a:spcPts val="638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Zdroje konfliktů: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konflikty představ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konflikty názorů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konflikty postojů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konflikty zájmů</a:t>
            </a:r>
          </a:p>
          <a:p>
            <a:pPr marL="342900" indent="-339725">
              <a:spcBef>
                <a:spcPts val="1425"/>
              </a:spcBef>
              <a:spcAft>
                <a:spcPts val="1425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Edgar </a:t>
            </a:r>
            <a:r>
              <a:rPr lang="cs-CZ" sz="1600" dirty="0" err="1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Schein</a:t>
            </a: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: většina organizačních konfliktů pramení z nepochopení tzv. psychologické smlouvy</a:t>
            </a:r>
          </a:p>
          <a:p>
            <a:pPr marL="342900" indent="-339725"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Konflikt může vzniknout na základě střetu mezi vertikální a horizontální linií formálních organizací</a:t>
            </a:r>
          </a:p>
          <a:p>
            <a:pPr marL="342900" indent="-339725"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cs-CZ" sz="1600" dirty="0">
              <a:solidFill>
                <a:srgbClr val="000000"/>
              </a:solidFill>
              <a:latin typeface="Calibri" pitchFamily="32" charset="0"/>
              <a:ea typeface="Microsoft YaHei" charset="-122"/>
              <a:cs typeface="Arial" charset="0"/>
            </a:endParaRPr>
          </a:p>
          <a:p>
            <a:pPr marL="342900" indent="-339725"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cs-CZ" sz="1600" dirty="0">
              <a:solidFill>
                <a:srgbClr val="000000"/>
              </a:solidFill>
              <a:latin typeface="Calibri" pitchFamily="32" charset="0"/>
              <a:ea typeface="Microsoft YaHei" charset="-122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8229600" cy="850900"/>
          </a:xfrm>
        </p:spPr>
        <p:txBody>
          <a:bodyPr tIns="45000" bIns="45000" anchor="t"/>
          <a:lstStyle/>
          <a:p>
            <a:pPr algn="ctr" hangingPunct="1">
              <a:buClr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kern="1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Průběh konfliktu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68313" y="1484313"/>
            <a:ext cx="3959225" cy="37449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Times New Roman" pitchFamily="16" charset="0"/>
              <a:buNone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Potenciální spouštěče konfliktu: 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struktura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komunikace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osobnostní proměnné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6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  <a:defRPr/>
            </a:pPr>
            <a:r>
              <a:rPr lang="cs-CZ" sz="1600" dirty="0">
                <a:solidFill>
                  <a:srgbClr val="404040"/>
                </a:solidFill>
                <a:latin typeface="Verdana" pitchFamily="32" charset="0"/>
                <a:ea typeface="Microsoft YaHei" charset="-122"/>
                <a:cs typeface="Arial" charset="0"/>
              </a:rPr>
              <a:t>okolí</a:t>
            </a:r>
          </a:p>
          <a:p>
            <a:pPr>
              <a:spcBef>
                <a:spcPts val="1425"/>
              </a:spcBef>
              <a:spcAft>
                <a:spcPts val="1425"/>
              </a:spcAft>
              <a:buClrTx/>
              <a:buFontTx/>
              <a:buNone/>
              <a:tabLst>
                <a:tab pos="0" algn="l"/>
                <a:tab pos="646113" algn="l"/>
                <a:tab pos="1560513" algn="l"/>
                <a:tab pos="2474913" algn="l"/>
                <a:tab pos="3389313" algn="l"/>
                <a:tab pos="4303713" algn="l"/>
                <a:tab pos="5218113" algn="l"/>
                <a:tab pos="6132513" algn="l"/>
                <a:tab pos="7046913" algn="l"/>
                <a:tab pos="7961313" algn="l"/>
                <a:tab pos="8875713" algn="l"/>
                <a:tab pos="9790113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Fáze vnímání a personalizace</a:t>
            </a:r>
          </a:p>
          <a:p>
            <a:pPr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0" algn="l"/>
                <a:tab pos="646113" algn="l"/>
                <a:tab pos="1560513" algn="l"/>
                <a:tab pos="2474913" algn="l"/>
                <a:tab pos="3389313" algn="l"/>
                <a:tab pos="4303713" algn="l"/>
                <a:tab pos="5218113" algn="l"/>
                <a:tab pos="6132513" algn="l"/>
                <a:tab pos="7046913" algn="l"/>
                <a:tab pos="7961313" algn="l"/>
                <a:tab pos="8875713" algn="l"/>
                <a:tab pos="9790113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sz="1600" dirty="0">
                <a:solidFill>
                  <a:srgbClr val="000000"/>
                </a:solidFill>
                <a:ea typeface="Microsoft YaHei" charset="-122"/>
                <a:cs typeface="Arial" pitchFamily="34" charset="0"/>
              </a:rPr>
              <a:t>Fáze chování a jednání</a:t>
            </a:r>
          </a:p>
          <a:p>
            <a:pPr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0" algn="l"/>
                <a:tab pos="646113" algn="l"/>
                <a:tab pos="1560513" algn="l"/>
                <a:tab pos="2474913" algn="l"/>
                <a:tab pos="3389313" algn="l"/>
                <a:tab pos="4303713" algn="l"/>
                <a:tab pos="5218113" algn="l"/>
                <a:tab pos="6132513" algn="l"/>
                <a:tab pos="7046913" algn="l"/>
                <a:tab pos="7961313" algn="l"/>
                <a:tab pos="8875713" algn="l"/>
                <a:tab pos="9790113" algn="l"/>
                <a:tab pos="9882188" algn="l"/>
                <a:tab pos="10331450" algn="l"/>
                <a:tab pos="10780713" algn="l"/>
              </a:tabLst>
              <a:defRPr/>
            </a:pPr>
            <a:endParaRPr lang="cs-CZ" sz="1600" dirty="0">
              <a:solidFill>
                <a:srgbClr val="000000"/>
              </a:solidFill>
              <a:ea typeface="Microsoft YaHei" charset="-122"/>
              <a:cs typeface="Arial" pitchFamily="34" charset="0"/>
            </a:endParaRPr>
          </a:p>
        </p:txBody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4932363" y="1484313"/>
            <a:ext cx="3600450" cy="3889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000000"/>
                </a:solidFill>
              </a:rPr>
              <a:t>Proměnné konfliktu: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předmět sporu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kolik je v sázce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vzájemná závislost stran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trvalost vztahu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struktura stran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přítomnost třetí strany</a:t>
            </a:r>
          </a:p>
          <a:p>
            <a:pPr marL="261938" indent="-261938">
              <a:spcBef>
                <a:spcPts val="250"/>
              </a:spcBef>
              <a:buClr>
                <a:srgbClr val="F07F09"/>
              </a:buClr>
              <a:buSzPct val="80000"/>
              <a:buFont typeface="Wingdings 2" pitchFamily="18" charset="2"/>
              <a:buChar char=""/>
              <a:tabLst>
                <a:tab pos="261938" algn="l"/>
                <a:tab pos="709613" algn="l"/>
                <a:tab pos="1158875" algn="l"/>
                <a:tab pos="1608138" algn="l"/>
                <a:tab pos="2057400" algn="l"/>
                <a:tab pos="2506663" algn="l"/>
                <a:tab pos="2955925" algn="l"/>
                <a:tab pos="3405188" algn="l"/>
                <a:tab pos="3854450" algn="l"/>
                <a:tab pos="4303713" algn="l"/>
                <a:tab pos="4752975" algn="l"/>
                <a:tab pos="5202238" algn="l"/>
                <a:tab pos="5651500" algn="l"/>
                <a:tab pos="6100763" algn="l"/>
                <a:tab pos="6550025" algn="l"/>
                <a:tab pos="6999288" algn="l"/>
                <a:tab pos="7448550" algn="l"/>
                <a:tab pos="7897813" algn="l"/>
                <a:tab pos="8347075" algn="l"/>
                <a:tab pos="8796338" algn="l"/>
                <a:tab pos="9245600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dosavadní vývoj konfliktu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549275"/>
            <a:ext cx="8229600" cy="920750"/>
          </a:xfrm>
        </p:spPr>
        <p:txBody>
          <a:bodyPr tIns="45000" bIns="45000" anchor="t"/>
          <a:lstStyle/>
          <a:p>
            <a:pPr algn="ctr" hangingPunct="1">
              <a:buClrTx/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kern="1200" dirty="0" smtClean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Konfliktnost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>
              <a:solidFill>
                <a:srgbClr val="000000"/>
              </a:solidFill>
              <a:latin typeface="Calibri" pitchFamily="34" charset="0"/>
            </a:endParaRPr>
          </a:p>
          <a:p>
            <a:pPr>
              <a:spcBef>
                <a:spcPts val="638"/>
              </a:spcBef>
              <a:spcAft>
                <a:spcPts val="1425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 cstate="print"/>
          <a:srcRect b="14285"/>
          <a:stretch>
            <a:fillRect/>
          </a:stretch>
        </p:blipFill>
        <p:spPr bwMode="auto">
          <a:xfrm>
            <a:off x="468313" y="1989138"/>
            <a:ext cx="8064500" cy="2160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554038" y="1306513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87450" y="476250"/>
            <a:ext cx="6950075" cy="663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b="1" dirty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2" charset="0"/>
                <a:ea typeface="Microsoft YaHei" charset="-122"/>
                <a:cs typeface="Arial" charset="0"/>
              </a:rPr>
              <a:t>Typy pracovních konfliktů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3384550" y="1314450"/>
            <a:ext cx="2663825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40404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404040"/>
                </a:solidFill>
                <a:latin typeface="Verdana" pitchFamily="34" charset="0"/>
              </a:rPr>
              <a:t>osobní</a:t>
            </a:r>
          </a:p>
          <a:p>
            <a:pPr>
              <a:buClr>
                <a:srgbClr val="40404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404040"/>
                </a:solidFill>
                <a:latin typeface="Verdana" pitchFamily="34" charset="0"/>
              </a:rPr>
              <a:t>vnitroskupinové</a:t>
            </a:r>
          </a:p>
          <a:p>
            <a:pPr>
              <a:buClr>
                <a:srgbClr val="40404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404040"/>
                </a:solidFill>
                <a:latin typeface="Verdana" pitchFamily="34" charset="0"/>
              </a:rPr>
              <a:t>meziskupinové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368425" y="2447925"/>
            <a:ext cx="3311525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>
                <a:solidFill>
                  <a:srgbClr val="FF6600"/>
                </a:solidFill>
                <a:latin typeface="Verdana" pitchFamily="34" charset="0"/>
              </a:rPr>
              <a:t>1. OSOBNÍ KONFLIKTY</a:t>
            </a:r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1317625" y="2952750"/>
            <a:ext cx="3856038" cy="2832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FF9900"/>
                </a:solidFill>
              </a:rPr>
              <a:t>nejčastější typy</a:t>
            </a:r>
          </a:p>
          <a:p>
            <a:pPr>
              <a:buClr>
                <a:srgbClr val="FF9900"/>
              </a:buClr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práce spolupracovníka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spor o pravidla, předpisy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přílišné nároky, požadavky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diskriminace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neshody v odměňování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zasahování do cizích kompetencí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nedodržení dohody, smlouvy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zlá vůle</a:t>
            </a:r>
          </a:p>
          <a:p>
            <a:pPr>
              <a:buClr>
                <a:srgbClr val="FF9900"/>
              </a:buClr>
              <a:buFont typeface="Arial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>
              <a:solidFill>
                <a:srgbClr val="404040"/>
              </a:solidFill>
              <a:latin typeface="Verdana" pitchFamily="34" charset="0"/>
            </a:endParaRP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5364163" y="2981325"/>
            <a:ext cx="2663825" cy="2346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FF9900"/>
                </a:solidFill>
              </a:rPr>
              <a:t>nejčastější příčiny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000000"/>
              </a:solidFill>
            </a:endParaRP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nedorozumění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lhaní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nedbalost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nejasné hranice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strach</a:t>
            </a:r>
          </a:p>
          <a:p>
            <a:pPr>
              <a:buClr>
                <a:srgbClr val="FF9900"/>
              </a:buClr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  <a:latin typeface="Verdana" pitchFamily="34" charset="0"/>
              </a:rPr>
              <a:t>postranní úmysly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>
              <a:solidFill>
                <a:srgbClr val="40404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DE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339975" y="692150"/>
            <a:ext cx="4608513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000">
                <a:solidFill>
                  <a:srgbClr val="FF6600"/>
                </a:solidFill>
                <a:latin typeface="Verdana" pitchFamily="34" charset="0"/>
              </a:rPr>
              <a:t>2. VNITROSKUPINOVÉ KONFLIKTY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348038" y="4076700"/>
            <a:ext cx="2736850" cy="161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>
                <a:solidFill>
                  <a:srgbClr val="FF6600"/>
                </a:solidFill>
              </a:rPr>
              <a:t>Faktory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>
              <a:solidFill>
                <a:srgbClr val="FF6600"/>
              </a:solidFill>
            </a:endParaRPr>
          </a:p>
          <a:p>
            <a:pPr>
              <a:buClr>
                <a:srgbClr val="40404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</a:rPr>
              <a:t>technicko-organizační</a:t>
            </a:r>
          </a:p>
          <a:p>
            <a:pPr>
              <a:buClr>
                <a:srgbClr val="40404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</a:rPr>
              <a:t>sociální</a:t>
            </a:r>
          </a:p>
          <a:p>
            <a:pPr>
              <a:buClr>
                <a:srgbClr val="404040"/>
              </a:buClr>
              <a:buFont typeface="Wingdings" pitchFamily="2" charset="2"/>
              <a:buChar char="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1600">
                <a:solidFill>
                  <a:srgbClr val="404040"/>
                </a:solidFill>
              </a:rPr>
              <a:t>psychologické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1600">
              <a:solidFill>
                <a:srgbClr val="404040"/>
              </a:solidFill>
            </a:endParaRP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1412875"/>
            <a:ext cx="3408363" cy="255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Verdana"/>
        <a:ea typeface="Microsoft YaHei"/>
        <a:cs typeface=""/>
      </a:majorFont>
      <a:minorFont>
        <a:latin typeface="Verdan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Verdana"/>
        <a:ea typeface="Microsoft YaHei"/>
        <a:cs typeface=""/>
      </a:majorFont>
      <a:minorFont>
        <a:latin typeface="Verdan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Verdana"/>
        <a:ea typeface="Microsoft YaHei"/>
        <a:cs typeface=""/>
      </a:majorFont>
      <a:minorFont>
        <a:latin typeface="Verdan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Verdana"/>
        <a:ea typeface="Microsoft YaHei"/>
        <a:cs typeface=""/>
      </a:majorFont>
      <a:minorFont>
        <a:latin typeface="Verdan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Verdana"/>
        <a:ea typeface="Microsoft YaHei"/>
        <a:cs typeface=""/>
      </a:majorFont>
      <a:minorFont>
        <a:latin typeface="Verdana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11181</TotalTime>
  <Words>547</Words>
  <Application>Microsoft Office PowerPoint</Application>
  <PresentationFormat>Předvádění na obrazovce (4:3)</PresentationFormat>
  <Paragraphs>202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5</vt:i4>
      </vt:variant>
      <vt:variant>
        <vt:lpstr>Nadpisy snímků</vt:lpstr>
      </vt:variant>
      <vt:variant>
        <vt:i4>17</vt:i4>
      </vt:variant>
    </vt:vector>
  </HeadingPairs>
  <TitlesOfParts>
    <vt:vector size="29" baseType="lpstr">
      <vt:lpstr>Arial</vt:lpstr>
      <vt:lpstr>Microsoft YaHei</vt:lpstr>
      <vt:lpstr>Times New Roman</vt:lpstr>
      <vt:lpstr>Verdana</vt:lpstr>
      <vt:lpstr>Calibri</vt:lpstr>
      <vt:lpstr>Wingdings 2</vt:lpstr>
      <vt:lpstr>Wingdings</vt:lpstr>
      <vt:lpstr>Motiv sady Office</vt:lpstr>
      <vt:lpstr>1_Motiv sady Office</vt:lpstr>
      <vt:lpstr>2_Motiv sady Office</vt:lpstr>
      <vt:lpstr>3_Motiv sady Office</vt:lpstr>
      <vt:lpstr>4_Motiv sady Office</vt:lpstr>
      <vt:lpstr>Snímek 1</vt:lpstr>
      <vt:lpstr>Konflikt</vt:lpstr>
      <vt:lpstr>Konflikty v organizaci</vt:lpstr>
      <vt:lpstr>Vývoj názorů na konflikt</vt:lpstr>
      <vt:lpstr>Vznik konfliktu</vt:lpstr>
      <vt:lpstr>Průběh konfliktu</vt:lpstr>
      <vt:lpstr>Konfliktnost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"Informal Networks, Elites and Postcommunist Politics in the Czech Republic"</dc:title>
  <dc:creator>CESES</dc:creator>
  <cp:lastModifiedBy>Kuchar</cp:lastModifiedBy>
  <cp:revision>293</cp:revision>
  <cp:lastPrinted>1601-01-01T00:00:00Z</cp:lastPrinted>
  <dcterms:created xsi:type="dcterms:W3CDTF">2006-07-19T16:49:24Z</dcterms:created>
  <dcterms:modified xsi:type="dcterms:W3CDTF">2020-09-26T09:38:03Z</dcterms:modified>
</cp:coreProperties>
</file>