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33B21-7B4A-479E-A7EB-E8364F3DD1BB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3B0CA-6215-4915-9A97-4971D18ED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6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B0CA-6215-4915-9A97-4971D18EDE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4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B0CA-6215-4915-9A97-4971D18EDE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9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3B0CA-6215-4915-9A97-4971D18EDE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82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4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0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4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90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7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3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4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74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9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5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4353B-5263-4026-AEC9-74AACA7ABA55}" type="datetimeFigureOut">
              <a:rPr lang="en-GB" smtClean="0"/>
              <a:t>22/11/2017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5545-41CD-44F6-A3BC-2AB77C6096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4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zpb/9748/wirtschaftliche-entwicklung-in-der-bundesrepublik?p=a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s.de/wf/doc/kas_465-544-1-30.pdf?0208011553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Publikationen/Thematisch/Aussenhandel/Gesamtentwicklung/AussenhandelWelthandel5510006159004.pdf?__blob=publicationFi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zpb/9748/wirtschaftliche-entwicklung-in-der-bundesrepublik?p=a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pb.de/izpb/10109/sozialliberale-koalition-und-innere-reformen?p=all" TargetMode="External"/><Relationship Id="rId5" Type="http://schemas.openxmlformats.org/officeDocument/2006/relationships/hyperlink" Target="https://www.destatis.de/DE/Publikationen/Thematisch/Aussenhandel/Gesamtentwicklung/AussenhandelWelthandel5510006159004.pdf?__blob=publicationFile" TargetMode="External"/><Relationship Id="rId4" Type="http://schemas.openxmlformats.org/officeDocument/2006/relationships/hyperlink" Target="http://www.kas.de/wf/doc/kas_465-544-1-30.pdf?0208011553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r>
              <a:rPr lang="cs-CZ" b="1" u="sng" dirty="0" smtClean="0"/>
              <a:t>Spolková republika Německo v 60./70. letech</a:t>
            </a:r>
            <a:endParaRPr lang="en-GB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5373216"/>
            <a:ext cx="5216624" cy="127369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Fakulta sociálních věd UK-FSV UK</a:t>
            </a:r>
          </a:p>
          <a:p>
            <a:pPr algn="r"/>
            <a:r>
              <a:rPr lang="cs-CZ" dirty="0" smtClean="0">
                <a:solidFill>
                  <a:schemeClr val="tx1"/>
                </a:solidFill>
              </a:rPr>
              <a:t>Německá a rakouská studia</a:t>
            </a:r>
          </a:p>
          <a:p>
            <a:pPr algn="r"/>
            <a:r>
              <a:rPr lang="cs-CZ" dirty="0" smtClean="0">
                <a:solidFill>
                  <a:schemeClr val="tx1"/>
                </a:solidFill>
              </a:rPr>
              <a:t>Společnost a ekonomie-seminář</a:t>
            </a:r>
          </a:p>
          <a:p>
            <a:pPr algn="r"/>
            <a:r>
              <a:rPr lang="cs-CZ" dirty="0" smtClean="0">
                <a:solidFill>
                  <a:schemeClr val="tx1"/>
                </a:solidFill>
              </a:rPr>
              <a:t>Kateřina Kuklíková</a:t>
            </a:r>
          </a:p>
          <a:p>
            <a:pPr algn="r"/>
            <a:r>
              <a:rPr lang="cs-CZ" dirty="0" smtClean="0">
                <a:solidFill>
                  <a:schemeClr val="tx1"/>
                </a:solidFill>
              </a:rPr>
              <a:t>23.11.2017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3148"/>
            <a:ext cx="5832648" cy="695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6858000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Quelle</a:t>
            </a:r>
            <a:r>
              <a:rPr lang="cs-CZ" sz="1200" dirty="0" smtClean="0"/>
              <a:t>: </a:t>
            </a:r>
            <a:r>
              <a:rPr lang="cs-CZ" sz="1200" dirty="0" err="1" smtClean="0"/>
              <a:t>Bührer</a:t>
            </a:r>
            <a:r>
              <a:rPr lang="cs-CZ" sz="1200" dirty="0"/>
              <a:t>, Werner. „</a:t>
            </a:r>
            <a:r>
              <a:rPr lang="de-DE" sz="1200" dirty="0"/>
              <a:t>Wirtschaftliche Entwicklung in der Bundesrepublik</a:t>
            </a:r>
            <a:r>
              <a:rPr lang="cs-CZ" sz="1200" dirty="0"/>
              <a:t>.“ </a:t>
            </a:r>
            <a:r>
              <a:rPr lang="cs-CZ" sz="1200" dirty="0" err="1"/>
              <a:t>Webseite</a:t>
            </a:r>
            <a:r>
              <a:rPr lang="cs-CZ" sz="1200" dirty="0"/>
              <a:t> der </a:t>
            </a:r>
            <a:r>
              <a:rPr lang="cs-CZ" sz="1200" dirty="0" err="1"/>
              <a:t>Bundeszentrale</a:t>
            </a:r>
            <a:r>
              <a:rPr lang="cs-CZ" sz="1200" dirty="0"/>
              <a:t> </a:t>
            </a:r>
            <a:r>
              <a:rPr lang="cs-CZ" sz="1200" dirty="0" err="1"/>
              <a:t>für</a:t>
            </a:r>
            <a:r>
              <a:rPr lang="cs-CZ" sz="1200" dirty="0"/>
              <a:t> </a:t>
            </a:r>
            <a:r>
              <a:rPr lang="cs-CZ" sz="1200" dirty="0" err="1"/>
              <a:t>politische</a:t>
            </a:r>
            <a:r>
              <a:rPr lang="cs-CZ" sz="1200" dirty="0"/>
              <a:t> </a:t>
            </a:r>
            <a:r>
              <a:rPr lang="cs-CZ" sz="1200" dirty="0" err="1"/>
              <a:t>Bildung</a:t>
            </a:r>
            <a:r>
              <a:rPr lang="cs-CZ" sz="1200" dirty="0"/>
              <a:t>, </a:t>
            </a:r>
            <a:r>
              <a:rPr lang="cs-CZ" sz="1200" i="1" dirty="0"/>
              <a:t>bpb.de, 4. 4. 2002. </a:t>
            </a:r>
            <a:r>
              <a:rPr lang="cs-CZ" sz="1200" i="1" dirty="0">
                <a:hlinkClick r:id="rId3"/>
              </a:rPr>
              <a:t>http://www.bpb.de/izpb/9748/wirtschaftliche-entwicklung-in-der-bundesrepublik?p=all</a:t>
            </a:r>
            <a:r>
              <a:rPr lang="cs-CZ" sz="1200" i="1" dirty="0"/>
              <a:t> (staženo 13. 11. 2017).</a:t>
            </a:r>
            <a:endParaRPr lang="cs-CZ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„Kontinuita a koncentrace“</a:t>
            </a:r>
            <a:endParaRPr lang="en-GB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1974 kancléřem Helmut Schmidt</a:t>
            </a:r>
          </a:p>
          <a:p>
            <a:r>
              <a:rPr lang="cs-CZ" dirty="0"/>
              <a:t>konec 70. let → pryč </a:t>
            </a:r>
            <a:r>
              <a:rPr lang="cs-CZ" dirty="0" smtClean="0"/>
              <a:t>od keynesiánství (podpora poptávky)→ nově podpora nabídky → snížení </a:t>
            </a:r>
            <a:r>
              <a:rPr lang="cs-CZ" dirty="0"/>
              <a:t>státního dluhu, snížení daňového zatížení pro podniky, snížení inflace a </a:t>
            </a:r>
            <a:r>
              <a:rPr lang="cs-CZ" dirty="0" smtClean="0"/>
              <a:t>redukce </a:t>
            </a:r>
            <a:r>
              <a:rPr lang="cs-CZ" dirty="0"/>
              <a:t>státních výdajů na agendu sociálního </a:t>
            </a:r>
            <a:r>
              <a:rPr lang="cs-CZ" dirty="0" smtClean="0"/>
              <a:t>státu</a:t>
            </a:r>
          </a:p>
          <a:p>
            <a:r>
              <a:rPr lang="cs-CZ" dirty="0" smtClean="0"/>
              <a:t>vnitrostranické </a:t>
            </a:r>
            <a:r>
              <a:rPr lang="cs-CZ" dirty="0"/>
              <a:t>spory SPD a odpor </a:t>
            </a:r>
            <a:r>
              <a:rPr lang="cs-CZ" dirty="0" smtClean="0"/>
              <a:t>odborů, spory SPD a FDP</a:t>
            </a:r>
          </a:p>
          <a:p>
            <a:r>
              <a:rPr lang="cs-CZ" dirty="0" smtClean="0"/>
              <a:t>1982 → nástup </a:t>
            </a:r>
            <a:r>
              <a:rPr lang="cs-CZ" dirty="0"/>
              <a:t>nové vlády Helmuta Kohla, který jasně prosazoval heslo „méně státu, více trhu</a:t>
            </a:r>
            <a:r>
              <a:rPr lang="cs-CZ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904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Zadlužení státu</a:t>
            </a:r>
            <a:endParaRPr lang="en-GB" b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5395"/>
            <a:ext cx="8229600" cy="449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613215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Quelle</a:t>
            </a:r>
            <a:r>
              <a:rPr lang="cs-CZ" sz="1200" dirty="0" smtClean="0"/>
              <a:t>: </a:t>
            </a:r>
            <a:r>
              <a:rPr lang="cs-CZ" sz="1200" dirty="0" err="1" smtClean="0"/>
              <a:t>Hinrichs</a:t>
            </a:r>
            <a:r>
              <a:rPr lang="cs-CZ" sz="1200" dirty="0"/>
              <a:t>, </a:t>
            </a:r>
            <a:r>
              <a:rPr lang="cs-CZ" sz="1200" dirty="0" err="1"/>
              <a:t>Jutta</a:t>
            </a:r>
            <a:r>
              <a:rPr lang="cs-CZ" sz="1200" dirty="0"/>
              <a:t>. </a:t>
            </a:r>
            <a:r>
              <a:rPr lang="cs-CZ" sz="1200" dirty="0" err="1"/>
              <a:t>Arbeitspapier</a:t>
            </a:r>
            <a:r>
              <a:rPr lang="cs-CZ" sz="1200" dirty="0"/>
              <a:t>. </a:t>
            </a:r>
            <a:r>
              <a:rPr lang="cs-CZ" sz="1200" i="1" dirty="0" err="1"/>
              <a:t>Verschuldung</a:t>
            </a:r>
            <a:r>
              <a:rPr lang="cs-CZ" sz="1200" i="1" dirty="0"/>
              <a:t> des </a:t>
            </a:r>
            <a:r>
              <a:rPr lang="cs-CZ" sz="1200" i="1" dirty="0" err="1"/>
              <a:t>Bundes</a:t>
            </a:r>
            <a:r>
              <a:rPr lang="cs-CZ" sz="1200" i="1" dirty="0"/>
              <a:t> 1962-2001. </a:t>
            </a:r>
            <a:r>
              <a:rPr lang="cs-CZ" sz="1200" dirty="0"/>
              <a:t>Konrad-</a:t>
            </a:r>
            <a:r>
              <a:rPr lang="cs-CZ" sz="1200" dirty="0" err="1"/>
              <a:t>Adenauer</a:t>
            </a:r>
            <a:r>
              <a:rPr lang="cs-CZ" sz="1200" dirty="0"/>
              <a:t>-</a:t>
            </a:r>
            <a:r>
              <a:rPr lang="cs-CZ" sz="1200" dirty="0" err="1"/>
              <a:t>Stiftung</a:t>
            </a:r>
            <a:r>
              <a:rPr lang="cs-CZ" sz="1200" dirty="0"/>
              <a:t>:</a:t>
            </a:r>
            <a:r>
              <a:rPr lang="cs-CZ" sz="1200" i="1" dirty="0"/>
              <a:t> </a:t>
            </a:r>
            <a:r>
              <a:rPr lang="cs-CZ" sz="1200" dirty="0" err="1"/>
              <a:t>Sankt</a:t>
            </a:r>
            <a:r>
              <a:rPr lang="cs-CZ" sz="1200" dirty="0"/>
              <a:t> Augustin, 2002. </a:t>
            </a:r>
            <a:r>
              <a:rPr lang="cs-CZ" sz="1200" dirty="0">
                <a:hlinkClick r:id="rId3"/>
              </a:rPr>
              <a:t>http://www.kas.de/wf/doc/kas_465-544-1-30.pdf?020801155329</a:t>
            </a:r>
            <a:r>
              <a:rPr lang="cs-CZ" sz="1200" dirty="0"/>
              <a:t> (staženo 13. 11. 2017).</a:t>
            </a:r>
            <a:endParaRPr lang="cs-CZ" sz="12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Vývoz/dovoz</a:t>
            </a:r>
            <a:endParaRPr lang="en-GB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877272"/>
            <a:ext cx="8435280" cy="708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 err="1" smtClean="0"/>
              <a:t>Quelle</a:t>
            </a:r>
            <a:r>
              <a:rPr lang="cs-CZ" sz="1200" dirty="0" smtClean="0"/>
              <a:t>: </a:t>
            </a:r>
            <a:r>
              <a:rPr lang="cs-CZ" sz="1200" dirty="0" err="1" smtClean="0"/>
              <a:t>Statistisches</a:t>
            </a:r>
            <a:r>
              <a:rPr lang="cs-CZ" sz="1200" dirty="0" smtClean="0"/>
              <a:t> </a:t>
            </a:r>
            <a:r>
              <a:rPr lang="cs-CZ" sz="1200" dirty="0" err="1" smtClean="0"/>
              <a:t>Bundesamt</a:t>
            </a:r>
            <a:r>
              <a:rPr lang="cs-CZ" sz="1200" dirty="0" smtClean="0"/>
              <a:t>. </a:t>
            </a:r>
            <a:r>
              <a:rPr lang="cs-CZ" sz="1200" i="1" dirty="0" smtClean="0"/>
              <a:t>Export, Import, </a:t>
            </a:r>
            <a:r>
              <a:rPr lang="cs-CZ" sz="1200" i="1" dirty="0" err="1" smtClean="0"/>
              <a:t>Globalisierung</a:t>
            </a:r>
            <a:r>
              <a:rPr lang="cs-CZ" sz="1200" i="1" dirty="0" smtClean="0"/>
              <a:t>. </a:t>
            </a:r>
            <a:r>
              <a:rPr lang="cs-CZ" sz="1200" i="1" dirty="0" err="1" smtClean="0"/>
              <a:t>Deutscher</a:t>
            </a:r>
            <a:r>
              <a:rPr lang="cs-CZ" sz="1200" i="1" dirty="0" smtClean="0"/>
              <a:t> Au</a:t>
            </a:r>
            <a:r>
              <a:rPr lang="el-GR" sz="1200" i="1" dirty="0" smtClean="0"/>
              <a:t>β</a:t>
            </a:r>
            <a:r>
              <a:rPr lang="cs-CZ" sz="1200" i="1" dirty="0" err="1" smtClean="0"/>
              <a:t>enhandel</a:t>
            </a:r>
            <a:r>
              <a:rPr lang="cs-CZ" sz="1200" dirty="0" smtClean="0"/>
              <a:t>. </a:t>
            </a:r>
            <a:r>
              <a:rPr lang="cs-CZ" sz="1200" dirty="0" err="1" smtClean="0"/>
              <a:t>Statistisches</a:t>
            </a:r>
            <a:r>
              <a:rPr lang="cs-CZ" sz="1200" dirty="0" smtClean="0"/>
              <a:t> </a:t>
            </a:r>
            <a:r>
              <a:rPr lang="cs-CZ" sz="1200" dirty="0" err="1" smtClean="0"/>
              <a:t>Bundesamt</a:t>
            </a:r>
            <a:r>
              <a:rPr lang="cs-CZ" sz="1200" dirty="0" smtClean="0"/>
              <a:t>: </a:t>
            </a:r>
            <a:r>
              <a:rPr lang="cs-CZ" sz="1200" dirty="0" err="1" smtClean="0"/>
              <a:t>Wiesbanden</a:t>
            </a:r>
            <a:r>
              <a:rPr lang="cs-CZ" sz="1200" dirty="0"/>
              <a:t>, </a:t>
            </a:r>
            <a:r>
              <a:rPr lang="cs-CZ" sz="1200" dirty="0" smtClean="0"/>
              <a:t>2017.</a:t>
            </a:r>
            <a:r>
              <a:rPr lang="cs-CZ" sz="1200" dirty="0" smtClean="0">
                <a:hlinkClick r:id="rId3"/>
              </a:rPr>
              <a:t>https</a:t>
            </a:r>
            <a:r>
              <a:rPr lang="cs-CZ" sz="1200" dirty="0">
                <a:hlinkClick r:id="rId3"/>
              </a:rPr>
              <a:t>://www.destatis.de/DE/Publikationen/Thematisch/Aussenhandel/Gesamtentwicklung/AussenhandelWelthandel5510006159004.pdf?__</a:t>
            </a:r>
            <a:r>
              <a:rPr lang="cs-CZ" sz="1200" dirty="0" smtClean="0">
                <a:hlinkClick r:id="rId3"/>
              </a:rPr>
              <a:t>blob=publicationFile</a:t>
            </a:r>
            <a:r>
              <a:rPr lang="cs-CZ" sz="1200" dirty="0" smtClean="0"/>
              <a:t> (</a:t>
            </a:r>
            <a:r>
              <a:rPr lang="cs-CZ" sz="1200" dirty="0"/>
              <a:t>staženo </a:t>
            </a:r>
            <a:r>
              <a:rPr lang="cs-CZ" sz="1200" dirty="0" smtClean="0"/>
              <a:t>21. 11. 2017).</a:t>
            </a:r>
            <a:endParaRPr lang="en-GB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070"/>
            <a:ext cx="8389409" cy="43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8954"/>
            <a:ext cx="5433489" cy="389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02" y="93502"/>
            <a:ext cx="9117244" cy="2975458"/>
          </a:xfrm>
        </p:spPr>
        <p:txBody>
          <a:bodyPr>
            <a:normAutofit/>
          </a:bodyPr>
          <a:lstStyle/>
          <a:p>
            <a:r>
              <a:rPr lang="cs-CZ" sz="2800" dirty="0"/>
              <a:t>k</a:t>
            </a:r>
            <a:r>
              <a:rPr lang="cs-CZ" sz="2800" dirty="0" smtClean="0"/>
              <a:t>rize se netýkala pouze SRN, ale vyspělých průmyslových států Západu</a:t>
            </a:r>
          </a:p>
          <a:p>
            <a:r>
              <a:rPr lang="cs-CZ" sz="2800" dirty="0"/>
              <a:t>od roku </a:t>
            </a:r>
            <a:r>
              <a:rPr lang="cs-CZ" sz="2800" dirty="0" smtClean="0"/>
              <a:t>1975→ jednání </a:t>
            </a:r>
            <a:r>
              <a:rPr lang="cs-CZ" sz="2800" dirty="0"/>
              <a:t>o </a:t>
            </a:r>
            <a:r>
              <a:rPr lang="cs-CZ" sz="2800" dirty="0" smtClean="0"/>
              <a:t>nadnárodní </a:t>
            </a:r>
            <a:r>
              <a:rPr lang="cs-CZ" sz="2800" dirty="0"/>
              <a:t>koordinaci hospodářské </a:t>
            </a:r>
            <a:r>
              <a:rPr lang="cs-CZ" sz="2800" dirty="0" smtClean="0"/>
              <a:t>politiky</a:t>
            </a:r>
          </a:p>
          <a:p>
            <a:r>
              <a:rPr lang="cs-CZ" sz="2800" dirty="0"/>
              <a:t>1979 </a:t>
            </a:r>
            <a:r>
              <a:rPr lang="cs-CZ" sz="2800" dirty="0" smtClean="0"/>
              <a:t>Evropský </a:t>
            </a:r>
            <a:r>
              <a:rPr lang="cs-CZ" sz="2800" dirty="0"/>
              <a:t>měnový </a:t>
            </a:r>
            <a:r>
              <a:rPr lang="cs-CZ" sz="2800" dirty="0" smtClean="0"/>
              <a:t>systém, odchylka </a:t>
            </a:r>
            <a:r>
              <a:rPr lang="cs-CZ" sz="2800" dirty="0"/>
              <a:t>směnného kurzu </a:t>
            </a:r>
            <a:r>
              <a:rPr lang="cs-CZ" sz="2800" dirty="0" smtClean="0"/>
              <a:t>+/-</a:t>
            </a:r>
            <a:r>
              <a:rPr lang="cs-CZ" sz="2800" dirty="0"/>
              <a:t>2,25 </a:t>
            </a:r>
            <a:r>
              <a:rPr lang="cs-CZ" sz="2800" dirty="0" smtClean="0"/>
              <a:t>%, měnová jednotka ECU</a:t>
            </a:r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40152" y="3501008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leadeři procesů: německý kancléř Schmidt a francouzský prezident </a:t>
            </a:r>
            <a:r>
              <a:rPr lang="cs-CZ" sz="2800" dirty="0" err="1" smtClean="0"/>
              <a:t>D´Estaing</a:t>
            </a:r>
            <a:endParaRPr lang="cs-CZ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2" y="0"/>
            <a:ext cx="7448872" cy="352839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změna mentality→ pesimismus ohledně budoucího vývoje, neustálého růstu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aktivity na podporu ochrany životního prostředí (později etablování strany Zelených), protesty proti využívání jaderné energie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nová perspektiva: rozdíly mezi severní a jižní polokoulí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5798418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492896"/>
            <a:ext cx="5987008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/>
              <a:t>Děkuji za pozornost!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8196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917232" cy="620688"/>
          </a:xfrm>
        </p:spPr>
        <p:txBody>
          <a:bodyPr>
            <a:normAutofit/>
          </a:bodyPr>
          <a:lstStyle/>
          <a:p>
            <a:r>
              <a:rPr lang="cs-CZ" sz="2800" u="sng" dirty="0" smtClean="0"/>
              <a:t>Zdroje</a:t>
            </a:r>
            <a:endParaRPr lang="en-GB" sz="2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64807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6000" dirty="0" err="1"/>
              <a:t>Abelshauser</a:t>
            </a:r>
            <a:r>
              <a:rPr lang="de-DE" sz="6000" dirty="0"/>
              <a:t>, Werner. </a:t>
            </a:r>
            <a:r>
              <a:rPr lang="de-DE" sz="6000" i="1" dirty="0" smtClean="0"/>
              <a:t>Deutsche </a:t>
            </a:r>
            <a:r>
              <a:rPr lang="de-DE" sz="6000" i="1" dirty="0"/>
              <a:t>Wirtschaftsgeschichte: Von 1945 Bis Zur </a:t>
            </a:r>
            <a:r>
              <a:rPr lang="de-DE" sz="6000" i="1" dirty="0" smtClean="0"/>
              <a:t>Gegenwart</a:t>
            </a:r>
            <a:r>
              <a:rPr lang="de-DE" sz="6000" dirty="0" smtClean="0"/>
              <a:t>.</a:t>
            </a:r>
            <a:r>
              <a:rPr lang="cs-CZ" sz="6000" dirty="0" smtClean="0"/>
              <a:t> </a:t>
            </a:r>
            <a:r>
              <a:rPr lang="de-DE" sz="6000" dirty="0" smtClean="0"/>
              <a:t>München</a:t>
            </a:r>
            <a:r>
              <a:rPr lang="de-DE" sz="6000" dirty="0"/>
              <a:t>: </a:t>
            </a:r>
            <a:r>
              <a:rPr lang="de-DE" sz="6000" dirty="0" smtClean="0"/>
              <a:t>Beck</a:t>
            </a:r>
            <a:r>
              <a:rPr lang="cs-CZ" sz="6000" dirty="0" smtClean="0"/>
              <a:t>, </a:t>
            </a:r>
            <a:r>
              <a:rPr lang="de-DE" sz="6000" dirty="0" smtClean="0"/>
              <a:t>2011. </a:t>
            </a:r>
            <a:endParaRPr lang="cs-CZ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000" dirty="0" err="1" smtClean="0"/>
              <a:t>Bührer</a:t>
            </a:r>
            <a:r>
              <a:rPr lang="cs-CZ" sz="6000" dirty="0" smtClean="0"/>
              <a:t>, Werner. „</a:t>
            </a:r>
            <a:r>
              <a:rPr lang="de-DE" sz="6000" dirty="0"/>
              <a:t>Wirtschaftliche Entwicklung in der </a:t>
            </a:r>
            <a:r>
              <a:rPr lang="de-DE" sz="6000" dirty="0" smtClean="0"/>
              <a:t>Bundesrepublik</a:t>
            </a:r>
            <a:r>
              <a:rPr lang="cs-CZ" sz="6000" dirty="0" smtClean="0"/>
              <a:t>.“ </a:t>
            </a:r>
            <a:r>
              <a:rPr lang="cs-CZ" sz="6000" dirty="0" err="1" smtClean="0"/>
              <a:t>Webseite</a:t>
            </a:r>
            <a:r>
              <a:rPr lang="cs-CZ" sz="6000" dirty="0" smtClean="0"/>
              <a:t> der </a:t>
            </a:r>
            <a:r>
              <a:rPr lang="cs-CZ" sz="6000" dirty="0" err="1" smtClean="0"/>
              <a:t>Bundeszentrale</a:t>
            </a:r>
            <a:r>
              <a:rPr lang="cs-CZ" sz="6000" dirty="0" smtClean="0"/>
              <a:t> </a:t>
            </a:r>
            <a:r>
              <a:rPr lang="cs-CZ" sz="6000" dirty="0" err="1" smtClean="0"/>
              <a:t>für</a:t>
            </a:r>
            <a:r>
              <a:rPr lang="cs-CZ" sz="6000" dirty="0" smtClean="0"/>
              <a:t> </a:t>
            </a:r>
            <a:r>
              <a:rPr lang="cs-CZ" sz="6000" dirty="0" err="1" smtClean="0"/>
              <a:t>politische</a:t>
            </a:r>
            <a:r>
              <a:rPr lang="cs-CZ" sz="6000" dirty="0" smtClean="0"/>
              <a:t> </a:t>
            </a:r>
            <a:r>
              <a:rPr lang="cs-CZ" sz="6000" dirty="0" err="1" smtClean="0"/>
              <a:t>Bildung</a:t>
            </a:r>
            <a:r>
              <a:rPr lang="cs-CZ" sz="6000" dirty="0" smtClean="0"/>
              <a:t>, </a:t>
            </a:r>
            <a:r>
              <a:rPr lang="cs-CZ" sz="6000" i="1" dirty="0" smtClean="0"/>
              <a:t>bpb.de, 4. 4. 2002. </a:t>
            </a:r>
            <a:r>
              <a:rPr lang="cs-CZ" sz="6000" i="1" dirty="0" smtClean="0">
                <a:hlinkClick r:id="rId3"/>
              </a:rPr>
              <a:t>http://www.bpb.de/izpb/9748/wirtschaftliche-entwicklung-in-der-bundesrepublik?p=all</a:t>
            </a:r>
            <a:r>
              <a:rPr lang="cs-CZ" sz="6000" i="1" dirty="0" smtClean="0"/>
              <a:t> (staženo 13. 11. 2017).</a:t>
            </a:r>
            <a:endParaRPr lang="cs-CZ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6000" dirty="0" err="1" smtClean="0"/>
              <a:t>Hardach</a:t>
            </a:r>
            <a:r>
              <a:rPr lang="de-DE" sz="6000" dirty="0"/>
              <a:t>, Karl. </a:t>
            </a:r>
            <a:r>
              <a:rPr lang="de-DE" sz="6000" i="1" dirty="0" smtClean="0"/>
              <a:t>Wirtschaftsgeschichte </a:t>
            </a:r>
            <a:r>
              <a:rPr lang="de-DE" sz="6000" i="1" dirty="0"/>
              <a:t>Deutschlands Im 20. Jahrhundert (1914-1970)</a:t>
            </a:r>
            <a:r>
              <a:rPr lang="de-DE" sz="6000" dirty="0"/>
              <a:t>. </a:t>
            </a:r>
            <a:r>
              <a:rPr lang="de-DE" sz="6000" dirty="0" smtClean="0"/>
              <a:t>Göttingen</a:t>
            </a:r>
            <a:r>
              <a:rPr lang="de-DE" sz="6000" dirty="0"/>
              <a:t>: </a:t>
            </a:r>
            <a:r>
              <a:rPr lang="de-DE" sz="6000" dirty="0" err="1"/>
              <a:t>Vandenhoeck</a:t>
            </a:r>
            <a:r>
              <a:rPr lang="de-DE" sz="6000" dirty="0"/>
              <a:t> &amp; </a:t>
            </a:r>
            <a:r>
              <a:rPr lang="de-DE" sz="6000" dirty="0" smtClean="0"/>
              <a:t>Ruprecht</a:t>
            </a:r>
            <a:r>
              <a:rPr lang="cs-CZ" sz="6000" dirty="0" smtClean="0"/>
              <a:t>, </a:t>
            </a:r>
            <a:r>
              <a:rPr lang="de-DE" sz="6000" dirty="0" smtClean="0"/>
              <a:t>1993. </a:t>
            </a:r>
            <a:endParaRPr lang="cs-CZ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000" dirty="0" err="1" smtClean="0"/>
              <a:t>Hinrichs</a:t>
            </a:r>
            <a:r>
              <a:rPr lang="cs-CZ" sz="6000" dirty="0" smtClean="0"/>
              <a:t>, </a:t>
            </a:r>
            <a:r>
              <a:rPr lang="cs-CZ" sz="6000" dirty="0" err="1" smtClean="0"/>
              <a:t>Jutta</a:t>
            </a:r>
            <a:r>
              <a:rPr lang="cs-CZ" sz="6000" dirty="0" smtClean="0"/>
              <a:t>. </a:t>
            </a:r>
            <a:r>
              <a:rPr lang="cs-CZ" sz="6000" dirty="0" err="1" smtClean="0"/>
              <a:t>Arbeitspapier</a:t>
            </a:r>
            <a:r>
              <a:rPr lang="cs-CZ" sz="6000" dirty="0" smtClean="0"/>
              <a:t>. </a:t>
            </a:r>
            <a:r>
              <a:rPr lang="cs-CZ" sz="6000" i="1" dirty="0" err="1" smtClean="0"/>
              <a:t>Verschuldung</a:t>
            </a:r>
            <a:r>
              <a:rPr lang="cs-CZ" sz="6000" i="1" dirty="0" smtClean="0"/>
              <a:t> des </a:t>
            </a:r>
            <a:r>
              <a:rPr lang="cs-CZ" sz="6000" i="1" dirty="0" err="1" smtClean="0"/>
              <a:t>Bundes</a:t>
            </a:r>
            <a:r>
              <a:rPr lang="cs-CZ" sz="6000" i="1" dirty="0" smtClean="0"/>
              <a:t> 1962-2001. </a:t>
            </a:r>
            <a:r>
              <a:rPr lang="cs-CZ" sz="6000" dirty="0" smtClean="0"/>
              <a:t>Konrad-</a:t>
            </a:r>
            <a:r>
              <a:rPr lang="cs-CZ" sz="6000" dirty="0" err="1" smtClean="0"/>
              <a:t>Adenauer</a:t>
            </a:r>
            <a:r>
              <a:rPr lang="cs-CZ" sz="6000" dirty="0" smtClean="0"/>
              <a:t>-</a:t>
            </a:r>
            <a:r>
              <a:rPr lang="cs-CZ" sz="6000" dirty="0" err="1" smtClean="0"/>
              <a:t>Stiftung</a:t>
            </a:r>
            <a:r>
              <a:rPr lang="cs-CZ" sz="6000" dirty="0" smtClean="0"/>
              <a:t>:</a:t>
            </a:r>
            <a:r>
              <a:rPr lang="cs-CZ" sz="6000" i="1" dirty="0" smtClean="0"/>
              <a:t> </a:t>
            </a:r>
            <a:r>
              <a:rPr lang="cs-CZ" sz="6000" dirty="0" err="1" smtClean="0"/>
              <a:t>Sankt</a:t>
            </a:r>
            <a:r>
              <a:rPr lang="cs-CZ" sz="6000" dirty="0" smtClean="0"/>
              <a:t> Augustin, 2002. </a:t>
            </a:r>
            <a:r>
              <a:rPr lang="cs-CZ" sz="6000" dirty="0" smtClean="0">
                <a:hlinkClick r:id="rId4"/>
              </a:rPr>
              <a:t>http://www.kas.de/wf/doc/kas_465-544-1-30.pdf?020801155329</a:t>
            </a:r>
            <a:r>
              <a:rPr lang="cs-CZ" sz="6000" dirty="0" smtClean="0"/>
              <a:t> (staženo 13. 11. 2017).</a:t>
            </a:r>
            <a:endParaRPr lang="cs-CZ" sz="60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000" dirty="0" smtClean="0"/>
              <a:t>Müller, Helmut M., Karl-Friedrich </a:t>
            </a:r>
            <a:r>
              <a:rPr lang="cs-CZ" sz="6000" dirty="0" err="1" smtClean="0"/>
              <a:t>Krieger</a:t>
            </a:r>
            <a:r>
              <a:rPr lang="cs-CZ" sz="6000" dirty="0" smtClean="0"/>
              <a:t>, a </a:t>
            </a:r>
            <a:r>
              <a:rPr lang="cs-CZ" sz="6000" dirty="0" err="1" smtClean="0"/>
              <a:t>Hanna</a:t>
            </a:r>
            <a:r>
              <a:rPr lang="cs-CZ" sz="6000" dirty="0" smtClean="0"/>
              <a:t> </a:t>
            </a:r>
            <a:r>
              <a:rPr lang="cs-CZ" sz="6000" dirty="0" err="1" smtClean="0"/>
              <a:t>Vollrath</a:t>
            </a:r>
            <a:r>
              <a:rPr lang="cs-CZ" sz="6000" dirty="0" smtClean="0"/>
              <a:t>. Dějiny Německa. Praha: Nakladatelství Lidové noviny, 2004.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6000" dirty="0" smtClean="0"/>
              <a:t>Schmidt, Manfred</a:t>
            </a:r>
            <a:r>
              <a:rPr lang="cs-CZ" sz="6000" dirty="0" smtClean="0"/>
              <a:t> </a:t>
            </a:r>
            <a:r>
              <a:rPr lang="de-DE" sz="6000" dirty="0" smtClean="0"/>
              <a:t>G. </a:t>
            </a:r>
            <a:r>
              <a:rPr lang="de-DE" sz="6000" i="1" dirty="0" smtClean="0"/>
              <a:t>Der Deutsche Sozialstaat: Geschichte Und Gegenwart</a:t>
            </a:r>
            <a:r>
              <a:rPr lang="de-DE" sz="6000" dirty="0" smtClean="0"/>
              <a:t>. Orig.-</a:t>
            </a:r>
            <a:r>
              <a:rPr lang="de-DE" sz="6000" dirty="0" err="1" smtClean="0"/>
              <a:t>Ausg</a:t>
            </a:r>
            <a:r>
              <a:rPr lang="de-DE" sz="6000" dirty="0" smtClean="0"/>
              <a:t>. </a:t>
            </a:r>
            <a:r>
              <a:rPr lang="de-DE" sz="6000" dirty="0" err="1" smtClean="0"/>
              <a:t>Beck'sche</a:t>
            </a:r>
            <a:r>
              <a:rPr lang="de-DE" sz="6000" dirty="0" smtClean="0"/>
              <a:t> Reihe Wissen. München: Beck</a:t>
            </a:r>
            <a:r>
              <a:rPr lang="cs-CZ" sz="6000" dirty="0" smtClean="0"/>
              <a:t>, </a:t>
            </a:r>
            <a:r>
              <a:rPr lang="de-DE" sz="6000" dirty="0" smtClean="0"/>
              <a:t>2012.</a:t>
            </a:r>
            <a:endParaRPr lang="cs-CZ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000" dirty="0" err="1"/>
              <a:t>Statistisches</a:t>
            </a:r>
            <a:r>
              <a:rPr lang="cs-CZ" sz="6000" dirty="0"/>
              <a:t> </a:t>
            </a:r>
            <a:r>
              <a:rPr lang="cs-CZ" sz="6000" dirty="0" err="1"/>
              <a:t>Bundesamt</a:t>
            </a:r>
            <a:r>
              <a:rPr lang="cs-CZ" sz="6000" dirty="0"/>
              <a:t>. </a:t>
            </a:r>
            <a:r>
              <a:rPr lang="cs-CZ" sz="6000" i="1" dirty="0" smtClean="0"/>
              <a:t>Export</a:t>
            </a:r>
            <a:r>
              <a:rPr lang="cs-CZ" sz="6000" i="1" dirty="0"/>
              <a:t>, Import, </a:t>
            </a:r>
            <a:r>
              <a:rPr lang="cs-CZ" sz="6000" i="1" dirty="0" err="1"/>
              <a:t>Globalisierung</a:t>
            </a:r>
            <a:r>
              <a:rPr lang="cs-CZ" sz="6000" i="1" dirty="0"/>
              <a:t>. </a:t>
            </a:r>
            <a:r>
              <a:rPr lang="cs-CZ" sz="6000" i="1" dirty="0" err="1"/>
              <a:t>Deutscher</a:t>
            </a:r>
            <a:r>
              <a:rPr lang="cs-CZ" sz="6000" i="1" dirty="0"/>
              <a:t> Au</a:t>
            </a:r>
            <a:r>
              <a:rPr lang="el-GR" sz="6000" i="1" dirty="0"/>
              <a:t>β</a:t>
            </a:r>
            <a:r>
              <a:rPr lang="cs-CZ" sz="6000" i="1" dirty="0" err="1"/>
              <a:t>enhandel</a:t>
            </a:r>
            <a:r>
              <a:rPr lang="cs-CZ" sz="6000" dirty="0" smtClean="0"/>
              <a:t>. </a:t>
            </a:r>
            <a:r>
              <a:rPr lang="cs-CZ" sz="6000" dirty="0" err="1"/>
              <a:t>Statistisches</a:t>
            </a:r>
            <a:r>
              <a:rPr lang="cs-CZ" sz="6000" dirty="0"/>
              <a:t> </a:t>
            </a:r>
            <a:r>
              <a:rPr lang="cs-CZ" sz="6000" dirty="0" err="1"/>
              <a:t>Bundesamt</a:t>
            </a:r>
            <a:r>
              <a:rPr lang="cs-CZ" sz="6000" dirty="0"/>
              <a:t>: </a:t>
            </a:r>
            <a:r>
              <a:rPr lang="cs-CZ" sz="6000" dirty="0" err="1"/>
              <a:t>Wiesbanden</a:t>
            </a:r>
            <a:r>
              <a:rPr lang="cs-CZ" sz="6000" dirty="0"/>
              <a:t>, </a:t>
            </a:r>
            <a:r>
              <a:rPr lang="cs-CZ" sz="6000" dirty="0" smtClean="0"/>
              <a:t>2017. </a:t>
            </a:r>
            <a:r>
              <a:rPr lang="cs-CZ" sz="6000" dirty="0">
                <a:hlinkClick r:id="rId5"/>
              </a:rPr>
              <a:t>https://www.destatis.de/DE/Publikationen/Thematisch/Aussenhandel/Gesamtentwicklung/AussenhandelWelthandel5510006159004.pdf?__</a:t>
            </a:r>
            <a:r>
              <a:rPr lang="cs-CZ" sz="6000" dirty="0" smtClean="0">
                <a:hlinkClick r:id="rId5"/>
              </a:rPr>
              <a:t>blob=publicationFile</a:t>
            </a:r>
            <a:r>
              <a:rPr lang="cs-CZ" sz="6000" dirty="0" smtClean="0"/>
              <a:t> (</a:t>
            </a:r>
            <a:r>
              <a:rPr lang="cs-CZ" sz="6000" dirty="0"/>
              <a:t>staženo 21. 11. 2017</a:t>
            </a:r>
            <a:r>
              <a:rPr lang="cs-CZ" sz="6000" dirty="0" smtClean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6000" dirty="0" smtClean="0"/>
              <a:t>Wolfrum</a:t>
            </a:r>
            <a:r>
              <a:rPr lang="de-DE" sz="6000" dirty="0"/>
              <a:t>, Edgar.  </a:t>
            </a:r>
            <a:r>
              <a:rPr lang="de-DE" sz="6000" i="1" dirty="0"/>
              <a:t>Die </a:t>
            </a:r>
            <a:r>
              <a:rPr lang="de-DE" sz="6000" i="1" dirty="0" smtClean="0"/>
              <a:t>70</a:t>
            </a:r>
            <a:r>
              <a:rPr lang="cs-CZ" sz="6000" i="1" dirty="0"/>
              <a:t>e</a:t>
            </a:r>
            <a:r>
              <a:rPr lang="de-DE" sz="6000" i="1" dirty="0" smtClean="0"/>
              <a:t>r </a:t>
            </a:r>
            <a:r>
              <a:rPr lang="de-DE" sz="6000" i="1" dirty="0"/>
              <a:t>Jahre: Republik Im Aufbruch</a:t>
            </a:r>
            <a:r>
              <a:rPr lang="de-DE" sz="6000" dirty="0"/>
              <a:t>. </a:t>
            </a:r>
            <a:r>
              <a:rPr lang="de-DE" sz="6000" i="1" dirty="0"/>
              <a:t>Deutschland Im Fokus : Eine Geschichte Der Bundesrepublik In Fotografien</a:t>
            </a:r>
            <a:r>
              <a:rPr lang="de-DE" sz="6000" dirty="0"/>
              <a:t>. Darmstadt: </a:t>
            </a:r>
            <a:r>
              <a:rPr lang="de-DE" sz="6000" dirty="0" smtClean="0"/>
              <a:t>Primus</a:t>
            </a:r>
            <a:r>
              <a:rPr lang="cs-CZ" sz="6000" dirty="0"/>
              <a:t>,</a:t>
            </a:r>
            <a:r>
              <a:rPr lang="de-DE" sz="6000" dirty="0" smtClean="0"/>
              <a:t> 2007.</a:t>
            </a:r>
            <a:endParaRPr lang="cs-CZ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000" dirty="0" err="1" smtClean="0"/>
              <a:t>Borowski</a:t>
            </a:r>
            <a:r>
              <a:rPr lang="cs-CZ" sz="6000" dirty="0" smtClean="0"/>
              <a:t>, Peter. „</a:t>
            </a:r>
            <a:r>
              <a:rPr lang="de-DE" sz="6000" dirty="0"/>
              <a:t>Sozialliberale Koalition und innere </a:t>
            </a:r>
            <a:r>
              <a:rPr lang="de-DE" sz="6000" dirty="0" smtClean="0"/>
              <a:t>Reformen</a:t>
            </a:r>
            <a:r>
              <a:rPr lang="cs-CZ" sz="6000" dirty="0" smtClean="0"/>
              <a:t>.“ </a:t>
            </a:r>
            <a:r>
              <a:rPr lang="cs-CZ" sz="6000" dirty="0" err="1" smtClean="0"/>
              <a:t>Webseite</a:t>
            </a:r>
            <a:r>
              <a:rPr lang="cs-CZ" sz="6000" dirty="0" smtClean="0"/>
              <a:t> der </a:t>
            </a:r>
            <a:r>
              <a:rPr lang="cs-CZ" sz="6000" dirty="0" err="1" smtClean="0"/>
              <a:t>Bundeszentrale</a:t>
            </a:r>
            <a:r>
              <a:rPr lang="cs-CZ" sz="6000" dirty="0" smtClean="0"/>
              <a:t> </a:t>
            </a:r>
            <a:r>
              <a:rPr lang="cs-CZ" sz="6000" dirty="0" err="1" smtClean="0"/>
              <a:t>für</a:t>
            </a:r>
            <a:r>
              <a:rPr lang="cs-CZ" sz="6000" dirty="0" smtClean="0"/>
              <a:t> </a:t>
            </a:r>
            <a:r>
              <a:rPr lang="cs-CZ" sz="6000" dirty="0" err="1" smtClean="0"/>
              <a:t>politische</a:t>
            </a:r>
            <a:r>
              <a:rPr lang="cs-CZ" sz="6000" dirty="0" smtClean="0"/>
              <a:t> </a:t>
            </a:r>
            <a:r>
              <a:rPr lang="cs-CZ" sz="6000" dirty="0" err="1" smtClean="0"/>
              <a:t>Bildung</a:t>
            </a:r>
            <a:r>
              <a:rPr lang="cs-CZ" sz="6000" dirty="0" smtClean="0"/>
              <a:t>, </a:t>
            </a:r>
            <a:r>
              <a:rPr lang="cs-CZ" sz="6000" i="1" dirty="0" smtClean="0"/>
              <a:t>bpb.de</a:t>
            </a:r>
            <a:r>
              <a:rPr lang="cs-CZ" sz="6000" dirty="0" smtClean="0"/>
              <a:t>, 5. 4. 2002. </a:t>
            </a:r>
            <a:r>
              <a:rPr lang="cs-CZ" sz="6000" dirty="0" smtClean="0">
                <a:hlinkClick r:id="rId6"/>
              </a:rPr>
              <a:t>http://www.bpb.de/izpb/10109/sozialliberale-koalition-und-innere-reformen?p=all</a:t>
            </a:r>
            <a:r>
              <a:rPr lang="cs-CZ" sz="6000" dirty="0" smtClean="0"/>
              <a:t> (staženo 13. 11. 2017).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5600" dirty="0" smtClean="0"/>
              <a:t> </a:t>
            </a:r>
            <a:endParaRPr lang="cs-CZ" sz="5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8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cs-CZ" b="1" u="sng" dirty="0" smtClean="0"/>
              <a:t>Šedesátá léta</a:t>
            </a:r>
            <a:endParaRPr lang="en-GB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0" y="1210722"/>
            <a:ext cx="9119980" cy="5616624"/>
          </a:xfrm>
        </p:spPr>
        <p:txBody>
          <a:bodyPr/>
          <a:lstStyle/>
          <a:p>
            <a:r>
              <a:rPr lang="cs-CZ" b="1" dirty="0"/>
              <a:t>s</a:t>
            </a:r>
            <a:r>
              <a:rPr lang="cs-CZ" b="1" dirty="0" smtClean="0"/>
              <a:t>ociálně tržní hospodářství</a:t>
            </a:r>
            <a:r>
              <a:rPr lang="cs-CZ" dirty="0" smtClean="0"/>
              <a:t>= principiálně svoboda trhu + nezbytné intervence státu→ cíl: garance sociální spravedlnosti</a:t>
            </a:r>
          </a:p>
          <a:p>
            <a:r>
              <a:rPr lang="cs-CZ" dirty="0" smtClean="0"/>
              <a:t>1963-66 Ludwig Erhard → </a:t>
            </a:r>
            <a:r>
              <a:rPr lang="cs-CZ" b="1" dirty="0" smtClean="0"/>
              <a:t>1966 recese </a:t>
            </a:r>
            <a:r>
              <a:rPr lang="cs-CZ" dirty="0" smtClean="0"/>
              <a:t>→ K. G. Kiesinger „velká koalice“→ </a:t>
            </a:r>
            <a:r>
              <a:rPr lang="cs-CZ" b="1" dirty="0" smtClean="0"/>
              <a:t>„zákon o stabilitě“ + „dohodovací rada“, „finanční ústava“</a:t>
            </a:r>
          </a:p>
          <a:p>
            <a:r>
              <a:rPr lang="cs-CZ" b="1" dirty="0"/>
              <a:t>v</a:t>
            </a:r>
            <a:r>
              <a:rPr lang="cs-CZ" b="1" dirty="0" smtClean="0"/>
              <a:t>yjma recese z roku 1966 </a:t>
            </a:r>
            <a:r>
              <a:rPr lang="cs-CZ" dirty="0" smtClean="0"/>
              <a:t>→ </a:t>
            </a:r>
            <a:r>
              <a:rPr lang="cs-CZ" b="1" dirty="0" smtClean="0"/>
              <a:t>desetiletí ekonomického růstu</a:t>
            </a:r>
          </a:p>
          <a:p>
            <a:r>
              <a:rPr lang="cs-CZ" b="1" dirty="0"/>
              <a:t>APO </a:t>
            </a:r>
            <a:r>
              <a:rPr lang="cs-CZ" b="1" dirty="0" smtClean="0"/>
              <a:t>(</a:t>
            </a:r>
            <a:r>
              <a:rPr lang="de-DE" b="1" dirty="0" smtClean="0"/>
              <a:t>Außerparlamentarische</a:t>
            </a:r>
            <a:r>
              <a:rPr lang="cs-CZ" b="1" dirty="0" smtClean="0"/>
              <a:t> </a:t>
            </a:r>
            <a:r>
              <a:rPr lang="de-DE" b="1" dirty="0" smtClean="0"/>
              <a:t>Opposition)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9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0"/>
            <a:ext cx="5233876" cy="34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7" y="322082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68144" y="90872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APO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994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Sedmdesátá léta</a:t>
            </a:r>
            <a:endParaRPr lang="en-GB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532909" cy="50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412776"/>
            <a:ext cx="4608512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sociálně-liberální</a:t>
            </a:r>
            <a:r>
              <a:rPr lang="cs-CZ" sz="3200" dirty="0" smtClean="0"/>
              <a:t> </a:t>
            </a:r>
            <a:r>
              <a:rPr lang="cs-CZ" sz="3200" dirty="0"/>
              <a:t>koalice SPD/FDP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3200" dirty="0"/>
              <a:t>p</a:t>
            </a:r>
            <a:r>
              <a:rPr lang="cs-CZ" sz="3200" dirty="0" smtClean="0"/>
              <a:t>lán </a:t>
            </a:r>
            <a:r>
              <a:rPr lang="cs-CZ" sz="3200" b="1" dirty="0"/>
              <a:t>reforem</a:t>
            </a:r>
            <a:r>
              <a:rPr lang="cs-CZ" sz="3200" dirty="0"/>
              <a:t>→ osobní svobody, sociální spravedlnost, demokratické spolurozhodování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1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423" y="332656"/>
            <a:ext cx="8229600" cy="4525963"/>
          </a:xfrm>
        </p:spPr>
        <p:txBody>
          <a:bodyPr/>
          <a:lstStyle/>
          <a:p>
            <a:r>
              <a:rPr lang="cs-CZ" dirty="0" smtClean="0"/>
              <a:t>„Gastarbeiteři“ v SRN→1964 1 milion→1972 okolo 2 milionů→1973 zhoršení ekonomické situace→ zastavení náboru „Anwerbestopp“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46" y="4101852"/>
            <a:ext cx="4574754" cy="2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8" y="1916832"/>
            <a:ext cx="4364112" cy="327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5214"/>
            <a:ext cx="9179265" cy="3281777"/>
          </a:xfrm>
        </p:spPr>
        <p:txBody>
          <a:bodyPr>
            <a:normAutofit/>
          </a:bodyPr>
          <a:lstStyle/>
          <a:p>
            <a:r>
              <a:rPr lang="cs-CZ" sz="2800" dirty="0"/>
              <a:t>rozšíření </a:t>
            </a:r>
            <a:r>
              <a:rPr lang="cs-CZ" sz="2800" b="1" dirty="0" smtClean="0"/>
              <a:t>sociálního pojištění</a:t>
            </a:r>
            <a:r>
              <a:rPr lang="cs-CZ" sz="2800" dirty="0" smtClean="0"/>
              <a:t>→ „zaopatřovací charakter“</a:t>
            </a:r>
          </a:p>
          <a:p>
            <a:r>
              <a:rPr lang="cs-CZ" sz="2800" dirty="0" smtClean="0"/>
              <a:t>1976 reforma vnitropodnikových pravidel z roku 1951→ nový </a:t>
            </a:r>
            <a:r>
              <a:rPr lang="cs-CZ" sz="2800" b="1" dirty="0" smtClean="0"/>
              <a:t>„</a:t>
            </a:r>
            <a:r>
              <a:rPr lang="cs-CZ" sz="2800" b="1" dirty="0" err="1" smtClean="0"/>
              <a:t>Mitbestimmungsgesetz</a:t>
            </a:r>
            <a:r>
              <a:rPr lang="cs-CZ" sz="2800" b="1" dirty="0" smtClean="0"/>
              <a:t>“</a:t>
            </a:r>
            <a:r>
              <a:rPr lang="cs-CZ" sz="2800" dirty="0"/>
              <a:t>→ </a:t>
            </a:r>
            <a:r>
              <a:rPr lang="cs-CZ" sz="2800" dirty="0" smtClean="0"/>
              <a:t>rozšíření </a:t>
            </a:r>
            <a:r>
              <a:rPr lang="cs-CZ" sz="2800" dirty="0"/>
              <a:t>individuálních práv </a:t>
            </a:r>
            <a:r>
              <a:rPr lang="cs-CZ" sz="2800" dirty="0" smtClean="0"/>
              <a:t>zaměstnanců</a:t>
            </a:r>
          </a:p>
          <a:p>
            <a:r>
              <a:rPr lang="cs-CZ" sz="2800" b="1" dirty="0" smtClean="0"/>
              <a:t>1977 konec sociálního partnerství</a:t>
            </a:r>
          </a:p>
          <a:p>
            <a:r>
              <a:rPr lang="cs-CZ" sz="2800" dirty="0" smtClean="0"/>
              <a:t>tzv. „wilde Streiks“ rozsáhlé stávky dělníků</a:t>
            </a:r>
          </a:p>
          <a:p>
            <a:endParaRPr lang="en-GB" dirty="0"/>
          </a:p>
        </p:txBody>
      </p:sp>
      <p:pic>
        <p:nvPicPr>
          <p:cNvPr id="4098" name="Picture 2" descr="Wilder Streik von spanischen Gastarbeitern bei den &quot;Hella-Werken&quot; in Lippstadt im Juli 1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7024"/>
            <a:ext cx="5796136" cy="38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u="sng" dirty="0" smtClean="0"/>
              <a:t>Krize sedmdesátých let</a:t>
            </a:r>
            <a:endParaRPr lang="en-GB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nasycení poptávky</a:t>
            </a:r>
          </a:p>
          <a:p>
            <a:r>
              <a:rPr lang="cs-CZ" dirty="0" smtClean="0"/>
              <a:t>nové výrobní postupy→ </a:t>
            </a:r>
            <a:r>
              <a:rPr lang="cs-CZ" dirty="0"/>
              <a:t>robotizace výroby, biotechnologie, </a:t>
            </a:r>
            <a:r>
              <a:rPr lang="cs-CZ" dirty="0" smtClean="0"/>
              <a:t>telekomunikace, mikroelektronika → strukturální problémy určitých odvětví → propouštění</a:t>
            </a:r>
          </a:p>
          <a:p>
            <a:r>
              <a:rPr lang="cs-CZ" dirty="0" smtClean="0"/>
              <a:t>konkurence výrobků ze zahraničí</a:t>
            </a:r>
          </a:p>
          <a:p>
            <a:r>
              <a:rPr lang="cs-CZ" dirty="0"/>
              <a:t>c</a:t>
            </a:r>
            <a:r>
              <a:rPr lang="cs-CZ" dirty="0" smtClean="0"/>
              <a:t>elosvětový </a:t>
            </a:r>
            <a:r>
              <a:rPr lang="cs-CZ" dirty="0"/>
              <a:t>kontext</a:t>
            </a:r>
            <a:r>
              <a:rPr lang="cs-CZ" dirty="0" smtClean="0"/>
              <a:t>: </a:t>
            </a:r>
            <a:r>
              <a:rPr lang="cs-CZ" b="1" dirty="0" smtClean="0"/>
              <a:t>1971 konec Brettonwoodského systému, 1972 Římský klub: zpráva „Limity růstu“, 1973 1. ropný šok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4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3968" y="1484784"/>
            <a:ext cx="5997352" cy="494928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Ropný šok 1973</a:t>
            </a:r>
            <a:endParaRPr lang="en-GB" b="1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056110" cy="37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99" y="3243436"/>
            <a:ext cx="6390878" cy="35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b="1" u="sng" dirty="0" smtClean="0"/>
              <a:t>Důsledky krize</a:t>
            </a:r>
            <a:endParaRPr lang="en-GB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</a:t>
            </a:r>
            <a:r>
              <a:rPr lang="cs-CZ" b="1" dirty="0" smtClean="0"/>
              <a:t>tagflace</a:t>
            </a:r>
            <a:r>
              <a:rPr lang="cs-CZ" dirty="0" smtClean="0"/>
              <a:t>= stagnace+ inflace</a:t>
            </a:r>
          </a:p>
          <a:p>
            <a:r>
              <a:rPr lang="cs-CZ" dirty="0" smtClean="0"/>
              <a:t>růst nezaměstnanosti: 1973 </a:t>
            </a:r>
            <a:r>
              <a:rPr lang="cs-CZ" dirty="0"/>
              <a:t>přes 270.000 (1,2 %), v roce 1974 přes 580.000 (2, 5 %) a v roce </a:t>
            </a:r>
            <a:r>
              <a:rPr lang="cs-CZ" b="1" dirty="0"/>
              <a:t>největší krize 1975 dokonce přes 1 milion </a:t>
            </a:r>
            <a:r>
              <a:rPr lang="cs-CZ" dirty="0"/>
              <a:t>(4,6 </a:t>
            </a:r>
            <a:r>
              <a:rPr lang="cs-CZ" dirty="0" smtClean="0"/>
              <a:t>%), </a:t>
            </a:r>
            <a:r>
              <a:rPr lang="cs-CZ" b="1" dirty="0" smtClean="0"/>
              <a:t>pod miliónovou hranici až v roce 1978</a:t>
            </a:r>
          </a:p>
          <a:p>
            <a:r>
              <a:rPr lang="cs-CZ" b="1" dirty="0" smtClean="0"/>
              <a:t>HDP:</a:t>
            </a:r>
            <a:r>
              <a:rPr lang="cs-CZ" dirty="0" smtClean="0"/>
              <a:t> mezi </a:t>
            </a:r>
            <a:r>
              <a:rPr lang="cs-CZ" dirty="0"/>
              <a:t>lety 1973 a 1974 </a:t>
            </a:r>
            <a:r>
              <a:rPr lang="cs-CZ" dirty="0" smtClean="0"/>
              <a:t>→poprvé stagnace růstu, v</a:t>
            </a:r>
            <a:r>
              <a:rPr lang="cs-CZ" dirty="0"/>
              <a:t> krizovém roce 1975 </a:t>
            </a:r>
            <a:r>
              <a:rPr lang="cs-CZ" dirty="0" smtClean="0"/>
              <a:t>dokonce pokles o 1 %</a:t>
            </a:r>
          </a:p>
          <a:p>
            <a:r>
              <a:rPr lang="cs-CZ" dirty="0" smtClean="0"/>
              <a:t>intervence vlády →  podpoření zaměstnanosti (veřejné programy), zvýšení úvěrů a investic, subvence odvětví průmyslu postižených strukturálními problémy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4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518</Words>
  <Application>Microsoft Office PowerPoint</Application>
  <PresentationFormat>Předvádění na obrazovce (4:3)</PresentationFormat>
  <Paragraphs>65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Spolková republika Německo v 60./70. letech</vt:lpstr>
      <vt:lpstr>Šedesátá léta</vt:lpstr>
      <vt:lpstr>Prezentace aplikace PowerPoint</vt:lpstr>
      <vt:lpstr>Sedmdesátá léta</vt:lpstr>
      <vt:lpstr>Prezentace aplikace PowerPoint</vt:lpstr>
      <vt:lpstr>Prezentace aplikace PowerPoint</vt:lpstr>
      <vt:lpstr>Krize sedmdesátých let</vt:lpstr>
      <vt:lpstr>Ropný šok 1973</vt:lpstr>
      <vt:lpstr>Důsledky krize</vt:lpstr>
      <vt:lpstr>Prezentace aplikace PowerPoint</vt:lpstr>
      <vt:lpstr>„Kontinuita a koncentrace“</vt:lpstr>
      <vt:lpstr>Zadlužení státu</vt:lpstr>
      <vt:lpstr>Vývoz/dovoz</vt:lpstr>
      <vt:lpstr>Prezentace aplikace PowerPoint</vt:lpstr>
      <vt:lpstr>Prezentace aplikace PowerPoint</vt:lpstr>
      <vt:lpstr>Prezentace aplikace PowerPoint</vt:lpstr>
      <vt:lpstr>Zdroje</vt:lpstr>
    </vt:vector>
  </TitlesOfParts>
  <Company>Univerzita Karlova v Praze, 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Spolková republika Německo v 60./70. letech</dc:title>
  <dc:creator>User</dc:creator>
  <cp:lastModifiedBy>User</cp:lastModifiedBy>
  <cp:revision>22</cp:revision>
  <dcterms:created xsi:type="dcterms:W3CDTF">2017-11-13T06:44:43Z</dcterms:created>
  <dcterms:modified xsi:type="dcterms:W3CDTF">2017-11-22T19:06:34Z</dcterms:modified>
</cp:coreProperties>
</file>