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sldIdLst>
    <p:sldId id="256" r:id="rId5"/>
    <p:sldId id="355" r:id="rId6"/>
    <p:sldId id="354" r:id="rId7"/>
    <p:sldId id="340" r:id="rId8"/>
    <p:sldId id="296" r:id="rId9"/>
    <p:sldId id="353" r:id="rId10"/>
    <p:sldId id="291" r:id="rId11"/>
    <p:sldId id="349" r:id="rId12"/>
    <p:sldId id="346" r:id="rId13"/>
    <p:sldId id="345" r:id="rId14"/>
    <p:sldId id="343" r:id="rId15"/>
    <p:sldId id="344" r:id="rId16"/>
    <p:sldId id="347" r:id="rId17"/>
    <p:sldId id="348" r:id="rId18"/>
    <p:sldId id="342" r:id="rId19"/>
    <p:sldId id="341" r:id="rId20"/>
    <p:sldId id="350" r:id="rId21"/>
    <p:sldId id="280" r:id="rId22"/>
    <p:sldId id="352" r:id="rId23"/>
    <p:sldId id="351" r:id="rId24"/>
    <p:sldId id="290" r:id="rId25"/>
    <p:sldId id="294" r:id="rId26"/>
    <p:sldId id="292" r:id="rId27"/>
    <p:sldId id="295" r:id="rId2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1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C51B4-20C9-4B36-BE94-F88D28627E57}" type="datetimeFigureOut">
              <a:rPr lang="cs-CZ" smtClean="0"/>
              <a:t>04.11.2025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32642-83B8-4D0D-81B0-6E41BF02CD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6448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02827D8C-ED43-0C4F-5012-5FB5943F1F6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5000"/>
              </a:lnSpc>
              <a:buClrTx/>
              <a:buFontTx/>
              <a:buNone/>
            </a:pPr>
            <a:fld id="{A6B95309-6A3F-4C6F-A24C-0E062214F372}" type="slidenum">
              <a:rPr lang="cs-CZ" altLang="cs-CZ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lnSpc>
                  <a:spcPct val="95000"/>
                </a:lnSpc>
                <a:buClrTx/>
                <a:buFontTx/>
                <a:buNone/>
              </a:pPr>
              <a:t>18</a:t>
            </a:fld>
            <a:endParaRPr lang="cs-CZ" altLang="cs-CZ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9" name="Rectangle 1">
            <a:extLst>
              <a:ext uri="{FF2B5EF4-FFF2-40B4-BE49-F238E27FC236}">
                <a16:creationId xmlns:a16="http://schemas.microsoft.com/office/drawing/2014/main" id="{4A6CF6E9-E9BE-B123-4962-FF5B18825399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>
            <a:extLst>
              <a:ext uri="{FF2B5EF4-FFF2-40B4-BE49-F238E27FC236}">
                <a16:creationId xmlns:a16="http://schemas.microsoft.com/office/drawing/2014/main" id="{4E127A1D-4BD4-C104-FA58-7531F3D12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27032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B6E8A7-A6C5-4B40-88D9-605694E693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9A41DDE-DE87-4470-9EA9-E237F49A1E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3223055-9500-4529-B644-C53B44194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9D51-38DA-44EE-A113-3B83C2AEF72A}" type="datetimeFigureOut">
              <a:rPr lang="cs-CZ" smtClean="0"/>
              <a:t>04.11.2025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594844B-6D53-4B13-A147-30C540706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88A33A-0C0A-4ED1-BF8A-0B60EDA9C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870FB-585C-482C-949A-AC652806F1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853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4DAF44-E518-4111-8BE4-6E2BB3935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7B7AC43-C0B4-49C6-907B-D5C90A258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8E10131-C581-4C52-A4A7-40F9CF898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9D51-38DA-44EE-A113-3B83C2AEF72A}" type="datetimeFigureOut">
              <a:rPr lang="cs-CZ" smtClean="0"/>
              <a:t>04.11.2025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5151FF3-669E-4E97-A15E-D31B08B46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5FF19BA-6F4F-4D82-923A-63B9FCCC5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870FB-585C-482C-949A-AC652806F1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6728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E334924-D4D0-4FAC-9D21-C22E03E8D3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41D56CF-6BB9-4DE2-AD9D-EA048788A6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BE1544-9E71-482A-9FAA-3F480A1FA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9D51-38DA-44EE-A113-3B83C2AEF72A}" type="datetimeFigureOut">
              <a:rPr lang="cs-CZ" smtClean="0"/>
              <a:t>04.11.2025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8D63D31-88FC-44F7-A6BC-3D271E527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1CFD4B-4126-4157-9E93-EE72023A7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870FB-585C-482C-949A-AC652806F1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9612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A456B9-DBFB-4E22-9E1E-D4610C322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B9A010-05AB-4305-AC9E-E9B45645E8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6ABF18-7F10-4F0D-9194-846977F9E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9D51-38DA-44EE-A113-3B83C2AEF72A}" type="datetimeFigureOut">
              <a:rPr lang="cs-CZ" smtClean="0"/>
              <a:t>04.11.2025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66B5CE0-659A-46AE-ACDC-768FE6D4F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2D17CD-A4AA-4A09-B96E-9D806D019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870FB-585C-482C-949A-AC652806F1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2112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C085EC-3640-41F2-977B-38506CF02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711F37D-CF97-4C44-A50A-0445A13189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F052F8-13E9-4E36-84F7-D89E35A43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9D51-38DA-44EE-A113-3B83C2AEF72A}" type="datetimeFigureOut">
              <a:rPr lang="cs-CZ" smtClean="0"/>
              <a:t>04.11.2025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445D4B-37BE-47A5-9B2D-AD1E811AF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B6B45F4-BFBE-45D5-9BDB-74CD2F15B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870FB-585C-482C-949A-AC652806F1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520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372FA8-9B1C-4B69-B88A-5EA846FA4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070067-5593-4FC5-9142-C8D47CC891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68B1B2C-9A48-4883-B0E3-49A6B7A424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669B347-9B4A-42DB-BBAC-EECCA5753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9D51-38DA-44EE-A113-3B83C2AEF72A}" type="datetimeFigureOut">
              <a:rPr lang="cs-CZ" smtClean="0"/>
              <a:t>04.11.2025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82A779B-E9BF-4143-9372-E88DDECA2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34B2018-6D58-4A64-A015-9DD14C752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870FB-585C-482C-949A-AC652806F1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762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667B1-7351-474F-BF92-F75BBB914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24A2714-8C82-46A3-9D5F-4C7B8EF91D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A1D45D9-F324-4755-9FB1-A5C75E35CE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4B82FA7-A948-4B0C-903C-7F6047A57F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314B90F-A2AE-49F1-8B66-9BBC3A8B0A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84F51C9-DF42-42DE-8BC1-A158898C4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9D51-38DA-44EE-A113-3B83C2AEF72A}" type="datetimeFigureOut">
              <a:rPr lang="cs-CZ" smtClean="0"/>
              <a:t>04.11.2025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895D906-609F-44DA-A18C-EC97A75A0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A8CCC84-4035-48A2-8ED9-92610009C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870FB-585C-482C-949A-AC652806F1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5673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DAB6F6-EF45-4470-A5A1-8A1E17F6F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3341C85-65CD-4B56-978B-37C590AA1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9D51-38DA-44EE-A113-3B83C2AEF72A}" type="datetimeFigureOut">
              <a:rPr lang="cs-CZ" smtClean="0"/>
              <a:t>04.11.2025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0748388-7377-44C1-8B8F-E2942DB1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A91CD5C-BEE2-4F34-838D-3CF7E243F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870FB-585C-482C-949A-AC652806F1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1295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9F0BD1E-6818-4067-9F30-04DC1D671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9D51-38DA-44EE-A113-3B83C2AEF72A}" type="datetimeFigureOut">
              <a:rPr lang="cs-CZ" smtClean="0"/>
              <a:t>04.11.2025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667372F-AD43-4B7A-B20E-0871595A7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036C223-D105-4440-A9F5-10613C85E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870FB-585C-482C-949A-AC652806F1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0971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E5A86B-B094-41F5-BDD0-FD9F92D2F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F6F009-0711-4280-B8D0-D4CBD607A4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8B48878-B328-4AB2-B461-7323CE7349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F636C06-332E-4387-9350-DEFAE3955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9D51-38DA-44EE-A113-3B83C2AEF72A}" type="datetimeFigureOut">
              <a:rPr lang="cs-CZ" smtClean="0"/>
              <a:t>04.11.2025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CCEBB21-4ED0-483E-A3CD-7538BED80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FF655C0-2A7C-4BEF-8D84-A03757F96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870FB-585C-482C-949A-AC652806F1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7866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C65266-3E1D-49EA-A59F-E2EF152A6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BDDA8B4-349F-4300-88E8-5320F1625C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938B0AD-E348-4FE5-B69E-D90568F174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2891A3A-9F83-49B3-9313-F13B73B8F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9D51-38DA-44EE-A113-3B83C2AEF72A}" type="datetimeFigureOut">
              <a:rPr lang="cs-CZ" smtClean="0"/>
              <a:t>04.11.2025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6A7B701-6807-4F51-8720-67AE1012B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C48A74A-39C1-4FF4-AD14-374DB36A5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870FB-585C-482C-949A-AC652806F1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9316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A6EB56C-0E4A-41EE-900E-A745D6F4B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8BF5A73-050B-4558-B771-CB2B6E9C7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FA2D6D-C758-4971-BC8D-D6C6A895AC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29D51-38DA-44EE-A113-3B83C2AEF72A}" type="datetimeFigureOut">
              <a:rPr lang="cs-CZ" smtClean="0"/>
              <a:t>04.11.2025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2DD80C-6795-4BDF-B67F-928C99F502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32A57B6-3E90-4ECE-B27E-204303E95B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870FB-585C-482C-949A-AC652806F1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3082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jpeg"/><Relationship Id="rId4" Type="http://schemas.openxmlformats.org/officeDocument/2006/relationships/image" Target="../media/image29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2BB3E3-45BB-0130-2097-350B2C2C72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cs-CZ" sz="5400" dirty="0"/>
              <a:t>In </a:t>
            </a:r>
            <a:r>
              <a:rPr lang="cs-CZ" sz="5400" dirty="0" err="1"/>
              <a:t>search</a:t>
            </a:r>
            <a:r>
              <a:rPr lang="cs-CZ" sz="5400" dirty="0"/>
              <a:t> </a:t>
            </a:r>
            <a:r>
              <a:rPr lang="cs-CZ" sz="5400" dirty="0" err="1"/>
              <a:t>of</a:t>
            </a:r>
            <a:r>
              <a:rPr lang="cs-CZ" sz="5400" dirty="0"/>
              <a:t> </a:t>
            </a:r>
            <a:r>
              <a:rPr lang="cs-CZ" sz="5400" dirty="0" err="1"/>
              <a:t>the</a:t>
            </a:r>
            <a:r>
              <a:rPr lang="cs-CZ" sz="5400" dirty="0"/>
              <a:t> most </a:t>
            </a:r>
            <a:r>
              <a:rPr lang="cs-CZ" sz="5400" dirty="0" err="1"/>
              <a:t>ancient</a:t>
            </a:r>
            <a:endParaRPr lang="cs-CZ" sz="54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EEF3BB4-4897-CE73-E7C7-19022CD39D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2024" y="4993340"/>
            <a:ext cx="4437529" cy="1508043"/>
          </a:xfrm>
        </p:spPr>
        <p:txBody>
          <a:bodyPr>
            <a:normAutofit/>
          </a:bodyPr>
          <a:lstStyle/>
          <a:p>
            <a:pPr algn="l"/>
            <a:r>
              <a:rPr lang="cs-CZ" sz="2800" dirty="0" err="1"/>
              <a:t>When</a:t>
            </a:r>
            <a:r>
              <a:rPr lang="cs-CZ" sz="2800" dirty="0"/>
              <a:t>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nations</a:t>
            </a:r>
            <a:r>
              <a:rPr lang="cs-CZ" sz="2800" dirty="0"/>
              <a:t> </a:t>
            </a:r>
            <a:r>
              <a:rPr lang="cs-CZ" sz="2800" dirty="0" err="1"/>
              <a:t>emerged</a:t>
            </a:r>
            <a:r>
              <a:rPr lang="cs-CZ" sz="2800" dirty="0"/>
              <a:t>?</a:t>
            </a:r>
          </a:p>
        </p:txBody>
      </p:sp>
      <p:pic>
        <p:nvPicPr>
          <p:cNvPr id="5" name="Obrázek 4" descr="Obsah obrázku kresba, umění, obraz&#10;&#10;Popis byl vytvořen automaticky">
            <a:extLst>
              <a:ext uri="{FF2B5EF4-FFF2-40B4-BE49-F238E27FC236}">
                <a16:creationId xmlns:a16="http://schemas.microsoft.com/office/drawing/2014/main" id="{3F4F3D9C-01FD-383C-5132-C863F28EE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59348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ek 5" descr="Obsah obrázku exteriér, budova, vysoký, věž&#10;&#10;Popis byl vytvořen automaticky">
            <a:extLst>
              <a:ext uri="{FF2B5EF4-FFF2-40B4-BE49-F238E27FC236}">
                <a16:creationId xmlns:a16="http://schemas.microsoft.com/office/drawing/2014/main" id="{4420D423-4242-CDC1-CBBD-8EFB39E1C3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22" y="64471"/>
            <a:ext cx="4156144" cy="6961963"/>
          </a:xfrm>
          <a:prstGeom prst="rect">
            <a:avLst/>
          </a:prstGeom>
        </p:spPr>
      </p:pic>
      <p:pic>
        <p:nvPicPr>
          <p:cNvPr id="8" name="Obrázek 7" descr="Obsah obrázku několik&#10;&#10;Popis byl vytvořen automaticky">
            <a:extLst>
              <a:ext uri="{FF2B5EF4-FFF2-40B4-BE49-F238E27FC236}">
                <a16:creationId xmlns:a16="http://schemas.microsoft.com/office/drawing/2014/main" id="{F6C45834-DC0F-43DD-B8F6-2D93F47222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0106" y="3671022"/>
            <a:ext cx="2871788" cy="2871788"/>
          </a:xfrm>
          <a:prstGeom prst="rect">
            <a:avLst/>
          </a:prstGeom>
        </p:spPr>
      </p:pic>
      <p:pic>
        <p:nvPicPr>
          <p:cNvPr id="12" name="Obrázek 11" descr="Obsah obrázku text, jídlo, nápoje, alkohol&#10;&#10;Popis byl vytvořen automaticky">
            <a:extLst>
              <a:ext uri="{FF2B5EF4-FFF2-40B4-BE49-F238E27FC236}">
                <a16:creationId xmlns:a16="http://schemas.microsoft.com/office/drawing/2014/main" id="{065F9FC0-5C58-8FD3-07A4-CD6CD00F49A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4783" y="3338513"/>
            <a:ext cx="800100" cy="2871788"/>
          </a:xfrm>
          <a:prstGeom prst="rect">
            <a:avLst/>
          </a:prstGeom>
        </p:spPr>
      </p:pic>
      <p:pic>
        <p:nvPicPr>
          <p:cNvPr id="10" name="Obrázek 9" descr="Obsah obrázku láhev, jídlo, alkohol, nápoje&#10;&#10;Popis byl vytvořen automaticky">
            <a:extLst>
              <a:ext uri="{FF2B5EF4-FFF2-40B4-BE49-F238E27FC236}">
                <a16:creationId xmlns:a16="http://schemas.microsoft.com/office/drawing/2014/main" id="{721A2C4D-A0F7-5F9E-F94C-F63BA67177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312" r="24060"/>
          <a:stretch/>
        </p:blipFill>
        <p:spPr>
          <a:xfrm>
            <a:off x="9717119" y="1931788"/>
            <a:ext cx="2474881" cy="4885681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C17A2EE-B684-63F6-8171-284F2624C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524" y="64472"/>
            <a:ext cx="2628900" cy="1340380"/>
          </a:xfrm>
          <a:noFill/>
        </p:spPr>
        <p:txBody>
          <a:bodyPr anchor="ctr">
            <a:normAutofit/>
          </a:bodyPr>
          <a:lstStyle/>
          <a:p>
            <a:pPr algn="ctr"/>
            <a:r>
              <a:rPr lang="cs-CZ" sz="2500" dirty="0">
                <a:solidFill>
                  <a:srgbClr val="FFFFFF"/>
                </a:solidFill>
              </a:rPr>
              <a:t>Georgia/</a:t>
            </a:r>
            <a:r>
              <a:rPr lang="cs-CZ" sz="2500" dirty="0" err="1">
                <a:solidFill>
                  <a:srgbClr val="FFFFFF"/>
                </a:solidFill>
              </a:rPr>
              <a:t>Abkhazia</a:t>
            </a:r>
            <a:r>
              <a:rPr lang="cs-CZ" sz="2500" dirty="0">
                <a:solidFill>
                  <a:srgbClr val="FFFFFF"/>
                </a:solidFill>
              </a:rPr>
              <a:t> – Myth </a:t>
            </a:r>
            <a:r>
              <a:rPr lang="cs-CZ" sz="2500" dirty="0" err="1">
                <a:solidFill>
                  <a:srgbClr val="FFFFFF"/>
                </a:solidFill>
              </a:rPr>
              <a:t>of</a:t>
            </a:r>
            <a:r>
              <a:rPr lang="cs-CZ" sz="2500" dirty="0">
                <a:solidFill>
                  <a:srgbClr val="FFFFFF"/>
                </a:solidFill>
              </a:rPr>
              <a:t> </a:t>
            </a:r>
            <a:r>
              <a:rPr lang="cs-CZ" sz="2500" dirty="0" err="1">
                <a:solidFill>
                  <a:srgbClr val="FFFFFF"/>
                </a:solidFill>
              </a:rPr>
              <a:t>Colchis</a:t>
            </a:r>
            <a:endParaRPr lang="cs-CZ" sz="2500" dirty="0">
              <a:solidFill>
                <a:srgbClr val="FFFFFF"/>
              </a:solidFill>
            </a:endParaRPr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1B54F4C4-8004-5340-DEFB-CA08F932E4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8114" y="-26059"/>
            <a:ext cx="6273338" cy="326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870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strom, exteriér, příroda, řeka&#10;&#10;Popis byl vytvořen automaticky">
            <a:extLst>
              <a:ext uri="{FF2B5EF4-FFF2-40B4-BE49-F238E27FC236}">
                <a16:creationId xmlns:a16="http://schemas.microsoft.com/office/drawing/2014/main" id="{6722A785-A7F4-20EC-8189-746F6DF042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3999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3CD9036-ED7A-D218-9C6C-5D1ED1616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Nakalakevi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5923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venku, budova, obloha, strom&#10;&#10;Popis byl vytvořen automaticky">
            <a:extLst>
              <a:ext uri="{FF2B5EF4-FFF2-40B4-BE49-F238E27FC236}">
                <a16:creationId xmlns:a16="http://schemas.microsoft.com/office/drawing/2014/main" id="{FD415353-4C92-D1C1-E5B5-872AAC309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" y="0"/>
            <a:ext cx="10332720" cy="6863878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3B35478-4686-8EFD-8908-5A832D839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Kutaisi</a:t>
            </a:r>
            <a:r>
              <a:rPr lang="cs-CZ" dirty="0"/>
              <a:t> - </a:t>
            </a:r>
            <a:r>
              <a:rPr lang="cs-CZ" dirty="0" err="1"/>
              <a:t>Colchis</a:t>
            </a:r>
            <a:r>
              <a:rPr lang="cs-CZ" dirty="0"/>
              <a:t> </a:t>
            </a:r>
            <a:r>
              <a:rPr lang="cs-CZ" dirty="0" err="1"/>
              <a:t>fountain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1863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8446B12-7391-4711-8B31-112A0B896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890F1CC-C7BC-BA0C-A47F-C8ECDA1BC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428000"/>
            <a:ext cx="6143626" cy="1400400"/>
          </a:xfrm>
        </p:spPr>
        <p:txBody>
          <a:bodyPr vert="horz" wrap="square" lIns="91440" tIns="45720" rIns="91440" bIns="45720" rtlCol="0" anchor="b">
            <a:normAutofit/>
          </a:bodyPr>
          <a:lstStyle/>
          <a:p>
            <a:r>
              <a:rPr lang="en-US" sz="43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Dıoskuria – Abkhazian city</a:t>
            </a:r>
          </a:p>
        </p:txBody>
      </p:sp>
      <p:pic>
        <p:nvPicPr>
          <p:cNvPr id="6" name="Obrázek 5" descr="Obsah obrázku obloha, exteriér, strom, rostlina&#10;&#10;Popis byl vytvořen automaticky">
            <a:extLst>
              <a:ext uri="{FF2B5EF4-FFF2-40B4-BE49-F238E27FC236}">
                <a16:creationId xmlns:a16="http://schemas.microsoft.com/office/drawing/2014/main" id="{4A9A0928-1B6E-0694-6D7C-E85BDA666C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/>
        </p:blipFill>
        <p:spPr>
          <a:xfrm>
            <a:off x="6" y="-1"/>
            <a:ext cx="6000749" cy="3911828"/>
          </a:xfrm>
          <a:custGeom>
            <a:avLst/>
            <a:gdLst/>
            <a:ahLst/>
            <a:cxnLst/>
            <a:rect l="l" t="t" r="r" b="b"/>
            <a:pathLst>
              <a:path w="6000749" h="3911828">
                <a:moveTo>
                  <a:pt x="0" y="0"/>
                </a:moveTo>
                <a:lnTo>
                  <a:pt x="6000749" y="0"/>
                </a:lnTo>
                <a:lnTo>
                  <a:pt x="6000749" y="3767827"/>
                </a:lnTo>
                <a:lnTo>
                  <a:pt x="5572124" y="3740378"/>
                </a:lnTo>
                <a:lnTo>
                  <a:pt x="0" y="3911828"/>
                </a:lnTo>
                <a:close/>
              </a:path>
            </a:pathLst>
          </a:custGeom>
        </p:spPr>
      </p:pic>
      <p:pic>
        <p:nvPicPr>
          <p:cNvPr id="8" name="Obrázek 7" descr="Obsah obrázku interiér, strop, zeď, patro&#10;&#10;Popis byl vytvořen automaticky">
            <a:extLst>
              <a:ext uri="{FF2B5EF4-FFF2-40B4-BE49-F238E27FC236}">
                <a16:creationId xmlns:a16="http://schemas.microsoft.com/office/drawing/2014/main" id="{F12068C7-AADD-6BAA-6BA1-03648D185C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/>
        </p:blipFill>
        <p:spPr>
          <a:xfrm>
            <a:off x="6191245" y="-1"/>
            <a:ext cx="6000750" cy="3988028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C0B7807-0C83-4963-821A-69B172722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B027EC7-3252-48A2-A7A4-1741F72E47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EBC51E4-7477-4290-BBD0-18AD942C3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4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06055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ráva, exteriér, strom, pole&#10;&#10;Popis byl vytvořen automaticky">
            <a:extLst>
              <a:ext uri="{FF2B5EF4-FFF2-40B4-BE49-F238E27FC236}">
                <a16:creationId xmlns:a16="http://schemas.microsoft.com/office/drawing/2014/main" id="{62029926-3DD6-0BFD-88C5-35D6390122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57C9671-007D-E480-E2B7-6CE1056F1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090" y="5532437"/>
            <a:ext cx="10515600" cy="1325563"/>
          </a:xfrm>
        </p:spPr>
        <p:txBody>
          <a:bodyPr/>
          <a:lstStyle/>
          <a:p>
            <a:pPr algn="ctr"/>
            <a:r>
              <a:rPr lang="cs-CZ" dirty="0" err="1">
                <a:solidFill>
                  <a:schemeClr val="bg1"/>
                </a:solidFill>
              </a:rPr>
              <a:t>Abkhazia</a:t>
            </a:r>
            <a:r>
              <a:rPr lang="cs-CZ" dirty="0">
                <a:solidFill>
                  <a:schemeClr val="bg1"/>
                </a:solidFill>
              </a:rPr>
              <a:t> – </a:t>
            </a:r>
            <a:r>
              <a:rPr lang="cs-CZ" dirty="0" err="1">
                <a:solidFill>
                  <a:schemeClr val="bg1"/>
                </a:solidFill>
              </a:rPr>
              <a:t>Eshera</a:t>
            </a:r>
            <a:r>
              <a:rPr lang="cs-CZ" dirty="0">
                <a:solidFill>
                  <a:schemeClr val="bg1"/>
                </a:solidFill>
              </a:rPr>
              <a:t>, </a:t>
            </a:r>
            <a:r>
              <a:rPr lang="cs-CZ" dirty="0" err="1">
                <a:solidFill>
                  <a:schemeClr val="bg1"/>
                </a:solidFill>
              </a:rPr>
              <a:t>kromlekh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309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1D90BC-4E38-4E68-80A6-CED5B08E1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err="1"/>
              <a:t>Shumer</a:t>
            </a:r>
            <a:r>
              <a:rPr lang="cs-CZ" dirty="0"/>
              <a:t> – </a:t>
            </a:r>
            <a:r>
              <a:rPr lang="cs-CZ" dirty="0" err="1"/>
              <a:t>Su-mer</a:t>
            </a:r>
            <a:r>
              <a:rPr lang="cs-CZ" dirty="0"/>
              <a:t> – </a:t>
            </a:r>
            <a:r>
              <a:rPr lang="cs-CZ" dirty="0" err="1"/>
              <a:t>Su</a:t>
            </a:r>
            <a:r>
              <a:rPr lang="cs-CZ" dirty="0"/>
              <a:t>(</a:t>
            </a:r>
            <a:r>
              <a:rPr lang="cs-CZ" dirty="0" err="1"/>
              <a:t>zh</a:t>
            </a:r>
            <a:r>
              <a:rPr lang="cs-CZ" dirty="0"/>
              <a:t>)</a:t>
            </a:r>
            <a:r>
              <a:rPr lang="cs-CZ" dirty="0" err="1"/>
              <a:t>er</a:t>
            </a:r>
            <a:r>
              <a:rPr lang="cs-CZ" dirty="0"/>
              <a:t> – Sub-</a:t>
            </a:r>
            <a:r>
              <a:rPr lang="cs-CZ" dirty="0" err="1"/>
              <a:t>er</a:t>
            </a:r>
            <a:r>
              <a:rPr lang="cs-CZ" dirty="0"/>
              <a:t> – </a:t>
            </a:r>
            <a:r>
              <a:rPr lang="cs-CZ" dirty="0" err="1"/>
              <a:t>Sibir</a:t>
            </a:r>
            <a:br>
              <a:rPr lang="cs-CZ" dirty="0"/>
            </a:br>
            <a:r>
              <a:rPr lang="cs-CZ" sz="4000" dirty="0"/>
              <a:t>(</a:t>
            </a:r>
            <a:r>
              <a:rPr lang="cs-CZ" sz="4000" dirty="0" err="1"/>
              <a:t>Olzhas</a:t>
            </a:r>
            <a:r>
              <a:rPr lang="cs-CZ" sz="4000" dirty="0"/>
              <a:t> </a:t>
            </a:r>
            <a:r>
              <a:rPr lang="cs-CZ" sz="4000" dirty="0" err="1"/>
              <a:t>Suleimenov</a:t>
            </a:r>
            <a:r>
              <a:rPr lang="cs-CZ" sz="4000" dirty="0"/>
              <a:t>)</a:t>
            </a:r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98B3590D-7ED4-47F3-9C03-BCDE51255E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8254" y="1346836"/>
            <a:ext cx="1343025" cy="2857500"/>
          </a:xfrm>
          <a:prstGeom prst="rect">
            <a:avLst/>
          </a:prstGeom>
        </p:spPr>
      </p:pic>
      <p:pic>
        <p:nvPicPr>
          <p:cNvPr id="6" name="Obrázek 5" descr="Obsah obrázku text, černá, kámen, staré&#10;&#10;Popis byl vytvořen automaticky">
            <a:extLst>
              <a:ext uri="{FF2B5EF4-FFF2-40B4-BE49-F238E27FC236}">
                <a16:creationId xmlns:a16="http://schemas.microsoft.com/office/drawing/2014/main" id="{617437F0-7609-4919-996C-82B99055A0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757" y="1727836"/>
            <a:ext cx="5715000" cy="2476500"/>
          </a:xfrm>
          <a:prstGeom prst="rect">
            <a:avLst/>
          </a:prstGeom>
        </p:spPr>
      </p:pic>
      <p:pic>
        <p:nvPicPr>
          <p:cNvPr id="8" name="Obrázek 7" descr="Obsah obrázku text&#10;&#10;Popis byl vytvořen automaticky">
            <a:extLst>
              <a:ext uri="{FF2B5EF4-FFF2-40B4-BE49-F238E27FC236}">
                <a16:creationId xmlns:a16="http://schemas.microsoft.com/office/drawing/2014/main" id="{9C1FE1DD-D4B6-4353-AA38-8AEEC5434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6643" y="4510405"/>
            <a:ext cx="2857500" cy="180975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01AEC355-95F0-40CA-935E-E175002C67D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857" y="4337685"/>
            <a:ext cx="2247900" cy="2155189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DCFEEE6E-1C56-4AE3-B44A-11577FC1CB1D}"/>
              </a:ext>
            </a:extLst>
          </p:cNvPr>
          <p:cNvSpPr txBox="1"/>
          <p:nvPr/>
        </p:nvSpPr>
        <p:spPr>
          <a:xfrm>
            <a:off x="2885757" y="484282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effectLst/>
              </a:rPr>
              <a:t>Чуваши – потомки шумеров, соотечественники Василия Чапаева и Владимира Ленина</a:t>
            </a:r>
            <a:r>
              <a:rPr lang="cs-CZ" dirty="0">
                <a:effectLst/>
              </a:rPr>
              <a:t> (</a:t>
            </a:r>
            <a:r>
              <a:rPr lang="ru-RU" dirty="0">
                <a:effectLst/>
              </a:rPr>
              <a:t>ASSEMBLY.KZ</a:t>
            </a:r>
            <a:r>
              <a:rPr lang="cs-CZ" dirty="0">
                <a:effectLst/>
              </a:rPr>
              <a:t>)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84599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ráva, exteriér, obloha, skála&#10;&#10;Popis byl vytvořen automaticky">
            <a:extLst>
              <a:ext uri="{FF2B5EF4-FFF2-40B4-BE49-F238E27FC236}">
                <a16:creationId xmlns:a16="http://schemas.microsoft.com/office/drawing/2014/main" id="{1F966BAA-FEAF-4AFF-BE70-EFE4740F8C5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3999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909076C-836F-429C-8770-EE3BCF2C1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1857"/>
            <a:ext cx="10515600" cy="922137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err="1"/>
              <a:t>Craddle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Christianity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 err="1"/>
              <a:t>Ingushetia</a:t>
            </a:r>
            <a:r>
              <a:rPr lang="cs-CZ" dirty="0"/>
              <a:t>/</a:t>
            </a:r>
            <a:r>
              <a:rPr lang="cs-CZ" dirty="0" err="1"/>
              <a:t>Ossetia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7764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 descr="Obsah obrázku strom, tráva, budova, dům&#10;&#10;Popis byl vytvořen automaticky">
            <a:extLst>
              <a:ext uri="{FF2B5EF4-FFF2-40B4-BE49-F238E27FC236}">
                <a16:creationId xmlns:a16="http://schemas.microsoft.com/office/drawing/2014/main" id="{8E676A10-3D17-04E1-63B8-5877A9098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938" y="1704975"/>
            <a:ext cx="7869238" cy="4332288"/>
          </a:xfrm>
          <a:prstGeom prst="rect">
            <a:avLst/>
          </a:prstGeom>
        </p:spPr>
      </p:pic>
      <p:pic>
        <p:nvPicPr>
          <p:cNvPr id="6" name="Obrázek 5" descr="Obsah obrázku text&#10;&#10;Popis byl vytvořen automaticky">
            <a:extLst>
              <a:ext uri="{FF2B5EF4-FFF2-40B4-BE49-F238E27FC236}">
                <a16:creationId xmlns:a16="http://schemas.microsoft.com/office/drawing/2014/main" id="{31DA036D-F032-E130-2DA6-E1F7A81E54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6788" y="1704975"/>
            <a:ext cx="2960688" cy="4332288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070D274-5C8D-1E5C-3D44-9D8700DED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</a:rPr>
              <a:t>Simon Kanaan in Abkhazia</a:t>
            </a:r>
            <a:endParaRPr lang="cs-CZ" sz="3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698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85ECA79-C879-2009-20EB-D858A16797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0049" y="273629"/>
            <a:ext cx="8229024" cy="1144921"/>
          </a:xfrm>
        </p:spPr>
        <p:txBody>
          <a:bodyPr vert="horz" lIns="91440" tIns="35598" rIns="91440" bIns="45720" rtlCol="0" anchor="ctr">
            <a:normAutofit/>
          </a:bodyPr>
          <a:lstStyle/>
          <a:p>
            <a:pPr>
              <a:tabLst>
                <a:tab pos="0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  <a:tab pos="8151419" algn="l"/>
              </a:tabLst>
            </a:pPr>
            <a:r>
              <a:rPr lang="en-US" altLang="cs-CZ" dirty="0"/>
              <a:t>Cradle of Christianity</a:t>
            </a:r>
            <a:r>
              <a:rPr lang="cs-CZ" altLang="cs-CZ" dirty="0"/>
              <a:t> -  Georgia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37E99B74-682F-67D4-B5A4-04CBDE82D5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2859" y="1376210"/>
            <a:ext cx="6465331" cy="1348136"/>
          </a:xfrm>
        </p:spPr>
        <p:txBody>
          <a:bodyPr>
            <a:normAutofit/>
          </a:bodyPr>
          <a:lstStyle/>
          <a:p>
            <a:pPr marL="390289" indent="-293797">
              <a:buSzPct val="45000"/>
              <a:buFont typeface="Wingdings" panose="05000000000000000000" pitchFamily="2" charset="2"/>
              <a:buChar char=""/>
              <a:tabLst>
                <a:tab pos="390289" algn="l"/>
                <a:tab pos="485341" algn="l"/>
                <a:tab pos="892912" algn="l"/>
                <a:tab pos="1300483" algn="l"/>
                <a:tab pos="1708053" algn="l"/>
                <a:tab pos="2115625" algn="l"/>
                <a:tab pos="2523195" algn="l"/>
                <a:tab pos="2930767" algn="l"/>
                <a:tab pos="3338337" algn="l"/>
                <a:tab pos="3745909" algn="l"/>
                <a:tab pos="4153479" algn="l"/>
                <a:tab pos="4561051" algn="l"/>
                <a:tab pos="4968621" algn="l"/>
                <a:tab pos="5376192" algn="l"/>
                <a:tab pos="5783763" algn="l"/>
                <a:tab pos="6191334" algn="l"/>
                <a:tab pos="6598905" algn="l"/>
                <a:tab pos="7006476" algn="l"/>
                <a:tab pos="7414047" algn="l"/>
                <a:tab pos="7821618" algn="l"/>
                <a:tab pos="8229189" algn="l"/>
              </a:tabLst>
            </a:pPr>
            <a:r>
              <a:rPr lang="en-US" altLang="cs-CZ" sz="2540" dirty="0"/>
              <a:t>St. Sidonia – Jesus robe in Mtskheta</a:t>
            </a:r>
          </a:p>
          <a:p>
            <a:pPr marL="390289" indent="-293797">
              <a:buSzPct val="45000"/>
              <a:buFont typeface="Wingdings" panose="05000000000000000000" pitchFamily="2" charset="2"/>
              <a:buChar char=""/>
              <a:tabLst>
                <a:tab pos="390289" algn="l"/>
                <a:tab pos="485341" algn="l"/>
                <a:tab pos="892912" algn="l"/>
                <a:tab pos="1300483" algn="l"/>
                <a:tab pos="1708053" algn="l"/>
                <a:tab pos="2115625" algn="l"/>
                <a:tab pos="2523195" algn="l"/>
                <a:tab pos="2930767" algn="l"/>
                <a:tab pos="3338337" algn="l"/>
                <a:tab pos="3745909" algn="l"/>
                <a:tab pos="4153479" algn="l"/>
                <a:tab pos="4561051" algn="l"/>
                <a:tab pos="4968621" algn="l"/>
                <a:tab pos="5376192" algn="l"/>
                <a:tab pos="5783763" algn="l"/>
                <a:tab pos="6191334" algn="l"/>
                <a:tab pos="6598905" algn="l"/>
                <a:tab pos="7006476" algn="l"/>
                <a:tab pos="7414047" algn="l"/>
                <a:tab pos="7821618" algn="l"/>
                <a:tab pos="8229189" algn="l"/>
              </a:tabLst>
            </a:pPr>
            <a:r>
              <a:rPr lang="en-US" altLang="cs-CZ" sz="2540" dirty="0"/>
              <a:t>St. Nino – spread of Christianity in Georgia</a:t>
            </a:r>
            <a:endParaRPr lang="cs-CZ" altLang="cs-CZ" sz="2540" dirty="0"/>
          </a:p>
        </p:txBody>
      </p:sp>
      <p:pic>
        <p:nvPicPr>
          <p:cNvPr id="3078" name="Picture 5">
            <a:extLst>
              <a:ext uri="{FF2B5EF4-FFF2-40B4-BE49-F238E27FC236}">
                <a16:creationId xmlns:a16="http://schemas.microsoft.com/office/drawing/2014/main" id="{F620384C-E09D-A766-EC37-2F3F49E65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7321" y="2418982"/>
            <a:ext cx="3031315" cy="4223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985C8F8D-3537-C423-324E-6D8077D55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3092" y="1205978"/>
            <a:ext cx="4135805" cy="5497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3124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EE3012-B20B-37AF-94FA-27266F463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Cradle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Christianity</a:t>
            </a:r>
            <a:r>
              <a:rPr lang="cs-CZ" dirty="0"/>
              <a:t> - </a:t>
            </a:r>
            <a:r>
              <a:rPr lang="cs-CZ" dirty="0" err="1"/>
              <a:t>Armenia</a:t>
            </a:r>
            <a:endParaRPr lang="cs-CZ" dirty="0"/>
          </a:p>
        </p:txBody>
      </p:sp>
      <p:pic>
        <p:nvPicPr>
          <p:cNvPr id="4" name="Obrázek 3" descr="Obsah obrázku text, staré, tkanina, malování&#10;&#10;Popis byl vytvořen automaticky">
            <a:extLst>
              <a:ext uri="{FF2B5EF4-FFF2-40B4-BE49-F238E27FC236}">
                <a16:creationId xmlns:a16="http://schemas.microsoft.com/office/drawing/2014/main" id="{884799F8-C705-27EB-2F47-CF6284E22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9898" y="3258589"/>
            <a:ext cx="6669032" cy="3445667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E8960D69-3E9B-2151-3734-4DB1C6F8CF63}"/>
              </a:ext>
            </a:extLst>
          </p:cNvPr>
          <p:cNvSpPr txBox="1"/>
          <p:nvPr/>
        </p:nvSpPr>
        <p:spPr>
          <a:xfrm>
            <a:off x="590157" y="1506022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301 – </a:t>
            </a:r>
            <a:r>
              <a:rPr lang="cs-CZ" dirty="0" err="1"/>
              <a:t>Armenia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ancient</a:t>
            </a:r>
            <a:r>
              <a:rPr lang="cs-CZ" dirty="0"/>
              <a:t> Christian </a:t>
            </a:r>
            <a:r>
              <a:rPr lang="cs-CZ" dirty="0" err="1"/>
              <a:t>state</a:t>
            </a:r>
            <a:r>
              <a:rPr lang="cs-CZ" dirty="0"/>
              <a:t> (</a:t>
            </a:r>
            <a:r>
              <a:rPr lang="cs-CZ" dirty="0" err="1"/>
              <a:t>Echmiadzin</a:t>
            </a:r>
            <a:r>
              <a:rPr lang="cs-CZ" dirty="0"/>
              <a:t>) </a:t>
            </a:r>
          </a:p>
        </p:txBody>
      </p:sp>
      <p:pic>
        <p:nvPicPr>
          <p:cNvPr id="8" name="Obrázek 7" descr="Obsah obrázku budova, exteriér, kostel, kámen&#10;&#10;Popis byl vytvořen automaticky">
            <a:extLst>
              <a:ext uri="{FF2B5EF4-FFF2-40B4-BE49-F238E27FC236}">
                <a16:creationId xmlns:a16="http://schemas.microsoft.com/office/drawing/2014/main" id="{3C0D6B60-AC84-8666-068B-0075208C85D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643" y="0"/>
            <a:ext cx="2191789" cy="3304807"/>
          </a:xfrm>
          <a:prstGeom prst="rect">
            <a:avLst/>
          </a:prstGeom>
        </p:spPr>
      </p:pic>
      <p:pic>
        <p:nvPicPr>
          <p:cNvPr id="10" name="Obrázek 9" descr="Obsah obrázku exteriér, obloha, tráva, hora&#10;&#10;Popis byl vytvořen automaticky">
            <a:extLst>
              <a:ext uri="{FF2B5EF4-FFF2-40B4-BE49-F238E27FC236}">
                <a16:creationId xmlns:a16="http://schemas.microsoft.com/office/drawing/2014/main" id="{5C68FDE2-B76A-8807-9600-BC2100E5CAF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611" y="3258589"/>
            <a:ext cx="5198785" cy="344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504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EC5068-6C08-F229-1824-3C0BD6602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most </a:t>
            </a:r>
            <a:r>
              <a:rPr lang="cs-CZ" dirty="0" err="1"/>
              <a:t>ancient</a:t>
            </a:r>
            <a:r>
              <a:rPr lang="cs-CZ" dirty="0"/>
              <a:t> period </a:t>
            </a:r>
            <a:r>
              <a:rPr lang="cs-CZ" dirty="0" err="1"/>
              <a:t>did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mention</a:t>
            </a:r>
            <a:r>
              <a:rPr lang="cs-CZ" dirty="0"/>
              <a:t> in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History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…?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1D8287-B9A8-B2D1-8C51-DDCE05529A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could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considered</a:t>
            </a:r>
            <a:r>
              <a:rPr lang="cs-CZ" dirty="0"/>
              <a:t> </a:t>
            </a:r>
            <a:r>
              <a:rPr lang="cs-CZ" dirty="0" err="1"/>
              <a:t>some</a:t>
            </a:r>
            <a:r>
              <a:rPr lang="cs-CZ" dirty="0"/>
              <a:t> </a:t>
            </a:r>
            <a:r>
              <a:rPr lang="cs-CZ" dirty="0" err="1"/>
              <a:t>important</a:t>
            </a:r>
            <a:r>
              <a:rPr lang="cs-CZ" dirty="0"/>
              <a:t> </a:t>
            </a:r>
            <a:r>
              <a:rPr lang="cs-CZ" dirty="0" err="1"/>
              <a:t>places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memory</a:t>
            </a:r>
            <a:r>
              <a:rPr lang="cs-CZ" dirty="0"/>
              <a:t> in </a:t>
            </a:r>
            <a:r>
              <a:rPr lang="cs-CZ" dirty="0" err="1"/>
              <a:t>your</a:t>
            </a:r>
            <a:r>
              <a:rPr lang="cs-CZ" dirty="0"/>
              <a:t> country?</a:t>
            </a:r>
          </a:p>
          <a:p>
            <a:r>
              <a:rPr lang="cs-CZ" dirty="0" err="1"/>
              <a:t>Would</a:t>
            </a:r>
            <a:r>
              <a:rPr lang="cs-CZ" dirty="0"/>
              <a:t> </a:t>
            </a:r>
            <a:r>
              <a:rPr lang="cs-CZ" dirty="0" err="1"/>
              <a:t>it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correct</a:t>
            </a:r>
            <a:r>
              <a:rPr lang="cs-CZ" dirty="0"/>
              <a:t> to </a:t>
            </a:r>
            <a:r>
              <a:rPr lang="cs-CZ" dirty="0" err="1"/>
              <a:t>say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mindset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only</a:t>
            </a:r>
            <a:r>
              <a:rPr lang="cs-CZ" dirty="0"/>
              <a:t> </a:t>
            </a:r>
            <a:r>
              <a:rPr lang="cs-CZ" dirty="0" err="1"/>
              <a:t>developed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Soviet</a:t>
            </a:r>
            <a:r>
              <a:rPr lang="cs-CZ" dirty="0"/>
              <a:t> </a:t>
            </a:r>
            <a:r>
              <a:rPr lang="cs-CZ" dirty="0" err="1"/>
              <a:t>era</a:t>
            </a:r>
            <a:r>
              <a:rPr lang="cs-CZ" dirty="0"/>
              <a:t>? </a:t>
            </a:r>
            <a:r>
              <a:rPr lang="cs-CZ" dirty="0" err="1"/>
              <a:t>Why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why</a:t>
            </a:r>
            <a:r>
              <a:rPr lang="cs-CZ" dirty="0"/>
              <a:t> not?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9571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415A66-EEE1-73C9-1EDA-4810639B8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Cradle of Chr</a:t>
            </a:r>
            <a:r>
              <a:rPr lang="cs-CZ"/>
              <a:t>i</a:t>
            </a:r>
            <a:r>
              <a:rPr lang="tr-TR"/>
              <a:t>st</a:t>
            </a:r>
            <a:r>
              <a:rPr lang="cs-CZ" dirty="0"/>
              <a:t>i</a:t>
            </a:r>
            <a:r>
              <a:rPr lang="tr-TR" dirty="0"/>
              <a:t>an</a:t>
            </a:r>
            <a:r>
              <a:rPr lang="cs-CZ" dirty="0" err="1"/>
              <a:t>ity</a:t>
            </a:r>
            <a:r>
              <a:rPr lang="cs-CZ" dirty="0"/>
              <a:t> – </a:t>
            </a:r>
            <a:r>
              <a:rPr lang="cs-CZ" dirty="0" err="1"/>
              <a:t>Azerbaijan</a:t>
            </a:r>
            <a:r>
              <a:rPr lang="cs-CZ" dirty="0"/>
              <a:t> </a:t>
            </a:r>
            <a:r>
              <a:rPr lang="cs-CZ" dirty="0" err="1"/>
              <a:t>Albania</a:t>
            </a:r>
            <a:endParaRPr lang="cs-CZ" dirty="0"/>
          </a:p>
        </p:txBody>
      </p:sp>
      <p:pic>
        <p:nvPicPr>
          <p:cNvPr id="6" name="Zástupný obsah 5" descr="Obsah obrázku exteriér, obloha, budova, tráva&#10;&#10;Popis byl vytvořen automaticky">
            <a:extLst>
              <a:ext uri="{FF2B5EF4-FFF2-40B4-BE49-F238E27FC236}">
                <a16:creationId xmlns:a16="http://schemas.microsoft.com/office/drawing/2014/main" id="{A7246955-3DA7-0C76-4D22-2B6AF6037A4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4175" y="1825625"/>
            <a:ext cx="3269649" cy="4351338"/>
          </a:xfrm>
        </p:spPr>
      </p:pic>
      <p:pic>
        <p:nvPicPr>
          <p:cNvPr id="8" name="Zástupný obsah 7" descr="Obsah obrázku obloha, exteriér, budova, země&#10;&#10;Popis byl vytvořen automaticky">
            <a:extLst>
              <a:ext uri="{FF2B5EF4-FFF2-40B4-BE49-F238E27FC236}">
                <a16:creationId xmlns:a16="http://schemas.microsoft.com/office/drawing/2014/main" id="{10B825E5-48BF-CA28-E009-BCEC48C0846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  <p:pic>
        <p:nvPicPr>
          <p:cNvPr id="10" name="Obrázek 9" descr="Obsah obrázku text, bílá tabule&#10;&#10;Popis byl vytvořen automaticky">
            <a:extLst>
              <a:ext uri="{FF2B5EF4-FFF2-40B4-BE49-F238E27FC236}">
                <a16:creationId xmlns:a16="http://schemas.microsoft.com/office/drawing/2014/main" id="{EBBA7028-3563-9C90-7CDD-74FD966FE02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9858076" y="4524076"/>
            <a:ext cx="2739281" cy="192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695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vsedě, staré, oheň, voda&#10;&#10;Popis byl vytvořen automaticky">
            <a:extLst>
              <a:ext uri="{FF2B5EF4-FFF2-40B4-BE49-F238E27FC236}">
                <a16:creationId xmlns:a16="http://schemas.microsoft.com/office/drawing/2014/main" id="{8ED19E8D-66B8-418D-B851-8515BB131D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12439" y="475259"/>
            <a:ext cx="6499784" cy="5915025"/>
          </a:xfrm>
          <a:prstGeom prst="rect">
            <a:avLst/>
          </a:prstGeom>
        </p:spPr>
      </p:pic>
      <p:pic>
        <p:nvPicPr>
          <p:cNvPr id="7" name="Obrázek 6" descr="Obsah obrázku budova, exteriér, tráva, kostel&#10;&#10;Popis byl vytvořen automaticky">
            <a:extLst>
              <a:ext uri="{FF2B5EF4-FFF2-40B4-BE49-F238E27FC236}">
                <a16:creationId xmlns:a16="http://schemas.microsoft.com/office/drawing/2014/main" id="{0151C98D-228C-41AA-B77D-85D9178C4D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844" y="182880"/>
            <a:ext cx="5915025" cy="649978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82DD3F8-7F35-4F73-8E26-F330CB582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878"/>
            <a:ext cx="10848512" cy="8380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z="5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Armenian</a:t>
            </a:r>
            <a:r>
              <a:rPr lang="cs-CZ" sz="5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sz="5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monuments</a:t>
            </a:r>
            <a:r>
              <a:rPr lang="en-US" sz="5200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sz="5200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    in </a:t>
            </a:r>
            <a:r>
              <a:rPr lang="cs-CZ" sz="5200" kern="12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Azerbaijan</a:t>
            </a:r>
            <a:endParaRPr lang="en-US" sz="36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083356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4EBBA7-4240-4FE4-BD73-067AD30BB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Discussion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6C443F-5722-4005-939E-C01BCB6B0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could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considered</a:t>
            </a:r>
            <a:r>
              <a:rPr lang="cs-CZ" dirty="0"/>
              <a:t> </a:t>
            </a:r>
            <a:r>
              <a:rPr lang="cs-CZ" dirty="0" err="1"/>
              <a:t>some</a:t>
            </a:r>
            <a:r>
              <a:rPr lang="cs-CZ" dirty="0"/>
              <a:t> </a:t>
            </a:r>
            <a:r>
              <a:rPr lang="cs-CZ" dirty="0" err="1"/>
              <a:t>important</a:t>
            </a:r>
            <a:r>
              <a:rPr lang="cs-CZ" dirty="0"/>
              <a:t> </a:t>
            </a:r>
            <a:r>
              <a:rPr lang="cs-CZ" dirty="0" err="1"/>
              <a:t>places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memory</a:t>
            </a:r>
            <a:r>
              <a:rPr lang="cs-CZ" dirty="0"/>
              <a:t> in </a:t>
            </a:r>
            <a:r>
              <a:rPr lang="cs-CZ" dirty="0" err="1"/>
              <a:t>your</a:t>
            </a:r>
            <a:r>
              <a:rPr lang="cs-CZ" dirty="0"/>
              <a:t> country?</a:t>
            </a:r>
          </a:p>
          <a:p>
            <a:r>
              <a:rPr lang="cs-CZ" dirty="0" err="1"/>
              <a:t>Would</a:t>
            </a:r>
            <a:r>
              <a:rPr lang="cs-CZ" dirty="0"/>
              <a:t> </a:t>
            </a:r>
            <a:r>
              <a:rPr lang="cs-CZ" dirty="0" err="1"/>
              <a:t>it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correct</a:t>
            </a:r>
            <a:r>
              <a:rPr lang="cs-CZ" dirty="0"/>
              <a:t> to </a:t>
            </a:r>
            <a:r>
              <a:rPr lang="cs-CZ" dirty="0" err="1"/>
              <a:t>say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mindset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only</a:t>
            </a:r>
            <a:r>
              <a:rPr lang="cs-CZ" dirty="0"/>
              <a:t> </a:t>
            </a:r>
            <a:r>
              <a:rPr lang="cs-CZ" dirty="0" err="1"/>
              <a:t>developed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Soviet</a:t>
            </a:r>
            <a:r>
              <a:rPr lang="cs-CZ" dirty="0"/>
              <a:t> </a:t>
            </a:r>
            <a:r>
              <a:rPr lang="cs-CZ" dirty="0" err="1"/>
              <a:t>era</a:t>
            </a:r>
            <a:r>
              <a:rPr lang="cs-CZ" dirty="0"/>
              <a:t>? </a:t>
            </a:r>
            <a:r>
              <a:rPr lang="cs-CZ" dirty="0" err="1"/>
              <a:t>Why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why</a:t>
            </a:r>
            <a:r>
              <a:rPr lang="cs-CZ" dirty="0"/>
              <a:t> not?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4444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6E68FE-BB64-4121-A791-114AD93E9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4935"/>
          </a:xfrm>
        </p:spPr>
        <p:txBody>
          <a:bodyPr>
            <a:normAutofit fontScale="90000"/>
          </a:bodyPr>
          <a:lstStyle/>
          <a:p>
            <a:r>
              <a:rPr lang="cs-CZ" dirty="0" err="1"/>
              <a:t>Why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it</a:t>
            </a:r>
            <a:r>
              <a:rPr lang="cs-CZ" dirty="0"/>
              <a:t> so </a:t>
            </a:r>
            <a:r>
              <a:rPr lang="cs-CZ" dirty="0" err="1"/>
              <a:t>difficult</a:t>
            </a:r>
            <a:r>
              <a:rPr lang="cs-CZ" dirty="0"/>
              <a:t> to </a:t>
            </a:r>
            <a:r>
              <a:rPr lang="cs-CZ" dirty="0" err="1"/>
              <a:t>write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history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Caucasus</a:t>
            </a:r>
            <a:r>
              <a:rPr lang="cs-CZ" dirty="0"/>
              <a:t>/</a:t>
            </a:r>
            <a:r>
              <a:rPr lang="cs-CZ" dirty="0" err="1"/>
              <a:t>Central</a:t>
            </a:r>
            <a:r>
              <a:rPr lang="cs-CZ" dirty="0"/>
              <a:t> </a:t>
            </a:r>
            <a:r>
              <a:rPr lang="cs-CZ" dirty="0" err="1"/>
              <a:t>Asia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D9EE1F-10E9-480C-BEF8-6D5940991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1896"/>
            <a:ext cx="10515600" cy="5184564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Ethnogenesis myth</a:t>
            </a:r>
          </a:p>
          <a:p>
            <a:pPr lvl="0"/>
            <a:r>
              <a:rPr lang="en-GB" dirty="0"/>
              <a:t>How to define the ethnicity (linguistic factor – </a:t>
            </a:r>
            <a:r>
              <a:rPr lang="en-GB" dirty="0" err="1"/>
              <a:t>local+Russian</a:t>
            </a:r>
            <a:r>
              <a:rPr lang="en-GB" dirty="0"/>
              <a:t> language)</a:t>
            </a:r>
          </a:p>
          <a:p>
            <a:pPr lvl="0"/>
            <a:r>
              <a:rPr lang="en-GB" dirty="0"/>
              <a:t>Connection with the most ancient and even most advanced civilizations (in search of historical and linguistic links) – Turkic, Alan, </a:t>
            </a:r>
            <a:r>
              <a:rPr lang="cs-CZ" dirty="0" err="1"/>
              <a:t>autochthonous</a:t>
            </a:r>
            <a:r>
              <a:rPr lang="en-GB" dirty="0"/>
              <a:t>/indigenous origin</a:t>
            </a:r>
          </a:p>
          <a:p>
            <a:pPr lvl="0"/>
            <a:r>
              <a:rPr lang="en-GB" dirty="0"/>
              <a:t>The most ancient </a:t>
            </a:r>
            <a:r>
              <a:rPr lang="cs-CZ" dirty="0" err="1"/>
              <a:t>autochthony</a:t>
            </a:r>
            <a:r>
              <a:rPr lang="en-GB" dirty="0"/>
              <a:t> (the recent history is treated as bad points against the enemy (frustration of historiography in AZB), </a:t>
            </a:r>
            <a:r>
              <a:rPr lang="cs-CZ" dirty="0" err="1"/>
              <a:t>mythical</a:t>
            </a:r>
            <a:r>
              <a:rPr lang="en-GB" dirty="0"/>
              <a:t> ancestors</a:t>
            </a:r>
          </a:p>
          <a:p>
            <a:pPr lvl="0"/>
            <a:r>
              <a:rPr lang="en-GB" dirty="0"/>
              <a:t>The less ancient nation, more territorial approach? Azerbaijani v. Armenian, Uzbek v. Tajik, adjoining the past nations to „us“ – Albanians, Proto-Turkic ethnos</a:t>
            </a:r>
          </a:p>
          <a:p>
            <a:pPr lvl="0"/>
            <a:r>
              <a:rPr lang="en-GB" dirty="0"/>
              <a:t>Mythology of the most ancient/most </a:t>
            </a:r>
            <a:r>
              <a:rPr lang="cs-CZ" dirty="0" err="1"/>
              <a:t>autochthony</a:t>
            </a:r>
            <a:endParaRPr lang="en-GB" dirty="0"/>
          </a:p>
          <a:p>
            <a:pPr lvl="0"/>
            <a:r>
              <a:rPr lang="en-GB" dirty="0"/>
              <a:t>Public ceremonies confirming this fact among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en-GB" dirty="0"/>
              <a:t>population? Books, textbooks, </a:t>
            </a:r>
            <a:r>
              <a:rPr lang="en-GB" dirty="0" err="1"/>
              <a:t>archeological</a:t>
            </a:r>
            <a:r>
              <a:rPr lang="en-GB" dirty="0"/>
              <a:t> excavations</a:t>
            </a:r>
          </a:p>
          <a:p>
            <a:pPr lvl="0"/>
            <a:r>
              <a:rPr lang="en-GB" dirty="0"/>
              <a:t>Inventions of inventors (iron in Georgia/Abkhazia cleavages, Turkmens – wheel, wheat/crop). </a:t>
            </a:r>
          </a:p>
          <a:p>
            <a:pPr lvl="0"/>
            <a:r>
              <a:rPr lang="en-GB" dirty="0"/>
              <a:t>Religious issue – legend on Jesus and the beginnings of Christianity – Ossetians v. Georgians</a:t>
            </a:r>
          </a:p>
          <a:p>
            <a:pPr lvl="0"/>
            <a:r>
              <a:rPr lang="en-GB" b="1" dirty="0"/>
              <a:t>How to overcome the </a:t>
            </a:r>
            <a:r>
              <a:rPr lang="en-GB" b="1" dirty="0" err="1"/>
              <a:t>primordialist</a:t>
            </a:r>
            <a:r>
              <a:rPr lang="en-GB" b="1" dirty="0"/>
              <a:t> and ethnogenesis approach in a historical setting?</a:t>
            </a:r>
          </a:p>
        </p:txBody>
      </p:sp>
    </p:spTree>
    <p:extLst>
      <p:ext uri="{BB962C8B-B14F-4D97-AF65-F5344CB8AC3E}">
        <p14:creationId xmlns:p14="http://schemas.microsoft.com/office/powerpoint/2010/main" val="35649504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E1604B-F5BB-4764-AB8E-316CC93F4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136009-9A98-4740-9E12-E0C0D80DA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How</a:t>
            </a:r>
            <a:r>
              <a:rPr lang="cs-CZ" dirty="0"/>
              <a:t> </a:t>
            </a:r>
            <a:r>
              <a:rPr lang="cs-CZ" dirty="0" err="1"/>
              <a:t>were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nations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Caucasus</a:t>
            </a:r>
            <a:r>
              <a:rPr lang="cs-CZ" dirty="0"/>
              <a:t> </a:t>
            </a:r>
            <a:r>
              <a:rPr lang="cs-CZ" dirty="0" err="1"/>
              <a:t>created</a:t>
            </a:r>
            <a:r>
              <a:rPr lang="cs-CZ" dirty="0"/>
              <a:t> </a:t>
            </a:r>
            <a:r>
              <a:rPr lang="cs-CZ" dirty="0" err="1"/>
              <a:t>according</a:t>
            </a:r>
            <a:r>
              <a:rPr lang="cs-CZ" dirty="0"/>
              <a:t> to a </a:t>
            </a:r>
            <a:r>
              <a:rPr lang="cs-CZ" dirty="0" err="1"/>
              <a:t>primordial</a:t>
            </a:r>
            <a:r>
              <a:rPr lang="cs-CZ" dirty="0"/>
              <a:t> </a:t>
            </a:r>
            <a:r>
              <a:rPr lang="cs-CZ" dirty="0" err="1"/>
              <a:t>approach</a:t>
            </a:r>
            <a:r>
              <a:rPr lang="cs-CZ" dirty="0"/>
              <a:t>? In </a:t>
            </a:r>
            <a:r>
              <a:rPr lang="cs-CZ" dirty="0" err="1"/>
              <a:t>which</a:t>
            </a:r>
            <a:r>
              <a:rPr lang="cs-CZ" dirty="0"/>
              <a:t> </a:t>
            </a:r>
            <a:r>
              <a:rPr lang="cs-CZ" dirty="0" err="1"/>
              <a:t>aspect</a:t>
            </a:r>
            <a:r>
              <a:rPr lang="cs-CZ" dirty="0"/>
              <a:t> </a:t>
            </a:r>
            <a:r>
              <a:rPr lang="cs-CZ" dirty="0" err="1"/>
              <a:t>did</a:t>
            </a:r>
            <a:r>
              <a:rPr lang="cs-CZ" dirty="0"/>
              <a:t> </a:t>
            </a:r>
            <a:r>
              <a:rPr lang="cs-CZ" dirty="0" err="1"/>
              <a:t>it</a:t>
            </a:r>
            <a:r>
              <a:rPr lang="cs-CZ" dirty="0"/>
              <a:t> </a:t>
            </a:r>
            <a:r>
              <a:rPr lang="cs-CZ" dirty="0" err="1"/>
              <a:t>have</a:t>
            </a:r>
            <a:r>
              <a:rPr lang="cs-CZ" dirty="0"/>
              <a:t> positive/negative </a:t>
            </a:r>
            <a:r>
              <a:rPr lang="cs-CZ" dirty="0" err="1"/>
              <a:t>consequences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3664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6E68FE-BB64-4121-A791-114AD93E9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4935"/>
          </a:xfrm>
        </p:spPr>
        <p:txBody>
          <a:bodyPr>
            <a:normAutofit fontScale="90000"/>
          </a:bodyPr>
          <a:lstStyle/>
          <a:p>
            <a:r>
              <a:rPr lang="cs-CZ" dirty="0" err="1"/>
              <a:t>Why</a:t>
            </a:r>
            <a:r>
              <a:rPr lang="cs-CZ" dirty="0"/>
              <a:t> </a:t>
            </a:r>
            <a:r>
              <a:rPr lang="cs-CZ" dirty="0" err="1"/>
              <a:t>Central</a:t>
            </a:r>
            <a:r>
              <a:rPr lang="cs-CZ" dirty="0"/>
              <a:t> </a:t>
            </a:r>
            <a:r>
              <a:rPr lang="cs-CZ" dirty="0" err="1"/>
              <a:t>Asian</a:t>
            </a:r>
            <a:r>
              <a:rPr lang="cs-CZ" dirty="0"/>
              <a:t>/</a:t>
            </a:r>
            <a:r>
              <a:rPr lang="cs-CZ" dirty="0" err="1"/>
              <a:t>Caucasian</a:t>
            </a:r>
            <a:r>
              <a:rPr lang="cs-CZ" dirty="0"/>
              <a:t> </a:t>
            </a:r>
            <a:r>
              <a:rPr lang="cs-CZ" dirty="0" err="1"/>
              <a:t>historians</a:t>
            </a:r>
            <a:r>
              <a:rPr lang="cs-CZ" dirty="0"/>
              <a:t> </a:t>
            </a:r>
            <a:r>
              <a:rPr lang="cs-CZ" dirty="0" err="1"/>
              <a:t>cannot</a:t>
            </a:r>
            <a:r>
              <a:rPr lang="cs-CZ" dirty="0"/>
              <a:t> </a:t>
            </a:r>
            <a:r>
              <a:rPr lang="cs-CZ" dirty="0" err="1"/>
              <a:t>write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history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Central</a:t>
            </a:r>
            <a:r>
              <a:rPr lang="cs-CZ" dirty="0"/>
              <a:t> </a:t>
            </a:r>
            <a:r>
              <a:rPr lang="cs-CZ" dirty="0" err="1"/>
              <a:t>Asia</a:t>
            </a:r>
            <a:r>
              <a:rPr lang="cs-CZ" dirty="0"/>
              <a:t>/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Caucasus</a:t>
            </a:r>
            <a:r>
              <a:rPr lang="cs-CZ" dirty="0"/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D9EE1F-10E9-480C-BEF8-6D5940991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1896"/>
            <a:ext cx="10515600" cy="5184564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Ethnogenesis myth</a:t>
            </a:r>
            <a:r>
              <a:rPr lang="cs-CZ" dirty="0"/>
              <a:t> </a:t>
            </a:r>
          </a:p>
          <a:p>
            <a:pPr lvl="1"/>
            <a:r>
              <a:rPr lang="cs-CZ" dirty="0" err="1"/>
              <a:t>primordialism</a:t>
            </a:r>
            <a:endParaRPr lang="cs-CZ" dirty="0"/>
          </a:p>
          <a:p>
            <a:pPr lvl="1"/>
            <a:r>
              <a:rPr lang="en-GB" dirty="0"/>
              <a:t>mythology of the most ancient/most </a:t>
            </a:r>
            <a:r>
              <a:rPr lang="cs-CZ" dirty="0"/>
              <a:t>autochtony</a:t>
            </a:r>
          </a:p>
          <a:p>
            <a:r>
              <a:rPr lang="en-GB" dirty="0"/>
              <a:t>Connection with the most ancient and even most advanced civilizations (in search of historical and linguistic links) – Turkic, Alan, </a:t>
            </a:r>
            <a:r>
              <a:rPr lang="cs-CZ" dirty="0" err="1"/>
              <a:t>autochthonous</a:t>
            </a:r>
            <a:r>
              <a:rPr lang="en-GB" dirty="0"/>
              <a:t>/indigenous origin</a:t>
            </a:r>
          </a:p>
          <a:p>
            <a:r>
              <a:rPr lang="en-GB" dirty="0"/>
              <a:t>The most ancient </a:t>
            </a:r>
            <a:r>
              <a:rPr lang="cs-CZ" dirty="0" err="1"/>
              <a:t>autochthony</a:t>
            </a:r>
            <a:r>
              <a:rPr lang="en-GB" dirty="0"/>
              <a:t> (the recent history is treated as bad points against the enemy (frustration of historiography in AZB), </a:t>
            </a:r>
            <a:r>
              <a:rPr lang="cs-CZ" dirty="0" err="1"/>
              <a:t>mythical</a:t>
            </a:r>
            <a:r>
              <a:rPr lang="en-GB" dirty="0"/>
              <a:t> ancestors</a:t>
            </a:r>
            <a:endParaRPr lang="cs-CZ" dirty="0"/>
          </a:p>
          <a:p>
            <a:pPr lvl="0"/>
            <a:r>
              <a:rPr lang="en-GB" dirty="0"/>
              <a:t>How to define the ethnicity (linguistic factor – </a:t>
            </a:r>
            <a:r>
              <a:rPr lang="en-GB" dirty="0" err="1"/>
              <a:t>local+Russian</a:t>
            </a:r>
            <a:r>
              <a:rPr lang="en-GB" dirty="0"/>
              <a:t> language)</a:t>
            </a:r>
          </a:p>
          <a:p>
            <a:pPr lvl="0"/>
            <a:r>
              <a:rPr lang="en-GB" dirty="0"/>
              <a:t>The less ancient nation, more territorial approach? Azerbaijani v</a:t>
            </a:r>
            <a:r>
              <a:rPr lang="cs-CZ" dirty="0"/>
              <a:t>s</a:t>
            </a:r>
            <a:r>
              <a:rPr lang="en-GB" dirty="0"/>
              <a:t>. Armenian, Uzbek v</a:t>
            </a:r>
            <a:r>
              <a:rPr lang="cs-CZ" dirty="0"/>
              <a:t>s</a:t>
            </a:r>
            <a:r>
              <a:rPr lang="en-GB" dirty="0"/>
              <a:t>. Tajik, adjoining the past nations to „us“ – Albanians, Proto-Turkic ethnos</a:t>
            </a:r>
          </a:p>
          <a:p>
            <a:pPr lvl="0"/>
            <a:r>
              <a:rPr lang="en-GB" dirty="0"/>
              <a:t>Public ceremonies confirming this fact among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en-GB" dirty="0"/>
              <a:t>population? Books, textbooks, </a:t>
            </a:r>
            <a:r>
              <a:rPr lang="en-GB" dirty="0" err="1"/>
              <a:t>archeological</a:t>
            </a:r>
            <a:r>
              <a:rPr lang="en-GB" dirty="0"/>
              <a:t> excavations</a:t>
            </a:r>
          </a:p>
          <a:p>
            <a:pPr lvl="0"/>
            <a:r>
              <a:rPr lang="en-GB" dirty="0"/>
              <a:t>Inventions of inventors (iron in Georgia/Abkhazia cleavages, Turkmens – wheel, wheat/crop). </a:t>
            </a:r>
          </a:p>
          <a:p>
            <a:pPr lvl="0"/>
            <a:r>
              <a:rPr lang="en-GB" dirty="0"/>
              <a:t>Religious issue – legend on Jesus and the beginnings of Christianity – Ossetians v. Georgians</a:t>
            </a:r>
          </a:p>
        </p:txBody>
      </p:sp>
    </p:spTree>
    <p:extLst>
      <p:ext uri="{BB962C8B-B14F-4D97-AF65-F5344CB8AC3E}">
        <p14:creationId xmlns:p14="http://schemas.microsoft.com/office/powerpoint/2010/main" val="53074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Obrázek 2" descr="Obsah obrázku muž, osoba, hledání, nošení&#10;&#10;Popis byl vytvořen automaticky">
            <a:extLst>
              <a:ext uri="{FF2B5EF4-FFF2-40B4-BE49-F238E27FC236}">
                <a16:creationId xmlns:a16="http://schemas.microsoft.com/office/drawing/2014/main" id="{21A87E7D-FFAF-4351-A3BC-9550316D9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Nadpis 3">
            <a:extLst>
              <a:ext uri="{FF2B5EF4-FFF2-40B4-BE49-F238E27FC236}">
                <a16:creationId xmlns:a16="http://schemas.microsoft.com/office/drawing/2014/main" id="{52F3BA7A-6141-461C-B07A-8BD9A5E490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77815" y="5532437"/>
            <a:ext cx="10515600" cy="1325563"/>
          </a:xfrm>
        </p:spPr>
        <p:txBody>
          <a:bodyPr/>
          <a:lstStyle/>
          <a:p>
            <a:pPr algn="ctr"/>
            <a:r>
              <a:rPr lang="cs-CZ" altLang="cs-CZ" dirty="0" err="1">
                <a:solidFill>
                  <a:schemeClr val="bg1"/>
                </a:solidFill>
              </a:rPr>
              <a:t>Mythical</a:t>
            </a:r>
            <a:r>
              <a:rPr lang="cs-CZ" altLang="cs-CZ" dirty="0">
                <a:solidFill>
                  <a:schemeClr val="bg1"/>
                </a:solidFill>
              </a:rPr>
              <a:t> </a:t>
            </a:r>
            <a:r>
              <a:rPr lang="cs-CZ" altLang="cs-CZ" dirty="0" err="1">
                <a:solidFill>
                  <a:schemeClr val="bg1"/>
                </a:solidFill>
              </a:rPr>
              <a:t>ancestors</a:t>
            </a:r>
            <a:r>
              <a:rPr lang="cs-CZ" altLang="cs-CZ" dirty="0">
                <a:solidFill>
                  <a:schemeClr val="bg1"/>
                </a:solidFill>
              </a:rPr>
              <a:t> - </a:t>
            </a:r>
            <a:r>
              <a:rPr lang="cs-CZ" altLang="cs-CZ" dirty="0" err="1">
                <a:solidFill>
                  <a:schemeClr val="bg1"/>
                </a:solidFill>
              </a:rPr>
              <a:t>Zezva</a:t>
            </a:r>
            <a:r>
              <a:rPr lang="cs-CZ" altLang="cs-CZ" dirty="0">
                <a:solidFill>
                  <a:schemeClr val="bg1"/>
                </a:solidFill>
              </a:rPr>
              <a:t> a </a:t>
            </a:r>
            <a:r>
              <a:rPr lang="cs-CZ" altLang="cs-CZ" dirty="0" err="1">
                <a:solidFill>
                  <a:schemeClr val="bg1"/>
                </a:solidFill>
              </a:rPr>
              <a:t>Mziya</a:t>
            </a:r>
            <a:r>
              <a:rPr lang="cs-CZ" altLang="cs-CZ" dirty="0">
                <a:solidFill>
                  <a:schemeClr val="bg1"/>
                </a:solidFill>
              </a:rPr>
              <a:t>, Georgia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vsedě, malé, hodiny, stůl&#10;&#10;Popis byl vytvořen automaticky">
            <a:extLst>
              <a:ext uri="{FF2B5EF4-FFF2-40B4-BE49-F238E27FC236}">
                <a16:creationId xmlns:a16="http://schemas.microsoft.com/office/drawing/2014/main" id="{D431A7C4-EACB-47DC-9490-AD3A56D041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418" y="0"/>
            <a:ext cx="10166382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D780D5C-2104-4806-AEED-5B2798231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1760" y="-163195"/>
            <a:ext cx="5090160" cy="1325563"/>
          </a:xfrm>
        </p:spPr>
        <p:txBody>
          <a:bodyPr/>
          <a:lstStyle/>
          <a:p>
            <a:r>
              <a:rPr lang="cs-CZ" dirty="0" err="1"/>
              <a:t>Mythical</a:t>
            </a:r>
            <a:r>
              <a:rPr lang="cs-CZ" dirty="0"/>
              <a:t> </a:t>
            </a:r>
            <a:r>
              <a:rPr lang="cs-CZ" dirty="0" err="1"/>
              <a:t>ancestor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9841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brázek 7" descr="Obsah obrázku budova, obloha, exteriér, cihla&#10;&#10;Popis byl vytvořen automaticky">
            <a:extLst>
              <a:ext uri="{FF2B5EF4-FFF2-40B4-BE49-F238E27FC236}">
                <a16:creationId xmlns:a16="http://schemas.microsoft.com/office/drawing/2014/main" id="{B1B4CDF7-C444-0283-5849-679219190C0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188" y="1844675"/>
            <a:ext cx="3303588" cy="4449763"/>
          </a:xfrm>
          <a:prstGeom prst="rect">
            <a:avLst/>
          </a:prstGeom>
        </p:spPr>
      </p:pic>
      <p:pic>
        <p:nvPicPr>
          <p:cNvPr id="6" name="Obrázek 5" descr="Obsah obrázku hora, tráva, exteriér, obloha&#10;&#10;Popis byl vytvořen automaticky">
            <a:extLst>
              <a:ext uri="{FF2B5EF4-FFF2-40B4-BE49-F238E27FC236}">
                <a16:creationId xmlns:a16="http://schemas.microsoft.com/office/drawing/2014/main" id="{E093B37E-C7D2-57F6-CF46-8D95FF31662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1038" y="1844675"/>
            <a:ext cx="1924050" cy="2601913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C276A605-6D7A-8DA1-9F42-D6AAE048F58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1038" y="4513263"/>
            <a:ext cx="1924050" cy="1781175"/>
          </a:xfrm>
          <a:prstGeom prst="rect">
            <a:avLst/>
          </a:prstGeom>
        </p:spPr>
      </p:pic>
      <p:pic>
        <p:nvPicPr>
          <p:cNvPr id="10" name="Obrázek 9" descr="Obsah obrázku exteriér, obloha, hora, příroda&#10;&#10;Popis byl vytvořen automaticky">
            <a:extLst>
              <a:ext uri="{FF2B5EF4-FFF2-40B4-BE49-F238E27FC236}">
                <a16:creationId xmlns:a16="http://schemas.microsoft.com/office/drawing/2014/main" id="{46CD7967-5FD5-D456-3DCE-6B4D7DB6443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50" y="1844675"/>
            <a:ext cx="4587875" cy="3409950"/>
          </a:xfrm>
          <a:prstGeom prst="rect">
            <a:avLst/>
          </a:prstGeom>
        </p:spPr>
      </p:pic>
      <p:pic>
        <p:nvPicPr>
          <p:cNvPr id="12" name="Obrázek 11" descr="Obsah obrázku text, klipart&#10;&#10;Popis byl vytvořen automaticky">
            <a:extLst>
              <a:ext uri="{FF2B5EF4-FFF2-40B4-BE49-F238E27FC236}">
                <a16:creationId xmlns:a16="http://schemas.microsoft.com/office/drawing/2014/main" id="{1A734682-7671-1396-9F07-288353FD6B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50" y="5322888"/>
            <a:ext cx="4587875" cy="97155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AC635AC-08E5-452D-81DF-2268AD7CD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5200" kern="1200" dirty="0" err="1">
                <a:latin typeface="+mj-lt"/>
                <a:ea typeface="+mj-ea"/>
                <a:cs typeface="+mj-cs"/>
              </a:rPr>
              <a:t>Mythical</a:t>
            </a:r>
            <a:r>
              <a:rPr lang="cs-CZ" sz="5200" kern="1200" dirty="0">
                <a:latin typeface="+mj-lt"/>
                <a:ea typeface="+mj-ea"/>
                <a:cs typeface="+mj-cs"/>
              </a:rPr>
              <a:t> </a:t>
            </a:r>
            <a:r>
              <a:rPr lang="cs-CZ" sz="5200" kern="1200" dirty="0" err="1">
                <a:latin typeface="+mj-lt"/>
                <a:ea typeface="+mj-ea"/>
                <a:cs typeface="+mj-cs"/>
              </a:rPr>
              <a:t>ancestors</a:t>
            </a:r>
            <a:r>
              <a:rPr lang="cs-CZ" sz="5200" kern="1200" dirty="0">
                <a:latin typeface="+mj-lt"/>
                <a:ea typeface="+mj-ea"/>
                <a:cs typeface="+mj-cs"/>
              </a:rPr>
              <a:t> - </a:t>
            </a:r>
            <a:r>
              <a:rPr lang="en-US" sz="5200" kern="1200" dirty="0">
                <a:latin typeface="+mj-lt"/>
                <a:ea typeface="+mj-ea"/>
                <a:cs typeface="+mj-cs"/>
              </a:rPr>
              <a:t>Noe legend</a:t>
            </a:r>
            <a:r>
              <a:rPr lang="cs-CZ" sz="5200" kern="1200" dirty="0">
                <a:latin typeface="+mj-lt"/>
                <a:ea typeface="+mj-ea"/>
                <a:cs typeface="+mj-cs"/>
              </a:rPr>
              <a:t> in AZB</a:t>
            </a:r>
            <a:endParaRPr lang="en-US" sz="5200" kern="12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94014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mapa&#10;&#10;Popis byl vytvořen automaticky">
            <a:extLst>
              <a:ext uri="{FF2B5EF4-FFF2-40B4-BE49-F238E27FC236}">
                <a16:creationId xmlns:a16="http://schemas.microsoft.com/office/drawing/2014/main" id="{A0DE2EB7-8811-4F11-9459-099238F845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85969AA-594B-494E-5378-21A99250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203" y="5216258"/>
            <a:ext cx="10515600" cy="1325563"/>
          </a:xfrm>
        </p:spPr>
        <p:txBody>
          <a:bodyPr/>
          <a:lstStyle/>
          <a:p>
            <a:pPr algn="ctr"/>
            <a:r>
              <a:rPr lang="cs-CZ" dirty="0" err="1">
                <a:solidFill>
                  <a:schemeClr val="bg1"/>
                </a:solidFill>
              </a:rPr>
              <a:t>Mythical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kingdoms</a:t>
            </a:r>
            <a:r>
              <a:rPr lang="cs-CZ" dirty="0">
                <a:solidFill>
                  <a:schemeClr val="bg1"/>
                </a:solidFill>
              </a:rPr>
              <a:t>/</a:t>
            </a:r>
            <a:r>
              <a:rPr lang="cs-CZ" dirty="0" err="1">
                <a:solidFill>
                  <a:schemeClr val="bg1"/>
                </a:solidFill>
              </a:rPr>
              <a:t>craddle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of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civilizations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212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261224" y="4577975"/>
            <a:ext cx="7539349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409A86D-3CAF-A4CE-DD60-E16E3600F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468" y="4741948"/>
            <a:ext cx="6829520" cy="8620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Armenian cognac/brandy</a:t>
            </a:r>
          </a:p>
        </p:txBody>
      </p:sp>
      <p:pic>
        <p:nvPicPr>
          <p:cNvPr id="6" name="Obrázek 5" descr="Obsah obrázku text, láhev, jídlo, alkohol&#10;&#10;Popis byl vytvořen automaticky">
            <a:extLst>
              <a:ext uri="{FF2B5EF4-FFF2-40B4-BE49-F238E27FC236}">
                <a16:creationId xmlns:a16="http://schemas.microsoft.com/office/drawing/2014/main" id="{88827ED7-A4F0-4E61-081A-BD7161E4D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4274"/>
            <a:ext cx="2525147" cy="673372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107B847F-744F-0F99-2100-7C82A53AAC5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1915" y="248745"/>
            <a:ext cx="2773173" cy="2010551"/>
          </a:xfrm>
          <a:prstGeom prst="rect">
            <a:avLst/>
          </a:prstGeom>
        </p:spPr>
      </p:pic>
      <p:pic>
        <p:nvPicPr>
          <p:cNvPr id="14" name="Obrázek 13" descr="Obsah obrázku text, alkohol, nápoje&#10;&#10;Popis byl vytvořen automaticky">
            <a:extLst>
              <a:ext uri="{FF2B5EF4-FFF2-40B4-BE49-F238E27FC236}">
                <a16:creationId xmlns:a16="http://schemas.microsoft.com/office/drawing/2014/main" id="{25588707-1ECB-1C9B-D377-AAB5D91B25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6764" y="510242"/>
            <a:ext cx="3340341" cy="266392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7B227D68-F540-AF3C-F630-D1AE1DEFDE5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4708" y="1699805"/>
            <a:ext cx="3340341" cy="2806320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19934" y="5694097"/>
            <a:ext cx="54864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brázek 7">
            <a:extLst>
              <a:ext uri="{FF2B5EF4-FFF2-40B4-BE49-F238E27FC236}">
                <a16:creationId xmlns:a16="http://schemas.microsoft.com/office/drawing/2014/main" id="{812F4D7C-420C-7FA4-314A-B6B13E847E8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7755" y="2423724"/>
            <a:ext cx="2165498" cy="201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277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mapa&#10;&#10;Popis byl vytvořen automaticky">
            <a:extLst>
              <a:ext uri="{FF2B5EF4-FFF2-40B4-BE49-F238E27FC236}">
                <a16:creationId xmlns:a16="http://schemas.microsoft.com/office/drawing/2014/main" id="{2C457710-D64F-8C93-ADC2-E2AB83BD05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715" y="0"/>
            <a:ext cx="78005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40759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FBE75A0603FA44890380AB1CDFA7653" ma:contentTypeVersion="0" ma:contentTypeDescription="Vytvoří nový dokument" ma:contentTypeScope="" ma:versionID="4b2a828e3491ad9d35c16ad30786c61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17eeef5a8aa573bc8dfd6c1cb4cb4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34F586-2CA3-422F-8D84-A74491E0049D}">
  <ds:schemaRefs>
    <ds:schemaRef ds:uri="http://schemas.openxmlformats.org/package/2006/metadata/core-properties"/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A9C355B-0A09-46C9-8FF6-D73D1D7C2E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7090550-5B39-4AFA-9FC1-5F26FCB3F0B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2047</TotalTime>
  <Words>630</Words>
  <Application>Microsoft Office PowerPoint</Application>
  <PresentationFormat>Širokoúhlá obrazovka</PresentationFormat>
  <Paragraphs>53</Paragraphs>
  <Slides>24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Motiv Office</vt:lpstr>
      <vt:lpstr>In search of the most ancient</vt:lpstr>
      <vt:lpstr>What the most ancient period did you mention in your History of …? </vt:lpstr>
      <vt:lpstr>Why Central Asian/Caucasian historians cannot write the history of Central Asia/The Caucasus?</vt:lpstr>
      <vt:lpstr>Mythical ancestors - Zezva a Mziya, Georgia</vt:lpstr>
      <vt:lpstr>Mythical ancestor</vt:lpstr>
      <vt:lpstr>Mythical ancestors - Noe legend in AZB</vt:lpstr>
      <vt:lpstr>Mythical kingdoms/craddle of civilizations</vt:lpstr>
      <vt:lpstr>Armenian cognac/brandy</vt:lpstr>
      <vt:lpstr>Prezentace aplikace PowerPoint</vt:lpstr>
      <vt:lpstr>Georgia/Abkhazia – Myth of Colchis</vt:lpstr>
      <vt:lpstr>Nakalakevi</vt:lpstr>
      <vt:lpstr>Kutaisi - Colchis fountain</vt:lpstr>
      <vt:lpstr>Dıoskuria – Abkhazian city</vt:lpstr>
      <vt:lpstr>Abkhazia – Eshera, kromlekh</vt:lpstr>
      <vt:lpstr>Shumer – Su-mer – Su(zh)er – Sub-er – Sibir (Olzhas Suleimenov)</vt:lpstr>
      <vt:lpstr>Craddle of Christianity  Ingushetia/Ossetia</vt:lpstr>
      <vt:lpstr>Simon Kanaan in Abkhazia</vt:lpstr>
      <vt:lpstr>Cradle of Christianity -  Georgia</vt:lpstr>
      <vt:lpstr>Cradle of Christianity - Armenia</vt:lpstr>
      <vt:lpstr>Cradle of Christianity – Azerbaijan Albania</vt:lpstr>
      <vt:lpstr>Armenian monuments      in Azerbaijan</vt:lpstr>
      <vt:lpstr>Discussion</vt:lpstr>
      <vt:lpstr>Why is it so difficult to write the history of Caucasus/Central Asia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Armenian monuments      in Azerbaijan</dc:title>
  <dc:creator>Slavomír Horák</dc:creator>
  <cp:lastModifiedBy>Slavomír Horák</cp:lastModifiedBy>
  <cp:revision>17</cp:revision>
  <dcterms:created xsi:type="dcterms:W3CDTF">2020-11-05T14:45:08Z</dcterms:created>
  <dcterms:modified xsi:type="dcterms:W3CDTF">2025-11-04T08:33:47Z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0x010100AFBE75A0603FA44890380AB1CDFA7653</vt:lpwstr>
  </property>
</Properties>
</file>