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4"/>
  </p:sldMasterIdLst>
  <p:sldIdLst>
    <p:sldId id="256" r:id="rId5"/>
    <p:sldId id="273" r:id="rId6"/>
    <p:sldId id="291" r:id="rId7"/>
    <p:sldId id="275" r:id="rId8"/>
    <p:sldId id="286" r:id="rId9"/>
    <p:sldId id="288" r:id="rId10"/>
    <p:sldId id="292" r:id="rId11"/>
    <p:sldId id="281" r:id="rId12"/>
    <p:sldId id="274" r:id="rId13"/>
    <p:sldId id="289" r:id="rId14"/>
    <p:sldId id="262" r:id="rId15"/>
    <p:sldId id="258" r:id="rId16"/>
    <p:sldId id="279" r:id="rId17"/>
    <p:sldId id="257" r:id="rId18"/>
    <p:sldId id="280" r:id="rId19"/>
    <p:sldId id="284" r:id="rId20"/>
    <p:sldId id="282" r:id="rId21"/>
    <p:sldId id="285" r:id="rId22"/>
    <p:sldId id="283" r:id="rId23"/>
    <p:sldId id="287" r:id="rId24"/>
    <p:sldId id="266" r:id="rId25"/>
    <p:sldId id="29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72A5FB-9397-41DE-ACD8-B07CD8FFF741}" v="179" dt="2026-04-16T06:02:59.7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0ABB87-C0C1-4499-983F-F07B25573F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Literární vývoj 2. období </a:t>
            </a:r>
            <a:r>
              <a:rPr lang="cs-CZ" sz="4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Pahlaví</a:t>
            </a:r>
            <a:r>
              <a:rPr lang="cs-CZ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9AF0C44-EA90-4161-8C3B-39443B6977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3771900"/>
            <a:ext cx="9070848" cy="1367363"/>
          </a:xfrm>
        </p:spPr>
        <p:txBody>
          <a:bodyPr>
            <a:normAutofit/>
          </a:bodyPr>
          <a:lstStyle/>
          <a:p>
            <a:r>
              <a:rPr lang="cs-CZ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Angažovaná literatura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2460283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788846-1FFB-22C6-11E7-041EBFB27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2" descr="Ali Shariati and the Future of Social Theory – Religion, Revolution, and  the Role of the Intellectual | Brill">
            <a:extLst>
              <a:ext uri="{FF2B5EF4-FFF2-40B4-BE49-F238E27FC236}">
                <a16:creationId xmlns:a16="http://schemas.microsoft.com/office/drawing/2014/main" id="{787AB557-F6E5-71BF-5915-985D22E8637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2" b="-3"/>
          <a:stretch/>
        </p:blipFill>
        <p:spPr bwMode="auto">
          <a:xfrm>
            <a:off x="1066800" y="780971"/>
            <a:ext cx="3537857" cy="556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Zástupný obsah 4" descr="Obsah obrázku text, interiér&#10;&#10;Popis byl vytvořen automaticky">
            <a:extLst>
              <a:ext uri="{FF2B5EF4-FFF2-40B4-BE49-F238E27FC236}">
                <a16:creationId xmlns:a16="http://schemas.microsoft.com/office/drawing/2014/main" id="{CD37975E-1F81-3EBF-ABAD-4ECEEE8882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902" r="-1" b="19484"/>
          <a:stretch/>
        </p:blipFill>
        <p:spPr>
          <a:xfrm>
            <a:off x="4811004" y="780970"/>
            <a:ext cx="3438750" cy="2724229"/>
          </a:xfrm>
          <a:prstGeom prst="rect">
            <a:avLst/>
          </a:prstGeom>
        </p:spPr>
      </p:pic>
      <p:pic>
        <p:nvPicPr>
          <p:cNvPr id="6" name="Obrázek 5" descr="Obsah obrázku text, zeď, interiér, osoba&#10;&#10;Popis byl vytvořen automaticky">
            <a:extLst>
              <a:ext uri="{FF2B5EF4-FFF2-40B4-BE49-F238E27FC236}">
                <a16:creationId xmlns:a16="http://schemas.microsoft.com/office/drawing/2014/main" id="{037FFB00-4930-916D-60E7-CB833832F1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57" r="20781" b="-1"/>
          <a:stretch/>
        </p:blipFill>
        <p:spPr>
          <a:xfrm>
            <a:off x="5079033" y="3898206"/>
            <a:ext cx="2889310" cy="241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3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2DDEB1-A88D-4612-AD53-EA54459A4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642594"/>
            <a:ext cx="10363200" cy="681381"/>
          </a:xfrm>
        </p:spPr>
        <p:txBody>
          <a:bodyPr>
            <a:normAutofit fontScale="90000"/>
          </a:bodyPr>
          <a:lstStyle/>
          <a:p>
            <a:r>
              <a:rPr lang="cs-CZ" dirty="0"/>
              <a:t>Incident v </a:t>
            </a:r>
            <a:r>
              <a:rPr lang="cs-CZ" dirty="0" err="1"/>
              <a:t>Sijáhkalu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BD9570-A35B-418B-A3B3-B9440AD87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1" y="1412241"/>
            <a:ext cx="6168898" cy="5036184"/>
          </a:xfrm>
        </p:spPr>
        <p:txBody>
          <a:bodyPr>
            <a:normAutofit fontScale="85000" lnSpcReduction="20000"/>
          </a:bodyPr>
          <a:lstStyle/>
          <a:p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Roku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1971</a:t>
            </a: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tzv.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incidentu v 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Sijáhkalu</a:t>
            </a: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a-I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رویداد </a:t>
            </a:r>
            <a:r>
              <a:rPr lang="fa-IR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سیاهکل</a:t>
            </a:r>
            <a:r>
              <a:rPr lang="fa-IR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OIPFG (Organizace mučednických guerill íránského lidu) ozbrojený levicový boj. </a:t>
            </a:r>
          </a:p>
          <a:p>
            <a:r>
              <a:rPr lang="cs-CZ" dirty="0"/>
              <a:t>→ ozbrojený útok levicových guerill na policejní stanici v severním Íránu</a:t>
            </a:r>
            <a:br>
              <a:rPr lang="cs-CZ" dirty="0"/>
            </a:br>
            <a:r>
              <a:rPr lang="cs-CZ" dirty="0"/>
              <a:t>→ neúspěšná akce, většina účastníků byla zabita nebo zatčena</a:t>
            </a:r>
          </a:p>
          <a:p>
            <a:r>
              <a:rPr lang="cs-CZ" dirty="0"/>
              <a:t>→ </a:t>
            </a:r>
            <a:r>
              <a:rPr lang="cs-CZ" b="1" dirty="0"/>
              <a:t>význam přesahuje samotnou událost</a:t>
            </a:r>
            <a:r>
              <a:rPr lang="cs-CZ" dirty="0"/>
              <a:t>:</a:t>
            </a:r>
            <a:br>
              <a:rPr lang="cs-CZ" dirty="0"/>
            </a:br>
            <a:r>
              <a:rPr lang="cs-CZ" dirty="0"/>
              <a:t> – začátek </a:t>
            </a:r>
            <a:r>
              <a:rPr lang="cs-CZ" b="1" dirty="0"/>
              <a:t>moderní ozbrojené opozice</a:t>
            </a:r>
            <a:r>
              <a:rPr lang="cs-CZ" dirty="0"/>
              <a:t> proti režimu šáha</a:t>
            </a:r>
            <a:br>
              <a:rPr lang="cs-CZ" dirty="0"/>
            </a:br>
            <a:r>
              <a:rPr lang="cs-CZ" dirty="0"/>
              <a:t> – vznik </a:t>
            </a:r>
            <a:r>
              <a:rPr lang="cs-CZ" b="1" dirty="0"/>
              <a:t>revolučního mýtu oběti a odporu</a:t>
            </a:r>
            <a:endParaRPr lang="cs-CZ" dirty="0"/>
          </a:p>
          <a:p>
            <a:r>
              <a:rPr lang="cs-CZ" dirty="0"/>
              <a:t>→ </a:t>
            </a:r>
            <a:r>
              <a:rPr lang="cs-CZ" b="1" dirty="0"/>
              <a:t>dopad na literaturu:</a:t>
            </a:r>
            <a:br>
              <a:rPr lang="cs-CZ" dirty="0"/>
            </a:br>
            <a:r>
              <a:rPr lang="cs-CZ" dirty="0"/>
              <a:t> – radikalizace diskurzu angažovanosti</a:t>
            </a:r>
            <a:br>
              <a:rPr lang="cs-CZ" dirty="0"/>
            </a:br>
            <a:r>
              <a:rPr lang="cs-CZ" dirty="0"/>
              <a:t> – posun od kritiky → k </a:t>
            </a:r>
            <a:r>
              <a:rPr lang="cs-CZ" b="1" dirty="0"/>
              <a:t>revolučnímu étosu</a:t>
            </a:r>
            <a:br>
              <a:rPr lang="cs-CZ" dirty="0"/>
            </a:br>
            <a:r>
              <a:rPr lang="cs-CZ" dirty="0"/>
              <a:t> – hrdina = </a:t>
            </a:r>
            <a:r>
              <a:rPr lang="cs-CZ" b="1" dirty="0"/>
              <a:t>bojovník, mučedník, oběť režimu</a:t>
            </a:r>
            <a:endParaRPr lang="cs-CZ" dirty="0"/>
          </a:p>
          <a:p>
            <a:pPr marL="342900" lvl="0" indent="-342900">
              <a:buFont typeface="Times New Roman" panose="02020603050405020304" pitchFamily="18" charset="0"/>
              <a:buChar char="-"/>
            </a:pP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nové metafory, vztahující se nejrůznějším způsobem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 Kaspickému moři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rozbouřené moře, mořský nářek, mořské hnutí  </a:t>
            </a: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Lesy kolem Kaspického moře zase příměry rebelujícího lesa  či rudého lesa</a:t>
            </a: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obrazy krve a krvavých slov – na staroperských hrdinech</a:t>
            </a: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5" name="Obrázek 4" descr="Obsah obrázku text, různé, kytice, mnoho&#10;&#10;Popis byl vytvořen automaticky">
            <a:extLst>
              <a:ext uri="{FF2B5EF4-FFF2-40B4-BE49-F238E27FC236}">
                <a16:creationId xmlns:a16="http://schemas.microsoft.com/office/drawing/2014/main" id="{0BD1649F-E4D7-46D3-A274-E4CDA50B6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5298" y="289560"/>
            <a:ext cx="5327904" cy="377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90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3EF527E-76C9-48D0-AD8D-3694C5FCE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F0B011F-6C65-4AC1-9953-6861E70AA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DFD1ABA-ED13-46A2-8BAC-2BBCB4012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365760"/>
            <a:ext cx="6560058" cy="691516"/>
          </a:xfrm>
        </p:spPr>
        <p:txBody>
          <a:bodyPr>
            <a:normAutofit fontScale="90000"/>
          </a:bodyPr>
          <a:lstStyle/>
          <a:p>
            <a:r>
              <a:rPr lang="cs-CZ" sz="20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Říjen 1977</a:t>
            </a:r>
            <a:r>
              <a:rPr lang="cs-CZ" sz="2000" b="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10 dní čtení poezie </a:t>
            </a:r>
            <a:br>
              <a:rPr lang="cs-CZ" sz="4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C65E63-5D03-4372-AE53-964C329A7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40" y="690880"/>
            <a:ext cx="8321040" cy="616711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pořádáno 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Goethe institutem v Teheránu </a:t>
            </a:r>
            <a:endParaRPr lang="cs-CZ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klíčová literární i společenská předrevoluční událost</a:t>
            </a:r>
          </a:p>
          <a:p>
            <a:pPr>
              <a:lnSpc>
                <a:spcPct val="90000"/>
              </a:lnSpc>
            </a:pPr>
            <a:r>
              <a:rPr lang="cs-CZ" sz="1600" dirty="0"/>
              <a:t>vystoupilo </a:t>
            </a:r>
            <a:r>
              <a:rPr lang="cs-CZ" sz="1600" b="1" dirty="0"/>
              <a:t>více než 50 básníků a spisovatelů</a:t>
            </a:r>
            <a:r>
              <a:rPr lang="cs-CZ" sz="1600" dirty="0"/>
              <a:t> (např. </a:t>
            </a:r>
            <a:r>
              <a:rPr lang="cs-CZ" sz="1600" dirty="0" err="1"/>
              <a:t>Símín</a:t>
            </a:r>
            <a:r>
              <a:rPr lang="cs-CZ" sz="1600" dirty="0"/>
              <a:t> </a:t>
            </a:r>
            <a:r>
              <a:rPr lang="cs-CZ" sz="1600" dirty="0" err="1"/>
              <a:t>Behbahání</a:t>
            </a:r>
            <a:r>
              <a:rPr lang="cs-CZ" sz="1600" dirty="0"/>
              <a:t>, </a:t>
            </a:r>
            <a:r>
              <a:rPr lang="cs-CZ" sz="1600" dirty="0" err="1"/>
              <a:t>Mehdí</a:t>
            </a:r>
            <a:r>
              <a:rPr lang="cs-CZ" sz="1600" dirty="0"/>
              <a:t> </a:t>
            </a:r>
            <a:r>
              <a:rPr lang="cs-CZ" sz="1600" dirty="0" err="1"/>
              <a:t>Achavān-Sāles</a:t>
            </a:r>
            <a:r>
              <a:rPr lang="cs-CZ" sz="1600" dirty="0"/>
              <a:t> aj.)</a:t>
            </a:r>
          </a:p>
          <a:p>
            <a:pPr>
              <a:lnSpc>
                <a:spcPct val="90000"/>
              </a:lnSpc>
            </a:pPr>
            <a:r>
              <a:rPr lang="cs-CZ" sz="1600" dirty="0"/>
              <a:t>→ akce se rychle proměnila v </a:t>
            </a:r>
            <a:r>
              <a:rPr lang="cs-CZ" sz="1600" b="1" dirty="0"/>
              <a:t>masovou událost</a:t>
            </a:r>
            <a:br>
              <a:rPr lang="cs-CZ" sz="1600" dirty="0"/>
            </a:br>
            <a:r>
              <a:rPr lang="cs-CZ" sz="1600" dirty="0"/>
              <a:t> – tisíce posluchačů (často mimo oficiální prostor)</a:t>
            </a:r>
            <a:br>
              <a:rPr lang="cs-CZ" sz="1600" dirty="0"/>
            </a:br>
            <a:r>
              <a:rPr lang="cs-CZ" sz="1600" dirty="0"/>
              <a:t> – silná atmosféra sdíleného odporu</a:t>
            </a:r>
          </a:p>
          <a:p>
            <a:r>
              <a:rPr lang="cs-CZ" sz="1600" dirty="0"/>
              <a:t>důraz na </a:t>
            </a:r>
            <a:r>
              <a:rPr lang="cs-CZ" sz="1600" b="1" dirty="0"/>
              <a:t>svobodu slova a roli spisovatele</a:t>
            </a:r>
            <a:br>
              <a:rPr lang="cs-CZ" sz="1600" dirty="0"/>
            </a:br>
            <a:r>
              <a:rPr lang="cs-CZ" sz="1600" dirty="0"/>
              <a:t> – prolomení strachu z veřejného vystupování</a:t>
            </a:r>
            <a:br>
              <a:rPr lang="cs-CZ" sz="1600" dirty="0"/>
            </a:br>
            <a:r>
              <a:rPr lang="cs-CZ" sz="1600" dirty="0"/>
              <a:t> – literatura jako </a:t>
            </a:r>
            <a:r>
              <a:rPr lang="cs-CZ" sz="1600" b="1" dirty="0"/>
              <a:t>veřejný politický akt</a:t>
            </a:r>
            <a:br>
              <a:rPr lang="cs-CZ" sz="1600" dirty="0"/>
            </a:br>
            <a:r>
              <a:rPr lang="cs-CZ" sz="1600" dirty="0"/>
              <a:t> – jeden z klíčových momentů, kdy se </a:t>
            </a:r>
            <a:r>
              <a:rPr lang="cs-CZ" sz="1600" b="1" dirty="0"/>
              <a:t>intelektuální opozice stává viditelnou</a:t>
            </a:r>
            <a:endParaRPr lang="cs-CZ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dramatik a autor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Gholámhosejn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Sá´edí</a:t>
            </a: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(1936-85)</a:t>
            </a:r>
            <a:endParaRPr lang="cs-CZ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básník a dramatik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Sa´íd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Soltánpour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(1940-81)</a:t>
            </a: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سعید </a:t>
            </a:r>
            <a:r>
              <a:rPr lang="fa-IR" sz="1600" b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سلطان‌پور</a:t>
            </a: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>
              <a:lnSpc>
                <a:spcPct val="90000"/>
              </a:lnSpc>
            </a:pP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prozaik a satirik 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Ferejdún</a:t>
            </a: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Tonkaboní</a:t>
            </a: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(1937-2024)</a:t>
            </a:r>
          </a:p>
          <a:p>
            <a:pPr>
              <a:lnSpc>
                <a:spcPct val="90000"/>
              </a:lnSpc>
            </a:pP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Levicoví autoři: </a:t>
            </a:r>
            <a:r>
              <a:rPr lang="cs-CZ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Bozorg</a:t>
            </a:r>
            <a:r>
              <a:rPr lang="cs-CZ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Alaví</a:t>
            </a:r>
            <a:r>
              <a:rPr lang="cs-CZ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Mahmúd</a:t>
            </a:r>
            <a:r>
              <a:rPr lang="cs-CZ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E´temádzáde</a:t>
            </a:r>
            <a:r>
              <a:rPr lang="cs-CZ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Beh´azín</a:t>
            </a:r>
            <a:endParaRPr lang="cs-CZ" sz="16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protest proti cenzuře tisku a knih a zrušení všech vládních institucí, které v rozporu s ústavou z roku 1906 tato opatření realizovala</a:t>
            </a:r>
          </a:p>
          <a:p>
            <a:pPr>
              <a:lnSpc>
                <a:spcPct val="90000"/>
              </a:lnSpc>
            </a:pPr>
            <a:r>
              <a:rPr lang="cs-CZ" sz="16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večerů nahrané kazety následně distribuovány </a:t>
            </a:r>
          </a:p>
          <a:p>
            <a:pPr marL="342900" lvl="0" indent="-342900" fontAlgn="base">
              <a:buFont typeface="Times New Roman" panose="02020603050405020304" pitchFamily="18" charset="0"/>
              <a:buChar char="-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onsistentním kritikem režimu byl básník Ahmad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Šámlú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fontAlgn="base"/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Řada autorů za svou kritiku vězněna: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Rezá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Baráhení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Beh´azín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Mahmúd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Doulatábádí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Sá´edí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Soltánpour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Tonkaboní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  <a:p>
            <a:pPr>
              <a:lnSpc>
                <a:spcPct val="90000"/>
              </a:lnSpc>
            </a:pPr>
            <a:endParaRPr lang="cs-CZ" sz="1100" dirty="0"/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65DEB0B7-C189-4AE4-ADB2-FA1F9B7EF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9537" y="484632"/>
            <a:ext cx="2292218" cy="2790023"/>
          </a:xfrm>
          <a:prstGeom prst="rect">
            <a:avLst/>
          </a:prstGeom>
        </p:spPr>
      </p:pic>
      <p:pic>
        <p:nvPicPr>
          <p:cNvPr id="1026" name="Picture 2" descr="سعید سلطانپور؛ روزی که قرار بود روز شاد باشد - BBC News فارسی">
            <a:extLst>
              <a:ext uri="{FF2B5EF4-FFF2-40B4-BE49-F238E27FC236}">
                <a16:creationId xmlns:a16="http://schemas.microsoft.com/office/drawing/2014/main" id="{8FA59F41-A7FD-4D45-A40F-88B305AA5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6170" y="3900599"/>
            <a:ext cx="3321198" cy="185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967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7E4910-1E69-4AEE-82A3-93965D681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804335"/>
            <a:ext cx="5880100" cy="1681709"/>
          </a:xfrm>
        </p:spPr>
        <p:txBody>
          <a:bodyPr>
            <a:normAutofit/>
          </a:bodyPr>
          <a:lstStyle/>
          <a:p>
            <a:r>
              <a:rPr lang="cs-CZ" sz="3600" b="1" i="0" u="none" strike="noStrike" err="1">
                <a:effectLst/>
                <a:latin typeface="Calibri" panose="020F0502020204030204" pitchFamily="34" charset="0"/>
              </a:rPr>
              <a:t>Džalál</a:t>
            </a:r>
            <a:r>
              <a:rPr lang="cs-CZ" sz="3600" b="1" i="0" u="none" strike="noStrike">
                <a:effectLst/>
                <a:latin typeface="Calibri" panose="020F0502020204030204" pitchFamily="34" charset="0"/>
              </a:rPr>
              <a:t> </a:t>
            </a:r>
            <a:r>
              <a:rPr lang="cs-CZ" sz="3600" b="1" i="0" u="none" strike="noStrike" err="1">
                <a:effectLst/>
                <a:latin typeface="Calibri" panose="020F0502020204030204" pitchFamily="34" charset="0"/>
              </a:rPr>
              <a:t>Ál</a:t>
            </a:r>
            <a:r>
              <a:rPr lang="cs-CZ" sz="3600" b="1" i="0" u="none" strike="noStrike">
                <a:effectLst/>
                <a:latin typeface="Calibri" panose="020F0502020204030204" pitchFamily="34" charset="0"/>
              </a:rPr>
              <a:t>-e Ahmad </a:t>
            </a:r>
            <a:r>
              <a:rPr lang="cs-CZ" sz="3600" b="0" i="0" u="none" strike="noStrike">
                <a:effectLst/>
                <a:latin typeface="Calibri" panose="020F0502020204030204" pitchFamily="34" charset="0"/>
              </a:rPr>
              <a:t>1923 – 1969) </a:t>
            </a:r>
            <a:r>
              <a:rPr lang="cs-CZ" sz="3600" b="1" i="0" u="none" strike="noStrike">
                <a:effectLst/>
                <a:latin typeface="Calibri" panose="020F0502020204030204" pitchFamily="34" charset="0"/>
              </a:rPr>
              <a:t> </a:t>
            </a:r>
            <a:r>
              <a:rPr lang="cs-CZ" sz="3600" b="0" i="0">
                <a:effectLst/>
                <a:latin typeface="Calibri" panose="020F0502020204030204" pitchFamily="34" charset="0"/>
              </a:rPr>
              <a:t>​</a:t>
            </a:r>
            <a:r>
              <a:rPr lang="fa-IR" sz="3600"/>
              <a:t>جلال </a:t>
            </a:r>
            <a:r>
              <a:rPr lang="fa-IR" sz="3600" err="1"/>
              <a:t>آل‌احمد</a:t>
            </a:r>
            <a:br>
              <a:rPr lang="cs-CZ" sz="3600" b="0" i="0">
                <a:effectLst/>
              </a:rPr>
            </a:br>
            <a:endParaRPr lang="cs-CZ" sz="36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51373F-74C5-4ACA-829E-15A8D0A61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63" y="2044557"/>
            <a:ext cx="4911789" cy="4009109"/>
          </a:xfrm>
        </p:spPr>
        <p:txBody>
          <a:bodyPr anchor="t">
            <a:normAutofit/>
          </a:bodyPr>
          <a:lstStyle/>
          <a:p>
            <a:pPr rtl="0" fontAlgn="base">
              <a:lnSpc>
                <a:spcPct val="100000"/>
              </a:lnSpc>
            </a:pPr>
            <a:r>
              <a:rPr lang="cs-CZ" sz="1800" b="0" i="0" u="none" strike="noStrike" dirty="0">
                <a:effectLst/>
                <a:latin typeface="Calibri" panose="020F0502020204030204" pitchFamily="34" charset="0"/>
              </a:rPr>
              <a:t>z religiózní rodiny</a:t>
            </a:r>
            <a:r>
              <a:rPr lang="en-US" sz="1800" b="0" i="0" dirty="0"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0" i="0" u="none" strike="noStrike" dirty="0">
                <a:effectLst/>
                <a:latin typeface="Calibri" panose="020F0502020204030204" pitchFamily="34" charset="0"/>
              </a:rPr>
              <a:t>Vliv Ahmada </a:t>
            </a:r>
            <a:r>
              <a:rPr lang="cs-CZ" sz="1800" b="0" i="0" u="none" strike="noStrike" dirty="0" err="1">
                <a:effectLst/>
                <a:latin typeface="Calibri" panose="020F0502020204030204" pitchFamily="34" charset="0"/>
              </a:rPr>
              <a:t>Kasravího</a:t>
            </a:r>
            <a:r>
              <a:rPr lang="cs-CZ" sz="1800" b="0" i="0" u="none" strike="noStrike" dirty="0">
                <a:effectLst/>
                <a:latin typeface="Calibri" panose="020F0502020204030204" pitchFamily="34" charset="0"/>
              </a:rPr>
              <a:t> (</a:t>
            </a:r>
            <a:r>
              <a:rPr lang="cs-CZ" sz="1800" b="1" u="sng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(1890-1946)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0" i="0" u="none" strike="noStrike" dirty="0">
                <a:effectLst/>
                <a:latin typeface="Calibri" panose="020F0502020204030204" pitchFamily="34" charset="0"/>
              </a:rPr>
              <a:t>historik, lingvista, reformátor.</a:t>
            </a:r>
            <a:r>
              <a:rPr lang="en-US" sz="1800" b="0" i="0" dirty="0"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effectLst/>
              <a:latin typeface="Arial" panose="020B0604020202020204" pitchFamily="34" charset="0"/>
            </a:endParaRPr>
          </a:p>
          <a:p>
            <a:pPr rtl="0" fontAlgn="base">
              <a:lnSpc>
                <a:spcPct val="100000"/>
              </a:lnSpc>
            </a:pPr>
            <a:r>
              <a:rPr lang="cs-CZ" sz="1800" b="1" i="0" u="none" strike="noStrike" dirty="0">
                <a:effectLst/>
                <a:latin typeface="Calibri" panose="020F0502020204030204" pitchFamily="34" charset="0"/>
              </a:rPr>
              <a:t>K. význam vzrostl opět v 60. a 70. letech</a:t>
            </a:r>
            <a:r>
              <a:rPr lang="en-US" sz="1800" b="0" i="0" dirty="0">
                <a:effectLst/>
                <a:latin typeface="Calibri" panose="020F0502020204030204" pitchFamily="34" charset="0"/>
              </a:rPr>
              <a:t>​</a:t>
            </a:r>
            <a:endParaRPr lang="en-US" sz="1800" b="0" i="0" dirty="0">
              <a:effectLst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latin typeface="Calibri" panose="020F0502020204030204" pitchFamily="34" charset="0"/>
              </a:rPr>
              <a:t>Velký vliv na </a:t>
            </a:r>
            <a:r>
              <a:rPr lang="cs-CZ" sz="1800" b="0" i="0" u="none" strike="noStrike" dirty="0">
                <a:effectLst/>
                <a:latin typeface="Calibri" panose="020F0502020204030204" pitchFamily="34" charset="0"/>
              </a:rPr>
              <a:t>íránské intelektuály několika generací</a:t>
            </a:r>
            <a:r>
              <a:rPr lang="cs-CZ" sz="900" b="0" i="0" dirty="0">
                <a:effectLst/>
                <a:latin typeface="Calibri" panose="020F0502020204030204" pitchFamily="34" charset="0"/>
              </a:rPr>
              <a:t>​</a:t>
            </a:r>
          </a:p>
          <a:p>
            <a:r>
              <a:rPr lang="cs-CZ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askerville"/>
              </a:rPr>
              <a:t>1958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askerville"/>
              </a:rPr>
              <a:t> –  </a:t>
            </a:r>
            <a:r>
              <a:rPr lang="ar-SA" sz="1800" dirty="0">
                <a:solidFill>
                  <a:schemeClr val="tx1"/>
                </a:solidFill>
                <a:effectLst/>
                <a:latin typeface="Baskerville"/>
                <a:ea typeface="Times New Roman" panose="02020603050405020304" pitchFamily="18" charset="0"/>
                <a:cs typeface="Calibri" panose="020F0502020204030204" pitchFamily="34" charset="0"/>
              </a:rPr>
              <a:t>مدیر مدرسه  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askerville"/>
              </a:rPr>
              <a:t>satira na edukační systém. – od této chvíle se stává mluvčím  nové generace mladých angažovaných tvůrců a intelektuálů. </a:t>
            </a:r>
            <a:endParaRPr lang="cs-CZ" sz="1800" dirty="0">
              <a:solidFill>
                <a:schemeClr val="tx1"/>
              </a:solidFill>
              <a:effectLst/>
              <a:latin typeface="Baskerville"/>
              <a:ea typeface="Times New Roman" panose="02020603050405020304" pitchFamily="18" charset="0"/>
              <a:cs typeface="Baskerville"/>
            </a:endParaRPr>
          </a:p>
          <a:p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Baskerville"/>
              </a:rPr>
              <a:t> </a:t>
            </a:r>
            <a:endParaRPr lang="cs-CZ" sz="1800" dirty="0">
              <a:solidFill>
                <a:srgbClr val="000000"/>
              </a:solidFill>
              <a:effectLst/>
              <a:latin typeface="Baskerville"/>
              <a:ea typeface="Times New Roman" panose="02020603050405020304" pitchFamily="18" charset="0"/>
              <a:cs typeface="Baskerville"/>
            </a:endParaRPr>
          </a:p>
          <a:p>
            <a:pPr rtl="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900" b="0" i="0" dirty="0">
              <a:effectLst/>
            </a:endParaRPr>
          </a:p>
          <a:p>
            <a:pPr>
              <a:lnSpc>
                <a:spcPct val="100000"/>
              </a:lnSpc>
            </a:pPr>
            <a:endParaRPr lang="cs-CZ" sz="900" dirty="0"/>
          </a:p>
        </p:txBody>
      </p:sp>
      <p:pic>
        <p:nvPicPr>
          <p:cNvPr id="7" name="Obrázek 6" descr="Obsah obrázku text, zeď, interiér, osoba&#10;&#10;Popis byl vytvořen automaticky">
            <a:extLst>
              <a:ext uri="{FF2B5EF4-FFF2-40B4-BE49-F238E27FC236}">
                <a16:creationId xmlns:a16="http://schemas.microsoft.com/office/drawing/2014/main" id="{09D4E2A5-C9A9-4021-932C-691F8002F8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24" r="26948" b="-3"/>
          <a:stretch/>
        </p:blipFill>
        <p:spPr>
          <a:xfrm>
            <a:off x="5724287" y="2642287"/>
            <a:ext cx="3135234" cy="3131460"/>
          </a:xfrm>
          <a:custGeom>
            <a:avLst/>
            <a:gdLst/>
            <a:ahLst/>
            <a:cxnLst/>
            <a:rect l="l" t="t" r="r" b="b"/>
            <a:pathLst>
              <a:path w="2998601" h="2994963">
                <a:moveTo>
                  <a:pt x="1499301" y="0"/>
                </a:moveTo>
                <a:lnTo>
                  <a:pt x="1528395" y="2727"/>
                </a:lnTo>
                <a:lnTo>
                  <a:pt x="1556581" y="10001"/>
                </a:lnTo>
                <a:lnTo>
                  <a:pt x="1583858" y="20912"/>
                </a:lnTo>
                <a:lnTo>
                  <a:pt x="1612043" y="34550"/>
                </a:lnTo>
                <a:lnTo>
                  <a:pt x="1638411" y="50007"/>
                </a:lnTo>
                <a:lnTo>
                  <a:pt x="1665688" y="66373"/>
                </a:lnTo>
                <a:lnTo>
                  <a:pt x="1692964" y="80920"/>
                </a:lnTo>
                <a:lnTo>
                  <a:pt x="1720240" y="95468"/>
                </a:lnTo>
                <a:lnTo>
                  <a:pt x="1746608" y="106378"/>
                </a:lnTo>
                <a:lnTo>
                  <a:pt x="1775703" y="113652"/>
                </a:lnTo>
                <a:lnTo>
                  <a:pt x="1803888" y="117289"/>
                </a:lnTo>
                <a:lnTo>
                  <a:pt x="1833892" y="117289"/>
                </a:lnTo>
                <a:lnTo>
                  <a:pt x="1864806" y="115471"/>
                </a:lnTo>
                <a:lnTo>
                  <a:pt x="1895719" y="111834"/>
                </a:lnTo>
                <a:lnTo>
                  <a:pt x="1926633" y="107288"/>
                </a:lnTo>
                <a:lnTo>
                  <a:pt x="1957546" y="103651"/>
                </a:lnTo>
                <a:lnTo>
                  <a:pt x="1988460" y="100923"/>
                </a:lnTo>
                <a:lnTo>
                  <a:pt x="2017554" y="101832"/>
                </a:lnTo>
                <a:lnTo>
                  <a:pt x="2045740" y="105469"/>
                </a:lnTo>
                <a:lnTo>
                  <a:pt x="2073017" y="113652"/>
                </a:lnTo>
                <a:lnTo>
                  <a:pt x="2095748" y="125472"/>
                </a:lnTo>
                <a:lnTo>
                  <a:pt x="2117568" y="140929"/>
                </a:lnTo>
                <a:lnTo>
                  <a:pt x="2136662" y="159113"/>
                </a:lnTo>
                <a:lnTo>
                  <a:pt x="2155756" y="180025"/>
                </a:lnTo>
                <a:lnTo>
                  <a:pt x="2173031" y="201846"/>
                </a:lnTo>
                <a:lnTo>
                  <a:pt x="2190306" y="224577"/>
                </a:lnTo>
                <a:lnTo>
                  <a:pt x="2207581" y="247307"/>
                </a:lnTo>
                <a:lnTo>
                  <a:pt x="2224856" y="269128"/>
                </a:lnTo>
                <a:lnTo>
                  <a:pt x="2243041" y="290040"/>
                </a:lnTo>
                <a:lnTo>
                  <a:pt x="2263953" y="308225"/>
                </a:lnTo>
                <a:lnTo>
                  <a:pt x="2283956" y="324591"/>
                </a:lnTo>
                <a:lnTo>
                  <a:pt x="2306686" y="337319"/>
                </a:lnTo>
                <a:lnTo>
                  <a:pt x="2331235" y="348230"/>
                </a:lnTo>
                <a:lnTo>
                  <a:pt x="2357602" y="357322"/>
                </a:lnTo>
                <a:lnTo>
                  <a:pt x="2384878" y="365505"/>
                </a:lnTo>
                <a:lnTo>
                  <a:pt x="2412155" y="372779"/>
                </a:lnTo>
                <a:lnTo>
                  <a:pt x="2440341" y="380053"/>
                </a:lnTo>
                <a:lnTo>
                  <a:pt x="2466708" y="388236"/>
                </a:lnTo>
                <a:lnTo>
                  <a:pt x="2493075" y="397328"/>
                </a:lnTo>
                <a:lnTo>
                  <a:pt x="2517624" y="408239"/>
                </a:lnTo>
                <a:lnTo>
                  <a:pt x="2539446" y="421877"/>
                </a:lnTo>
                <a:lnTo>
                  <a:pt x="2559449" y="438243"/>
                </a:lnTo>
                <a:lnTo>
                  <a:pt x="2575814" y="458246"/>
                </a:lnTo>
                <a:lnTo>
                  <a:pt x="2589453" y="480067"/>
                </a:lnTo>
                <a:lnTo>
                  <a:pt x="2600363" y="504615"/>
                </a:lnTo>
                <a:lnTo>
                  <a:pt x="2609455" y="530983"/>
                </a:lnTo>
                <a:lnTo>
                  <a:pt x="2617638" y="557350"/>
                </a:lnTo>
                <a:lnTo>
                  <a:pt x="2624912" y="585536"/>
                </a:lnTo>
                <a:lnTo>
                  <a:pt x="2632186" y="612812"/>
                </a:lnTo>
                <a:lnTo>
                  <a:pt x="2640369" y="640089"/>
                </a:lnTo>
                <a:lnTo>
                  <a:pt x="2649461" y="666457"/>
                </a:lnTo>
                <a:lnTo>
                  <a:pt x="2660371" y="691006"/>
                </a:lnTo>
                <a:lnTo>
                  <a:pt x="2673101" y="713736"/>
                </a:lnTo>
                <a:lnTo>
                  <a:pt x="2689467" y="733739"/>
                </a:lnTo>
                <a:lnTo>
                  <a:pt x="2707651" y="754651"/>
                </a:lnTo>
                <a:lnTo>
                  <a:pt x="2728563" y="772835"/>
                </a:lnTo>
                <a:lnTo>
                  <a:pt x="2750385" y="790110"/>
                </a:lnTo>
                <a:lnTo>
                  <a:pt x="2774024" y="807385"/>
                </a:lnTo>
                <a:lnTo>
                  <a:pt x="2796754" y="824660"/>
                </a:lnTo>
                <a:lnTo>
                  <a:pt x="2818576" y="841936"/>
                </a:lnTo>
                <a:lnTo>
                  <a:pt x="2839487" y="861029"/>
                </a:lnTo>
                <a:lnTo>
                  <a:pt x="2857672" y="880123"/>
                </a:lnTo>
                <a:lnTo>
                  <a:pt x="2873129" y="901944"/>
                </a:lnTo>
                <a:lnTo>
                  <a:pt x="2884949" y="924674"/>
                </a:lnTo>
                <a:lnTo>
                  <a:pt x="2893132" y="951951"/>
                </a:lnTo>
                <a:lnTo>
                  <a:pt x="2896768" y="980137"/>
                </a:lnTo>
                <a:lnTo>
                  <a:pt x="2897678" y="1009232"/>
                </a:lnTo>
                <a:lnTo>
                  <a:pt x="2894950" y="1040145"/>
                </a:lnTo>
                <a:lnTo>
                  <a:pt x="2891313" y="1071058"/>
                </a:lnTo>
                <a:lnTo>
                  <a:pt x="2886767" y="1101972"/>
                </a:lnTo>
                <a:lnTo>
                  <a:pt x="2883130" y="1132885"/>
                </a:lnTo>
                <a:lnTo>
                  <a:pt x="2881312" y="1163799"/>
                </a:lnTo>
                <a:lnTo>
                  <a:pt x="2881312" y="1193803"/>
                </a:lnTo>
                <a:lnTo>
                  <a:pt x="2884949" y="1221988"/>
                </a:lnTo>
                <a:lnTo>
                  <a:pt x="2892222" y="1250174"/>
                </a:lnTo>
                <a:lnTo>
                  <a:pt x="2903133" y="1276542"/>
                </a:lnTo>
                <a:lnTo>
                  <a:pt x="2917681" y="1303818"/>
                </a:lnTo>
                <a:lnTo>
                  <a:pt x="2932228" y="1331095"/>
                </a:lnTo>
                <a:lnTo>
                  <a:pt x="2948594" y="1358371"/>
                </a:lnTo>
                <a:lnTo>
                  <a:pt x="2964050" y="1384739"/>
                </a:lnTo>
                <a:lnTo>
                  <a:pt x="2977689" y="1412924"/>
                </a:lnTo>
                <a:lnTo>
                  <a:pt x="2988599" y="1440201"/>
                </a:lnTo>
                <a:lnTo>
                  <a:pt x="2995873" y="1468387"/>
                </a:lnTo>
                <a:lnTo>
                  <a:pt x="2998601" y="1497481"/>
                </a:lnTo>
                <a:lnTo>
                  <a:pt x="2995873" y="1526576"/>
                </a:lnTo>
                <a:lnTo>
                  <a:pt x="2988599" y="1554762"/>
                </a:lnTo>
                <a:lnTo>
                  <a:pt x="2977689" y="1582039"/>
                </a:lnTo>
                <a:lnTo>
                  <a:pt x="2964050" y="1610224"/>
                </a:lnTo>
                <a:lnTo>
                  <a:pt x="2948594" y="1636592"/>
                </a:lnTo>
                <a:lnTo>
                  <a:pt x="2932228" y="1663869"/>
                </a:lnTo>
                <a:lnTo>
                  <a:pt x="2917681" y="1691145"/>
                </a:lnTo>
                <a:lnTo>
                  <a:pt x="2903133" y="1718421"/>
                </a:lnTo>
                <a:lnTo>
                  <a:pt x="2892222" y="1744789"/>
                </a:lnTo>
                <a:lnTo>
                  <a:pt x="2884949" y="1772975"/>
                </a:lnTo>
                <a:lnTo>
                  <a:pt x="2881312" y="1801160"/>
                </a:lnTo>
                <a:lnTo>
                  <a:pt x="2881312" y="1831165"/>
                </a:lnTo>
                <a:lnTo>
                  <a:pt x="2883130" y="1862078"/>
                </a:lnTo>
                <a:lnTo>
                  <a:pt x="2886767" y="1892991"/>
                </a:lnTo>
                <a:lnTo>
                  <a:pt x="2891313" y="1923905"/>
                </a:lnTo>
                <a:lnTo>
                  <a:pt x="2894950" y="1954818"/>
                </a:lnTo>
                <a:lnTo>
                  <a:pt x="2897678" y="1985731"/>
                </a:lnTo>
                <a:lnTo>
                  <a:pt x="2896768" y="2014827"/>
                </a:lnTo>
                <a:lnTo>
                  <a:pt x="2893132" y="2043013"/>
                </a:lnTo>
                <a:lnTo>
                  <a:pt x="2884949" y="2070289"/>
                </a:lnTo>
                <a:lnTo>
                  <a:pt x="2873129" y="2093019"/>
                </a:lnTo>
                <a:lnTo>
                  <a:pt x="2857672" y="2114841"/>
                </a:lnTo>
                <a:lnTo>
                  <a:pt x="2839487" y="2133934"/>
                </a:lnTo>
                <a:lnTo>
                  <a:pt x="2818576" y="2153027"/>
                </a:lnTo>
                <a:lnTo>
                  <a:pt x="2796754" y="2170303"/>
                </a:lnTo>
                <a:lnTo>
                  <a:pt x="2774024" y="2187578"/>
                </a:lnTo>
                <a:lnTo>
                  <a:pt x="2750385" y="2204853"/>
                </a:lnTo>
                <a:lnTo>
                  <a:pt x="2728563" y="2222128"/>
                </a:lnTo>
                <a:lnTo>
                  <a:pt x="2707651" y="2240312"/>
                </a:lnTo>
                <a:lnTo>
                  <a:pt x="2689467" y="2261224"/>
                </a:lnTo>
                <a:lnTo>
                  <a:pt x="2673101" y="2281227"/>
                </a:lnTo>
                <a:lnTo>
                  <a:pt x="2660371" y="2303957"/>
                </a:lnTo>
                <a:lnTo>
                  <a:pt x="2649461" y="2328506"/>
                </a:lnTo>
                <a:lnTo>
                  <a:pt x="2640369" y="2354874"/>
                </a:lnTo>
                <a:lnTo>
                  <a:pt x="2632186" y="2382151"/>
                </a:lnTo>
                <a:lnTo>
                  <a:pt x="2624912" y="2409427"/>
                </a:lnTo>
                <a:lnTo>
                  <a:pt x="2617638" y="2437613"/>
                </a:lnTo>
                <a:lnTo>
                  <a:pt x="2609455" y="2463980"/>
                </a:lnTo>
                <a:lnTo>
                  <a:pt x="2600363" y="2490347"/>
                </a:lnTo>
                <a:lnTo>
                  <a:pt x="2589453" y="2514896"/>
                </a:lnTo>
                <a:lnTo>
                  <a:pt x="2575814" y="2536718"/>
                </a:lnTo>
                <a:lnTo>
                  <a:pt x="2559449" y="2556720"/>
                </a:lnTo>
                <a:lnTo>
                  <a:pt x="2539446" y="2573086"/>
                </a:lnTo>
                <a:lnTo>
                  <a:pt x="2517624" y="2586724"/>
                </a:lnTo>
                <a:lnTo>
                  <a:pt x="2493075" y="2597635"/>
                </a:lnTo>
                <a:lnTo>
                  <a:pt x="2466708" y="2606727"/>
                </a:lnTo>
                <a:lnTo>
                  <a:pt x="2440341" y="2614910"/>
                </a:lnTo>
                <a:lnTo>
                  <a:pt x="2412155" y="2622184"/>
                </a:lnTo>
                <a:lnTo>
                  <a:pt x="2384878" y="2629458"/>
                </a:lnTo>
                <a:lnTo>
                  <a:pt x="2357602" y="2637641"/>
                </a:lnTo>
                <a:lnTo>
                  <a:pt x="2331235" y="2646733"/>
                </a:lnTo>
                <a:lnTo>
                  <a:pt x="2306686" y="2657644"/>
                </a:lnTo>
                <a:lnTo>
                  <a:pt x="2283956" y="2670372"/>
                </a:lnTo>
                <a:lnTo>
                  <a:pt x="2263953" y="2686738"/>
                </a:lnTo>
                <a:lnTo>
                  <a:pt x="2243041" y="2704923"/>
                </a:lnTo>
                <a:lnTo>
                  <a:pt x="2224856" y="2725835"/>
                </a:lnTo>
                <a:lnTo>
                  <a:pt x="2207581" y="2747656"/>
                </a:lnTo>
                <a:lnTo>
                  <a:pt x="2190306" y="2770386"/>
                </a:lnTo>
                <a:lnTo>
                  <a:pt x="2173031" y="2793117"/>
                </a:lnTo>
                <a:lnTo>
                  <a:pt x="2155756" y="2814938"/>
                </a:lnTo>
                <a:lnTo>
                  <a:pt x="2136662" y="2835850"/>
                </a:lnTo>
                <a:lnTo>
                  <a:pt x="2117568" y="2854034"/>
                </a:lnTo>
                <a:lnTo>
                  <a:pt x="2095748" y="2869491"/>
                </a:lnTo>
                <a:lnTo>
                  <a:pt x="2073017" y="2881311"/>
                </a:lnTo>
                <a:lnTo>
                  <a:pt x="2045740" y="2889494"/>
                </a:lnTo>
                <a:lnTo>
                  <a:pt x="2017554" y="2893131"/>
                </a:lnTo>
                <a:lnTo>
                  <a:pt x="1988460" y="2894040"/>
                </a:lnTo>
                <a:lnTo>
                  <a:pt x="1957546" y="2891312"/>
                </a:lnTo>
                <a:lnTo>
                  <a:pt x="1926633" y="2887676"/>
                </a:lnTo>
                <a:lnTo>
                  <a:pt x="1895719" y="2883129"/>
                </a:lnTo>
                <a:lnTo>
                  <a:pt x="1864806" y="2879493"/>
                </a:lnTo>
                <a:lnTo>
                  <a:pt x="1833892" y="2877674"/>
                </a:lnTo>
                <a:lnTo>
                  <a:pt x="1803888" y="2877674"/>
                </a:lnTo>
                <a:lnTo>
                  <a:pt x="1775703" y="2881311"/>
                </a:lnTo>
                <a:lnTo>
                  <a:pt x="1746608" y="2888585"/>
                </a:lnTo>
                <a:lnTo>
                  <a:pt x="1720240" y="2899495"/>
                </a:lnTo>
                <a:lnTo>
                  <a:pt x="1692964" y="2914043"/>
                </a:lnTo>
                <a:lnTo>
                  <a:pt x="1665688" y="2928591"/>
                </a:lnTo>
                <a:lnTo>
                  <a:pt x="1638411" y="2944956"/>
                </a:lnTo>
                <a:lnTo>
                  <a:pt x="1612043" y="2960413"/>
                </a:lnTo>
                <a:lnTo>
                  <a:pt x="1583858" y="2974051"/>
                </a:lnTo>
                <a:lnTo>
                  <a:pt x="1556581" y="2984962"/>
                </a:lnTo>
                <a:lnTo>
                  <a:pt x="1528395" y="2992236"/>
                </a:lnTo>
                <a:lnTo>
                  <a:pt x="1499301" y="2994963"/>
                </a:lnTo>
                <a:lnTo>
                  <a:pt x="1470206" y="2992236"/>
                </a:lnTo>
                <a:lnTo>
                  <a:pt x="1442020" y="2984962"/>
                </a:lnTo>
                <a:lnTo>
                  <a:pt x="1414744" y="2974051"/>
                </a:lnTo>
                <a:lnTo>
                  <a:pt x="1386558" y="2960413"/>
                </a:lnTo>
                <a:lnTo>
                  <a:pt x="1360190" y="2944956"/>
                </a:lnTo>
                <a:lnTo>
                  <a:pt x="1332914" y="2928591"/>
                </a:lnTo>
                <a:lnTo>
                  <a:pt x="1305637" y="2914043"/>
                </a:lnTo>
                <a:lnTo>
                  <a:pt x="1278361" y="2899495"/>
                </a:lnTo>
                <a:lnTo>
                  <a:pt x="1251085" y="2888585"/>
                </a:lnTo>
                <a:lnTo>
                  <a:pt x="1222899" y="2881311"/>
                </a:lnTo>
                <a:lnTo>
                  <a:pt x="1194713" y="2877674"/>
                </a:lnTo>
                <a:lnTo>
                  <a:pt x="1164708" y="2877674"/>
                </a:lnTo>
                <a:lnTo>
                  <a:pt x="1133795" y="2879493"/>
                </a:lnTo>
                <a:lnTo>
                  <a:pt x="1102882" y="2883129"/>
                </a:lnTo>
                <a:lnTo>
                  <a:pt x="1071968" y="2887676"/>
                </a:lnTo>
                <a:lnTo>
                  <a:pt x="1041054" y="2891312"/>
                </a:lnTo>
                <a:lnTo>
                  <a:pt x="1010141" y="2894040"/>
                </a:lnTo>
                <a:lnTo>
                  <a:pt x="981047" y="2893131"/>
                </a:lnTo>
                <a:lnTo>
                  <a:pt x="952861" y="2889494"/>
                </a:lnTo>
                <a:lnTo>
                  <a:pt x="925584" y="2881311"/>
                </a:lnTo>
                <a:lnTo>
                  <a:pt x="902854" y="2869491"/>
                </a:lnTo>
                <a:lnTo>
                  <a:pt x="881032" y="2854034"/>
                </a:lnTo>
                <a:lnTo>
                  <a:pt x="861939" y="2835850"/>
                </a:lnTo>
                <a:lnTo>
                  <a:pt x="842845" y="2814938"/>
                </a:lnTo>
                <a:lnTo>
                  <a:pt x="825570" y="2793117"/>
                </a:lnTo>
                <a:lnTo>
                  <a:pt x="808295" y="2770386"/>
                </a:lnTo>
                <a:lnTo>
                  <a:pt x="791020" y="2747656"/>
                </a:lnTo>
                <a:lnTo>
                  <a:pt x="773745" y="2725835"/>
                </a:lnTo>
                <a:lnTo>
                  <a:pt x="755560" y="2704923"/>
                </a:lnTo>
                <a:lnTo>
                  <a:pt x="734648" y="2686738"/>
                </a:lnTo>
                <a:lnTo>
                  <a:pt x="714645" y="2670372"/>
                </a:lnTo>
                <a:lnTo>
                  <a:pt x="691915" y="2657644"/>
                </a:lnTo>
                <a:lnTo>
                  <a:pt x="667366" y="2646733"/>
                </a:lnTo>
                <a:lnTo>
                  <a:pt x="640999" y="2637641"/>
                </a:lnTo>
                <a:lnTo>
                  <a:pt x="613722" y="2629458"/>
                </a:lnTo>
                <a:lnTo>
                  <a:pt x="586446" y="2622184"/>
                </a:lnTo>
                <a:lnTo>
                  <a:pt x="558260" y="2614910"/>
                </a:lnTo>
                <a:lnTo>
                  <a:pt x="531893" y="2606727"/>
                </a:lnTo>
                <a:lnTo>
                  <a:pt x="505525" y="2597635"/>
                </a:lnTo>
                <a:lnTo>
                  <a:pt x="480977" y="2586724"/>
                </a:lnTo>
                <a:lnTo>
                  <a:pt x="459155" y="2573086"/>
                </a:lnTo>
                <a:lnTo>
                  <a:pt x="439152" y="2556720"/>
                </a:lnTo>
                <a:lnTo>
                  <a:pt x="422787" y="2536718"/>
                </a:lnTo>
                <a:lnTo>
                  <a:pt x="409149" y="2514896"/>
                </a:lnTo>
                <a:lnTo>
                  <a:pt x="398238" y="2490347"/>
                </a:lnTo>
                <a:lnTo>
                  <a:pt x="389146" y="2463980"/>
                </a:lnTo>
                <a:lnTo>
                  <a:pt x="380963" y="2437613"/>
                </a:lnTo>
                <a:lnTo>
                  <a:pt x="373689" y="2409427"/>
                </a:lnTo>
                <a:lnTo>
                  <a:pt x="366415" y="2382151"/>
                </a:lnTo>
                <a:lnTo>
                  <a:pt x="358232" y="2354874"/>
                </a:lnTo>
                <a:lnTo>
                  <a:pt x="349140" y="2328506"/>
                </a:lnTo>
                <a:lnTo>
                  <a:pt x="338229" y="2303957"/>
                </a:lnTo>
                <a:lnTo>
                  <a:pt x="325500" y="2281227"/>
                </a:lnTo>
                <a:lnTo>
                  <a:pt x="309135" y="2261224"/>
                </a:lnTo>
                <a:lnTo>
                  <a:pt x="290950" y="2240312"/>
                </a:lnTo>
                <a:lnTo>
                  <a:pt x="270038" y="2222128"/>
                </a:lnTo>
                <a:lnTo>
                  <a:pt x="247307" y="2204853"/>
                </a:lnTo>
                <a:lnTo>
                  <a:pt x="224577" y="2187578"/>
                </a:lnTo>
                <a:lnTo>
                  <a:pt x="201847" y="2170303"/>
                </a:lnTo>
                <a:lnTo>
                  <a:pt x="180025" y="2153027"/>
                </a:lnTo>
                <a:lnTo>
                  <a:pt x="159113" y="2133934"/>
                </a:lnTo>
                <a:lnTo>
                  <a:pt x="140929" y="2114841"/>
                </a:lnTo>
                <a:lnTo>
                  <a:pt x="125473" y="2093019"/>
                </a:lnTo>
                <a:lnTo>
                  <a:pt x="113653" y="2070289"/>
                </a:lnTo>
                <a:lnTo>
                  <a:pt x="105470" y="2043013"/>
                </a:lnTo>
                <a:lnTo>
                  <a:pt x="101833" y="2014827"/>
                </a:lnTo>
                <a:lnTo>
                  <a:pt x="100923" y="1985731"/>
                </a:lnTo>
                <a:lnTo>
                  <a:pt x="103651" y="1954818"/>
                </a:lnTo>
                <a:lnTo>
                  <a:pt x="107288" y="1923905"/>
                </a:lnTo>
                <a:lnTo>
                  <a:pt x="111834" y="1892991"/>
                </a:lnTo>
                <a:lnTo>
                  <a:pt x="115471" y="1862078"/>
                </a:lnTo>
                <a:lnTo>
                  <a:pt x="117290" y="1831165"/>
                </a:lnTo>
                <a:lnTo>
                  <a:pt x="117290" y="1801160"/>
                </a:lnTo>
                <a:lnTo>
                  <a:pt x="113653" y="1772975"/>
                </a:lnTo>
                <a:lnTo>
                  <a:pt x="106379" y="1744789"/>
                </a:lnTo>
                <a:lnTo>
                  <a:pt x="95468" y="1718421"/>
                </a:lnTo>
                <a:lnTo>
                  <a:pt x="81830" y="1691145"/>
                </a:lnTo>
                <a:lnTo>
                  <a:pt x="66373" y="1663869"/>
                </a:lnTo>
                <a:lnTo>
                  <a:pt x="50008" y="1636592"/>
                </a:lnTo>
                <a:lnTo>
                  <a:pt x="34551" y="1610224"/>
                </a:lnTo>
                <a:lnTo>
                  <a:pt x="20912" y="1582039"/>
                </a:lnTo>
                <a:lnTo>
                  <a:pt x="10002" y="1554762"/>
                </a:lnTo>
                <a:lnTo>
                  <a:pt x="2728" y="1526576"/>
                </a:lnTo>
                <a:lnTo>
                  <a:pt x="0" y="1497481"/>
                </a:lnTo>
                <a:lnTo>
                  <a:pt x="2728" y="1468387"/>
                </a:lnTo>
                <a:lnTo>
                  <a:pt x="10002" y="1440201"/>
                </a:lnTo>
                <a:lnTo>
                  <a:pt x="20912" y="1412924"/>
                </a:lnTo>
                <a:lnTo>
                  <a:pt x="34551" y="1384739"/>
                </a:lnTo>
                <a:lnTo>
                  <a:pt x="50008" y="1358371"/>
                </a:lnTo>
                <a:lnTo>
                  <a:pt x="66373" y="1331095"/>
                </a:lnTo>
                <a:lnTo>
                  <a:pt x="81830" y="1303818"/>
                </a:lnTo>
                <a:lnTo>
                  <a:pt x="95468" y="1276542"/>
                </a:lnTo>
                <a:lnTo>
                  <a:pt x="106379" y="1250174"/>
                </a:lnTo>
                <a:lnTo>
                  <a:pt x="113653" y="1221988"/>
                </a:lnTo>
                <a:lnTo>
                  <a:pt x="117290" y="1193803"/>
                </a:lnTo>
                <a:lnTo>
                  <a:pt x="117290" y="1163799"/>
                </a:lnTo>
                <a:lnTo>
                  <a:pt x="115471" y="1132885"/>
                </a:lnTo>
                <a:lnTo>
                  <a:pt x="111834" y="1101972"/>
                </a:lnTo>
                <a:lnTo>
                  <a:pt x="107288" y="1071058"/>
                </a:lnTo>
                <a:lnTo>
                  <a:pt x="103651" y="1040145"/>
                </a:lnTo>
                <a:lnTo>
                  <a:pt x="100923" y="1009232"/>
                </a:lnTo>
                <a:lnTo>
                  <a:pt x="101833" y="980137"/>
                </a:lnTo>
                <a:lnTo>
                  <a:pt x="105470" y="951951"/>
                </a:lnTo>
                <a:lnTo>
                  <a:pt x="113653" y="924674"/>
                </a:lnTo>
                <a:lnTo>
                  <a:pt x="125473" y="901944"/>
                </a:lnTo>
                <a:lnTo>
                  <a:pt x="140929" y="880123"/>
                </a:lnTo>
                <a:lnTo>
                  <a:pt x="159113" y="861029"/>
                </a:lnTo>
                <a:lnTo>
                  <a:pt x="180025" y="841936"/>
                </a:lnTo>
                <a:lnTo>
                  <a:pt x="201847" y="824660"/>
                </a:lnTo>
                <a:lnTo>
                  <a:pt x="224577" y="807385"/>
                </a:lnTo>
                <a:lnTo>
                  <a:pt x="247307" y="790110"/>
                </a:lnTo>
                <a:lnTo>
                  <a:pt x="270038" y="772835"/>
                </a:lnTo>
                <a:lnTo>
                  <a:pt x="290950" y="754651"/>
                </a:lnTo>
                <a:lnTo>
                  <a:pt x="309135" y="733739"/>
                </a:lnTo>
                <a:lnTo>
                  <a:pt x="325500" y="713736"/>
                </a:lnTo>
                <a:lnTo>
                  <a:pt x="338229" y="691006"/>
                </a:lnTo>
                <a:lnTo>
                  <a:pt x="349140" y="666457"/>
                </a:lnTo>
                <a:lnTo>
                  <a:pt x="358232" y="640089"/>
                </a:lnTo>
                <a:lnTo>
                  <a:pt x="366415" y="612812"/>
                </a:lnTo>
                <a:lnTo>
                  <a:pt x="373689" y="585536"/>
                </a:lnTo>
                <a:lnTo>
                  <a:pt x="380963" y="557350"/>
                </a:lnTo>
                <a:lnTo>
                  <a:pt x="389146" y="530983"/>
                </a:lnTo>
                <a:lnTo>
                  <a:pt x="398238" y="504615"/>
                </a:lnTo>
                <a:lnTo>
                  <a:pt x="409149" y="480067"/>
                </a:lnTo>
                <a:lnTo>
                  <a:pt x="422787" y="458246"/>
                </a:lnTo>
                <a:lnTo>
                  <a:pt x="439152" y="438243"/>
                </a:lnTo>
                <a:lnTo>
                  <a:pt x="459155" y="421877"/>
                </a:lnTo>
                <a:lnTo>
                  <a:pt x="480977" y="408239"/>
                </a:lnTo>
                <a:lnTo>
                  <a:pt x="505525" y="397328"/>
                </a:lnTo>
                <a:lnTo>
                  <a:pt x="531893" y="388236"/>
                </a:lnTo>
                <a:lnTo>
                  <a:pt x="558260" y="380053"/>
                </a:lnTo>
                <a:lnTo>
                  <a:pt x="586446" y="372779"/>
                </a:lnTo>
                <a:lnTo>
                  <a:pt x="613722" y="365505"/>
                </a:lnTo>
                <a:lnTo>
                  <a:pt x="640999" y="357322"/>
                </a:lnTo>
                <a:lnTo>
                  <a:pt x="667366" y="348230"/>
                </a:lnTo>
                <a:lnTo>
                  <a:pt x="691915" y="337319"/>
                </a:lnTo>
                <a:lnTo>
                  <a:pt x="714645" y="324591"/>
                </a:lnTo>
                <a:lnTo>
                  <a:pt x="734648" y="308225"/>
                </a:lnTo>
                <a:lnTo>
                  <a:pt x="755560" y="290040"/>
                </a:lnTo>
                <a:lnTo>
                  <a:pt x="773745" y="269128"/>
                </a:lnTo>
                <a:lnTo>
                  <a:pt x="791020" y="247307"/>
                </a:lnTo>
                <a:lnTo>
                  <a:pt x="808295" y="224577"/>
                </a:lnTo>
                <a:lnTo>
                  <a:pt x="825570" y="201846"/>
                </a:lnTo>
                <a:lnTo>
                  <a:pt x="842845" y="180025"/>
                </a:lnTo>
                <a:lnTo>
                  <a:pt x="861939" y="159113"/>
                </a:lnTo>
                <a:lnTo>
                  <a:pt x="881032" y="140929"/>
                </a:lnTo>
                <a:lnTo>
                  <a:pt x="902854" y="125472"/>
                </a:lnTo>
                <a:lnTo>
                  <a:pt x="925584" y="113652"/>
                </a:lnTo>
                <a:lnTo>
                  <a:pt x="952861" y="105469"/>
                </a:lnTo>
                <a:lnTo>
                  <a:pt x="981047" y="101832"/>
                </a:lnTo>
                <a:lnTo>
                  <a:pt x="1010141" y="100923"/>
                </a:lnTo>
                <a:lnTo>
                  <a:pt x="1041054" y="103651"/>
                </a:lnTo>
                <a:lnTo>
                  <a:pt x="1071968" y="107288"/>
                </a:lnTo>
                <a:lnTo>
                  <a:pt x="1102882" y="111834"/>
                </a:lnTo>
                <a:lnTo>
                  <a:pt x="1133795" y="115471"/>
                </a:lnTo>
                <a:lnTo>
                  <a:pt x="1164708" y="117289"/>
                </a:lnTo>
                <a:lnTo>
                  <a:pt x="1194713" y="117289"/>
                </a:lnTo>
                <a:lnTo>
                  <a:pt x="1222899" y="113652"/>
                </a:lnTo>
                <a:lnTo>
                  <a:pt x="1251085" y="106378"/>
                </a:lnTo>
                <a:lnTo>
                  <a:pt x="1278361" y="95468"/>
                </a:lnTo>
                <a:lnTo>
                  <a:pt x="1305637" y="80920"/>
                </a:lnTo>
                <a:lnTo>
                  <a:pt x="1332914" y="66373"/>
                </a:lnTo>
                <a:lnTo>
                  <a:pt x="1360190" y="50007"/>
                </a:lnTo>
                <a:lnTo>
                  <a:pt x="1386558" y="34550"/>
                </a:lnTo>
                <a:lnTo>
                  <a:pt x="1414744" y="20912"/>
                </a:lnTo>
                <a:lnTo>
                  <a:pt x="1442020" y="10001"/>
                </a:lnTo>
                <a:lnTo>
                  <a:pt x="1470206" y="2727"/>
                </a:lnTo>
                <a:close/>
              </a:path>
            </a:pathLst>
          </a:custGeom>
        </p:spPr>
      </p:pic>
      <p:pic>
        <p:nvPicPr>
          <p:cNvPr id="5" name="Obrázek 4" descr="Obsah obrázku text, černá, osoba, bílá&#10;&#10;Popis byl vytvořen automaticky">
            <a:extLst>
              <a:ext uri="{FF2B5EF4-FFF2-40B4-BE49-F238E27FC236}">
                <a16:creationId xmlns:a16="http://schemas.microsoft.com/office/drawing/2014/main" id="{4E3727D8-2355-4D5A-B4A3-099E6C19A8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981" b="14231"/>
          <a:stretch/>
        </p:blipFill>
        <p:spPr>
          <a:xfrm>
            <a:off x="7675101" y="330062"/>
            <a:ext cx="4232421" cy="3428990"/>
          </a:xfrm>
          <a:custGeom>
            <a:avLst/>
            <a:gdLst/>
            <a:ahLst/>
            <a:cxnLst/>
            <a:rect l="l" t="t" r="r" b="b"/>
            <a:pathLst>
              <a:path w="4232421" h="3429000">
                <a:moveTo>
                  <a:pt x="176695" y="0"/>
                </a:moveTo>
                <a:lnTo>
                  <a:pt x="4232421" y="0"/>
                </a:lnTo>
                <a:lnTo>
                  <a:pt x="4232421" y="2741963"/>
                </a:lnTo>
                <a:lnTo>
                  <a:pt x="4230819" y="2742965"/>
                </a:lnTo>
                <a:lnTo>
                  <a:pt x="4189566" y="2761300"/>
                </a:lnTo>
                <a:lnTo>
                  <a:pt x="4145256" y="2776579"/>
                </a:lnTo>
                <a:lnTo>
                  <a:pt x="4100946" y="2790330"/>
                </a:lnTo>
                <a:lnTo>
                  <a:pt x="4053581" y="2802553"/>
                </a:lnTo>
                <a:lnTo>
                  <a:pt x="4007741" y="2814777"/>
                </a:lnTo>
                <a:lnTo>
                  <a:pt x="3961906" y="2828531"/>
                </a:lnTo>
                <a:lnTo>
                  <a:pt x="3917596" y="2843809"/>
                </a:lnTo>
                <a:lnTo>
                  <a:pt x="3876343" y="2862145"/>
                </a:lnTo>
                <a:lnTo>
                  <a:pt x="3838145" y="2883535"/>
                </a:lnTo>
                <a:lnTo>
                  <a:pt x="3804531" y="2911037"/>
                </a:lnTo>
                <a:lnTo>
                  <a:pt x="3769387" y="2941596"/>
                </a:lnTo>
                <a:lnTo>
                  <a:pt x="3738828" y="2976737"/>
                </a:lnTo>
                <a:lnTo>
                  <a:pt x="3709798" y="3013408"/>
                </a:lnTo>
                <a:lnTo>
                  <a:pt x="3680767" y="3051604"/>
                </a:lnTo>
                <a:lnTo>
                  <a:pt x="3651737" y="3089802"/>
                </a:lnTo>
                <a:lnTo>
                  <a:pt x="3622708" y="3126473"/>
                </a:lnTo>
                <a:lnTo>
                  <a:pt x="3590619" y="3161614"/>
                </a:lnTo>
                <a:lnTo>
                  <a:pt x="3558532" y="3192174"/>
                </a:lnTo>
                <a:lnTo>
                  <a:pt x="3521864" y="3218148"/>
                </a:lnTo>
                <a:lnTo>
                  <a:pt x="3483665" y="3238011"/>
                </a:lnTo>
                <a:lnTo>
                  <a:pt x="3437828" y="3251762"/>
                </a:lnTo>
                <a:lnTo>
                  <a:pt x="3390461" y="3257874"/>
                </a:lnTo>
                <a:lnTo>
                  <a:pt x="3341569" y="3259401"/>
                </a:lnTo>
                <a:lnTo>
                  <a:pt x="3289619" y="3254819"/>
                </a:lnTo>
                <a:lnTo>
                  <a:pt x="3237670" y="3248707"/>
                </a:lnTo>
                <a:lnTo>
                  <a:pt x="3185721" y="3241066"/>
                </a:lnTo>
                <a:lnTo>
                  <a:pt x="3133771" y="3234956"/>
                </a:lnTo>
                <a:lnTo>
                  <a:pt x="3081822" y="3231899"/>
                </a:lnTo>
                <a:lnTo>
                  <a:pt x="3031400" y="3231899"/>
                </a:lnTo>
                <a:lnTo>
                  <a:pt x="2984035" y="3238011"/>
                </a:lnTo>
                <a:lnTo>
                  <a:pt x="2935140" y="3250235"/>
                </a:lnTo>
                <a:lnTo>
                  <a:pt x="2890830" y="3268570"/>
                </a:lnTo>
                <a:lnTo>
                  <a:pt x="2844995" y="3293018"/>
                </a:lnTo>
                <a:lnTo>
                  <a:pt x="2799158" y="3317465"/>
                </a:lnTo>
                <a:lnTo>
                  <a:pt x="2753317" y="3344964"/>
                </a:lnTo>
                <a:lnTo>
                  <a:pt x="2709007" y="3370942"/>
                </a:lnTo>
                <a:lnTo>
                  <a:pt x="2661643" y="3393859"/>
                </a:lnTo>
                <a:lnTo>
                  <a:pt x="2615805" y="3412195"/>
                </a:lnTo>
                <a:lnTo>
                  <a:pt x="2568440" y="3424418"/>
                </a:lnTo>
                <a:lnTo>
                  <a:pt x="2519548" y="3429000"/>
                </a:lnTo>
                <a:lnTo>
                  <a:pt x="2470653" y="3424418"/>
                </a:lnTo>
                <a:lnTo>
                  <a:pt x="2423286" y="3412195"/>
                </a:lnTo>
                <a:lnTo>
                  <a:pt x="2377451" y="3393859"/>
                </a:lnTo>
                <a:lnTo>
                  <a:pt x="2330084" y="3370942"/>
                </a:lnTo>
                <a:lnTo>
                  <a:pt x="2285773" y="3344964"/>
                </a:lnTo>
                <a:lnTo>
                  <a:pt x="2239936" y="3317465"/>
                </a:lnTo>
                <a:lnTo>
                  <a:pt x="2194099" y="3293018"/>
                </a:lnTo>
                <a:lnTo>
                  <a:pt x="2148261" y="3268570"/>
                </a:lnTo>
                <a:lnTo>
                  <a:pt x="2102426" y="3250235"/>
                </a:lnTo>
                <a:lnTo>
                  <a:pt x="2055059" y="3238011"/>
                </a:lnTo>
                <a:lnTo>
                  <a:pt x="2007691" y="3231899"/>
                </a:lnTo>
                <a:lnTo>
                  <a:pt x="1957269" y="3231899"/>
                </a:lnTo>
                <a:lnTo>
                  <a:pt x="1905320" y="3234956"/>
                </a:lnTo>
                <a:lnTo>
                  <a:pt x="1853373" y="3241066"/>
                </a:lnTo>
                <a:lnTo>
                  <a:pt x="1801421" y="3248707"/>
                </a:lnTo>
                <a:lnTo>
                  <a:pt x="1749472" y="3254819"/>
                </a:lnTo>
                <a:lnTo>
                  <a:pt x="1697523" y="3259401"/>
                </a:lnTo>
                <a:lnTo>
                  <a:pt x="1648630" y="3257874"/>
                </a:lnTo>
                <a:lnTo>
                  <a:pt x="1601266" y="3251762"/>
                </a:lnTo>
                <a:lnTo>
                  <a:pt x="1555428" y="3238011"/>
                </a:lnTo>
                <a:lnTo>
                  <a:pt x="1517230" y="3218148"/>
                </a:lnTo>
                <a:lnTo>
                  <a:pt x="1480559" y="3192174"/>
                </a:lnTo>
                <a:lnTo>
                  <a:pt x="1448472" y="3161614"/>
                </a:lnTo>
                <a:lnTo>
                  <a:pt x="1416386" y="3126473"/>
                </a:lnTo>
                <a:lnTo>
                  <a:pt x="1387354" y="3089802"/>
                </a:lnTo>
                <a:lnTo>
                  <a:pt x="1358325" y="3051604"/>
                </a:lnTo>
                <a:lnTo>
                  <a:pt x="1329295" y="3013408"/>
                </a:lnTo>
                <a:lnTo>
                  <a:pt x="1300263" y="2976737"/>
                </a:lnTo>
                <a:lnTo>
                  <a:pt x="1269704" y="2941596"/>
                </a:lnTo>
                <a:lnTo>
                  <a:pt x="1234563" y="2911037"/>
                </a:lnTo>
                <a:lnTo>
                  <a:pt x="1200949" y="2883535"/>
                </a:lnTo>
                <a:lnTo>
                  <a:pt x="1162751" y="2862145"/>
                </a:lnTo>
                <a:lnTo>
                  <a:pt x="1121495" y="2843809"/>
                </a:lnTo>
                <a:lnTo>
                  <a:pt x="1077188" y="2828531"/>
                </a:lnTo>
                <a:lnTo>
                  <a:pt x="1031348" y="2814777"/>
                </a:lnTo>
                <a:lnTo>
                  <a:pt x="985513" y="2802553"/>
                </a:lnTo>
                <a:lnTo>
                  <a:pt x="938145" y="2790330"/>
                </a:lnTo>
                <a:lnTo>
                  <a:pt x="893838" y="2776579"/>
                </a:lnTo>
                <a:lnTo>
                  <a:pt x="849525" y="2761300"/>
                </a:lnTo>
                <a:lnTo>
                  <a:pt x="808275" y="2742965"/>
                </a:lnTo>
                <a:lnTo>
                  <a:pt x="771601" y="2720045"/>
                </a:lnTo>
                <a:lnTo>
                  <a:pt x="737987" y="2692543"/>
                </a:lnTo>
                <a:lnTo>
                  <a:pt x="710485" y="2658929"/>
                </a:lnTo>
                <a:lnTo>
                  <a:pt x="687568" y="2622258"/>
                </a:lnTo>
                <a:lnTo>
                  <a:pt x="669232" y="2581005"/>
                </a:lnTo>
                <a:lnTo>
                  <a:pt x="653954" y="2536695"/>
                </a:lnTo>
                <a:lnTo>
                  <a:pt x="640203" y="2492387"/>
                </a:lnTo>
                <a:lnTo>
                  <a:pt x="627979" y="2445020"/>
                </a:lnTo>
                <a:lnTo>
                  <a:pt x="615753" y="2399185"/>
                </a:lnTo>
                <a:lnTo>
                  <a:pt x="602002" y="2353345"/>
                </a:lnTo>
                <a:lnTo>
                  <a:pt x="586724" y="2309035"/>
                </a:lnTo>
                <a:lnTo>
                  <a:pt x="568388" y="2267782"/>
                </a:lnTo>
                <a:lnTo>
                  <a:pt x="546998" y="2229583"/>
                </a:lnTo>
                <a:lnTo>
                  <a:pt x="519496" y="2195970"/>
                </a:lnTo>
                <a:lnTo>
                  <a:pt x="488937" y="2160826"/>
                </a:lnTo>
                <a:lnTo>
                  <a:pt x="453796" y="2130269"/>
                </a:lnTo>
                <a:lnTo>
                  <a:pt x="415595" y="2101240"/>
                </a:lnTo>
                <a:lnTo>
                  <a:pt x="377399" y="2072208"/>
                </a:lnTo>
                <a:lnTo>
                  <a:pt x="339201" y="2043179"/>
                </a:lnTo>
                <a:lnTo>
                  <a:pt x="302530" y="2014147"/>
                </a:lnTo>
                <a:lnTo>
                  <a:pt x="267389" y="1982060"/>
                </a:lnTo>
                <a:lnTo>
                  <a:pt x="236829" y="1949976"/>
                </a:lnTo>
                <a:lnTo>
                  <a:pt x="210855" y="1913305"/>
                </a:lnTo>
                <a:lnTo>
                  <a:pt x="190992" y="1875107"/>
                </a:lnTo>
                <a:lnTo>
                  <a:pt x="177241" y="1829269"/>
                </a:lnTo>
                <a:lnTo>
                  <a:pt x="171129" y="1781905"/>
                </a:lnTo>
                <a:lnTo>
                  <a:pt x="169599" y="1733010"/>
                </a:lnTo>
                <a:lnTo>
                  <a:pt x="174184" y="1681060"/>
                </a:lnTo>
                <a:lnTo>
                  <a:pt x="180296" y="1629111"/>
                </a:lnTo>
                <a:lnTo>
                  <a:pt x="187935" y="1577162"/>
                </a:lnTo>
                <a:lnTo>
                  <a:pt x="194049" y="1525212"/>
                </a:lnTo>
                <a:lnTo>
                  <a:pt x="197104" y="1473263"/>
                </a:lnTo>
                <a:lnTo>
                  <a:pt x="197104" y="1422841"/>
                </a:lnTo>
                <a:lnTo>
                  <a:pt x="190992" y="1375479"/>
                </a:lnTo>
                <a:lnTo>
                  <a:pt x="178768" y="1328111"/>
                </a:lnTo>
                <a:lnTo>
                  <a:pt x="160433" y="1283801"/>
                </a:lnTo>
                <a:lnTo>
                  <a:pt x="137515" y="1237964"/>
                </a:lnTo>
                <a:lnTo>
                  <a:pt x="111538" y="1192129"/>
                </a:lnTo>
                <a:lnTo>
                  <a:pt x="84039" y="1146289"/>
                </a:lnTo>
                <a:lnTo>
                  <a:pt x="58064" y="1101978"/>
                </a:lnTo>
                <a:lnTo>
                  <a:pt x="35144" y="1054614"/>
                </a:lnTo>
                <a:lnTo>
                  <a:pt x="16808" y="1008776"/>
                </a:lnTo>
                <a:lnTo>
                  <a:pt x="4585" y="961409"/>
                </a:lnTo>
                <a:lnTo>
                  <a:pt x="0" y="912517"/>
                </a:lnTo>
                <a:lnTo>
                  <a:pt x="4585" y="863625"/>
                </a:lnTo>
                <a:lnTo>
                  <a:pt x="16808" y="816260"/>
                </a:lnTo>
                <a:lnTo>
                  <a:pt x="35144" y="770420"/>
                </a:lnTo>
                <a:lnTo>
                  <a:pt x="58064" y="723055"/>
                </a:lnTo>
                <a:lnTo>
                  <a:pt x="84039" y="678745"/>
                </a:lnTo>
                <a:lnTo>
                  <a:pt x="111538" y="632910"/>
                </a:lnTo>
                <a:lnTo>
                  <a:pt x="137515" y="587070"/>
                </a:lnTo>
                <a:lnTo>
                  <a:pt x="160433" y="541232"/>
                </a:lnTo>
                <a:lnTo>
                  <a:pt x="178768" y="496922"/>
                </a:lnTo>
                <a:lnTo>
                  <a:pt x="190992" y="449557"/>
                </a:lnTo>
                <a:lnTo>
                  <a:pt x="197104" y="402192"/>
                </a:lnTo>
                <a:lnTo>
                  <a:pt x="197104" y="351770"/>
                </a:lnTo>
                <a:lnTo>
                  <a:pt x="194049" y="299821"/>
                </a:lnTo>
                <a:lnTo>
                  <a:pt x="187935" y="247872"/>
                </a:lnTo>
                <a:lnTo>
                  <a:pt x="180296" y="195922"/>
                </a:lnTo>
                <a:lnTo>
                  <a:pt x="174184" y="143973"/>
                </a:lnTo>
                <a:lnTo>
                  <a:pt x="169599" y="92024"/>
                </a:lnTo>
                <a:lnTo>
                  <a:pt x="171129" y="43131"/>
                </a:lnTo>
                <a:close/>
              </a:path>
            </a:pathLst>
          </a:custGeom>
        </p:spPr>
      </p:pic>
      <p:pic>
        <p:nvPicPr>
          <p:cNvPr id="2050" name="Picture 2" descr="Jalal Al-e-Ahmad (December 2, 1923 — September 9, 1969), Iranian  philosopher, witer | World Biographical Encyclopedia">
            <a:extLst>
              <a:ext uri="{FF2B5EF4-FFF2-40B4-BE49-F238E27FC236}">
                <a16:creationId xmlns:a16="http://schemas.microsoft.com/office/drawing/2014/main" id="{1C667826-B7F3-4018-B4E2-580C7D0DA9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8" r="-2" b="13254"/>
          <a:stretch/>
        </p:blipFill>
        <p:spPr bwMode="auto">
          <a:xfrm>
            <a:off x="8733879" y="3560238"/>
            <a:ext cx="3173643" cy="2967700"/>
          </a:xfrm>
          <a:custGeom>
            <a:avLst/>
            <a:gdLst/>
            <a:ahLst/>
            <a:cxnLst/>
            <a:rect l="l" t="t" r="r" b="b"/>
            <a:pathLst>
              <a:path w="3173643" h="2967700">
                <a:moveTo>
                  <a:pt x="1885720" y="0"/>
                </a:moveTo>
                <a:lnTo>
                  <a:pt x="1922313" y="3430"/>
                </a:lnTo>
                <a:lnTo>
                  <a:pt x="1957763" y="12579"/>
                </a:lnTo>
                <a:lnTo>
                  <a:pt x="1992070" y="26302"/>
                </a:lnTo>
                <a:lnTo>
                  <a:pt x="2027519" y="43455"/>
                </a:lnTo>
                <a:lnTo>
                  <a:pt x="2060683" y="62896"/>
                </a:lnTo>
                <a:lnTo>
                  <a:pt x="2094991" y="83480"/>
                </a:lnTo>
                <a:lnTo>
                  <a:pt x="2129297" y="101777"/>
                </a:lnTo>
                <a:lnTo>
                  <a:pt x="2163602" y="120075"/>
                </a:lnTo>
                <a:lnTo>
                  <a:pt x="2196766" y="133797"/>
                </a:lnTo>
                <a:lnTo>
                  <a:pt x="2233360" y="142945"/>
                </a:lnTo>
                <a:lnTo>
                  <a:pt x="2268809" y="147520"/>
                </a:lnTo>
                <a:lnTo>
                  <a:pt x="2306546" y="147520"/>
                </a:lnTo>
                <a:lnTo>
                  <a:pt x="2345428" y="145233"/>
                </a:lnTo>
                <a:lnTo>
                  <a:pt x="2384308" y="140659"/>
                </a:lnTo>
                <a:lnTo>
                  <a:pt x="2423190" y="134941"/>
                </a:lnTo>
                <a:lnTo>
                  <a:pt x="2462070" y="130367"/>
                </a:lnTo>
                <a:lnTo>
                  <a:pt x="2500951" y="126936"/>
                </a:lnTo>
                <a:lnTo>
                  <a:pt x="2537544" y="128079"/>
                </a:lnTo>
                <a:lnTo>
                  <a:pt x="2572995" y="132653"/>
                </a:lnTo>
                <a:lnTo>
                  <a:pt x="2607301" y="142945"/>
                </a:lnTo>
                <a:lnTo>
                  <a:pt x="2635891" y="157812"/>
                </a:lnTo>
                <a:lnTo>
                  <a:pt x="2663335" y="177253"/>
                </a:lnTo>
                <a:lnTo>
                  <a:pt x="2687350" y="200124"/>
                </a:lnTo>
                <a:lnTo>
                  <a:pt x="2711365" y="226426"/>
                </a:lnTo>
                <a:lnTo>
                  <a:pt x="2733093" y="253871"/>
                </a:lnTo>
                <a:lnTo>
                  <a:pt x="2754820" y="282461"/>
                </a:lnTo>
                <a:lnTo>
                  <a:pt x="2776547" y="311049"/>
                </a:lnTo>
                <a:lnTo>
                  <a:pt x="2798275" y="338495"/>
                </a:lnTo>
                <a:lnTo>
                  <a:pt x="2821146" y="364797"/>
                </a:lnTo>
                <a:lnTo>
                  <a:pt x="2847448" y="387669"/>
                </a:lnTo>
                <a:lnTo>
                  <a:pt x="2872607" y="408253"/>
                </a:lnTo>
                <a:lnTo>
                  <a:pt x="2901195" y="424261"/>
                </a:lnTo>
                <a:lnTo>
                  <a:pt x="2932071" y="437985"/>
                </a:lnTo>
                <a:lnTo>
                  <a:pt x="2965233" y="449420"/>
                </a:lnTo>
                <a:lnTo>
                  <a:pt x="2999539" y="459712"/>
                </a:lnTo>
                <a:lnTo>
                  <a:pt x="3033847" y="468861"/>
                </a:lnTo>
                <a:lnTo>
                  <a:pt x="3069297" y="478010"/>
                </a:lnTo>
                <a:lnTo>
                  <a:pt x="3102460" y="488302"/>
                </a:lnTo>
                <a:lnTo>
                  <a:pt x="3135622" y="499737"/>
                </a:lnTo>
                <a:lnTo>
                  <a:pt x="3166499" y="513461"/>
                </a:lnTo>
                <a:lnTo>
                  <a:pt x="3173643" y="517926"/>
                </a:lnTo>
                <a:lnTo>
                  <a:pt x="3173643" y="2967700"/>
                </a:lnTo>
                <a:lnTo>
                  <a:pt x="452321" y="2967700"/>
                </a:lnTo>
                <a:lnTo>
                  <a:pt x="450560" y="2961831"/>
                </a:lnTo>
                <a:lnTo>
                  <a:pt x="439125" y="2928666"/>
                </a:lnTo>
                <a:lnTo>
                  <a:pt x="425402" y="2897790"/>
                </a:lnTo>
                <a:lnTo>
                  <a:pt x="409392" y="2869201"/>
                </a:lnTo>
                <a:lnTo>
                  <a:pt x="388809" y="2844043"/>
                </a:lnTo>
                <a:lnTo>
                  <a:pt x="365937" y="2817741"/>
                </a:lnTo>
                <a:lnTo>
                  <a:pt x="339636" y="2794870"/>
                </a:lnTo>
                <a:lnTo>
                  <a:pt x="311046" y="2773142"/>
                </a:lnTo>
                <a:lnTo>
                  <a:pt x="282458" y="2751415"/>
                </a:lnTo>
                <a:lnTo>
                  <a:pt x="253870" y="2729687"/>
                </a:lnTo>
                <a:lnTo>
                  <a:pt x="226423" y="2707959"/>
                </a:lnTo>
                <a:lnTo>
                  <a:pt x="200122" y="2683944"/>
                </a:lnTo>
                <a:lnTo>
                  <a:pt x="177251" y="2659930"/>
                </a:lnTo>
                <a:lnTo>
                  <a:pt x="157812" y="2632484"/>
                </a:lnTo>
                <a:lnTo>
                  <a:pt x="142945" y="2603895"/>
                </a:lnTo>
                <a:lnTo>
                  <a:pt x="132653" y="2569589"/>
                </a:lnTo>
                <a:lnTo>
                  <a:pt x="128079" y="2534138"/>
                </a:lnTo>
                <a:lnTo>
                  <a:pt x="126934" y="2497543"/>
                </a:lnTo>
                <a:lnTo>
                  <a:pt x="130365" y="2458662"/>
                </a:lnTo>
                <a:lnTo>
                  <a:pt x="134940" y="2419782"/>
                </a:lnTo>
                <a:lnTo>
                  <a:pt x="140657" y="2380900"/>
                </a:lnTo>
                <a:lnTo>
                  <a:pt x="145232" y="2342019"/>
                </a:lnTo>
                <a:lnTo>
                  <a:pt x="147519" y="2303138"/>
                </a:lnTo>
                <a:lnTo>
                  <a:pt x="147519" y="2265400"/>
                </a:lnTo>
                <a:lnTo>
                  <a:pt x="142945" y="2229950"/>
                </a:lnTo>
                <a:lnTo>
                  <a:pt x="133796" y="2194499"/>
                </a:lnTo>
                <a:lnTo>
                  <a:pt x="120073" y="2161335"/>
                </a:lnTo>
                <a:lnTo>
                  <a:pt x="102920" y="2127029"/>
                </a:lnTo>
                <a:lnTo>
                  <a:pt x="83479" y="2092723"/>
                </a:lnTo>
                <a:lnTo>
                  <a:pt x="62897" y="2058415"/>
                </a:lnTo>
                <a:lnTo>
                  <a:pt x="43456" y="2025251"/>
                </a:lnTo>
                <a:lnTo>
                  <a:pt x="26302" y="1989801"/>
                </a:lnTo>
                <a:lnTo>
                  <a:pt x="12580" y="1955494"/>
                </a:lnTo>
                <a:lnTo>
                  <a:pt x="3431" y="1920043"/>
                </a:lnTo>
                <a:lnTo>
                  <a:pt x="0" y="1883449"/>
                </a:lnTo>
                <a:lnTo>
                  <a:pt x="3431" y="1846856"/>
                </a:lnTo>
                <a:lnTo>
                  <a:pt x="12580" y="1811405"/>
                </a:lnTo>
                <a:lnTo>
                  <a:pt x="26302" y="1777098"/>
                </a:lnTo>
                <a:lnTo>
                  <a:pt x="43456" y="1741648"/>
                </a:lnTo>
                <a:lnTo>
                  <a:pt x="62897" y="1708484"/>
                </a:lnTo>
                <a:lnTo>
                  <a:pt x="83479" y="1674178"/>
                </a:lnTo>
                <a:lnTo>
                  <a:pt x="102920" y="1639870"/>
                </a:lnTo>
                <a:lnTo>
                  <a:pt x="120073" y="1605564"/>
                </a:lnTo>
                <a:lnTo>
                  <a:pt x="133796" y="1572400"/>
                </a:lnTo>
                <a:lnTo>
                  <a:pt x="142945" y="1536949"/>
                </a:lnTo>
                <a:lnTo>
                  <a:pt x="147519" y="1501500"/>
                </a:lnTo>
                <a:lnTo>
                  <a:pt x="147519" y="1463762"/>
                </a:lnTo>
                <a:lnTo>
                  <a:pt x="145232" y="1424880"/>
                </a:lnTo>
                <a:lnTo>
                  <a:pt x="140657" y="1386000"/>
                </a:lnTo>
                <a:lnTo>
                  <a:pt x="134940" y="1347118"/>
                </a:lnTo>
                <a:lnTo>
                  <a:pt x="130365" y="1308237"/>
                </a:lnTo>
                <a:lnTo>
                  <a:pt x="126934" y="1269356"/>
                </a:lnTo>
                <a:lnTo>
                  <a:pt x="128079" y="1232762"/>
                </a:lnTo>
                <a:lnTo>
                  <a:pt x="132653" y="1197312"/>
                </a:lnTo>
                <a:lnTo>
                  <a:pt x="142945" y="1163004"/>
                </a:lnTo>
                <a:lnTo>
                  <a:pt x="157812" y="1134416"/>
                </a:lnTo>
                <a:lnTo>
                  <a:pt x="177251" y="1106970"/>
                </a:lnTo>
                <a:lnTo>
                  <a:pt x="200122" y="1082955"/>
                </a:lnTo>
                <a:lnTo>
                  <a:pt x="226423" y="1058941"/>
                </a:lnTo>
                <a:lnTo>
                  <a:pt x="253870" y="1037212"/>
                </a:lnTo>
                <a:lnTo>
                  <a:pt x="282458" y="1015484"/>
                </a:lnTo>
                <a:lnTo>
                  <a:pt x="311046" y="993757"/>
                </a:lnTo>
                <a:lnTo>
                  <a:pt x="339636" y="972029"/>
                </a:lnTo>
                <a:lnTo>
                  <a:pt x="365937" y="949159"/>
                </a:lnTo>
                <a:lnTo>
                  <a:pt x="388809" y="922857"/>
                </a:lnTo>
                <a:lnTo>
                  <a:pt x="409392" y="897698"/>
                </a:lnTo>
                <a:lnTo>
                  <a:pt x="425402" y="869109"/>
                </a:lnTo>
                <a:lnTo>
                  <a:pt x="439125" y="838233"/>
                </a:lnTo>
                <a:lnTo>
                  <a:pt x="450560" y="805069"/>
                </a:lnTo>
                <a:lnTo>
                  <a:pt x="460852" y="770761"/>
                </a:lnTo>
                <a:lnTo>
                  <a:pt x="470001" y="736455"/>
                </a:lnTo>
                <a:lnTo>
                  <a:pt x="479150" y="701004"/>
                </a:lnTo>
                <a:lnTo>
                  <a:pt x="489442" y="667841"/>
                </a:lnTo>
                <a:lnTo>
                  <a:pt x="500877" y="634677"/>
                </a:lnTo>
                <a:lnTo>
                  <a:pt x="514600" y="603802"/>
                </a:lnTo>
                <a:lnTo>
                  <a:pt x="531753" y="576357"/>
                </a:lnTo>
                <a:lnTo>
                  <a:pt x="552336" y="551198"/>
                </a:lnTo>
                <a:lnTo>
                  <a:pt x="577494" y="530614"/>
                </a:lnTo>
                <a:lnTo>
                  <a:pt x="604941" y="513461"/>
                </a:lnTo>
                <a:lnTo>
                  <a:pt x="635815" y="499737"/>
                </a:lnTo>
                <a:lnTo>
                  <a:pt x="668979" y="488302"/>
                </a:lnTo>
                <a:lnTo>
                  <a:pt x="702142" y="478010"/>
                </a:lnTo>
                <a:lnTo>
                  <a:pt x="737592" y="468861"/>
                </a:lnTo>
                <a:lnTo>
                  <a:pt x="771898" y="459712"/>
                </a:lnTo>
                <a:lnTo>
                  <a:pt x="806205" y="449420"/>
                </a:lnTo>
                <a:lnTo>
                  <a:pt x="839368" y="437985"/>
                </a:lnTo>
                <a:lnTo>
                  <a:pt x="870244" y="424261"/>
                </a:lnTo>
                <a:lnTo>
                  <a:pt x="898833" y="408253"/>
                </a:lnTo>
                <a:lnTo>
                  <a:pt x="923991" y="387669"/>
                </a:lnTo>
                <a:lnTo>
                  <a:pt x="950293" y="364797"/>
                </a:lnTo>
                <a:lnTo>
                  <a:pt x="973165" y="338495"/>
                </a:lnTo>
                <a:lnTo>
                  <a:pt x="994892" y="311049"/>
                </a:lnTo>
                <a:lnTo>
                  <a:pt x="1016619" y="282461"/>
                </a:lnTo>
                <a:lnTo>
                  <a:pt x="1038347" y="253871"/>
                </a:lnTo>
                <a:lnTo>
                  <a:pt x="1060074" y="226426"/>
                </a:lnTo>
                <a:lnTo>
                  <a:pt x="1084089" y="200124"/>
                </a:lnTo>
                <a:lnTo>
                  <a:pt x="1108103" y="177253"/>
                </a:lnTo>
                <a:lnTo>
                  <a:pt x="1135549" y="157812"/>
                </a:lnTo>
                <a:lnTo>
                  <a:pt x="1164137" y="142945"/>
                </a:lnTo>
                <a:lnTo>
                  <a:pt x="1198445" y="132653"/>
                </a:lnTo>
                <a:lnTo>
                  <a:pt x="1233895" y="128079"/>
                </a:lnTo>
                <a:lnTo>
                  <a:pt x="1270487" y="126936"/>
                </a:lnTo>
                <a:lnTo>
                  <a:pt x="1309368" y="130367"/>
                </a:lnTo>
                <a:lnTo>
                  <a:pt x="1348249" y="134941"/>
                </a:lnTo>
                <a:lnTo>
                  <a:pt x="1387131" y="140659"/>
                </a:lnTo>
                <a:lnTo>
                  <a:pt x="1426011" y="145233"/>
                </a:lnTo>
                <a:lnTo>
                  <a:pt x="1464891" y="147520"/>
                </a:lnTo>
                <a:lnTo>
                  <a:pt x="1502630" y="147520"/>
                </a:lnTo>
                <a:lnTo>
                  <a:pt x="1538080" y="142945"/>
                </a:lnTo>
                <a:lnTo>
                  <a:pt x="1573531" y="133797"/>
                </a:lnTo>
                <a:lnTo>
                  <a:pt x="1607837" y="120075"/>
                </a:lnTo>
                <a:lnTo>
                  <a:pt x="1642143" y="101777"/>
                </a:lnTo>
                <a:lnTo>
                  <a:pt x="1676450" y="83480"/>
                </a:lnTo>
                <a:lnTo>
                  <a:pt x="1710756" y="62896"/>
                </a:lnTo>
                <a:lnTo>
                  <a:pt x="1743919" y="43455"/>
                </a:lnTo>
                <a:lnTo>
                  <a:pt x="1779370" y="26302"/>
                </a:lnTo>
                <a:lnTo>
                  <a:pt x="1813676" y="12579"/>
                </a:lnTo>
                <a:lnTo>
                  <a:pt x="1849126" y="343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797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0675"/>
          </a:xfrm>
        </p:spPr>
        <p:txBody>
          <a:bodyPr>
            <a:normAutofit fontScale="90000"/>
          </a:bodyPr>
          <a:lstStyle/>
          <a:p>
            <a:pPr marL="0" indent="0"/>
            <a:br>
              <a:rPr lang="cs-CZ" b="1" dirty="0"/>
            </a:br>
            <a:r>
              <a:rPr lang="cs-CZ" b="1" dirty="0" err="1"/>
              <a:t>Džalál</a:t>
            </a:r>
            <a:r>
              <a:rPr lang="cs-CZ" b="1" dirty="0"/>
              <a:t> </a:t>
            </a:r>
            <a:r>
              <a:rPr lang="cs-CZ" b="1" dirty="0" err="1"/>
              <a:t>Ál</a:t>
            </a:r>
            <a:r>
              <a:rPr lang="cs-CZ" b="1" dirty="0"/>
              <a:t>-e Ahmad </a:t>
            </a:r>
            <a:r>
              <a:rPr lang="cs-CZ" dirty="0"/>
              <a:t>(1923 – 1969)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074" y="831273"/>
            <a:ext cx="10546772" cy="5372100"/>
          </a:xfrm>
        </p:spPr>
        <p:txBody>
          <a:bodyPr>
            <a:normAutofit/>
          </a:bodyPr>
          <a:lstStyle/>
          <a:p>
            <a:r>
              <a:rPr lang="cs-CZ" dirty="0"/>
              <a:t>z religiózní rodiny</a:t>
            </a:r>
          </a:p>
          <a:p>
            <a:r>
              <a:rPr lang="cs-CZ" dirty="0"/>
              <a:t>otec kazatel v Teheránu</a:t>
            </a:r>
          </a:p>
          <a:p>
            <a:r>
              <a:rPr lang="cs-CZ" dirty="0"/>
              <a:t> bratr zemřel, pohřben v Medíně. </a:t>
            </a:r>
          </a:p>
          <a:p>
            <a:r>
              <a:rPr lang="cs-CZ" dirty="0"/>
              <a:t>Vliv </a:t>
            </a:r>
            <a:r>
              <a:rPr lang="cs-CZ" b="1" dirty="0"/>
              <a:t>Ahmada </a:t>
            </a:r>
            <a:r>
              <a:rPr lang="cs-CZ" b="1" dirty="0" err="1"/>
              <a:t>Kasravího</a:t>
            </a:r>
            <a:r>
              <a:rPr lang="cs-CZ" b="1" dirty="0"/>
              <a:t> </a:t>
            </a:r>
            <a:r>
              <a:rPr lang="cs-CZ" dirty="0"/>
              <a:t>(historik, lingvista, reformátor.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K myšlenkový směr - příznačný pro éru </a:t>
            </a:r>
            <a:r>
              <a:rPr lang="cs-CZ" dirty="0" err="1"/>
              <a:t>Pahlaví</a:t>
            </a:r>
            <a:r>
              <a:rPr lang="cs-CZ" dirty="0"/>
              <a:t>. </a:t>
            </a:r>
            <a:r>
              <a:rPr lang="cs-CZ" b="1" dirty="0"/>
              <a:t>K. význam vzrostl opět v 60. a 70. letech</a:t>
            </a:r>
            <a:r>
              <a:rPr lang="cs-CZ" dirty="0"/>
              <a:t>, kdy se začala v určitých vrstvách společnosti šířit kritika a odmítání šíitského islámu. 1946 zavražděn skupinou islámských fanatiků pod vedením muže přezdívaného </a:t>
            </a:r>
            <a:r>
              <a:rPr lang="cs-CZ" b="1" dirty="0" err="1"/>
              <a:t>Naváb</a:t>
            </a:r>
            <a:r>
              <a:rPr lang="cs-CZ" b="1" dirty="0"/>
              <a:t> </a:t>
            </a:r>
            <a:r>
              <a:rPr lang="cs-CZ" b="1" dirty="0" err="1"/>
              <a:t>Safaví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Odklon od islámu, 3 roky po GH – </a:t>
            </a:r>
            <a:r>
              <a:rPr lang="cs-CZ" b="1" dirty="0" err="1"/>
              <a:t>hadždž</a:t>
            </a:r>
            <a:r>
              <a:rPr lang="cs-CZ" b="1" dirty="0"/>
              <a:t> do Mekky </a:t>
            </a:r>
            <a:r>
              <a:rPr lang="cs-CZ" dirty="0"/>
              <a:t>– znechucen, že jsou všude neony, dokonce i v </a:t>
            </a:r>
            <a:r>
              <a:rPr lang="cs-CZ" dirty="0" err="1"/>
              <a:t>Ka´bě</a:t>
            </a:r>
            <a:r>
              <a:rPr lang="cs-CZ" dirty="0"/>
              <a:t> – navrhuje nahradit je lampami, aby to tam nebylo jak „v ulicích Pensylvánie“ </a:t>
            </a:r>
          </a:p>
          <a:p>
            <a:r>
              <a:rPr lang="cs-CZ" dirty="0"/>
              <a:t>Zemřel roku 1969 ve 46 letech (spekulace o zavraždění)</a:t>
            </a:r>
          </a:p>
          <a:p>
            <a:r>
              <a:rPr lang="cs-CZ" dirty="0"/>
              <a:t>Ovlivnil íránské intelektuály nejenom ve své vlastní generaci, ale i v následném pokolení.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FE6D259-9F6A-FA96-7C94-9F786B9DA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417" y="951016"/>
            <a:ext cx="3289429" cy="161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52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8BBEA7-98B7-4E51-9E31-FE92D2C3E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684415"/>
          </a:xfrm>
        </p:spPr>
        <p:txBody>
          <a:bodyPr>
            <a:normAutofit/>
          </a:bodyPr>
          <a:lstStyle/>
          <a:p>
            <a:r>
              <a:rPr lang="cs-CZ" sz="2400" b="1" i="0" u="none" strike="noStrike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Gharbzadegí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lang="fa-IR" sz="2400" b="1" i="0" u="none" strike="noStrike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غربزدگی</a:t>
            </a:r>
            <a:r>
              <a:rPr lang="cs-CZ" sz="2400" b="1" i="0" dirty="0">
                <a:effectLst/>
                <a:latin typeface="Calibri Light" panose="020F0302020204030204" pitchFamily="34" charset="0"/>
              </a:rPr>
              <a:t>​</a:t>
            </a:r>
            <a:br>
              <a:rPr lang="cs-CZ" sz="800" b="1" i="0" dirty="0">
                <a:effectLst/>
              </a:rPr>
            </a:br>
            <a:endParaRPr lang="cs-CZ" sz="16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8C1A34-ABDE-4F71-9168-50CBD4CF1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40" y="1066801"/>
            <a:ext cx="11490960" cy="5408814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Westoxification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," "West-struck-ness" "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Westitis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", "Euromania",  "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Occidentosis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„</a:t>
            </a:r>
            <a:r>
              <a:rPr lang="cs-CZ" b="0" i="0" dirty="0"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Occidentóza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nákaza Západem, „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západóza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“, „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westománie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“,  „pobláznění západem“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nepřiměřené ovlivňování Západem, „nakažení,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intoxifikace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“ původní perské kultury (přeneseně i jiné kultury)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výklad. slovník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Farhang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-e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bozorg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-e </a:t>
            </a:r>
            <a:r>
              <a:rPr lang="cs-CZ" b="0" i="1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sochan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Hasana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Anvarího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„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být pod kulturním a myšlenkovým vlivem západních zemí ( evropských a amerických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r>
              <a:rPr lang="cs-CZ" b="0" i="0" dirty="0">
                <a:effectLst/>
                <a:latin typeface="Calibri" panose="020F0502020204030204" pitchFamily="34" charset="0"/>
              </a:rPr>
              <a:t>)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termín - </a:t>
            </a:r>
            <a:r>
              <a:rPr lang="cs-CZ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Ahmad </a:t>
            </a:r>
            <a:r>
              <a:rPr lang="cs-CZ" b="1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Fárid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(z. 1994) – profesor Teherán. univerzity, prominentní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írán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filozof, snaha o syntézu V a Z myšlení 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cs-CZ" b="0" i="0" dirty="0">
              <a:effectLst/>
              <a:latin typeface="Calibri" panose="020F0502020204030204" pitchFamily="34" charset="0"/>
            </a:endParaRPr>
          </a:p>
          <a:p>
            <a:r>
              <a:rPr lang="cs-CZ" dirty="0"/>
              <a:t>AA: varování před přetvářením národa i kultury na něco, co nemá ani ryze íránské ani ryze západní rysy. </a:t>
            </a:r>
          </a:p>
          <a:p>
            <a:r>
              <a:rPr lang="cs-CZ" dirty="0"/>
              <a:t>tento stav společnosti přirovnává k vyprávění </a:t>
            </a:r>
            <a:r>
              <a:rPr lang="cs-CZ" dirty="0" err="1"/>
              <a:t>Rúmího</a:t>
            </a:r>
            <a:r>
              <a:rPr lang="cs-CZ" dirty="0"/>
              <a:t>: vrána, která se zhlédla v elegantní chůzi jeřába. </a:t>
            </a:r>
          </a:p>
          <a:p>
            <a:r>
              <a:rPr lang="cs-CZ" dirty="0"/>
              <a:t>kontrast V a Z – dříve docházelo k plodné kulturní výměně, V ale se svým pocitem méněcennosti, podřízenosti a zpátečnictví vše slepě kopíruje.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přirovnává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Gh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k nemoci, která zabíjí zrno zevnitř.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hovoří o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diploma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nemoci – honba za tituly</a:t>
            </a:r>
            <a:r>
              <a:rPr lang="en-US" b="0" i="0" dirty="0"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7266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5636" y="228601"/>
            <a:ext cx="10938164" cy="42602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5636" y="935182"/>
            <a:ext cx="10938164" cy="5241781"/>
          </a:xfrm>
        </p:spPr>
        <p:txBody>
          <a:bodyPr>
            <a:normAutofit/>
          </a:bodyPr>
          <a:lstStyle/>
          <a:p>
            <a:r>
              <a:rPr lang="cs-CZ" dirty="0"/>
              <a:t>Stěžejní dílo s přesahem do mnoha oblastí </a:t>
            </a:r>
            <a:r>
              <a:rPr lang="cs-CZ" dirty="0" err="1"/>
              <a:t>írán</a:t>
            </a:r>
            <a:r>
              <a:rPr lang="cs-CZ" dirty="0"/>
              <a:t>. myšlení</a:t>
            </a:r>
          </a:p>
          <a:p>
            <a:r>
              <a:rPr lang="cs-CZ" dirty="0"/>
              <a:t>obrovský vliv na formování myšlení celé jedné generace 60. a 70. let. Vliv na </a:t>
            </a:r>
            <a:r>
              <a:rPr lang="cs-CZ" dirty="0" err="1"/>
              <a:t>isl</a:t>
            </a:r>
            <a:r>
              <a:rPr lang="cs-CZ" dirty="0"/>
              <a:t>. revoluci</a:t>
            </a:r>
          </a:p>
          <a:p>
            <a:r>
              <a:rPr lang="cs-CZ" dirty="0" err="1"/>
              <a:t>Kamrán</a:t>
            </a:r>
            <a:r>
              <a:rPr lang="cs-CZ" dirty="0"/>
              <a:t> </a:t>
            </a:r>
            <a:r>
              <a:rPr lang="cs-CZ" dirty="0" err="1"/>
              <a:t>Talattof</a:t>
            </a:r>
            <a:r>
              <a:rPr lang="cs-CZ" dirty="0"/>
              <a:t>: „</a:t>
            </a:r>
            <a:r>
              <a:rPr lang="cs-CZ" i="1" dirty="0"/>
              <a:t>nejznámější, nejcitovanější text týkající se nově se objevujícího se diskurzu rozčarování z kouzla modernity</a:t>
            </a:r>
            <a:r>
              <a:rPr lang="cs-CZ" dirty="0"/>
              <a:t>“</a:t>
            </a:r>
          </a:p>
          <a:p>
            <a:endParaRPr lang="cs-CZ" dirty="0"/>
          </a:p>
          <a:p>
            <a:r>
              <a:rPr lang="cs-CZ" dirty="0"/>
              <a:t>1961 nelegálně vydány části </a:t>
            </a:r>
            <a:r>
              <a:rPr lang="cs-CZ" dirty="0" err="1"/>
              <a:t>Gh</a:t>
            </a:r>
            <a:r>
              <a:rPr lang="cs-CZ" dirty="0"/>
              <a:t>, 1962 vyšlo dílo celé, pak zakázáno. </a:t>
            </a:r>
          </a:p>
          <a:p>
            <a:r>
              <a:rPr lang="cs-CZ" dirty="0"/>
              <a:t>Esej se velmi rychle rozšířila, pro řadu intelektuálů „posvátná kniha“, vynesla </a:t>
            </a:r>
            <a:r>
              <a:rPr lang="cs-CZ" dirty="0" err="1"/>
              <a:t>Ál</a:t>
            </a:r>
            <a:r>
              <a:rPr lang="cs-CZ" dirty="0"/>
              <a:t>-e Ahmada do popředí kritiků poměrů </a:t>
            </a:r>
          </a:p>
          <a:p>
            <a:r>
              <a:rPr lang="cs-CZ" dirty="0"/>
              <a:t>po </a:t>
            </a:r>
            <a:r>
              <a:rPr lang="cs-CZ" dirty="0" err="1"/>
              <a:t>Isl</a:t>
            </a:r>
            <a:r>
              <a:rPr lang="cs-CZ" dirty="0"/>
              <a:t>. revoluci termín opětovně vzkříšen, snaha legitimizovat úsilí o dosažení </a:t>
            </a:r>
            <a:r>
              <a:rPr lang="cs-CZ" dirty="0" err="1"/>
              <a:t>ekon</a:t>
            </a:r>
            <a:r>
              <a:rPr lang="cs-CZ" dirty="0"/>
              <a:t>. soběstačnosti</a:t>
            </a:r>
          </a:p>
          <a:p>
            <a:r>
              <a:rPr lang="cs-CZ" dirty="0" err="1"/>
              <a:t>ulammá</a:t>
            </a:r>
            <a:r>
              <a:rPr lang="cs-CZ" dirty="0"/>
              <a:t> – v GH Ahmad ještě popírá jakoukoliv jejich pozitivní roli v potlačování GH. </a:t>
            </a:r>
          </a:p>
          <a:p>
            <a:r>
              <a:rPr lang="cs-CZ" dirty="0"/>
              <a:t>Dnes nový termín – </a:t>
            </a:r>
            <a:r>
              <a:rPr lang="cs-CZ" dirty="0" err="1"/>
              <a:t>šarqzadegí</a:t>
            </a:r>
            <a:r>
              <a:rPr lang="cs-CZ" dirty="0"/>
              <a:t> – zasahování Číny do </a:t>
            </a:r>
            <a:r>
              <a:rPr lang="cs-CZ" dirty="0" err="1"/>
              <a:t>írán</a:t>
            </a:r>
            <a:r>
              <a:rPr lang="cs-CZ" dirty="0"/>
              <a:t>. ekonomiky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5062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645" y="176646"/>
            <a:ext cx="11177155" cy="40524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6646" y="904009"/>
            <a:ext cx="10515600" cy="5272954"/>
          </a:xfrm>
        </p:spPr>
        <p:txBody>
          <a:bodyPr>
            <a:normAutofit/>
          </a:bodyPr>
          <a:lstStyle/>
          <a:p>
            <a:r>
              <a:rPr lang="cs-CZ" dirty="0"/>
              <a:t>řada uváděných argumentů snadno vyvratitelná a zpochybnitelná X mnoho nových myšlenek – přehodnocení </a:t>
            </a:r>
            <a:r>
              <a:rPr lang="cs-CZ" dirty="0" err="1"/>
              <a:t>safíjovské</a:t>
            </a:r>
            <a:r>
              <a:rPr lang="cs-CZ" dirty="0"/>
              <a:t>  dynastie a jejího prospěchu pro Írán – že </a:t>
            </a:r>
            <a:r>
              <a:rPr lang="cs-CZ" dirty="0" err="1"/>
              <a:t>Safíjovci</a:t>
            </a:r>
            <a:r>
              <a:rPr lang="cs-CZ" dirty="0"/>
              <a:t> zničili islámskou jednotu kvůli svým mocenským zájmům. Kriticky se také obrací ke konstituční revoluci.</a:t>
            </a:r>
          </a:p>
          <a:p>
            <a:r>
              <a:rPr lang="cs-CZ" dirty="0"/>
              <a:t>vzestup Rezy Šáha – pouze díky Britům – typická konspirace –britská potřeba ropy po 1. svět. válce vedla Brity ke snaze ustanovit v Persii pevnou, stabilní vládu, jejímž prostřednictvím by mohly kontrolovat a ovládat.</a:t>
            </a:r>
          </a:p>
          <a:p>
            <a:r>
              <a:rPr lang="cs-CZ" dirty="0"/>
              <a:t>nejpřímější kritika šáha: kritika jeho ropného ustupování USA (dohoda s velmocemi roku 54)</a:t>
            </a:r>
          </a:p>
          <a:p>
            <a:r>
              <a:rPr lang="cs-CZ" dirty="0"/>
              <a:t>velká kritika navrátivších se Íránců ze Západu – hlavně těch, co se tam vzdělali – že se stávají „vládními dřevy“….chtě nechtě agenty Z….navrhuje zastavit odliv studentů na Z aspoň na 20 let – místo toho je posílat do Indie a Japonska – které dle jeho názoru se dobře vyrovnaly s technologickými výpůjčkami. </a:t>
            </a:r>
          </a:p>
          <a:p>
            <a:r>
              <a:rPr lang="cs-CZ" dirty="0"/>
              <a:t>musí se vytvořit balanc mezi </a:t>
            </a:r>
            <a:r>
              <a:rPr lang="cs-CZ" dirty="0" err="1"/>
              <a:t>westoxifikovanými</a:t>
            </a:r>
            <a:r>
              <a:rPr lang="cs-CZ" dirty="0"/>
              <a:t> </a:t>
            </a:r>
            <a:r>
              <a:rPr lang="cs-CZ" dirty="0" err="1"/>
              <a:t>íránci</a:t>
            </a:r>
            <a:r>
              <a:rPr lang="cs-CZ" dirty="0"/>
              <a:t> a </a:t>
            </a:r>
            <a:r>
              <a:rPr lang="cs-CZ" dirty="0" err="1"/>
              <a:t>easttoxikovanými</a:t>
            </a:r>
            <a:r>
              <a:rPr lang="cs-CZ" dirty="0"/>
              <a:t>, kteří budou utvářeni v budoucnu.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8161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8BB14C-B86C-EA09-ABCA-7EEEA2C37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414046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E9F858-0BE0-DB03-4D31-A20AAB209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239520"/>
            <a:ext cx="11247120" cy="5293360"/>
          </a:xfrm>
        </p:spPr>
        <p:txBody>
          <a:bodyPr/>
          <a:lstStyle/>
          <a:p>
            <a:r>
              <a:rPr lang="cs-CZ" b="1" dirty="0"/>
              <a:t>Zásadní role islámu – jakožto vlivná síla, která může vzdorovat Západu!</a:t>
            </a:r>
          </a:p>
          <a:p>
            <a:r>
              <a:rPr lang="cs-CZ" dirty="0"/>
              <a:t>adoruje kleriky jako </a:t>
            </a:r>
            <a:r>
              <a:rPr lang="cs-CZ" dirty="0" err="1"/>
              <a:t>Fazlolláh</a:t>
            </a:r>
            <a:r>
              <a:rPr lang="cs-CZ" dirty="0"/>
              <a:t> </a:t>
            </a:r>
            <a:r>
              <a:rPr lang="cs-CZ" dirty="0" err="1"/>
              <a:t>Núrí</a:t>
            </a:r>
            <a:r>
              <a:rPr lang="cs-CZ" dirty="0"/>
              <a:t> (popraven konstitucionalisty r. 1909) jakožto údajného hrdinu vzdorujícímu </a:t>
            </a:r>
            <a:r>
              <a:rPr lang="cs-CZ" dirty="0" err="1"/>
              <a:t>gh</a:t>
            </a:r>
            <a:r>
              <a:rPr lang="cs-CZ" dirty="0"/>
              <a:t>: „</a:t>
            </a:r>
            <a:r>
              <a:rPr lang="cs-CZ" i="1" dirty="0"/>
              <a:t>Pro mě představuje mrtvola tohoto skvělého muže, houpající se na šibenici, prapor zvedající se nad touto zemí pod </a:t>
            </a:r>
            <a:r>
              <a:rPr lang="cs-CZ" i="1" dirty="0" err="1"/>
              <a:t>dvouseti</a:t>
            </a:r>
            <a:r>
              <a:rPr lang="cs-CZ" i="1" dirty="0"/>
              <a:t> letech a symbolizující dominanci Západu.</a:t>
            </a:r>
            <a:r>
              <a:rPr lang="cs-CZ" dirty="0"/>
              <a:t>“</a:t>
            </a:r>
          </a:p>
          <a:p>
            <a:endParaRPr lang="cs-CZ" dirty="0"/>
          </a:p>
          <a:p>
            <a:pPr lvl="0"/>
            <a:r>
              <a:rPr lang="cs-CZ" dirty="0"/>
              <a:t>Jakási prognóza budoucího vývoje – </a:t>
            </a:r>
            <a:r>
              <a:rPr lang="cs-CZ" b="1" dirty="0"/>
              <a:t>„že 90 procent obyvatel žije podle náboženských regulí a kritérií“</a:t>
            </a:r>
            <a:r>
              <a:rPr lang="cs-CZ" dirty="0"/>
              <a:t> – </a:t>
            </a:r>
          </a:p>
          <a:p>
            <a:pPr lvl="0"/>
            <a:r>
              <a:rPr lang="cs-CZ" dirty="0"/>
              <a:t>„kdyby si náboženský establishment uvědomil, jaký „klenot“ se nachází v srdcích jeho lidu, jako semeno budoucího vzdoru a povstání proti nadvládě utlačovatelů a zkorumpovaných vládců….a že není nutné poslouchat vůdce…“</a:t>
            </a:r>
          </a:p>
          <a:p>
            <a:r>
              <a:rPr lang="cs-CZ" dirty="0"/>
              <a:t>P</a:t>
            </a:r>
            <a:r>
              <a:rPr lang="cs-CZ" b="1" dirty="0"/>
              <a:t>řerod nejprve levicového, posléze sociálního demokrata</a:t>
            </a:r>
            <a:r>
              <a:rPr lang="cs-CZ" dirty="0"/>
              <a:t>, který odsuzoval islám, aby ho později akceptoval jako jediný obranyschopný prostředek v zemi, dokonale odrážel ideové proměny íránské intelektuální sféry i celkové klima ve společnosti.  </a:t>
            </a:r>
          </a:p>
          <a:p>
            <a:pPr lvl="0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6182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40435"/>
            <a:ext cx="10345882" cy="289501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9773" y="852055"/>
            <a:ext cx="11094027" cy="5694218"/>
          </a:xfrm>
        </p:spPr>
        <p:txBody>
          <a:bodyPr>
            <a:normAutofit/>
          </a:bodyPr>
          <a:lstStyle/>
          <a:p>
            <a:r>
              <a:rPr lang="cs-CZ" dirty="0"/>
              <a:t>termín </a:t>
            </a:r>
            <a:r>
              <a:rPr lang="cs-CZ" b="1" i="1" dirty="0" err="1"/>
              <a:t>mášínzadegí</a:t>
            </a:r>
            <a:r>
              <a:rPr lang="cs-CZ" b="1" i="1" dirty="0"/>
              <a:t> </a:t>
            </a:r>
            <a:r>
              <a:rPr lang="fa-IR" b="1" i="1" dirty="0" err="1"/>
              <a:t>ماشینزدگی</a:t>
            </a:r>
            <a:r>
              <a:rPr lang="fa-IR" b="1" i="1" dirty="0"/>
              <a:t> </a:t>
            </a:r>
            <a:r>
              <a:rPr lang="cs-CZ" b="1" dirty="0"/>
              <a:t> </a:t>
            </a:r>
            <a:r>
              <a:rPr lang="cs-CZ" dirty="0"/>
              <a:t>– západní dominance Íránu pramení z jeho vlastnictví strojních technologií a moderní vědy. </a:t>
            </a:r>
          </a:p>
          <a:p>
            <a:r>
              <a:rPr lang="cs-CZ" dirty="0"/>
              <a:t>Západ podstrkuje své stroje Íránu, aby jej mohl ovládat. </a:t>
            </a:r>
          </a:p>
          <a:p>
            <a:r>
              <a:rPr lang="cs-CZ" dirty="0"/>
              <a:t>Z země vyvinuly technologie, které výrazně zvýšily životní úroveň jejich obyvatel a umožnily jim ovládnout méně vyvinuté země. </a:t>
            </a:r>
          </a:p>
          <a:p>
            <a:r>
              <a:rPr lang="cs-CZ" dirty="0"/>
              <a:t>K ovládnutí též instituce, jako je UNESCO nebo FAO</a:t>
            </a:r>
          </a:p>
          <a:p>
            <a:r>
              <a:rPr lang="cs-CZ" dirty="0"/>
              <a:t>stroje a výdobytky Západu udělaly ze zemí, jako je Írán, závislé a neschopné ubránit svou národní identitu. </a:t>
            </a:r>
          </a:p>
          <a:p>
            <a:r>
              <a:rPr lang="cs-CZ" dirty="0"/>
              <a:t>Tak dlouho, jak budou východní země odebírat „stroje“, které pro </a:t>
            </a:r>
            <a:r>
              <a:rPr lang="cs-CZ" dirty="0" err="1"/>
              <a:t>Ál</a:t>
            </a:r>
            <a:r>
              <a:rPr lang="cs-CZ" dirty="0"/>
              <a:t>-e Ahmada symbolizují nadvládu, tak dlouho zůstanou nakažené Západem. </a:t>
            </a:r>
          </a:p>
          <a:p>
            <a:r>
              <a:rPr lang="cs-CZ" dirty="0"/>
              <a:t>Západ postoupil na Východ, aby našel odbytiště pro své výrobky a tím si zajistil ekonomický vzestup (př. z Konga).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1805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72F8E0-2A8E-2AE6-E338-2DCD127FC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642594"/>
            <a:ext cx="10698480" cy="647726"/>
          </a:xfrm>
        </p:spPr>
        <p:txBody>
          <a:bodyPr>
            <a:normAutofit fontScale="90000"/>
          </a:bodyPr>
          <a:lstStyle/>
          <a:p>
            <a:r>
              <a:rPr lang="cs-CZ" dirty="0"/>
              <a:t>Angažovaná literatura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141030-8E10-400C-F92B-E5D4CAFDE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280" y="1381760"/>
            <a:ext cx="8321040" cy="4998720"/>
          </a:xfrm>
        </p:spPr>
        <p:txBody>
          <a:bodyPr>
            <a:normAutofit/>
          </a:bodyPr>
          <a:lstStyle/>
          <a:p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ta´ahod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-e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adabí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ar-S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تعهد ادبی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angažovaná literatura,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adabiját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-e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mota´ahed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dirty="0">
                <a:latin typeface="Times New Roman" panose="02020603050405020304" pitchFamily="18" charset="0"/>
                <a:ea typeface="Times New Roman" panose="02020603050405020304" pitchFamily="18" charset="0"/>
              </a:rPr>
              <a:t>ادبیات متعهد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 err="1"/>
              <a:t>Kamran</a:t>
            </a:r>
            <a:r>
              <a:rPr lang="cs-CZ" b="1" dirty="0"/>
              <a:t> </a:t>
            </a:r>
            <a:r>
              <a:rPr lang="cs-CZ" b="1" dirty="0" err="1"/>
              <a:t>Talattof</a:t>
            </a:r>
            <a:r>
              <a:rPr lang="cs-CZ" dirty="0"/>
              <a:t>: moderní perská literatura vzniká jako </a:t>
            </a:r>
            <a:r>
              <a:rPr lang="cs-CZ" b="1" dirty="0"/>
              <a:t>neautonomní diskurz</a:t>
            </a:r>
            <a:r>
              <a:rPr lang="cs-CZ" dirty="0"/>
              <a:t>: literatura není oddělena od společnosti, ale plní </a:t>
            </a:r>
            <a:r>
              <a:rPr lang="cs-CZ" b="1" dirty="0"/>
              <a:t>kritickou a transformační funkci</a:t>
            </a:r>
            <a:r>
              <a:rPr lang="cs-CZ" dirty="0"/>
              <a:t> .</a:t>
            </a:r>
          </a:p>
          <a:p>
            <a:r>
              <a:rPr lang="cs-CZ" b="1" dirty="0"/>
              <a:t>Dvojí pojetí </a:t>
            </a:r>
            <a:r>
              <a:rPr lang="cs-CZ" b="1" dirty="0" err="1"/>
              <a:t>taʿahhod</a:t>
            </a:r>
            <a:r>
              <a:rPr lang="cs-CZ" b="1" dirty="0"/>
              <a:t>:</a:t>
            </a:r>
            <a:br>
              <a:rPr lang="cs-CZ" dirty="0"/>
            </a:br>
            <a:r>
              <a:rPr lang="cs-CZ" dirty="0"/>
              <a:t>– úzké → </a:t>
            </a:r>
            <a:r>
              <a:rPr lang="cs-CZ" b="1" dirty="0"/>
              <a:t>ideologicky vyhraněná literatura (marxismus, vliv </a:t>
            </a:r>
            <a:r>
              <a:rPr lang="cs-CZ" b="1" dirty="0" err="1"/>
              <a:t>Tudeh</a:t>
            </a:r>
            <a:r>
              <a:rPr lang="cs-CZ" b="1" dirty="0"/>
              <a:t> Party)</a:t>
            </a:r>
            <a:br>
              <a:rPr lang="cs-CZ" dirty="0"/>
            </a:br>
            <a:r>
              <a:rPr lang="cs-CZ" dirty="0"/>
              <a:t>– širší → </a:t>
            </a:r>
            <a:r>
              <a:rPr lang="cs-CZ" b="1" dirty="0"/>
              <a:t>etická odpovědnost intelektuála artikulovat sociální realitu</a:t>
            </a:r>
            <a:r>
              <a:rPr lang="cs-CZ" dirty="0"/>
              <a:t> (</a:t>
            </a:r>
            <a:r>
              <a:rPr lang="cs-CZ" dirty="0" err="1"/>
              <a:t>Karimi-Hakkak</a:t>
            </a:r>
            <a:r>
              <a:rPr lang="cs-CZ" dirty="0"/>
              <a:t>)</a:t>
            </a:r>
          </a:p>
          <a:p>
            <a:r>
              <a:rPr lang="cs-CZ" dirty="0"/>
              <a:t>→ angažovanost = </a:t>
            </a:r>
            <a:r>
              <a:rPr lang="cs-CZ" b="1" dirty="0"/>
              <a:t>strukturální rys moderní íránské literatury</a:t>
            </a:r>
            <a:r>
              <a:rPr lang="cs-CZ" dirty="0"/>
              <a:t>, nikoli pouze import </a:t>
            </a:r>
            <a:r>
              <a:rPr lang="cs-CZ" dirty="0" err="1"/>
              <a:t>sartrismu</a:t>
            </a:r>
            <a:endParaRPr lang="cs-CZ" dirty="0"/>
          </a:p>
          <a:p>
            <a:r>
              <a:rPr lang="cs-CZ" b="1" dirty="0"/>
              <a:t>Sociální role autora (</a:t>
            </a:r>
            <a:r>
              <a:rPr lang="cs-CZ" dirty="0" err="1"/>
              <a:t>Homa</a:t>
            </a:r>
            <a:r>
              <a:rPr lang="cs-CZ" dirty="0"/>
              <a:t> </a:t>
            </a:r>
            <a:r>
              <a:rPr lang="cs-CZ" dirty="0" err="1"/>
              <a:t>Katouzian</a:t>
            </a:r>
            <a:r>
              <a:rPr lang="cs-CZ" b="1" dirty="0"/>
              <a:t>):</a:t>
            </a:r>
            <a:br>
              <a:rPr lang="cs-CZ" dirty="0"/>
            </a:br>
            <a:r>
              <a:rPr lang="cs-CZ" dirty="0"/>
              <a:t>autor vstupuje do veřejného prostoru jako </a:t>
            </a:r>
            <a:r>
              <a:rPr lang="cs-CZ" b="1" dirty="0"/>
              <a:t>„svědomí společnosti“</a:t>
            </a:r>
            <a:br>
              <a:rPr lang="cs-CZ" dirty="0"/>
            </a:br>
            <a:r>
              <a:rPr lang="cs-CZ" dirty="0"/>
              <a:t>→ literatura supluje slabou občanskou sféru</a:t>
            </a:r>
            <a:br>
              <a:rPr lang="cs-CZ" dirty="0"/>
            </a:br>
            <a:r>
              <a:rPr lang="cs-CZ" dirty="0"/>
              <a:t>→ kritika elit a tradicionalismu = součást projektu </a:t>
            </a:r>
            <a:r>
              <a:rPr lang="cs-CZ" b="1" dirty="0"/>
              <a:t>modernizace společnosti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3C88326-DFFC-DAD6-8E2E-96B0D1366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334" y="346980"/>
            <a:ext cx="3062386" cy="299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191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580B41-2398-0036-F6FA-636C9AE27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13486"/>
          </a:xfrm>
        </p:spPr>
        <p:txBody>
          <a:bodyPr>
            <a:normAutofit/>
          </a:bodyPr>
          <a:lstStyle/>
          <a:p>
            <a:r>
              <a:rPr lang="cs-CZ" sz="2400" dirty="0"/>
              <a:t>Překlad </a:t>
            </a:r>
            <a:r>
              <a:rPr lang="cs-CZ" sz="2400" dirty="0" err="1"/>
              <a:t>Gh</a:t>
            </a:r>
            <a:r>
              <a:rPr lang="cs-CZ" sz="2400" dirty="0"/>
              <a:t>. 1983: </a:t>
            </a:r>
            <a:r>
              <a:rPr lang="cs-CZ" sz="2400" i="1" dirty="0" err="1"/>
              <a:t>translated</a:t>
            </a:r>
            <a:r>
              <a:rPr lang="cs-CZ" sz="2400" i="1" dirty="0"/>
              <a:t> by R. Campbell</a:t>
            </a:r>
            <a:br>
              <a:rPr lang="cs-CZ" sz="2400" i="1" dirty="0"/>
            </a:br>
            <a:r>
              <a:rPr lang="en-US" sz="2400" i="1" dirty="0"/>
              <a:t>Annotations and Introduction by Hamid Algar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41BD61-9C43-D079-6128-AF1699DB1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520" y="1656080"/>
            <a:ext cx="10647680" cy="4378960"/>
          </a:xfrm>
        </p:spPr>
        <p:txBody>
          <a:bodyPr>
            <a:normAutofit/>
          </a:bodyPr>
          <a:lstStyle/>
          <a:p>
            <a:r>
              <a:rPr lang="cs-CZ" i="1" dirty="0" err="1"/>
              <a:t>Occidentosis</a:t>
            </a:r>
            <a:r>
              <a:rPr lang="cs-CZ" dirty="0"/>
              <a:t> je nejznámějším a nejvlivnějším dílem íránského intelektuála a spisovatele </a:t>
            </a:r>
            <a:r>
              <a:rPr lang="cs-CZ" dirty="0" err="1"/>
              <a:t>Džalála</a:t>
            </a:r>
            <a:r>
              <a:rPr lang="cs-CZ" dirty="0"/>
              <a:t> </a:t>
            </a:r>
            <a:r>
              <a:rPr lang="cs-CZ" dirty="0" err="1"/>
              <a:t>Ála</a:t>
            </a:r>
            <a:r>
              <a:rPr lang="cs-CZ" dirty="0"/>
              <a:t>-e Ahmada. V jistém smyslu jde o záznam osobní cesty k novému porozumění íránské společnosti a jejím dějinám, avšak vzhledem k tomu, že vyvolalo širokou a nadšenou odezvu (do té míry, že novotvar z jeho názvu trvale vstoupil do perského jazyka), lze jej chápat také jako dokument ideového kvasu, který nakonec vedl k revoluci.</a:t>
            </a:r>
          </a:p>
          <a:p>
            <a:r>
              <a:rPr lang="cs-CZ" dirty="0"/>
              <a:t>Při četbě </a:t>
            </a:r>
            <a:r>
              <a:rPr lang="cs-CZ" i="1" dirty="0" err="1"/>
              <a:t>Gharbzadegí</a:t>
            </a:r>
            <a:r>
              <a:rPr lang="cs-CZ" dirty="0"/>
              <a:t> je důležité mít na paměti, že její autor nebyl ani historikem, ani ideologem. Byl to člověk, který po dvou desetiletích přemýšlení a experimentování objevil důležitou a zásadní pravdu o své společnosti – její katastrofální podřízenost Západu ve všech oblastech – a spěchal tuto pravdu sdělit ostatním. Neměl ani čas, ani trpělivost věnovat se pečlivému historickému bádání a na některých místech knihy dokonce vyzývá čtenáře, aby si historické důkazy pro určitá tvrzení sami dohledali. Pokud jde o vyvozování závěrů a formulování řešení, i tento úkol přenechával svým čtenářům, ačkoli je zřejmé, že před nimi načrtl určitý směr.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6817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037557B-A47F-47A7-8DBA-525641AF9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94973E-A242-430D-8F06-23B4410AC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2D3738A-DFCD-4789-96D1-08822F65C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cs-CZ" sz="37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Bozorg</a:t>
            </a:r>
            <a:r>
              <a:rPr lang="cs-CZ" sz="37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700" b="1" u="sng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Alaví</a:t>
            </a:r>
            <a:r>
              <a:rPr lang="cs-CZ" sz="3700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(1904 –1997),</a:t>
            </a:r>
            <a:r>
              <a:rPr lang="cs-CZ" sz="37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3700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بزرگ علوی</a:t>
            </a:r>
            <a:r>
              <a:rPr lang="cs-CZ" sz="3700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cs-CZ" sz="3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37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C720FF-B5BA-43B5-8808-A88769E91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32" y="1869440"/>
            <a:ext cx="7352738" cy="4541520"/>
          </a:xfrm>
        </p:spPr>
        <p:txBody>
          <a:bodyPr>
            <a:normAutofit fontScale="92500" lnSpcReduction="20000"/>
          </a:bodyPr>
          <a:lstStyle/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Prozaik, levicový intelektuál 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Patřil k zakládajícím osobnostem strany </a:t>
            </a: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Túde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 V německém exilu, krátce se vrátil na revoluci, pak ale 1980 opět do Německa návrat - deziluze 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Řada děl s levicovou tématikou 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Nejoceňovanější dílo: </a:t>
            </a:r>
            <a:r>
              <a:rPr lang="fa-I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چشمهایش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- 1952 – v IR vyšlo, ale pak zakázáno. </a:t>
            </a:r>
          </a:p>
          <a:p>
            <a:r>
              <a:rPr lang="cs-CZ" b="1" dirty="0" err="1"/>
              <a:t>Bozorg</a:t>
            </a:r>
            <a:r>
              <a:rPr lang="cs-CZ" b="1" dirty="0"/>
              <a:t> </a:t>
            </a:r>
            <a:r>
              <a:rPr lang="cs-CZ" b="1" dirty="0" err="1"/>
              <a:t>Alaví</a:t>
            </a:r>
            <a:r>
              <a:rPr lang="cs-CZ" b="1" dirty="0"/>
              <a:t> – „</a:t>
            </a:r>
            <a:r>
              <a:rPr lang="cs-CZ" b="1" dirty="0" err="1"/>
              <a:t>Čašmhāyeš</a:t>
            </a:r>
            <a:r>
              <a:rPr lang="cs-CZ" b="1" dirty="0"/>
              <a:t>“ (</a:t>
            </a:r>
            <a:r>
              <a:rPr lang="ar-OM" b="1" dirty="0"/>
              <a:t>چشم‌هایش / </a:t>
            </a:r>
            <a:r>
              <a:rPr lang="cs-CZ" b="1" dirty="0"/>
              <a:t>Její oči)</a:t>
            </a:r>
            <a:endParaRPr lang="cs-CZ" dirty="0"/>
          </a:p>
          <a:p>
            <a:r>
              <a:rPr lang="cs-CZ" dirty="0"/>
              <a:t>→ román o </a:t>
            </a:r>
            <a:r>
              <a:rPr lang="cs-CZ" b="1" dirty="0"/>
              <a:t>malíři a revolucionáři</a:t>
            </a:r>
            <a:r>
              <a:rPr lang="cs-CZ" dirty="0"/>
              <a:t>, jehož život je zpětně rekonstruován</a:t>
            </a:r>
            <a:br>
              <a:rPr lang="cs-CZ" dirty="0"/>
            </a:br>
            <a:r>
              <a:rPr lang="cs-CZ" dirty="0"/>
              <a:t>→ ústřední postava ženy (</a:t>
            </a:r>
            <a:r>
              <a:rPr lang="cs-CZ" dirty="0" err="1"/>
              <a:t>Farangís</a:t>
            </a:r>
            <a:r>
              <a:rPr lang="cs-CZ" dirty="0"/>
              <a:t>) propojuje </a:t>
            </a:r>
            <a:r>
              <a:rPr lang="cs-CZ" b="1" dirty="0"/>
              <a:t>lásku, umění a politiku</a:t>
            </a:r>
            <a:br>
              <a:rPr lang="cs-CZ" dirty="0"/>
            </a:br>
            <a:r>
              <a:rPr lang="cs-CZ" dirty="0"/>
              <a:t>→ klíčové téma: </a:t>
            </a:r>
            <a:r>
              <a:rPr lang="cs-CZ" b="1" dirty="0"/>
              <a:t>vztah mezi uměním a angažovaností</a:t>
            </a:r>
            <a:br>
              <a:rPr lang="cs-CZ" dirty="0"/>
            </a:br>
            <a:r>
              <a:rPr lang="cs-CZ" dirty="0"/>
              <a:t>→ motivy: </a:t>
            </a:r>
            <a:r>
              <a:rPr lang="cs-CZ" b="1" dirty="0"/>
              <a:t>zrada, věrnost ideálům, psychologie postav</a:t>
            </a:r>
            <a:br>
              <a:rPr lang="cs-CZ" dirty="0"/>
            </a:br>
            <a:r>
              <a:rPr lang="cs-CZ" dirty="0"/>
              <a:t>→ ukazuje, že angažovanost je </a:t>
            </a:r>
            <a:r>
              <a:rPr lang="cs-CZ" b="1" dirty="0"/>
              <a:t>vnitřní konflikt, ne propaganda</a:t>
            </a:r>
            <a:endParaRPr lang="cs-CZ" dirty="0"/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Alaví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přes problematickou levicovou orientaci pokládán za jednoho z předních autorů moderního prozaického psaní v IR. 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pic>
        <p:nvPicPr>
          <p:cNvPr id="5" name="Obrázek 4" descr="Obsah obrázku muž, vázanka, osoba, interiér&#10;&#10;Popis byl vytvořen automaticky">
            <a:extLst>
              <a:ext uri="{FF2B5EF4-FFF2-40B4-BE49-F238E27FC236}">
                <a16:creationId xmlns:a16="http://schemas.microsoft.com/office/drawing/2014/main" id="{05387866-1AAC-462A-8798-0112EE9C2D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22" r="-2" b="-2"/>
          <a:stretch/>
        </p:blipFill>
        <p:spPr>
          <a:xfrm>
            <a:off x="8432800" y="484632"/>
            <a:ext cx="3274568" cy="566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5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7ACF21-38CA-499D-B875-19F519ABD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4160" y="382385"/>
            <a:ext cx="7456905" cy="1492132"/>
          </a:xfrm>
        </p:spPr>
        <p:txBody>
          <a:bodyPr>
            <a:normAutofit/>
          </a:bodyPr>
          <a:lstStyle/>
          <a:p>
            <a:r>
              <a:rPr lang="cs-CZ" sz="4700" b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Samad</a:t>
            </a:r>
            <a:r>
              <a:rPr lang="cs-CZ" sz="47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4700" b="1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Behrangí</a:t>
            </a:r>
            <a:r>
              <a:rPr lang="cs-CZ" sz="47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(1939-68) – </a:t>
            </a:r>
            <a:r>
              <a:rPr lang="fa-IR" sz="470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صمد </a:t>
            </a:r>
            <a:r>
              <a:rPr lang="fa-IR" sz="470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بهرنگی</a:t>
            </a:r>
            <a:endParaRPr lang="cs-CZ" sz="4700"/>
          </a:p>
        </p:txBody>
      </p:sp>
      <p:pic>
        <p:nvPicPr>
          <p:cNvPr id="5" name="Zástupný obsah 4" descr="Obsah obrázku text, interiér&#10;&#10;Popis byl vytvořen automaticky">
            <a:extLst>
              <a:ext uri="{FF2B5EF4-FFF2-40B4-BE49-F238E27FC236}">
                <a16:creationId xmlns:a16="http://schemas.microsoft.com/office/drawing/2014/main" id="{C77957BC-2791-4C62-86BE-20388C6E55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794" r="1" b="18379"/>
          <a:stretch/>
        </p:blipFill>
        <p:spPr>
          <a:xfrm>
            <a:off x="142239" y="221018"/>
            <a:ext cx="3680335" cy="3043144"/>
          </a:xfrm>
          <a:prstGeom prst="rect">
            <a:avLst/>
          </a:prstGeom>
        </p:spPr>
      </p:pic>
      <p:pic>
        <p:nvPicPr>
          <p:cNvPr id="1026" name="Picture 2" descr="ماهی سیاه کوچولو - ویکی‌پدیا، دانشنامهٔ آزاد">
            <a:extLst>
              <a:ext uri="{FF2B5EF4-FFF2-40B4-BE49-F238E27FC236}">
                <a16:creationId xmlns:a16="http://schemas.microsoft.com/office/drawing/2014/main" id="{BB56BAAA-11BD-4F87-B6D4-9CC55849D2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8" r="-2" b="10155"/>
          <a:stretch/>
        </p:blipFill>
        <p:spPr bwMode="auto">
          <a:xfrm>
            <a:off x="660935" y="3593839"/>
            <a:ext cx="3288268" cy="271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6F12EB5-74CF-4987-BC96-C12D86C4E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6880" y="1874517"/>
            <a:ext cx="7284185" cy="4005075"/>
          </a:xfrm>
        </p:spPr>
        <p:txBody>
          <a:bodyPr>
            <a:normAutofit fontScale="92500" lnSpcReduction="20000"/>
          </a:bodyPr>
          <a:lstStyle/>
          <a:p>
            <a:pPr marL="0" lvl="0" indent="0" rtl="0"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- pocházel z Tabrízu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ř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ada esejí kritizujících edukační systém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Překládal perské básníky do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azerí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r>
              <a:rPr lang="cs-CZ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n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ovela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Malá černá rybka   </a:t>
            </a:r>
            <a:r>
              <a:rPr lang="fa-I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ماهی سیاه کوچولو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kritická politická alegorie</a:t>
            </a:r>
          </a:p>
          <a:p>
            <a:pPr lvl="0"/>
            <a:r>
              <a:rPr lang="cs-CZ" dirty="0"/>
              <a:t>bezejmenná hrdinka, nevýznamná, téměř nicotná „malá černá rybka“ vybízí k odporu a odvaze. </a:t>
            </a:r>
          </a:p>
          <a:p>
            <a:pPr lvl="0"/>
            <a:r>
              <a:rPr lang="cs-CZ" dirty="0"/>
              <a:t>Sama se rozhoduje obětovat pro vyšší cíl. </a:t>
            </a:r>
          </a:p>
          <a:p>
            <a:pPr lvl="0"/>
            <a:r>
              <a:rPr lang="cs-CZ" dirty="0"/>
              <a:t>Je to pohádková balada plná filozofických rad, ale i sloganů revoluční agitace. </a:t>
            </a:r>
          </a:p>
          <a:p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ilustrátor – </a:t>
            </a:r>
            <a:r>
              <a:rPr lang="fa-I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فرشید </a:t>
            </a:r>
            <a:r>
              <a:rPr lang="fa-IR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مثقالی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Faršíd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Mesqálí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ocenění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tzv. </a:t>
            </a:r>
            <a:r>
              <a:rPr lang="cs-CZ" sz="1800" b="1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farhangíán</a:t>
            </a:r>
            <a:r>
              <a:rPr lang="cs-CZ" sz="1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 </a:t>
            </a:r>
            <a:r>
              <a:rPr lang="fa-IR" sz="18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فرهنگیآ</a:t>
            </a:r>
            <a:r>
              <a:rPr lang="fa-IR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ن</a:t>
            </a:r>
            <a:r>
              <a:rPr lang="fa-I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070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>
            <a:extLst>
              <a:ext uri="{FF2B5EF4-FFF2-40B4-BE49-F238E27FC236}">
                <a16:creationId xmlns:a16="http://schemas.microsoft.com/office/drawing/2014/main" id="{92D554F2-207A-6B8F-4E59-08C82633E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7" r="1800" b="2"/>
          <a:stretch>
            <a:fillRect/>
          </a:stretch>
        </p:blipFill>
        <p:spPr bwMode="auto">
          <a:xfrm>
            <a:off x="190846" y="1066800"/>
            <a:ext cx="3515253" cy="555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1" name="Rectangle 4110">
            <a:extLst>
              <a:ext uri="{FF2B5EF4-FFF2-40B4-BE49-F238E27FC236}">
                <a16:creationId xmlns:a16="http://schemas.microsoft.com/office/drawing/2014/main" id="{BE7270DF-375F-4ECC-989A-D033E481A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9465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8BF0365-5E8A-72B7-D068-CC4118ECC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114" y="237745"/>
            <a:ext cx="10113904" cy="829056"/>
          </a:xfrm>
        </p:spPr>
        <p:txBody>
          <a:bodyPr>
            <a:normAutofit/>
          </a:bodyPr>
          <a:lstStyle/>
          <a:p>
            <a:r>
              <a:rPr lang="pl-PL" sz="3200" b="1" dirty="0"/>
              <a:t>Angažovanost mimo levici: Ahmad Kasraví</a:t>
            </a:r>
            <a:endParaRPr lang="cs-CZ" sz="32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B0A247-2A29-5CEA-F6F7-8089A1058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8743" y="1328057"/>
            <a:ext cx="8452285" cy="521425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V 40. letech se v Íránu formují </a:t>
            </a:r>
            <a:r>
              <a:rPr lang="cs-CZ" b="1" dirty="0"/>
              <a:t>různé typy angažovanosti</a:t>
            </a:r>
            <a:r>
              <a:rPr lang="cs-CZ" dirty="0"/>
              <a:t>:</a:t>
            </a:r>
            <a:br>
              <a:rPr lang="cs-CZ" dirty="0"/>
            </a:br>
            <a:r>
              <a:rPr lang="cs-CZ" dirty="0"/>
              <a:t> – levicová (</a:t>
            </a:r>
            <a:r>
              <a:rPr lang="cs-CZ" dirty="0" err="1"/>
              <a:t>Túde</a:t>
            </a:r>
            <a:r>
              <a:rPr lang="cs-CZ" dirty="0"/>
              <a:t>, </a:t>
            </a:r>
            <a:r>
              <a:rPr lang="cs-CZ" dirty="0" err="1"/>
              <a:t>Mardom</a:t>
            </a:r>
            <a:r>
              <a:rPr lang="cs-CZ" dirty="0"/>
              <a:t>, kongres 1946)</a:t>
            </a:r>
            <a:br>
              <a:rPr lang="cs-CZ" dirty="0"/>
            </a:br>
            <a:r>
              <a:rPr lang="cs-CZ" dirty="0"/>
              <a:t> – </a:t>
            </a:r>
            <a:r>
              <a:rPr lang="cs-CZ" b="1" dirty="0" err="1"/>
              <a:t>Kasravího</a:t>
            </a:r>
            <a:r>
              <a:rPr lang="cs-CZ" b="1" dirty="0"/>
              <a:t> sekulárně-reformní kritika</a:t>
            </a:r>
            <a:br>
              <a:rPr lang="cs-CZ" dirty="0"/>
            </a:br>
            <a:r>
              <a:rPr lang="cs-CZ" dirty="0"/>
              <a:t> – později nábožensky reformní (</a:t>
            </a:r>
            <a:r>
              <a:rPr lang="cs-CZ" dirty="0" err="1"/>
              <a:t>Šarí´atí</a:t>
            </a:r>
            <a:r>
              <a:rPr lang="cs-CZ" dirty="0"/>
              <a:t>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b="1" dirty="0">
                <a:highlight>
                  <a:srgbClr val="FFFF00"/>
                </a:highlight>
              </a:rPr>
              <a:t>Ahmad </a:t>
            </a:r>
            <a:r>
              <a:rPr lang="cs-CZ" b="1" dirty="0" err="1">
                <a:highlight>
                  <a:srgbClr val="FFFF00"/>
                </a:highlight>
              </a:rPr>
              <a:t>Kasraví</a:t>
            </a:r>
            <a:r>
              <a:rPr lang="cs-CZ" b="1" dirty="0">
                <a:highlight>
                  <a:srgbClr val="FFFF00"/>
                </a:highlight>
              </a:rPr>
              <a:t> </a:t>
            </a:r>
            <a:r>
              <a:rPr lang="ar-SA" b="1" dirty="0"/>
              <a:t>احمد کسرو</a:t>
            </a:r>
            <a:r>
              <a:rPr lang="ar-OM" b="1" dirty="0"/>
              <a:t>ی </a:t>
            </a:r>
            <a:r>
              <a:rPr lang="cs-CZ" b="1" dirty="0"/>
              <a:t>1890 –1946)</a:t>
            </a:r>
            <a:r>
              <a:rPr lang="cs-CZ" dirty="0"/>
              <a:t> </a:t>
            </a:r>
          </a:p>
          <a:p>
            <a:pPr>
              <a:lnSpc>
                <a:spcPct val="90000"/>
              </a:lnSpc>
            </a:pPr>
            <a:r>
              <a:rPr lang="cs-CZ" b="1" dirty="0"/>
              <a:t>historik, lingvista a radikální reformátor</a:t>
            </a:r>
            <a:r>
              <a:rPr lang="cs-CZ" dirty="0"/>
              <a:t>, jedna z klíčových postav moderní íránské intelektuální scény.</a:t>
            </a:r>
            <a:br>
              <a:rPr lang="cs-CZ" dirty="0"/>
            </a:br>
            <a:r>
              <a:rPr lang="cs-CZ" dirty="0"/>
              <a:t>→ Pocházel z náboženského prostředí, ale postupně se od něj odvrátil a stal se výrazným </a:t>
            </a:r>
            <a:r>
              <a:rPr lang="cs-CZ" b="1" dirty="0"/>
              <a:t>kritikem duchovenstva a náboženství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→ Proslul jako autor prací o </a:t>
            </a:r>
            <a:r>
              <a:rPr lang="cs-CZ" b="1" dirty="0"/>
              <a:t>konstituční revoluci a Ázerbájdžánu</a:t>
            </a:r>
            <a:r>
              <a:rPr lang="cs-CZ" dirty="0"/>
              <a:t> a jako průkopník moderní íránské historiografie.</a:t>
            </a:r>
            <a:br>
              <a:rPr lang="cs-CZ" dirty="0"/>
            </a:br>
            <a:r>
              <a:rPr lang="cs-CZ" dirty="0"/>
              <a:t>→ Zkoumal </a:t>
            </a:r>
            <a:r>
              <a:rPr lang="cs-CZ" b="1" dirty="0"/>
              <a:t>staré </a:t>
            </a:r>
            <a:r>
              <a:rPr lang="cs-CZ" b="1" dirty="0" err="1"/>
              <a:t>ázerí</a:t>
            </a:r>
            <a:r>
              <a:rPr lang="cs-CZ" dirty="0"/>
              <a:t> a prosazoval jazykovou reformu jako součást </a:t>
            </a:r>
            <a:r>
              <a:rPr lang="cs-CZ" b="1" dirty="0"/>
              <a:t>národní identity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→ Ostře kritizoval </a:t>
            </a:r>
            <a:r>
              <a:rPr lang="cs-CZ" b="1" dirty="0" err="1"/>
              <a:t>šíismus</a:t>
            </a:r>
            <a:r>
              <a:rPr lang="cs-CZ" b="1" dirty="0"/>
              <a:t>, súfismus i klasickou literaturu</a:t>
            </a:r>
            <a:r>
              <a:rPr lang="cs-CZ" dirty="0"/>
              <a:t>, protože v nich viděl překážku kritického myšlení.</a:t>
            </a:r>
            <a:br>
              <a:rPr lang="cs-CZ" dirty="0"/>
            </a:br>
            <a:r>
              <a:rPr lang="cs-CZ" dirty="0"/>
              <a:t>→ Zdůrazňoval, že </a:t>
            </a:r>
            <a:r>
              <a:rPr lang="cs-CZ" b="1" dirty="0"/>
              <a:t>psaní má měnit společnost</a:t>
            </a:r>
            <a:r>
              <a:rPr lang="cs-CZ" dirty="0"/>
              <a:t> a že autor má nést odpovědnost vůči veřejnosti.</a:t>
            </a:r>
            <a:br>
              <a:rPr lang="cs-CZ" dirty="0"/>
            </a:br>
            <a:r>
              <a:rPr lang="cs-CZ" dirty="0"/>
              <a:t>→ Roku </a:t>
            </a:r>
            <a:r>
              <a:rPr lang="cs-CZ" b="1" dirty="0"/>
              <a:t>1946 byl zavražděn islamistickou skupinou</a:t>
            </a:r>
            <a:r>
              <a:rPr lang="cs-CZ" dirty="0"/>
              <a:t>, což z něj učinilo symbol střetu mezi </a:t>
            </a:r>
            <a:r>
              <a:rPr lang="cs-CZ" b="1" dirty="0"/>
              <a:t>sekulárním reformismem a náboženským </a:t>
            </a:r>
            <a:r>
              <a:rPr lang="cs-CZ" dirty="0"/>
              <a:t>radikalismem</a:t>
            </a:r>
          </a:p>
        </p:txBody>
      </p:sp>
    </p:spTree>
    <p:extLst>
      <p:ext uri="{BB962C8B-B14F-4D97-AF65-F5344CB8AC3E}">
        <p14:creationId xmlns:p14="http://schemas.microsoft.com/office/powerpoint/2010/main" val="2278518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6222E-C637-3939-455F-D28803F7C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960" y="254000"/>
            <a:ext cx="10810240" cy="680720"/>
          </a:xfrm>
        </p:spPr>
        <p:txBody>
          <a:bodyPr>
            <a:normAutofit/>
          </a:bodyPr>
          <a:lstStyle/>
          <a:p>
            <a:r>
              <a:rPr lang="cs-CZ" sz="2800" b="1" dirty="0"/>
              <a:t>40. léta: literatura jako veřejný a politický prostor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2608B5-BB58-9D92-78E0-2965B4743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960" y="934720"/>
            <a:ext cx="11430000" cy="566928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Po roce </a:t>
            </a:r>
            <a:r>
              <a:rPr lang="cs-CZ" b="1" dirty="0"/>
              <a:t>1941</a:t>
            </a:r>
            <a:r>
              <a:rPr lang="cs-CZ" dirty="0"/>
              <a:t> dochází k otevření veřejného prostoru (</a:t>
            </a:r>
            <a:r>
              <a:rPr lang="cs-CZ" b="1" dirty="0" err="1"/>
              <a:t>Ervand</a:t>
            </a:r>
            <a:r>
              <a:rPr lang="cs-CZ" b="1" dirty="0"/>
              <a:t> </a:t>
            </a:r>
            <a:r>
              <a:rPr lang="cs-CZ" b="1" dirty="0" err="1"/>
              <a:t>Abrahamian</a:t>
            </a:r>
            <a:r>
              <a:rPr lang="cs-CZ" dirty="0"/>
              <a:t>) → literatura se </a:t>
            </a:r>
            <a:r>
              <a:rPr lang="cs-CZ" b="1" dirty="0"/>
              <a:t>institucionalizuje</a:t>
            </a:r>
            <a:r>
              <a:rPr lang="cs-CZ" dirty="0"/>
              <a:t>: vznikají časopisy napojené na politické strany (</a:t>
            </a:r>
            <a:r>
              <a:rPr lang="cs-CZ" i="1" dirty="0" err="1"/>
              <a:t>Rúzgár</a:t>
            </a:r>
            <a:r>
              <a:rPr lang="cs-CZ" i="1" dirty="0"/>
              <a:t>-e </a:t>
            </a:r>
            <a:r>
              <a:rPr lang="cs-CZ" i="1" dirty="0" err="1"/>
              <a:t>nou</a:t>
            </a:r>
            <a:r>
              <a:rPr lang="cs-CZ" i="1" dirty="0"/>
              <a:t>, </a:t>
            </a:r>
            <a:r>
              <a:rPr lang="cs-CZ" i="1" dirty="0" err="1"/>
              <a:t>Pájám</a:t>
            </a:r>
            <a:r>
              <a:rPr lang="cs-CZ" i="1" dirty="0"/>
              <a:t>-e </a:t>
            </a:r>
            <a:r>
              <a:rPr lang="cs-CZ" i="1" dirty="0" err="1"/>
              <a:t>nou</a:t>
            </a:r>
            <a:r>
              <a:rPr lang="cs-CZ" i="1" dirty="0"/>
              <a:t>, </a:t>
            </a:r>
            <a:r>
              <a:rPr lang="cs-CZ" b="1" i="1" dirty="0" err="1"/>
              <a:t>Mardom</a:t>
            </a:r>
            <a:r>
              <a:rPr lang="cs-CZ" dirty="0"/>
              <a:t> (</a:t>
            </a:r>
            <a:r>
              <a:rPr lang="cs-CZ" dirty="0" err="1"/>
              <a:t>Túde</a:t>
            </a:r>
            <a:r>
              <a:rPr lang="cs-CZ" dirty="0"/>
              <a:t>), rozvíjí se překlad a formuje se nové čtenářské publikum</a:t>
            </a:r>
            <a:br>
              <a:rPr lang="cs-CZ" dirty="0"/>
            </a:br>
            <a:r>
              <a:rPr lang="cs-CZ" dirty="0"/>
              <a:t>→ literatura se poprvé stává </a:t>
            </a:r>
            <a:r>
              <a:rPr lang="cs-CZ" b="1" dirty="0"/>
              <a:t>součástí masové politické komunikace                           </a:t>
            </a:r>
          </a:p>
          <a:p>
            <a:pPr fontAlgn="base">
              <a:lnSpc>
                <a:spcPct val="90000"/>
              </a:lnSpc>
            </a:pPr>
            <a:r>
              <a:rPr lang="ar-OM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حزب توده ایران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Strana íránského lidu)</a:t>
            </a:r>
          </a:p>
          <a:p>
            <a:pPr fontAlgn="base">
              <a:lnSpc>
                <a:spcPct val="90000"/>
              </a:lnSpc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1946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Mardom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 jehož zakladatelům patřil i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Mansúr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Šakí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(1919-2000) – působil na FFUK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90000"/>
              </a:lnSpc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Přispívali i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Sádeq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Čúbak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Bozorg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Alaví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Nímá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Júšídž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jeho žák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Farejdún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Tavallalí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90000"/>
              </a:lnSpc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Časopis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Sochan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سخن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Džalál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Ál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-Ahmada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(1923 – 1969) </a:t>
            </a:r>
            <a:endParaRPr lang="cs-CZ" dirty="0"/>
          </a:p>
          <a:p>
            <a:r>
              <a:rPr lang="cs-CZ" b="1" dirty="0"/>
              <a:t>Překlad jako ideologický nástroj:</a:t>
            </a:r>
            <a:br>
              <a:rPr lang="cs-CZ" dirty="0"/>
            </a:br>
            <a:r>
              <a:rPr lang="cs-CZ" dirty="0"/>
              <a:t>sovětská literatura → realismus, kolektiv, třídní vědomí</a:t>
            </a:r>
            <a:br>
              <a:rPr lang="cs-CZ" dirty="0"/>
            </a:br>
            <a:r>
              <a:rPr lang="cs-CZ" dirty="0"/>
              <a:t>angloamerická literatura → modernismus, individualismus</a:t>
            </a:r>
            <a:br>
              <a:rPr lang="cs-CZ" dirty="0"/>
            </a:br>
            <a:r>
              <a:rPr lang="cs-CZ" dirty="0"/>
              <a:t>→ íránský literární prostor = </a:t>
            </a:r>
            <a:r>
              <a:rPr lang="cs-CZ" b="1" dirty="0"/>
              <a:t>pole střetu globálních ideologií</a:t>
            </a:r>
            <a:r>
              <a:rPr lang="cs-CZ" dirty="0"/>
              <a:t> (</a:t>
            </a:r>
            <a:r>
              <a:rPr lang="cs-CZ" dirty="0" err="1"/>
              <a:t>Kamran</a:t>
            </a:r>
            <a:r>
              <a:rPr lang="cs-CZ" dirty="0"/>
              <a:t> </a:t>
            </a:r>
            <a:r>
              <a:rPr lang="cs-CZ" dirty="0" err="1"/>
              <a:t>Talattof</a:t>
            </a:r>
            <a:r>
              <a:rPr lang="cs-CZ" dirty="0"/>
              <a:t>, </a:t>
            </a:r>
            <a:r>
              <a:rPr lang="cs-CZ" i="1" dirty="0" err="1"/>
              <a:t>Encyclopaedia</a:t>
            </a:r>
            <a:r>
              <a:rPr lang="cs-CZ" i="1" dirty="0"/>
              <a:t> </a:t>
            </a:r>
            <a:r>
              <a:rPr lang="cs-CZ" i="1" dirty="0" err="1"/>
              <a:t>Iranica</a:t>
            </a:r>
            <a:r>
              <a:rPr lang="cs-CZ" dirty="0"/>
              <a:t>)</a:t>
            </a:r>
          </a:p>
          <a:p>
            <a:r>
              <a:rPr lang="cs-CZ" b="1" dirty="0"/>
              <a:t>povídka jako dominantní forma (Ahmad </a:t>
            </a:r>
            <a:r>
              <a:rPr lang="cs-CZ" b="1" dirty="0" err="1"/>
              <a:t>Karimi-Hakkak</a:t>
            </a:r>
            <a:r>
              <a:rPr lang="cs-CZ" b="1" dirty="0"/>
              <a:t>):</a:t>
            </a:r>
            <a:br>
              <a:rPr lang="cs-CZ" dirty="0"/>
            </a:br>
            <a:r>
              <a:rPr lang="cs-CZ" dirty="0"/>
              <a:t>krátká forma → rychlá reakce na aktuální dění + publikace v tisku</a:t>
            </a:r>
            <a:br>
              <a:rPr lang="cs-CZ" dirty="0"/>
            </a:br>
            <a:r>
              <a:rPr lang="cs-CZ" dirty="0"/>
              <a:t>→ forma je </a:t>
            </a:r>
            <a:r>
              <a:rPr lang="cs-CZ" b="1" dirty="0"/>
              <a:t>funkčně spojená s angažovaností (</a:t>
            </a:r>
            <a:r>
              <a:rPr lang="cs-CZ" b="1" dirty="0" err="1"/>
              <a:t>taʿahhod</a:t>
            </a:r>
            <a:r>
              <a:rPr lang="cs-CZ" b="1" dirty="0"/>
              <a:t>)</a:t>
            </a:r>
            <a:endParaRPr lang="cs-CZ" dirty="0"/>
          </a:p>
          <a:p>
            <a:r>
              <a:rPr lang="cs-CZ" b="1" dirty="0"/>
              <a:t>Vnitřní napětí literatury:</a:t>
            </a:r>
            <a:br>
              <a:rPr lang="cs-CZ" dirty="0"/>
            </a:br>
            <a:r>
              <a:rPr lang="cs-CZ" dirty="0"/>
              <a:t>sloužit ideologii × zachovat autonomii ??</a:t>
            </a:r>
            <a:br>
              <a:rPr lang="cs-CZ" dirty="0"/>
            </a:br>
            <a:r>
              <a:rPr lang="cs-CZ" dirty="0"/>
              <a:t>→ vzniká konflikt: </a:t>
            </a:r>
            <a:r>
              <a:rPr lang="cs-CZ" b="1" dirty="0" err="1"/>
              <a:t>taʿahhod</a:t>
            </a:r>
            <a:r>
              <a:rPr lang="cs-CZ" b="1" dirty="0"/>
              <a:t>-e </a:t>
            </a:r>
            <a:r>
              <a:rPr lang="cs-CZ" b="1" dirty="0" err="1"/>
              <a:t>adabí</a:t>
            </a:r>
            <a:r>
              <a:rPr lang="cs-CZ" b="1" dirty="0"/>
              <a:t>  X</a:t>
            </a:r>
            <a:r>
              <a:rPr lang="ar-OM" b="1" dirty="0"/>
              <a:t> </a:t>
            </a:r>
            <a:r>
              <a:rPr lang="cs-CZ" b="1" dirty="0"/>
              <a:t>modernistická estetika</a:t>
            </a:r>
            <a:br>
              <a:rPr lang="cs-CZ" dirty="0"/>
            </a:br>
            <a:r>
              <a:rPr lang="cs-CZ" dirty="0"/>
              <a:t>(</a:t>
            </a:r>
            <a:r>
              <a:rPr lang="cs-CZ" dirty="0" err="1"/>
              <a:t>Džalál</a:t>
            </a:r>
            <a:r>
              <a:rPr lang="cs-CZ" dirty="0"/>
              <a:t> </a:t>
            </a:r>
            <a:r>
              <a:rPr lang="cs-CZ" dirty="0" err="1"/>
              <a:t>Ál</a:t>
            </a:r>
            <a:r>
              <a:rPr lang="cs-CZ" dirty="0"/>
              <a:t>-e Ahmad, </a:t>
            </a:r>
            <a:r>
              <a:rPr lang="cs-CZ" b="1" dirty="0" err="1"/>
              <a:t>Houšang</a:t>
            </a:r>
            <a:r>
              <a:rPr lang="cs-CZ" b="1" dirty="0"/>
              <a:t> </a:t>
            </a:r>
            <a:r>
              <a:rPr lang="cs-CZ" b="1" dirty="0" err="1"/>
              <a:t>Golšírí</a:t>
            </a:r>
            <a:r>
              <a:rPr lang="cs-CZ" dirty="0"/>
              <a:t>, </a:t>
            </a:r>
            <a:r>
              <a:rPr lang="cs-CZ" dirty="0" err="1"/>
              <a:t>Gholámhosejn</a:t>
            </a:r>
            <a:r>
              <a:rPr lang="cs-CZ" dirty="0"/>
              <a:t> </a:t>
            </a:r>
            <a:r>
              <a:rPr lang="cs-CZ" dirty="0" err="1"/>
              <a:t>Sáʿedí</a:t>
            </a:r>
            <a:r>
              <a:rPr lang="cs-CZ" dirty="0"/>
              <a:t>)</a:t>
            </a:r>
          </a:p>
          <a:p>
            <a:r>
              <a:rPr lang="cs-CZ" dirty="0"/>
              <a:t>→ literatura funguje jako </a:t>
            </a:r>
            <a:r>
              <a:rPr lang="cs-CZ" b="1" dirty="0"/>
              <a:t>prostor střetu politiky, ideologie a estetiky</a:t>
            </a:r>
            <a:r>
              <a:rPr lang="cs-CZ" dirty="0"/>
              <a:t> a jako </a:t>
            </a:r>
            <a:r>
              <a:rPr lang="cs-CZ" b="1" dirty="0"/>
              <a:t>nástroj společenské transformace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8A94652-0834-F7DB-551A-4675C482F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9540" y="1529443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521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1C119D-20B4-877C-FE40-B898BE3BA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80" y="304800"/>
            <a:ext cx="10840720" cy="711200"/>
          </a:xfrm>
        </p:spPr>
        <p:txBody>
          <a:bodyPr>
            <a:normAutofit/>
          </a:bodyPr>
          <a:lstStyle/>
          <a:p>
            <a:r>
              <a:rPr lang="cs-CZ" sz="2800" b="1" dirty="0"/>
              <a:t>První kongres íránských spisovatelů (Teherán, červen 1946)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32A36A-0275-D10C-7F7D-F054B2F07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880" y="1015999"/>
            <a:ext cx="7538720" cy="5439229"/>
          </a:xfrm>
        </p:spPr>
        <p:txBody>
          <a:bodyPr>
            <a:normAutofit fontScale="92500" lnSpcReduction="10000"/>
          </a:bodyPr>
          <a:lstStyle/>
          <a:p>
            <a:r>
              <a:rPr lang="ar-SA" b="1" dirty="0">
                <a:ea typeface="Calibri" panose="020F0502020204030204" pitchFamily="34" charset="0"/>
                <a:cs typeface="Times New Roman" panose="02020603050405020304" pitchFamily="18" charset="0"/>
              </a:rPr>
              <a:t>نخستین کنگره ی نویسندگان ایران</a:t>
            </a:r>
            <a:r>
              <a:rPr lang="cs-CZ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dirty="0"/>
              <a:t>= otázka společenské funkce literatury se  artikuluje kolektivně a veřejně; </a:t>
            </a:r>
          </a:p>
          <a:p>
            <a:r>
              <a:rPr lang="cs-CZ" dirty="0"/>
              <a:t>👉 první pokus </a:t>
            </a:r>
            <a:r>
              <a:rPr lang="cs-CZ" b="1" dirty="0"/>
              <a:t>institucionalizovat literární pole v moderním Íránu </a:t>
            </a:r>
          </a:p>
          <a:p>
            <a:pPr marL="0" indent="0">
              <a:buNone/>
            </a:pPr>
            <a:r>
              <a:rPr lang="cs-CZ" sz="1400" b="1" dirty="0"/>
              <a:t>Pierre </a:t>
            </a:r>
            <a:r>
              <a:rPr lang="cs-CZ" sz="1400" b="1" dirty="0" err="1"/>
              <a:t>Bourdieu</a:t>
            </a:r>
            <a:r>
              <a:rPr lang="cs-CZ" sz="1400" b="1" dirty="0"/>
              <a:t> </a:t>
            </a:r>
            <a:r>
              <a:rPr lang="cs-CZ" sz="1500" dirty="0"/>
              <a:t>– Pole literární produkce: literatura není autonomní estetická sféra, ale pole strukturované mocenskými vztahy a bojem o symbolický kapitál</a:t>
            </a:r>
            <a:r>
              <a:rPr lang="cs-CZ" dirty="0"/>
              <a:t>.</a:t>
            </a:r>
          </a:p>
          <a:p>
            <a:r>
              <a:rPr lang="cs-CZ" b="1" dirty="0"/>
              <a:t>kontext</a:t>
            </a:r>
            <a:r>
              <a:rPr lang="cs-CZ" dirty="0"/>
              <a:t>: období politického uvolnění po roce 1941 + silný sovětský kulturní vliv (místo konání v sovětském kulturním centru není náhodné) </a:t>
            </a:r>
          </a:p>
          <a:p>
            <a:r>
              <a:rPr lang="cs-CZ" dirty="0"/>
              <a:t>propojení s levicovými kruhy kolem </a:t>
            </a:r>
            <a:r>
              <a:rPr lang="cs-CZ" dirty="0" err="1"/>
              <a:t>Túde</a:t>
            </a:r>
            <a:r>
              <a:rPr lang="cs-CZ" dirty="0"/>
              <a:t>, ale bez úplné ideologické jednoty; </a:t>
            </a:r>
          </a:p>
          <a:p>
            <a:r>
              <a:rPr lang="cs-CZ" dirty="0" err="1"/>
              <a:t>Túde</a:t>
            </a:r>
            <a:r>
              <a:rPr lang="cs-CZ" dirty="0"/>
              <a:t> využívala kulturní instituce jako nástroj </a:t>
            </a:r>
            <a:r>
              <a:rPr lang="cs-CZ" b="1" dirty="0"/>
              <a:t>mobilizace a legitimizace ideologie</a:t>
            </a:r>
            <a:endParaRPr lang="cs-CZ" dirty="0"/>
          </a:p>
          <a:p>
            <a:r>
              <a:rPr lang="cs-CZ" b="1" dirty="0"/>
              <a:t>novost oproti předchozím dekádám</a:t>
            </a:r>
            <a:r>
              <a:rPr lang="cs-CZ" dirty="0"/>
              <a:t>: přechod od individuální angažovanosti k představě literatury jako kolektivní společenské praxe, tedy začátek její institucionalizace; </a:t>
            </a:r>
          </a:p>
          <a:p>
            <a:r>
              <a:rPr lang="cs-CZ" b="1" dirty="0"/>
              <a:t>obsah diskusí</a:t>
            </a:r>
            <a:r>
              <a:rPr lang="cs-CZ" dirty="0"/>
              <a:t>: důraz na publikum (odklon od elitní literatury směrem k „lidu“), jazyk (požadavek srozumitelnosti a komunikativnosti), funkci (literatura má reagovat na sociální realitu a mít</a:t>
            </a:r>
          </a:p>
          <a:p>
            <a:endParaRPr lang="cs-CZ" dirty="0"/>
          </a:p>
        </p:txBody>
      </p:sp>
      <p:pic>
        <p:nvPicPr>
          <p:cNvPr id="4" name="Picture 2" descr="قطعنامه نخستین کنگره نویسندگان ایران :: صامت">
            <a:extLst>
              <a:ext uri="{FF2B5EF4-FFF2-40B4-BE49-F238E27FC236}">
                <a16:creationId xmlns:a16="http://schemas.microsoft.com/office/drawing/2014/main" id="{3434C881-6CDA-5D41-C91C-EEDA5D9CE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2251" y="894080"/>
            <a:ext cx="4015269" cy="267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81479D31-C228-BC44-615B-388555D1D2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663562"/>
              </p:ext>
            </p:extLst>
          </p:nvPr>
        </p:nvGraphicFramePr>
        <p:xfrm>
          <a:off x="8128000" y="3820160"/>
          <a:ext cx="3627120" cy="273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7120">
                  <a:extLst>
                    <a:ext uri="{9D8B030D-6E8A-4147-A177-3AD203B41FA5}">
                      <a16:colId xmlns:a16="http://schemas.microsoft.com/office/drawing/2014/main" val="2654396526"/>
                    </a:ext>
                  </a:extLst>
                </a:gridCol>
              </a:tblGrid>
              <a:tr h="2733040">
                <a:tc>
                  <a:txBody>
                    <a:bodyPr/>
                    <a:lstStyle/>
                    <a:p>
                      <a:r>
                        <a:rPr lang="cs-CZ" b="1" u="sng" dirty="0"/>
                        <a:t>Hlavní cíle kongresu:</a:t>
                      </a:r>
                      <a:r>
                        <a:rPr lang="cs-CZ" u="sng" dirty="0"/>
                        <a:t> </a:t>
                      </a:r>
                      <a:r>
                        <a:rPr lang="cs-CZ" b="1" dirty="0"/>
                        <a:t>spisovatel jako společensky odpovědná figura</a:t>
                      </a:r>
                      <a:r>
                        <a:rPr lang="cs-CZ" dirty="0"/>
                        <a:t>; </a:t>
                      </a:r>
                      <a:r>
                        <a:rPr lang="cs-CZ" b="1" dirty="0"/>
                        <a:t>propojení literatury se sociální realitou</a:t>
                      </a:r>
                      <a:r>
                        <a:rPr lang="cs-CZ" dirty="0"/>
                        <a:t> (nerovnosti, chudoba, nespravedlnost); </a:t>
                      </a:r>
                      <a:r>
                        <a:rPr lang="cs-CZ" b="1" dirty="0"/>
                        <a:t>vytvoření kolektivní platformy autorů</a:t>
                      </a:r>
                      <a:r>
                        <a:rPr lang="cs-CZ" dirty="0"/>
                        <a:t> (sjednocení, organizace literárního života).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161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9400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‫فروشگاه اینترنتی انتشارات پارت. تعهد اهل قلم: مقاله‌هایی در زمینه ادبی و  اجتماعی‬‎">
            <a:extLst>
              <a:ext uri="{FF2B5EF4-FFF2-40B4-BE49-F238E27FC236}">
                <a16:creationId xmlns:a16="http://schemas.microsoft.com/office/drawing/2014/main" id="{12D28863-1C0A-A04E-9775-FA116475B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" r="3481" b="2"/>
          <a:stretch>
            <a:fillRect/>
          </a:stretch>
        </p:blipFill>
        <p:spPr bwMode="auto">
          <a:xfrm>
            <a:off x="190846" y="237744"/>
            <a:ext cx="4040033" cy="638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Rectangle 5126">
            <a:extLst>
              <a:ext uri="{FF2B5EF4-FFF2-40B4-BE49-F238E27FC236}">
                <a16:creationId xmlns:a16="http://schemas.microsoft.com/office/drawing/2014/main" id="{BE7270DF-375F-4ECC-989A-D033E481AE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9465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91A235A-720C-55B9-2F5D-03BF243D3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0879" y="642593"/>
            <a:ext cx="7015139" cy="97636"/>
          </a:xfrm>
        </p:spPr>
        <p:txBody>
          <a:bodyPr>
            <a:noAutofit/>
          </a:bodyPr>
          <a:lstStyle/>
          <a:p>
            <a:r>
              <a:rPr lang="cs-CZ" sz="24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Odraz událostí roku 1950–53 v literatuře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A64478-0853-574C-2D07-95407D86E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9485" y="1145077"/>
            <a:ext cx="7815943" cy="5070329"/>
          </a:xfrm>
        </p:spPr>
        <p:txBody>
          <a:bodyPr>
            <a:noAutofit/>
          </a:bodyPr>
          <a:lstStyle/>
          <a:p>
            <a:pPr fontAlgn="base">
              <a:lnSpc>
                <a:spcPct val="90000"/>
              </a:lnSpc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Překládání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Sartra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či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Camuse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fontAlgn="base">
              <a:lnSpc>
                <a:spcPct val="90000"/>
              </a:lnSpc>
              <a:buSzPts val="1000"/>
              <a:buNone/>
              <a:tabLst>
                <a:tab pos="457200" algn="l"/>
              </a:tabLst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Levicoví autoři – navazují a překládají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Frantze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Fanona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Andre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Gundera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Franka a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Celsa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Furtada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90000"/>
              </a:lnSpc>
            </a:pP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</a:rPr>
              <a:t>Revize kritického postoje vůči islámu - p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ocit sounáležitosti s islámským dědictvím. </a:t>
            </a:r>
            <a:endParaRPr lang="cs-CZ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fontAlgn="base">
              <a:lnSpc>
                <a:spcPct val="90000"/>
              </a:lnSpc>
              <a:buFont typeface="Times New Roman" panose="02020603050405020304" pitchFamily="18" charset="0"/>
              <a:buChar char="-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Témata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rovnost, svoboda, spravedlnost, hrdinství, mučednictví. 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Font typeface="Times New Roman" panose="02020603050405020304" pitchFamily="18" charset="0"/>
              <a:buChar char="-"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Západ - negativní stigmatizace,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 níž se rétoricky přihlašuje jak levice, tak radikálnější duchovenstvo.  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90000"/>
              </a:lnSpc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výmluvný příklad - 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Džalál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Ál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-e Ahmad - 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</a:rPr>
              <a:t>přerod nejprve levicového, posléze sociálního demokrata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</a:rPr>
              <a:t>, posléze 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</a:rPr>
              <a:t>zapáleného muslima</a:t>
            </a:r>
            <a:endParaRPr lang="cs-CZ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90000"/>
              </a:lnSpc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angažovaní autoři: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přímý, jednodušší styl bez komplikovaných dvojznačností či přízdob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90000"/>
              </a:lnSpc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opačném pólu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stála literatura, která se stranila politických témat a věnovala se čistě jen umění pro umění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lnSpc>
                <a:spcPct val="90000"/>
              </a:lnSpc>
            </a:pP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Mahmúd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Kjánúš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Persian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Poetry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cs-CZ" dirty="0"/>
              <a:t> na neangažované autory se často pohlíželo s neopodstatněným despektem. Lituje nadějné básníky, kteří svou počáteční velmi slibnou tvorbu proměnili v „politicky motivovanou, monotónní a bezbarvou produkci“.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6048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1C8BE7-EC64-95E5-6BDF-778485710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Hlavní témata v sociálně angažované próze i poezii: </a:t>
            </a:r>
            <a:b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711E5F-52B9-1492-5764-20722E280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 fontAlgn="base">
              <a:lnSpc>
                <a:spcPct val="90000"/>
              </a:lnSpc>
              <a:buFont typeface="+mj-lt"/>
              <a:buAutoNum type="arabicParenR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opozice proti režimu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Pahlaví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SAVAK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Font typeface="+mj-lt"/>
              <a:buAutoNum type="arabicParenR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odmítání šíitských náboženských praktik i institucí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Font typeface="+mj-lt"/>
              <a:buAutoNum type="arabicParenR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ekonomická a sociální zaostalost Íránu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Font typeface="+mj-lt"/>
              <a:buAutoNum type="arabicParenR"/>
            </a:pP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identitární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problematika – kulturní odcizování, pocit ztráty íránských kořenů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Font typeface="+mj-lt"/>
              <a:buAutoNum type="arabicParenR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kritika westernizace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fontAlgn="base">
              <a:lnSpc>
                <a:spcPct val="90000"/>
              </a:lnSpc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silný kulturní nacionalismus</a:t>
            </a:r>
          </a:p>
          <a:p>
            <a:pPr marL="228600" fontAlgn="base"/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Levicoví autoři: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Bozorg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Alaví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Mahmúd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E´temádzáde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Beh´azín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Times New Roman" panose="02020603050405020304" pitchFamily="18" charset="0"/>
              <a:buChar char="-"/>
            </a:pP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onsistentním kritikem režimu byl Ahmad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Šámlú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buFont typeface="Times New Roman" panose="02020603050405020304" pitchFamily="18" charset="0"/>
              <a:buChar char="-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kritiku dospělých skrytou v povídkách pro děti –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Samad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Behrangí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fontAlgn="base"/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Řada autorů za svou kritiku vězněna: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Rezá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Baráhení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Beh´azín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Mahmúd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Doulatábádí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Sá´edí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Soltánpour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Tonkaboní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  <a:p>
            <a:pPr fontAlgn="base">
              <a:lnSpc>
                <a:spcPct val="90000"/>
              </a:lnSpc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září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1968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veřejná podpora moderních básníků –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týdeník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a-I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خوشه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pod vedením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Šámlua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více než sto básníků.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90000"/>
              </a:lnSpc>
              <a:buFont typeface="Times New Roman" panose="02020603050405020304" pitchFamily="18" charset="0"/>
              <a:buChar char="-"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 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letech velmi populární magazín </a:t>
            </a:r>
            <a:r>
              <a:rPr lang="cs-CZ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Ferdousí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zde se publikovaly články, moderní povídky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fontAlgn="base">
              <a:lnSpc>
                <a:spcPct val="90000"/>
              </a:lnSpc>
              <a:buNone/>
            </a:pP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0246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4912BA-9D53-4681-8366-F7AA4F8AF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771" y="271728"/>
            <a:ext cx="10722429" cy="773301"/>
          </a:xfrm>
        </p:spPr>
        <p:txBody>
          <a:bodyPr>
            <a:normAutofit fontScale="90000"/>
          </a:bodyPr>
          <a:lstStyle/>
          <a:p>
            <a:br>
              <a:rPr lang="cs-CZ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2000" b="1" dirty="0">
                <a:highlight>
                  <a:srgbClr val="FFFF00"/>
                </a:highlight>
              </a:rPr>
              <a:t>Organizace íránských spisovatelů </a:t>
            </a:r>
            <a:r>
              <a:rPr lang="ar-OM" sz="2000" b="1" dirty="0">
                <a:highlight>
                  <a:srgbClr val="FFFF00"/>
                </a:highlight>
              </a:rPr>
              <a:t>کانون نویسندگان ایران (1968)</a:t>
            </a:r>
            <a:br>
              <a:rPr lang="ar-OM" sz="4400" dirty="0"/>
            </a:br>
            <a:endParaRPr lang="cs-CZ" sz="4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D9B4DB-06FF-44F8-A7A9-209E24AD7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965200"/>
            <a:ext cx="8324669" cy="5476239"/>
          </a:xfrm>
        </p:spPr>
        <p:txBody>
          <a:bodyPr>
            <a:normAutofit fontScale="92500" lnSpcReduction="20000"/>
          </a:bodyPr>
          <a:lstStyle/>
          <a:p>
            <a:pPr marL="0" lvl="0" indent="0" fontAlgn="base">
              <a:lnSpc>
                <a:spcPct val="90000"/>
              </a:lnSpc>
              <a:buNone/>
            </a:pPr>
            <a:r>
              <a:rPr lang="cs-CZ" sz="2000" dirty="0"/>
              <a:t>→ vzniká jako </a:t>
            </a:r>
            <a:r>
              <a:rPr lang="cs-CZ" sz="2000" b="1" dirty="0"/>
              <a:t>nezávislá profesní platforma spisovatelů</a:t>
            </a:r>
          </a:p>
          <a:p>
            <a:r>
              <a:rPr lang="cs-CZ" sz="2000" b="1" dirty="0"/>
              <a:t>hlavní cíl:</a:t>
            </a:r>
            <a:br>
              <a:rPr lang="cs-CZ" sz="2000" dirty="0"/>
            </a:br>
            <a:r>
              <a:rPr lang="cs-CZ" sz="2000" dirty="0"/>
              <a:t>→ obrana </a:t>
            </a:r>
            <a:r>
              <a:rPr lang="cs-CZ" sz="2000" b="1" dirty="0"/>
              <a:t>svobody projevu proti státní cenzuře (režim </a:t>
            </a:r>
            <a:r>
              <a:rPr lang="cs-CZ" sz="2000" b="1" dirty="0" err="1"/>
              <a:t>Pahlaví</a:t>
            </a:r>
            <a:r>
              <a:rPr lang="cs-CZ" sz="2000" b="1" dirty="0"/>
              <a:t>)</a:t>
            </a:r>
            <a:endParaRPr lang="cs-CZ" sz="2000" dirty="0"/>
          </a:p>
          <a:p>
            <a:r>
              <a:rPr lang="cs-CZ" sz="2000" dirty="0"/>
              <a:t>→ konkrétní aktivity:</a:t>
            </a:r>
            <a:br>
              <a:rPr lang="cs-CZ" sz="2000" dirty="0"/>
            </a:br>
            <a:r>
              <a:rPr lang="cs-CZ" sz="2000" dirty="0"/>
              <a:t>→ protesty proti </a:t>
            </a:r>
            <a:r>
              <a:rPr lang="cs-CZ" sz="2000" b="1" dirty="0"/>
              <a:t>cenzurním zásahům a zákazům publikace</a:t>
            </a:r>
            <a:br>
              <a:rPr lang="cs-CZ" sz="2000" dirty="0"/>
            </a:br>
            <a:r>
              <a:rPr lang="cs-CZ" sz="2000" dirty="0"/>
              <a:t>→ veřejná prohlášení a petice</a:t>
            </a:r>
            <a:br>
              <a:rPr lang="cs-CZ" sz="2000" dirty="0"/>
            </a:br>
            <a:r>
              <a:rPr lang="cs-CZ" sz="2000" dirty="0"/>
              <a:t>→ organizace literárních akcí (→ vrchol: </a:t>
            </a:r>
            <a:r>
              <a:rPr lang="cs-CZ" sz="2000" b="1" dirty="0"/>
              <a:t>10 nocí poezie 1977</a:t>
            </a:r>
            <a:r>
              <a:rPr lang="cs-CZ" sz="2000" dirty="0"/>
              <a:t>)</a:t>
            </a:r>
            <a:endParaRPr lang="cs-CZ" sz="2000" b="1" dirty="0"/>
          </a:p>
          <a:p>
            <a:pPr marL="0" lvl="0" indent="0" fontAlgn="base">
              <a:lnSpc>
                <a:spcPct val="90000"/>
              </a:lnSpc>
              <a:buNone/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akladatelé: </a:t>
            </a:r>
            <a:r>
              <a:rPr lang="cs-CZ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Gholámhosejn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Sá´edí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Ál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-e Ahmad a 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básník a prozaik </a:t>
            </a:r>
            <a:r>
              <a:rPr lang="cs-CZ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Rezá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Baráhení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228600" fontAlgn="base"/>
            <a:r>
              <a:rPr lang="cs-CZ" sz="2000" dirty="0"/>
              <a:t>první skutečně </a:t>
            </a:r>
            <a:r>
              <a:rPr lang="cs-CZ" sz="2000" b="1" dirty="0"/>
              <a:t>organizovaná intelektuální opozice</a:t>
            </a:r>
            <a:br>
              <a:rPr lang="cs-CZ" sz="2000" dirty="0"/>
            </a:br>
            <a:r>
              <a:rPr lang="cs-CZ" sz="2000" dirty="0"/>
              <a:t>→ propojení literatury s </a:t>
            </a:r>
            <a:r>
              <a:rPr lang="cs-CZ" sz="2000" b="1" dirty="0"/>
              <a:t>veřejným a politickým prostorem</a:t>
            </a:r>
            <a:br>
              <a:rPr lang="cs-CZ" sz="2000" dirty="0"/>
            </a:br>
            <a:r>
              <a:rPr lang="cs-CZ" sz="2000" dirty="0"/>
              <a:t>→ přechod od individuální kritiky k </a:t>
            </a:r>
            <a:r>
              <a:rPr lang="cs-CZ" sz="2000" b="1" dirty="0"/>
              <a:t>kolektivní angažovanosti</a:t>
            </a:r>
          </a:p>
          <a:p>
            <a:pPr marL="228600" fontAlgn="base"/>
            <a:r>
              <a:rPr lang="cs-CZ" sz="2000" dirty="0"/>
              <a:t>→ formálně stále existuje jako </a:t>
            </a:r>
            <a:r>
              <a:rPr lang="cs-CZ" sz="2000" b="1" dirty="0"/>
              <a:t>nezávislé sdružení spisovatelů</a:t>
            </a:r>
            <a:br>
              <a:rPr lang="cs-CZ" sz="2000" dirty="0"/>
            </a:br>
            <a:r>
              <a:rPr lang="cs-CZ" sz="2000" dirty="0"/>
              <a:t>→ v Íránu však není legálně uznána a funguje </a:t>
            </a:r>
            <a:r>
              <a:rPr lang="cs-CZ" sz="2000" b="1" dirty="0"/>
              <a:t>v podmínkách tlaku a omezení</a:t>
            </a:r>
          </a:p>
          <a:p>
            <a:pPr marL="228600" fontAlgn="base"/>
            <a:r>
              <a:rPr lang="cs-CZ" sz="2000" dirty="0"/>
              <a:t>někteří členové byli po roce 1979 </a:t>
            </a:r>
            <a:r>
              <a:rPr lang="cs-CZ" sz="2000" b="1" dirty="0"/>
              <a:t>perzekvováni, vězněni nebo zabiti</a:t>
            </a:r>
            <a:br>
              <a:rPr lang="cs-CZ" sz="2000" dirty="0"/>
            </a:br>
            <a:r>
              <a:rPr lang="cs-CZ" sz="2000" dirty="0"/>
              <a:t>→ organizace je spojena s tzv. </a:t>
            </a:r>
            <a:r>
              <a:rPr lang="cs-CZ" sz="2000" b="1" dirty="0"/>
              <a:t>„řetězovými vraždami“ intelektuálů v 90. letech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fontAlgn="base">
              <a:lnSpc>
                <a:spcPct val="90000"/>
              </a:lnSpc>
              <a:buNone/>
            </a:pP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sz="1500" dirty="0"/>
          </a:p>
        </p:txBody>
      </p:sp>
      <p:pic>
        <p:nvPicPr>
          <p:cNvPr id="7" name="Obrázek 6" descr="Obsah obrázku text, grafický design, Grafika, Písmo&#10;&#10;Popis byl vytvořen automaticky">
            <a:extLst>
              <a:ext uri="{FF2B5EF4-FFF2-40B4-BE49-F238E27FC236}">
                <a16:creationId xmlns:a16="http://schemas.microsoft.com/office/drawing/2014/main" id="{7B560D16-5B62-2B28-A092-10CF419906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12" r="25312" b="-1"/>
          <a:stretch/>
        </p:blipFill>
        <p:spPr>
          <a:xfrm>
            <a:off x="8894331" y="271728"/>
            <a:ext cx="3019646" cy="363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166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5EEA05-AD42-442F-B6C6-CB9FC2894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84F9398-7189-CDA0-D64F-459D2F5C7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0879" y="995680"/>
            <a:ext cx="3084069" cy="4441613"/>
          </a:xfrm>
        </p:spPr>
        <p:txBody>
          <a:bodyPr>
            <a:normAutofit fontScale="90000"/>
          </a:bodyPr>
          <a:lstStyle/>
          <a:p>
            <a:r>
              <a:rPr lang="cs-CZ" sz="3300" dirty="0">
                <a:highlight>
                  <a:srgbClr val="FFFF00"/>
                </a:highlight>
              </a:rPr>
              <a:t>Ve všech těchto textech literatura </a:t>
            </a:r>
            <a:r>
              <a:rPr lang="cs-CZ" sz="3300" b="1" dirty="0">
                <a:highlight>
                  <a:srgbClr val="FFFF00"/>
                </a:highlight>
              </a:rPr>
              <a:t>nepopisuje jen svět</a:t>
            </a:r>
            <a:r>
              <a:rPr lang="cs-CZ" sz="3300" dirty="0">
                <a:highlight>
                  <a:srgbClr val="FFFF00"/>
                </a:highlight>
              </a:rPr>
              <a:t>, ale </a:t>
            </a:r>
            <a:r>
              <a:rPr lang="cs-CZ" sz="3300" b="1" dirty="0">
                <a:highlight>
                  <a:srgbClr val="FFFF00"/>
                </a:highlight>
              </a:rPr>
              <a:t>hodnotí ho, kritizuje a snaží se ho změnit</a:t>
            </a:r>
            <a:r>
              <a:rPr lang="cs-CZ" sz="3300" dirty="0">
                <a:highlight>
                  <a:srgbClr val="FFFF00"/>
                </a:highlight>
              </a:rPr>
              <a:t>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69830F-3F46-377A-FA09-0A193081C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052" y="853440"/>
            <a:ext cx="7348884" cy="5227320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Džalál</a:t>
            </a:r>
            <a:r>
              <a:rPr lang="cs-CZ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Ál</a:t>
            </a:r>
            <a:r>
              <a:rPr lang="cs-CZ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-e Ahmad (1923-69</a:t>
            </a:r>
            <a:r>
              <a:rPr lang="cs-CZ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– sekulární spisovatel, kritika </a:t>
            </a:r>
            <a:r>
              <a:rPr lang="cs-CZ" sz="16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írán</a:t>
            </a:r>
            <a:r>
              <a:rPr lang="cs-CZ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sociál. a kultur. závislosti na Západu</a:t>
            </a:r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ar-OM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غرب‌زدگی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👉 klíčový text angažovanosti (1962)</a:t>
            </a:r>
          </a:p>
          <a:p>
            <a:pPr>
              <a:lnSpc>
                <a:spcPct val="90000"/>
              </a:lnSpc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„Jsme jako pole napadené morem – západní nemocí, která ničí naši společnost zevnitř.“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Alí </a:t>
            </a:r>
            <a:r>
              <a:rPr lang="cs-CZ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Šarí´atí</a:t>
            </a:r>
            <a:r>
              <a:rPr lang="cs-CZ" sz="16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(1933-1977</a:t>
            </a:r>
            <a:r>
              <a:rPr lang="cs-CZ" sz="1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) - identifikuje se s bojem zemí 3. světa, ale odmítá marxistickou alternativu – navádí k revolučnímu, aktivizovanému </a:t>
            </a:r>
            <a:r>
              <a:rPr lang="cs-CZ" sz="1600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šííismu</a:t>
            </a:r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intelektuál jako odpovědný aktér</a:t>
            </a:r>
          </a:p>
          <a:p>
            <a:pPr>
              <a:lnSpc>
                <a:spcPct val="90000"/>
              </a:lnSpc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„Intelektuál je ten, kdo cítí odpovědnost vůči své společnosti.“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Samad</a:t>
            </a:r>
            <a:r>
              <a:rPr lang="cs-CZ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1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Behrangí</a:t>
            </a:r>
            <a:r>
              <a:rPr lang="cs-CZ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(1939-68) – </a:t>
            </a:r>
            <a:r>
              <a:rPr lang="cs-CZ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učitel, autor politických alegorií 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</a:t>
            </a:r>
            <a:r>
              <a:rPr lang="ar-OM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ماهی سیاه کوچولو</a:t>
            </a:r>
          </a:p>
          <a:p>
            <a:pPr>
              <a:lnSpc>
                <a:spcPct val="90000"/>
              </a:lnSpc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malá ryba odmítá zůstat v „bezpečném“ potoce a vydává se hledat pravdu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Bozorg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Alaví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politická represe </a:t>
            </a:r>
            <a:r>
              <a:rPr lang="ar-OM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چشمهایش)</a:t>
            </a:r>
          </a:p>
          <a:p>
            <a:pPr>
              <a:lnSpc>
                <a:spcPct val="90000"/>
              </a:lnSpc>
            </a:pP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motiv (typický): </a:t>
            </a: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postavy jsou sledovány, vyslýchány, žijí pod tlakem státu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Símín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Dánešvar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</a:t>
            </a:r>
            <a:r>
              <a:rPr lang="ar-OM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سووشون</a:t>
            </a:r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ar-OM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rodinný příběh na pozadí okupace a ekonomického tlaku</a:t>
            </a:r>
          </a:p>
          <a:p>
            <a:pPr>
              <a:lnSpc>
                <a:spcPct val="90000"/>
              </a:lnSpc>
            </a:pP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</a:pP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05731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296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3831B2A9FEA6C45A25FDF617AD44EF7" ma:contentTypeVersion="13" ma:contentTypeDescription="Vytvoří nový dokument" ma:contentTypeScope="" ma:versionID="1b407708fc560017e206f2a766cbd54b">
  <xsd:schema xmlns:xsd="http://www.w3.org/2001/XMLSchema" xmlns:xs="http://www.w3.org/2001/XMLSchema" xmlns:p="http://schemas.microsoft.com/office/2006/metadata/properties" xmlns:ns3="b3c7bbb6-eb26-4c1b-9bb6-cba5dd494eea" xmlns:ns4="715b35c6-e146-45a0-beb3-84c6bbc18745" targetNamespace="http://schemas.microsoft.com/office/2006/metadata/properties" ma:root="true" ma:fieldsID="0ab41adae06a0786f9d386e76aae84fb" ns3:_="" ns4:_="">
    <xsd:import namespace="b3c7bbb6-eb26-4c1b-9bb6-cba5dd494eea"/>
    <xsd:import namespace="715b35c6-e146-45a0-beb3-84c6bbc187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c7bbb6-eb26-4c1b-9bb6-cba5dd494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5b35c6-e146-45a0-beb3-84c6bbc1874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59AAC5-8C2A-4931-889C-F634A3A8960B}">
  <ds:schemaRefs>
    <ds:schemaRef ds:uri="http://purl.org/dc/dcmitype/"/>
    <ds:schemaRef ds:uri="b3c7bbb6-eb26-4c1b-9bb6-cba5dd494eea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715b35c6-e146-45a0-beb3-84c6bbc18745"/>
  </ds:schemaRefs>
</ds:datastoreItem>
</file>

<file path=customXml/itemProps2.xml><?xml version="1.0" encoding="utf-8"?>
<ds:datastoreItem xmlns:ds="http://schemas.openxmlformats.org/officeDocument/2006/customXml" ds:itemID="{D4F4959B-9C64-4FF5-825F-9E437106DF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7293A0-6778-4475-970E-E38B1AEF57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c7bbb6-eb26-4c1b-9bb6-cba5dd494eea"/>
    <ds:schemaRef ds:uri="715b35c6-e146-45a0-beb3-84c6bbc187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1114</TotalTime>
  <Words>3135</Words>
  <Application>Microsoft Office PowerPoint</Application>
  <PresentationFormat>Širokoúhlá obrazovka</PresentationFormat>
  <Paragraphs>194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31" baseType="lpstr">
      <vt:lpstr>Arial</vt:lpstr>
      <vt:lpstr>Baskerville</vt:lpstr>
      <vt:lpstr>Calibri</vt:lpstr>
      <vt:lpstr>Calibri Light</vt:lpstr>
      <vt:lpstr>Century Gothic</vt:lpstr>
      <vt:lpstr>Garamond</vt:lpstr>
      <vt:lpstr>Symbol</vt:lpstr>
      <vt:lpstr>Times New Roman</vt:lpstr>
      <vt:lpstr>Savon</vt:lpstr>
      <vt:lpstr>Literární vývoj 2. období Pahlaví.   </vt:lpstr>
      <vt:lpstr>Angažovaná literatura </vt:lpstr>
      <vt:lpstr>Angažovanost mimo levici: Ahmad Kasraví</vt:lpstr>
      <vt:lpstr>40. léta: literatura jako veřejný a politický prostor</vt:lpstr>
      <vt:lpstr>První kongres íránských spisovatelů (Teherán, červen 1946)</vt:lpstr>
      <vt:lpstr>Odraz událostí roku 1950–53 v literatuře</vt:lpstr>
      <vt:lpstr>Hlavní témata v sociálně angažované próze i poezii:  </vt:lpstr>
      <vt:lpstr> Organizace íránských spisovatelů کانون نویسندگان ایران (1968) </vt:lpstr>
      <vt:lpstr>Ve všech těchto textech literatura nepopisuje jen svět, ale hodnotí ho, kritizuje a snaží se ho změnit.</vt:lpstr>
      <vt:lpstr>Prezentace aplikace PowerPoint</vt:lpstr>
      <vt:lpstr>Incident v Sijáhkalu</vt:lpstr>
      <vt:lpstr>Říjen 1977 – 10 dní čtení poezie  </vt:lpstr>
      <vt:lpstr>Džalál Ál-e Ahmad 1923 – 1969)  ​جلال آل‌احمد </vt:lpstr>
      <vt:lpstr> Džalál Ál-e Ahmad (1923 – 1969)  </vt:lpstr>
      <vt:lpstr>Gharbzadegí غربزدگی​ </vt:lpstr>
      <vt:lpstr>Prezentace aplikace PowerPoint</vt:lpstr>
      <vt:lpstr>Prezentace aplikace PowerPoint</vt:lpstr>
      <vt:lpstr>Prezentace aplikace PowerPoint</vt:lpstr>
      <vt:lpstr>Prezentace aplikace PowerPoint</vt:lpstr>
      <vt:lpstr>Překlad Gh. 1983: translated by R. Campbell Annotations and Introduction by Hamid Algar</vt:lpstr>
      <vt:lpstr>Bozorg Alaví (1904 –1997), بزرگ علوی  </vt:lpstr>
      <vt:lpstr>Samad Behrangí (1939-68) – صمد بهرنگی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Literární vývoj 2. období Pahlaví. Angažovaná literatura</dc:title>
  <dc:creator>Zuzana Kříhová</dc:creator>
  <cp:lastModifiedBy>Zuzana Kříhová</cp:lastModifiedBy>
  <cp:revision>3</cp:revision>
  <dcterms:created xsi:type="dcterms:W3CDTF">2020-12-15T09:35:22Z</dcterms:created>
  <dcterms:modified xsi:type="dcterms:W3CDTF">2026-04-16T06:07:01Z</dcterms:modified>
</cp:coreProperties>
</file>