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1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4"/>
    <p:restoredTop sz="94656"/>
  </p:normalViewPr>
  <p:slideViewPr>
    <p:cSldViewPr snapToGrid="0" snapToObjects="1">
      <p:cViewPr varScale="1">
        <p:scale>
          <a:sx n="85" d="100"/>
          <a:sy n="85" d="100"/>
        </p:scale>
        <p:origin x="192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9275F7-F6F3-0F40-A02A-CE28E1980E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FA6CEA4-6DEF-8342-B0C0-5F16B92B00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objekt pro datum 3">
            <a:extLst>
              <a:ext uri="{FF2B5EF4-FFF2-40B4-BE49-F238E27FC236}">
                <a16:creationId xmlns:a16="http://schemas.microsoft.com/office/drawing/2014/main" id="{6C299B55-750D-CE4B-942B-031342E8A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F758-F638-3147-B820-F00BF7CF455C}" type="datetimeFigureOut">
              <a:rPr lang="cs-CZ" smtClean="0"/>
              <a:t>13.04.18</a:t>
            </a:fld>
            <a:endParaRPr lang="cs-CZ"/>
          </a:p>
        </p:txBody>
      </p:sp>
      <p:sp>
        <p:nvSpPr>
          <p:cNvPr id="5" name="Zástupný objekt pro zápatí 4">
            <a:extLst>
              <a:ext uri="{FF2B5EF4-FFF2-40B4-BE49-F238E27FC236}">
                <a16:creationId xmlns:a16="http://schemas.microsoft.com/office/drawing/2014/main" id="{19869003-7B2C-B444-8A92-A57E363EE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o číslo snímku 5">
            <a:extLst>
              <a:ext uri="{FF2B5EF4-FFF2-40B4-BE49-F238E27FC236}">
                <a16:creationId xmlns:a16="http://schemas.microsoft.com/office/drawing/2014/main" id="{F0334557-E333-7F43-9FB8-5549CEBD4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22A6E-4161-E14D-9EDF-EFA0D016B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4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14AF33-B2CB-514E-B573-F99BD7395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jekt pro svislý text 2">
            <a:extLst>
              <a:ext uri="{FF2B5EF4-FFF2-40B4-BE49-F238E27FC236}">
                <a16:creationId xmlns:a16="http://schemas.microsoft.com/office/drawing/2014/main" id="{6CB1D03F-2F72-EA44-A91C-BAB5770A5B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jekt pro datum 3">
            <a:extLst>
              <a:ext uri="{FF2B5EF4-FFF2-40B4-BE49-F238E27FC236}">
                <a16:creationId xmlns:a16="http://schemas.microsoft.com/office/drawing/2014/main" id="{3E2696EE-D86E-1843-BBED-2A3C174F4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F758-F638-3147-B820-F00BF7CF455C}" type="datetimeFigureOut">
              <a:rPr lang="cs-CZ" smtClean="0"/>
              <a:t>13.04.18</a:t>
            </a:fld>
            <a:endParaRPr lang="cs-CZ"/>
          </a:p>
        </p:txBody>
      </p:sp>
      <p:sp>
        <p:nvSpPr>
          <p:cNvPr id="5" name="Zástupný objekt pro zápatí 4">
            <a:extLst>
              <a:ext uri="{FF2B5EF4-FFF2-40B4-BE49-F238E27FC236}">
                <a16:creationId xmlns:a16="http://schemas.microsoft.com/office/drawing/2014/main" id="{920A42B8-044C-5041-8687-1F3514B70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o číslo snímku 5">
            <a:extLst>
              <a:ext uri="{FF2B5EF4-FFF2-40B4-BE49-F238E27FC236}">
                <a16:creationId xmlns:a16="http://schemas.microsoft.com/office/drawing/2014/main" id="{C50D8BEB-C7E0-9947-B3BC-90B8A6042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22A6E-4161-E14D-9EDF-EFA0D016B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139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7E736A3-3BB6-BF45-9EA5-CAA63A17D8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jekt pro svislý text 2">
            <a:extLst>
              <a:ext uri="{FF2B5EF4-FFF2-40B4-BE49-F238E27FC236}">
                <a16:creationId xmlns:a16="http://schemas.microsoft.com/office/drawing/2014/main" id="{5EE34E33-0399-C447-868B-B9533AE8D7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jekt pro datum 3">
            <a:extLst>
              <a:ext uri="{FF2B5EF4-FFF2-40B4-BE49-F238E27FC236}">
                <a16:creationId xmlns:a16="http://schemas.microsoft.com/office/drawing/2014/main" id="{D01EBD99-C61E-EB47-8DB2-0285BCAFE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F758-F638-3147-B820-F00BF7CF455C}" type="datetimeFigureOut">
              <a:rPr lang="cs-CZ" smtClean="0"/>
              <a:t>13.04.18</a:t>
            </a:fld>
            <a:endParaRPr lang="cs-CZ"/>
          </a:p>
        </p:txBody>
      </p:sp>
      <p:sp>
        <p:nvSpPr>
          <p:cNvPr id="5" name="Zástupný objekt pro zápatí 4">
            <a:extLst>
              <a:ext uri="{FF2B5EF4-FFF2-40B4-BE49-F238E27FC236}">
                <a16:creationId xmlns:a16="http://schemas.microsoft.com/office/drawing/2014/main" id="{B5079243-958B-2844-B1AF-960D0F292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o číslo snímku 5">
            <a:extLst>
              <a:ext uri="{FF2B5EF4-FFF2-40B4-BE49-F238E27FC236}">
                <a16:creationId xmlns:a16="http://schemas.microsoft.com/office/drawing/2014/main" id="{A40E5A22-7DA6-1541-824E-2D9F25822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22A6E-4161-E14D-9EDF-EFA0D016B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3599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7184892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05BAFA-BE1E-7A4D-813F-A242641AD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8C2C2A-A398-4B4D-9476-E02243DD8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jekt pro datum 3">
            <a:extLst>
              <a:ext uri="{FF2B5EF4-FFF2-40B4-BE49-F238E27FC236}">
                <a16:creationId xmlns:a16="http://schemas.microsoft.com/office/drawing/2014/main" id="{EAB4C38E-2794-E843-84A2-EE186B998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F758-F638-3147-B820-F00BF7CF455C}" type="datetimeFigureOut">
              <a:rPr lang="cs-CZ" smtClean="0"/>
              <a:t>13.04.18</a:t>
            </a:fld>
            <a:endParaRPr lang="cs-CZ"/>
          </a:p>
        </p:txBody>
      </p:sp>
      <p:sp>
        <p:nvSpPr>
          <p:cNvPr id="5" name="Zástupný objekt pro zápatí 4">
            <a:extLst>
              <a:ext uri="{FF2B5EF4-FFF2-40B4-BE49-F238E27FC236}">
                <a16:creationId xmlns:a16="http://schemas.microsoft.com/office/drawing/2014/main" id="{42C0C4B2-1334-324B-8E5D-F4B29658A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o číslo snímku 5">
            <a:extLst>
              <a:ext uri="{FF2B5EF4-FFF2-40B4-BE49-F238E27FC236}">
                <a16:creationId xmlns:a16="http://schemas.microsoft.com/office/drawing/2014/main" id="{3C08C08B-5DF3-684B-AB1B-EE8E1E024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22A6E-4161-E14D-9EDF-EFA0D016B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306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ECD52E-D744-4644-885B-7ADD5E885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F782FFC-6E77-E241-AA9B-7135685AC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objekt pro datum 3">
            <a:extLst>
              <a:ext uri="{FF2B5EF4-FFF2-40B4-BE49-F238E27FC236}">
                <a16:creationId xmlns:a16="http://schemas.microsoft.com/office/drawing/2014/main" id="{91872F4F-8B6F-5841-B83B-580A71FAA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F758-F638-3147-B820-F00BF7CF455C}" type="datetimeFigureOut">
              <a:rPr lang="cs-CZ" smtClean="0"/>
              <a:t>13.04.18</a:t>
            </a:fld>
            <a:endParaRPr lang="cs-CZ"/>
          </a:p>
        </p:txBody>
      </p:sp>
      <p:sp>
        <p:nvSpPr>
          <p:cNvPr id="5" name="Zástupný objekt pro zápatí 4">
            <a:extLst>
              <a:ext uri="{FF2B5EF4-FFF2-40B4-BE49-F238E27FC236}">
                <a16:creationId xmlns:a16="http://schemas.microsoft.com/office/drawing/2014/main" id="{CC639437-AFFF-DE43-AAF2-EE900177E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o číslo snímku 5">
            <a:extLst>
              <a:ext uri="{FF2B5EF4-FFF2-40B4-BE49-F238E27FC236}">
                <a16:creationId xmlns:a16="http://schemas.microsoft.com/office/drawing/2014/main" id="{62BDD835-A956-5944-B9ED-23085188A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22A6E-4161-E14D-9EDF-EFA0D016B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72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10499D-9149-0544-B87D-AB4F29157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A6D8A7-627A-5544-AF1B-F349A5639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08BEDCE-75D8-154D-B250-DFFDBB595B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objekt pro datum 4">
            <a:extLst>
              <a:ext uri="{FF2B5EF4-FFF2-40B4-BE49-F238E27FC236}">
                <a16:creationId xmlns:a16="http://schemas.microsoft.com/office/drawing/2014/main" id="{8EEC73D5-73AE-A64D-89D5-20E04AB85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F758-F638-3147-B820-F00BF7CF455C}" type="datetimeFigureOut">
              <a:rPr lang="cs-CZ" smtClean="0"/>
              <a:t>13.04.18</a:t>
            </a:fld>
            <a:endParaRPr lang="cs-CZ"/>
          </a:p>
        </p:txBody>
      </p:sp>
      <p:sp>
        <p:nvSpPr>
          <p:cNvPr id="6" name="Zástupný objekt pro zápatí 5">
            <a:extLst>
              <a:ext uri="{FF2B5EF4-FFF2-40B4-BE49-F238E27FC236}">
                <a16:creationId xmlns:a16="http://schemas.microsoft.com/office/drawing/2014/main" id="{064D8198-1B63-0F49-A991-45925474C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objekt pro číslo snímku 6">
            <a:extLst>
              <a:ext uri="{FF2B5EF4-FFF2-40B4-BE49-F238E27FC236}">
                <a16:creationId xmlns:a16="http://schemas.microsoft.com/office/drawing/2014/main" id="{8AC16E76-A3D0-5543-92B1-F78B2D69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22A6E-4161-E14D-9EDF-EFA0D016B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32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D72A75-45E3-8244-A324-CA82526C9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9CD7E7D-08A1-7C4E-83DB-99D1842EA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AA7ACB4-3878-F940-83BD-B3428BD20B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94CC151-89BE-9B45-8918-DBC9916E97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DA47359-BF64-264E-9166-0A16CA23AB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objekt pro datum 6">
            <a:extLst>
              <a:ext uri="{FF2B5EF4-FFF2-40B4-BE49-F238E27FC236}">
                <a16:creationId xmlns:a16="http://schemas.microsoft.com/office/drawing/2014/main" id="{2C5E7CE5-4B03-D247-9D56-167131A7E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F758-F638-3147-B820-F00BF7CF455C}" type="datetimeFigureOut">
              <a:rPr lang="cs-CZ" smtClean="0"/>
              <a:t>13.04.18</a:t>
            </a:fld>
            <a:endParaRPr lang="cs-CZ"/>
          </a:p>
        </p:txBody>
      </p:sp>
      <p:sp>
        <p:nvSpPr>
          <p:cNvPr id="8" name="Zástupný objekt pro zápatí 7">
            <a:extLst>
              <a:ext uri="{FF2B5EF4-FFF2-40B4-BE49-F238E27FC236}">
                <a16:creationId xmlns:a16="http://schemas.microsoft.com/office/drawing/2014/main" id="{DB607DF4-A6B9-B142-9DE6-7830F77A9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objekt pro číslo snímku 8">
            <a:extLst>
              <a:ext uri="{FF2B5EF4-FFF2-40B4-BE49-F238E27FC236}">
                <a16:creationId xmlns:a16="http://schemas.microsoft.com/office/drawing/2014/main" id="{355388A0-8FD9-8945-92A4-D85CBFC80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22A6E-4161-E14D-9EDF-EFA0D016B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388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1F802E-E9E7-D147-86A1-2C802164A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jekt pro datum 2">
            <a:extLst>
              <a:ext uri="{FF2B5EF4-FFF2-40B4-BE49-F238E27FC236}">
                <a16:creationId xmlns:a16="http://schemas.microsoft.com/office/drawing/2014/main" id="{9A5C2E43-28EC-1B41-BE05-DEF1E5EE2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F758-F638-3147-B820-F00BF7CF455C}" type="datetimeFigureOut">
              <a:rPr lang="cs-CZ" smtClean="0"/>
              <a:t>13.04.18</a:t>
            </a:fld>
            <a:endParaRPr lang="cs-CZ"/>
          </a:p>
        </p:txBody>
      </p:sp>
      <p:sp>
        <p:nvSpPr>
          <p:cNvPr id="4" name="Zástupný objekt pro zápatí 3">
            <a:extLst>
              <a:ext uri="{FF2B5EF4-FFF2-40B4-BE49-F238E27FC236}">
                <a16:creationId xmlns:a16="http://schemas.microsoft.com/office/drawing/2014/main" id="{93825A2B-C3EA-3442-B07E-DA8BCB8FA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jekt pro číslo snímku 4">
            <a:extLst>
              <a:ext uri="{FF2B5EF4-FFF2-40B4-BE49-F238E27FC236}">
                <a16:creationId xmlns:a16="http://schemas.microsoft.com/office/drawing/2014/main" id="{70DCE86C-F79A-4C45-BF12-A19D371CB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22A6E-4161-E14D-9EDF-EFA0D016B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58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o datum 1">
            <a:extLst>
              <a:ext uri="{FF2B5EF4-FFF2-40B4-BE49-F238E27FC236}">
                <a16:creationId xmlns:a16="http://schemas.microsoft.com/office/drawing/2014/main" id="{C538B4C9-BA52-2540-BB83-3E3E08209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F758-F638-3147-B820-F00BF7CF455C}" type="datetimeFigureOut">
              <a:rPr lang="cs-CZ" smtClean="0"/>
              <a:t>13.04.18</a:t>
            </a:fld>
            <a:endParaRPr lang="cs-CZ"/>
          </a:p>
        </p:txBody>
      </p:sp>
      <p:sp>
        <p:nvSpPr>
          <p:cNvPr id="3" name="Zástupný objekt pro zápatí 2">
            <a:extLst>
              <a:ext uri="{FF2B5EF4-FFF2-40B4-BE49-F238E27FC236}">
                <a16:creationId xmlns:a16="http://schemas.microsoft.com/office/drawing/2014/main" id="{21E22A19-DF90-EA4C-82AD-F0698517C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jekt pro číslo snímku 3">
            <a:extLst>
              <a:ext uri="{FF2B5EF4-FFF2-40B4-BE49-F238E27FC236}">
                <a16:creationId xmlns:a16="http://schemas.microsoft.com/office/drawing/2014/main" id="{CBA22BB8-4867-4746-9EAE-542D07D87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22A6E-4161-E14D-9EDF-EFA0D016B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1271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B5EB91-C722-5E4D-8ABB-758F78928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4B7316-7FC6-E14F-85E6-222F22BB3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3022FD0-C883-074E-AEC3-0191DA5BB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objekt pro datum 4">
            <a:extLst>
              <a:ext uri="{FF2B5EF4-FFF2-40B4-BE49-F238E27FC236}">
                <a16:creationId xmlns:a16="http://schemas.microsoft.com/office/drawing/2014/main" id="{2C70A8F0-7FC1-4E4F-8741-D86F9F414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F758-F638-3147-B820-F00BF7CF455C}" type="datetimeFigureOut">
              <a:rPr lang="cs-CZ" smtClean="0"/>
              <a:t>13.04.18</a:t>
            </a:fld>
            <a:endParaRPr lang="cs-CZ"/>
          </a:p>
        </p:txBody>
      </p:sp>
      <p:sp>
        <p:nvSpPr>
          <p:cNvPr id="6" name="Zástupný objekt pro zápatí 5">
            <a:extLst>
              <a:ext uri="{FF2B5EF4-FFF2-40B4-BE49-F238E27FC236}">
                <a16:creationId xmlns:a16="http://schemas.microsoft.com/office/drawing/2014/main" id="{E32EDB6A-0B7D-5E41-8242-EAA5ACF65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objekt pro číslo snímku 6">
            <a:extLst>
              <a:ext uri="{FF2B5EF4-FFF2-40B4-BE49-F238E27FC236}">
                <a16:creationId xmlns:a16="http://schemas.microsoft.com/office/drawing/2014/main" id="{E54FC178-6617-964D-865C-89E93545F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22A6E-4161-E14D-9EDF-EFA0D016B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768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DABC6E-3011-954D-9E39-39A26F3AE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jekt obrázku 2">
            <a:extLst>
              <a:ext uri="{FF2B5EF4-FFF2-40B4-BE49-F238E27FC236}">
                <a16:creationId xmlns:a16="http://schemas.microsoft.com/office/drawing/2014/main" id="{C218D82F-16E0-C84F-807E-446DF3A77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7282258-0C31-034D-BF1A-A430589EF4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objekt pro datum 4">
            <a:extLst>
              <a:ext uri="{FF2B5EF4-FFF2-40B4-BE49-F238E27FC236}">
                <a16:creationId xmlns:a16="http://schemas.microsoft.com/office/drawing/2014/main" id="{F3625F83-4E49-BE4E-A360-8B5D2CAD6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F758-F638-3147-B820-F00BF7CF455C}" type="datetimeFigureOut">
              <a:rPr lang="cs-CZ" smtClean="0"/>
              <a:t>13.04.18</a:t>
            </a:fld>
            <a:endParaRPr lang="cs-CZ"/>
          </a:p>
        </p:txBody>
      </p:sp>
      <p:sp>
        <p:nvSpPr>
          <p:cNvPr id="6" name="Zástupný objekt pro zápatí 5">
            <a:extLst>
              <a:ext uri="{FF2B5EF4-FFF2-40B4-BE49-F238E27FC236}">
                <a16:creationId xmlns:a16="http://schemas.microsoft.com/office/drawing/2014/main" id="{DA13C23F-5A1F-6349-A2EE-97CF7BB69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objekt pro číslo snímku 6">
            <a:extLst>
              <a:ext uri="{FF2B5EF4-FFF2-40B4-BE49-F238E27FC236}">
                <a16:creationId xmlns:a16="http://schemas.microsoft.com/office/drawing/2014/main" id="{1DC85492-D2FD-0843-BCB0-6E7A828B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22A6E-4161-E14D-9EDF-EFA0D016B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860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o nadpis 1">
            <a:extLst>
              <a:ext uri="{FF2B5EF4-FFF2-40B4-BE49-F238E27FC236}">
                <a16:creationId xmlns:a16="http://schemas.microsoft.com/office/drawing/2014/main" id="{2130E9B4-32A9-4E44-A0E3-76D4BFBC5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BB3557F-FBF6-C746-AE50-36B2CE6DD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jekt pro datum 3">
            <a:extLst>
              <a:ext uri="{FF2B5EF4-FFF2-40B4-BE49-F238E27FC236}">
                <a16:creationId xmlns:a16="http://schemas.microsoft.com/office/drawing/2014/main" id="{39679AB0-3623-C740-BEFE-B63010B723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4F758-F638-3147-B820-F00BF7CF455C}" type="datetimeFigureOut">
              <a:rPr lang="cs-CZ" smtClean="0"/>
              <a:t>13.04.18</a:t>
            </a:fld>
            <a:endParaRPr lang="cs-CZ"/>
          </a:p>
        </p:txBody>
      </p:sp>
      <p:sp>
        <p:nvSpPr>
          <p:cNvPr id="5" name="Zástupný objekt pro zápatí 4">
            <a:extLst>
              <a:ext uri="{FF2B5EF4-FFF2-40B4-BE49-F238E27FC236}">
                <a16:creationId xmlns:a16="http://schemas.microsoft.com/office/drawing/2014/main" id="{E23496A3-414D-724F-A92B-3728E082EE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objekt pro číslo snímku 5">
            <a:extLst>
              <a:ext uri="{FF2B5EF4-FFF2-40B4-BE49-F238E27FC236}">
                <a16:creationId xmlns:a16="http://schemas.microsoft.com/office/drawing/2014/main" id="{8024590B-61C6-4742-843E-D11EEFA4B2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22A6E-4161-E14D-9EDF-EFA0D016B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863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body" idx="4294967295"/>
          </p:nvPr>
        </p:nvSpPr>
        <p:spPr>
          <a:xfrm>
            <a:off x="2209800" y="685800"/>
            <a:ext cx="7772400" cy="58674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>
              <a:spcBef>
                <a:spcPts val="600"/>
              </a:spcBef>
              <a:buNone/>
              <a:defRPr sz="2800" b="1">
                <a:solidFill>
                  <a:srgbClr val="C00000"/>
                </a:solidFill>
                <a:latin typeface="Cochin"/>
                <a:ea typeface="Cochin"/>
                <a:cs typeface="Cochin"/>
                <a:sym typeface="Cochin"/>
              </a:defRPr>
            </a:pPr>
            <a:r>
              <a:t>Morfoném</a:t>
            </a:r>
            <a:r>
              <a:rPr b="0">
                <a:solidFill>
                  <a:srgbClr val="000000"/>
                </a:solidFill>
              </a:rPr>
              <a:t> - neznaková jednotka, elementární zvukový segment vymezený na základě svého podílu na struktuře morfému. </a:t>
            </a:r>
          </a:p>
          <a:p>
            <a:pPr>
              <a:spcBef>
                <a:spcPts val="600"/>
              </a:spcBef>
              <a:buNone/>
              <a:defRPr sz="2800" b="1">
                <a:solidFill>
                  <a:srgbClr val="C00000"/>
                </a:solidFill>
                <a:latin typeface="Cochin"/>
                <a:ea typeface="Cochin"/>
                <a:cs typeface="Cochin"/>
                <a:sym typeface="Cochin"/>
              </a:defRPr>
            </a:pPr>
            <a:r>
              <a:rPr b="0">
                <a:solidFill>
                  <a:srgbClr val="000000"/>
                </a:solidFill>
              </a:rPr>
              <a:t>-  souhrn všech fonémů, které se mohou na určitém místě morfému navzájem střídat (beze změny tohoto morfému).</a:t>
            </a:r>
          </a:p>
          <a:p>
            <a:pPr>
              <a:spcBef>
                <a:spcPts val="600"/>
              </a:spcBef>
              <a:buNone/>
              <a:defRPr sz="2800" b="1">
                <a:solidFill>
                  <a:srgbClr val="C00000"/>
                </a:solidFill>
                <a:latin typeface="Cochin"/>
                <a:ea typeface="Cochin"/>
                <a:cs typeface="Cochin"/>
                <a:sym typeface="Cochin"/>
              </a:defRPr>
            </a:pPr>
            <a:r>
              <a:t>Cíl popisu </a:t>
            </a:r>
            <a:r>
              <a:rPr b="0">
                <a:solidFill>
                  <a:srgbClr val="000000"/>
                </a:solidFill>
              </a:rPr>
              <a:t>- ukázat prostřednictvím segmentálního zvukového složení morfémů vlastnosti a vztahy morfémové stavby daného jazyka.</a:t>
            </a:r>
          </a:p>
          <a:p>
            <a:pPr>
              <a:spcBef>
                <a:spcPts val="600"/>
              </a:spcBef>
              <a:buNone/>
              <a:defRPr sz="2800">
                <a:latin typeface="Cochin"/>
                <a:ea typeface="Cochin"/>
                <a:cs typeface="Cochin"/>
                <a:sym typeface="Cochin"/>
              </a:defRPr>
            </a:pPr>
            <a:r>
              <a:t>Primárním předmětem zájmu zde není zvukový segment sám, ale vyšší jednotka - morfém.</a:t>
            </a:r>
          </a:p>
          <a:p>
            <a:pPr>
              <a:spcBef>
                <a:spcPts val="600"/>
              </a:spcBef>
              <a:buNone/>
              <a:defRPr sz="2800" b="1">
                <a:solidFill>
                  <a:srgbClr val="C00000"/>
                </a:solidFill>
                <a:latin typeface="Cochin"/>
                <a:ea typeface="Cochin"/>
                <a:cs typeface="Cochin"/>
                <a:sym typeface="Cochin"/>
              </a:defRPr>
            </a:pPr>
            <a:endParaRPr/>
          </a:p>
          <a:p>
            <a:pPr marL="0" lvl="1" indent="457200">
              <a:spcBef>
                <a:spcPts val="0"/>
              </a:spcBef>
              <a:buNone/>
              <a:defRPr sz="2400">
                <a:latin typeface="Cochin"/>
                <a:ea typeface="Cochin"/>
                <a:cs typeface="Cochin"/>
                <a:sym typeface="Cochin"/>
              </a:defRPr>
            </a:pPr>
            <a:r>
              <a:t>	hady - hadi (= d/ď), noha - nožka (= h/ž)</a:t>
            </a:r>
          </a:p>
        </p:txBody>
      </p:sp>
    </p:spTree>
    <p:extLst>
      <p:ext uri="{BB962C8B-B14F-4D97-AF65-F5344CB8AC3E}">
        <p14:creationId xmlns:p14="http://schemas.microsoft.com/office/powerpoint/2010/main" val="1158427615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2645790" y="304799"/>
            <a:ext cx="6422011" cy="1569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9600">
                <a:solidFill>
                  <a:srgbClr val="C3D69B"/>
                </a:solidFill>
                <a:latin typeface="Cochin"/>
                <a:ea typeface="Cochin"/>
                <a:cs typeface="Cochin"/>
                <a:sym typeface="Cochin"/>
              </a:defRPr>
            </a:pPr>
            <a:r>
              <a:rPr sz="9600"/>
              <a:t>p</a:t>
            </a:r>
            <a:r>
              <a:rPr sz="9600">
                <a:solidFill>
                  <a:srgbClr val="000000"/>
                </a:solidFill>
              </a:rPr>
              <a:t>ata  [</a:t>
            </a:r>
            <a:r>
              <a:rPr sz="9600"/>
              <a:t>p</a:t>
            </a:r>
            <a:r>
              <a:rPr sz="9600">
                <a:solidFill>
                  <a:srgbClr val="000000"/>
                </a:solidFill>
              </a:rPr>
              <a:t>ata]</a:t>
            </a:r>
          </a:p>
        </p:txBody>
      </p:sp>
      <p:sp>
        <p:nvSpPr>
          <p:cNvPr id="37" name="Shape 37"/>
          <p:cNvSpPr/>
          <p:nvPr/>
        </p:nvSpPr>
        <p:spPr>
          <a:xfrm>
            <a:off x="2819400" y="2209800"/>
            <a:ext cx="6934200" cy="21236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4400">
                <a:latin typeface="Cochin"/>
                <a:ea typeface="Cochin"/>
                <a:cs typeface="Cochin"/>
                <a:sym typeface="Cochin"/>
              </a:defRPr>
            </a:pPr>
            <a:r>
              <a:rPr sz="4400"/>
              <a:t>hláska:			[p] </a:t>
            </a:r>
          </a:p>
          <a:p>
            <a:pPr>
              <a:defRPr sz="4400">
                <a:latin typeface="Cochin"/>
                <a:ea typeface="Cochin"/>
                <a:cs typeface="Cochin"/>
                <a:sym typeface="Cochin"/>
              </a:defRPr>
            </a:pPr>
            <a:r>
              <a:rPr sz="4400"/>
              <a:t>foném:			/p/</a:t>
            </a:r>
          </a:p>
          <a:p>
            <a:pPr>
              <a:defRPr sz="4400">
                <a:latin typeface="Cochin"/>
                <a:ea typeface="Cochin"/>
                <a:cs typeface="Cochin"/>
                <a:sym typeface="Cochin"/>
              </a:defRPr>
            </a:pPr>
            <a:r>
              <a:rPr sz="4400"/>
              <a:t>morfoném:		 p</a:t>
            </a:r>
          </a:p>
        </p:txBody>
      </p:sp>
      <p:sp>
        <p:nvSpPr>
          <p:cNvPr id="38" name="Shape 38"/>
          <p:cNvSpPr/>
          <p:nvPr/>
        </p:nvSpPr>
        <p:spPr>
          <a:xfrm>
            <a:off x="2286001" y="4648200"/>
            <a:ext cx="3368675" cy="1754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3600" b="1">
                <a:latin typeface="Cochin"/>
                <a:ea typeface="Cochin"/>
                <a:cs typeface="Cochin"/>
                <a:sym typeface="Cochin"/>
              </a:defRPr>
            </a:pPr>
            <a:r>
              <a:rPr sz="3600"/>
              <a:t>F</a:t>
            </a:r>
          </a:p>
          <a:p>
            <a:pPr>
              <a:defRPr sz="3600" b="1">
                <a:latin typeface="Cochin"/>
                <a:ea typeface="Cochin"/>
                <a:cs typeface="Cochin"/>
                <a:sym typeface="Cochin"/>
              </a:defRPr>
            </a:pPr>
            <a:endParaRPr sz="3600"/>
          </a:p>
          <a:p>
            <a:pPr>
              <a:defRPr sz="3600" b="1">
                <a:latin typeface="Cochin"/>
                <a:ea typeface="Cochin"/>
                <a:cs typeface="Cochin"/>
                <a:sym typeface="Cochin"/>
              </a:defRPr>
            </a:pPr>
            <a:r>
              <a:rPr sz="3600"/>
              <a:t>H		     MF</a:t>
            </a:r>
          </a:p>
        </p:txBody>
      </p:sp>
      <p:sp>
        <p:nvSpPr>
          <p:cNvPr id="39" name="Shape 39"/>
          <p:cNvSpPr/>
          <p:nvPr/>
        </p:nvSpPr>
        <p:spPr>
          <a:xfrm flipH="1">
            <a:off x="2819399" y="5257799"/>
            <a:ext cx="762002" cy="533402"/>
          </a:xfrm>
          <a:prstGeom prst="line">
            <a:avLst/>
          </a:prstGeom>
          <a:ln w="381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0" name="Shape 40"/>
          <p:cNvSpPr/>
          <p:nvPr/>
        </p:nvSpPr>
        <p:spPr>
          <a:xfrm>
            <a:off x="4191001" y="5333999"/>
            <a:ext cx="838201" cy="533402"/>
          </a:xfrm>
          <a:prstGeom prst="line">
            <a:avLst/>
          </a:prstGeom>
          <a:ln w="381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1" name="Shape 41"/>
          <p:cNvSpPr/>
          <p:nvPr/>
        </p:nvSpPr>
        <p:spPr>
          <a:xfrm>
            <a:off x="6172200" y="4737101"/>
            <a:ext cx="4114800" cy="1323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000">
                <a:latin typeface="Cochin"/>
                <a:ea typeface="Cochin"/>
                <a:cs typeface="Cochin"/>
                <a:sym typeface="Cochin"/>
              </a:defRPr>
            </a:pPr>
            <a:r>
              <a:rPr sz="2000"/>
              <a:t>- hláska je jedinou variantou fonému,</a:t>
            </a:r>
          </a:p>
          <a:p>
            <a:pPr>
              <a:defRPr sz="2000">
                <a:latin typeface="Cochin"/>
                <a:ea typeface="Cochin"/>
                <a:cs typeface="Cochin"/>
                <a:sym typeface="Cochin"/>
              </a:defRPr>
            </a:pPr>
            <a:r>
              <a:rPr sz="2000"/>
              <a:t>- foném je jedinou variantou morfonému,</a:t>
            </a:r>
          </a:p>
          <a:p>
            <a:pPr>
              <a:defRPr sz="2000">
                <a:latin typeface="Cochin"/>
                <a:ea typeface="Cochin"/>
                <a:cs typeface="Cochin"/>
                <a:sym typeface="Cochin"/>
              </a:defRPr>
            </a:pPr>
            <a:r>
              <a:rPr sz="2000"/>
              <a:t>- hláska je variantou morfonému</a:t>
            </a:r>
          </a:p>
        </p:txBody>
      </p:sp>
      <p:sp>
        <p:nvSpPr>
          <p:cNvPr id="42" name="Shape 42"/>
          <p:cNvSpPr/>
          <p:nvPr/>
        </p:nvSpPr>
        <p:spPr>
          <a:xfrm flipH="1">
            <a:off x="2895599" y="5333999"/>
            <a:ext cx="762002" cy="533402"/>
          </a:xfrm>
          <a:prstGeom prst="line">
            <a:avLst/>
          </a:prstGeom>
          <a:ln w="381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3" name="Shape 43"/>
          <p:cNvSpPr/>
          <p:nvPr/>
        </p:nvSpPr>
        <p:spPr>
          <a:xfrm flipH="1" flipV="1">
            <a:off x="4267199" y="5257798"/>
            <a:ext cx="838202" cy="533402"/>
          </a:xfrm>
          <a:prstGeom prst="line">
            <a:avLst/>
          </a:prstGeom>
          <a:ln w="381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4" name="Shape 44"/>
          <p:cNvSpPr/>
          <p:nvPr/>
        </p:nvSpPr>
        <p:spPr>
          <a:xfrm flipH="1">
            <a:off x="3047999" y="6248400"/>
            <a:ext cx="1524002" cy="0"/>
          </a:xfrm>
          <a:prstGeom prst="line">
            <a:avLst/>
          </a:prstGeom>
          <a:ln w="381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5" name="Shape 45"/>
          <p:cNvSpPr/>
          <p:nvPr/>
        </p:nvSpPr>
        <p:spPr>
          <a:xfrm flipH="1">
            <a:off x="3047999" y="6096000"/>
            <a:ext cx="1524002" cy="0"/>
          </a:xfrm>
          <a:prstGeom prst="line">
            <a:avLst/>
          </a:prstGeom>
          <a:ln w="381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8692034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2667000" y="228599"/>
            <a:ext cx="6858000" cy="1569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9600">
                <a:latin typeface="Cochin"/>
                <a:ea typeface="Cochin"/>
                <a:cs typeface="Cochin"/>
                <a:sym typeface="Cochin"/>
              </a:defRPr>
            </a:pPr>
            <a:r>
              <a:rPr sz="9600"/>
              <a:t>vl</a:t>
            </a:r>
            <a:r>
              <a:rPr sz="9600">
                <a:solidFill>
                  <a:srgbClr val="FF3300"/>
                </a:solidFill>
              </a:rPr>
              <a:t>n</a:t>
            </a:r>
            <a:r>
              <a:rPr sz="9600"/>
              <a:t>ka </a:t>
            </a:r>
          </a:p>
        </p:txBody>
      </p:sp>
      <p:sp>
        <p:nvSpPr>
          <p:cNvPr id="48" name="Shape 48"/>
          <p:cNvSpPr/>
          <p:nvPr/>
        </p:nvSpPr>
        <p:spPr>
          <a:xfrm>
            <a:off x="2717800" y="1752600"/>
            <a:ext cx="6934200" cy="21236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4400">
                <a:latin typeface="Cochin"/>
                <a:ea typeface="Cochin"/>
                <a:cs typeface="Cochin"/>
                <a:sym typeface="Cochin"/>
              </a:defRPr>
            </a:pPr>
            <a:r>
              <a:rPr sz="4400"/>
              <a:t>Hláska			[ŋ]</a:t>
            </a:r>
          </a:p>
          <a:p>
            <a:pPr>
              <a:defRPr sz="4400">
                <a:latin typeface="Cochin"/>
                <a:ea typeface="Cochin"/>
                <a:cs typeface="Cochin"/>
                <a:sym typeface="Cochin"/>
              </a:defRPr>
            </a:pPr>
            <a:r>
              <a:rPr sz="4400"/>
              <a:t>foném:			/</a:t>
            </a:r>
            <a:r>
              <a:rPr sz="4400" b="1"/>
              <a:t>n/</a:t>
            </a:r>
          </a:p>
          <a:p>
            <a:pPr>
              <a:defRPr sz="4400">
                <a:latin typeface="Cochin"/>
                <a:ea typeface="Cochin"/>
                <a:cs typeface="Cochin"/>
                <a:sym typeface="Cochin"/>
              </a:defRPr>
            </a:pPr>
            <a:r>
              <a:rPr sz="4400"/>
              <a:t>morfoném:		</a:t>
            </a:r>
            <a:r>
              <a:rPr sz="4400" b="1"/>
              <a:t>n - ň</a:t>
            </a:r>
          </a:p>
        </p:txBody>
      </p:sp>
      <p:sp>
        <p:nvSpPr>
          <p:cNvPr id="49" name="Shape 49"/>
          <p:cNvSpPr/>
          <p:nvPr/>
        </p:nvSpPr>
        <p:spPr>
          <a:xfrm>
            <a:off x="2286001" y="4648200"/>
            <a:ext cx="3368675" cy="1754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3600" b="1">
                <a:latin typeface="Cochin"/>
                <a:ea typeface="Cochin"/>
                <a:cs typeface="Cochin"/>
                <a:sym typeface="Cochin"/>
              </a:defRPr>
            </a:pPr>
            <a:r>
              <a:rPr sz="3600"/>
              <a:t>F</a:t>
            </a:r>
          </a:p>
          <a:p>
            <a:pPr>
              <a:defRPr sz="3600" b="1">
                <a:latin typeface="Cochin"/>
                <a:ea typeface="Cochin"/>
                <a:cs typeface="Cochin"/>
                <a:sym typeface="Cochin"/>
              </a:defRPr>
            </a:pPr>
            <a:endParaRPr sz="3600"/>
          </a:p>
          <a:p>
            <a:pPr>
              <a:defRPr sz="3600" b="1">
                <a:latin typeface="Cochin"/>
                <a:ea typeface="Cochin"/>
                <a:cs typeface="Cochin"/>
                <a:sym typeface="Cochin"/>
              </a:defRPr>
            </a:pPr>
            <a:r>
              <a:rPr sz="3600"/>
              <a:t>H		     MF</a:t>
            </a:r>
          </a:p>
        </p:txBody>
      </p:sp>
      <p:sp>
        <p:nvSpPr>
          <p:cNvPr id="50" name="Shape 50"/>
          <p:cNvSpPr/>
          <p:nvPr/>
        </p:nvSpPr>
        <p:spPr>
          <a:xfrm flipH="1">
            <a:off x="2819399" y="5257799"/>
            <a:ext cx="762002" cy="533402"/>
          </a:xfrm>
          <a:prstGeom prst="line">
            <a:avLst/>
          </a:prstGeom>
          <a:ln w="381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1" name="Shape 51"/>
          <p:cNvSpPr/>
          <p:nvPr/>
        </p:nvSpPr>
        <p:spPr>
          <a:xfrm>
            <a:off x="4191001" y="5333999"/>
            <a:ext cx="838201" cy="533402"/>
          </a:xfrm>
          <a:prstGeom prst="line">
            <a:avLst/>
          </a:prstGeom>
          <a:ln w="381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2" name="Shape 52"/>
          <p:cNvSpPr/>
          <p:nvPr/>
        </p:nvSpPr>
        <p:spPr>
          <a:xfrm>
            <a:off x="6061076" y="3738881"/>
            <a:ext cx="5013325" cy="3046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000">
                <a:latin typeface="Cochin"/>
                <a:ea typeface="Cochin"/>
                <a:cs typeface="Cochin"/>
                <a:sym typeface="Cochin"/>
              </a:defRPr>
            </a:pPr>
            <a:r>
              <a:rPr sz="2000"/>
              <a:t>- </a:t>
            </a:r>
            <a:r>
              <a:rPr sz="3200"/>
              <a:t>hláska není jedinou variantou fonému,</a:t>
            </a:r>
          </a:p>
          <a:p>
            <a:pPr>
              <a:defRPr sz="3200">
                <a:latin typeface="Cochin"/>
                <a:ea typeface="Cochin"/>
                <a:cs typeface="Cochin"/>
                <a:sym typeface="Cochin"/>
              </a:defRPr>
            </a:pPr>
            <a:r>
              <a:rPr sz="3200"/>
              <a:t>- foném je jednou z variant morfonému,</a:t>
            </a:r>
            <a:endParaRPr sz="2000"/>
          </a:p>
          <a:p>
            <a:pPr>
              <a:defRPr sz="3200">
                <a:latin typeface="Cochin"/>
                <a:ea typeface="Cochin"/>
                <a:cs typeface="Cochin"/>
                <a:sym typeface="Cochin"/>
              </a:defRPr>
            </a:pPr>
            <a:r>
              <a:rPr sz="3200"/>
              <a:t>- hláska není přímou variantou morfonému</a:t>
            </a:r>
          </a:p>
        </p:txBody>
      </p:sp>
    </p:spTree>
    <p:extLst>
      <p:ext uri="{BB962C8B-B14F-4D97-AF65-F5344CB8AC3E}">
        <p14:creationId xmlns:p14="http://schemas.microsoft.com/office/powerpoint/2010/main" val="169207778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Macintosh PowerPoint</Application>
  <PresentationFormat>Širokoúhlá obrazovka</PresentationFormat>
  <Paragraphs>26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Cochin</vt:lpstr>
      <vt:lpstr>Motiv Office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Vlčková</dc:creator>
  <cp:lastModifiedBy>Jana Vlčková</cp:lastModifiedBy>
  <cp:revision>1</cp:revision>
  <dcterms:created xsi:type="dcterms:W3CDTF">2018-04-13T08:49:01Z</dcterms:created>
  <dcterms:modified xsi:type="dcterms:W3CDTF">2018-04-13T08:49:12Z</dcterms:modified>
</cp:coreProperties>
</file>