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</p:sldMasterIdLst>
  <p:sldIdLst>
    <p:sldId id="265" r:id="rId2"/>
    <p:sldId id="344" r:id="rId3"/>
    <p:sldId id="359" r:id="rId4"/>
    <p:sldId id="386" r:id="rId5"/>
    <p:sldId id="387" r:id="rId6"/>
    <p:sldId id="388" r:id="rId7"/>
    <p:sldId id="389" r:id="rId8"/>
    <p:sldId id="390" r:id="rId9"/>
    <p:sldId id="391" r:id="rId10"/>
    <p:sldId id="392" r:id="rId11"/>
    <p:sldId id="319" r:id="rId12"/>
    <p:sldId id="383" r:id="rId13"/>
    <p:sldId id="393" r:id="rId14"/>
    <p:sldId id="384" r:id="rId15"/>
    <p:sldId id="394" r:id="rId16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CBEBD"/>
    <a:srgbClr val="E68A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802" autoAdjust="0"/>
    <p:restoredTop sz="94660"/>
  </p:normalViewPr>
  <p:slideViewPr>
    <p:cSldViewPr snapToGrid="0">
      <p:cViewPr varScale="1">
        <p:scale>
          <a:sx n="66" d="100"/>
          <a:sy n="66" d="100"/>
        </p:scale>
        <p:origin x="648" y="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B5E633FC-8591-4888-A197-422AC08686F1}" type="datetimeFigureOut">
              <a:rPr lang="cs-CZ" smtClean="0"/>
              <a:t>19.05.2020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8050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19.05.2020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4612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762000"/>
            <a:ext cx="7581900" cy="541020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19.05.2020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3363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19.05.2020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8077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19.05.2020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77724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" y="2286000"/>
            <a:ext cx="475488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19.05.2020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7339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89320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89320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19.05.2020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6240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19.05.2020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5069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19.05.2020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49573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19.05.2020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1778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19.05.2020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12032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1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8" y="6470704"/>
            <a:ext cx="2154142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B5E633FC-8591-4888-A197-422AC08686F1}" type="datetimeFigureOut">
              <a:rPr lang="cs-CZ" smtClean="0"/>
              <a:t>19.05.2020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8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4" y="6470704"/>
            <a:ext cx="973666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5734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0000"/>
              <a:lumOff val="10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T III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Mgr. KATEŘINA EŠNEROVÁ</a:t>
            </a:r>
          </a:p>
          <a:p>
            <a:r>
              <a:rPr lang="cs-CZ" dirty="0" smtClean="0"/>
              <a:t>katerina.esnerova@ff.cuni.cz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74471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společný feedback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34762" y="2084832"/>
            <a:ext cx="10735750" cy="4323144"/>
          </a:xfrm>
        </p:spPr>
        <p:txBody>
          <a:bodyPr>
            <a:normAutofit/>
          </a:bodyPr>
          <a:lstStyle/>
          <a:p>
            <a:pPr marL="266700" indent="-266700">
              <a:buFont typeface="Arial" panose="020B0604020202020204" pitchFamily="34" charset="0"/>
              <a:buChar char="•"/>
            </a:pPr>
            <a:endParaRPr lang="cs-CZ" sz="3600" dirty="0" smtClean="0"/>
          </a:p>
          <a:p>
            <a:pPr marL="440436" lvl="1" indent="-266700">
              <a:buFont typeface="Arial" panose="020B0604020202020204" pitchFamily="34" charset="0"/>
              <a:buChar char="•"/>
            </a:pPr>
            <a:endParaRPr lang="cs-CZ" sz="3200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734762" y="2167784"/>
            <a:ext cx="10735750" cy="432314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indent="-266700">
              <a:buFont typeface="Arial" panose="020B0604020202020204" pitchFamily="34" charset="0"/>
              <a:buChar char="•"/>
            </a:pPr>
            <a:r>
              <a:rPr lang="cs-CZ" sz="3600" dirty="0" smtClean="0"/>
              <a:t>Z feedbacku od kolegy vyberte:</a:t>
            </a:r>
          </a:p>
          <a:p>
            <a:pPr marL="440436" lvl="1" indent="-266700">
              <a:buFont typeface="Arial" panose="020B0604020202020204" pitchFamily="34" charset="0"/>
              <a:buChar char="•"/>
            </a:pPr>
            <a:r>
              <a:rPr lang="cs-CZ" sz="3200" dirty="0" smtClean="0"/>
              <a:t>1 věc, která se vám povedla,</a:t>
            </a:r>
          </a:p>
          <a:p>
            <a:pPr marL="440436" lvl="1" indent="-266700">
              <a:buFont typeface="Arial" panose="020B0604020202020204" pitchFamily="34" charset="0"/>
              <a:buChar char="•"/>
            </a:pPr>
            <a:r>
              <a:rPr lang="cs-CZ" sz="3200" dirty="0" smtClean="0"/>
              <a:t>1 věc, kterou je musíte zlepšit.</a:t>
            </a:r>
          </a:p>
          <a:p>
            <a:pPr marL="173736" lvl="1" indent="0">
              <a:buNone/>
            </a:pP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764016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BE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68572" y="2755469"/>
            <a:ext cx="4436936" cy="1499616"/>
          </a:xfrm>
        </p:spPr>
        <p:txBody>
          <a:bodyPr>
            <a:normAutofit/>
          </a:bodyPr>
          <a:lstStyle/>
          <a:p>
            <a:pPr algn="ctr"/>
            <a:r>
              <a:rPr lang="cs-CZ" sz="11500" dirty="0" err="1" smtClean="0">
                <a:solidFill>
                  <a:schemeClr val="bg1"/>
                </a:solidFill>
              </a:rPr>
              <a:t>wrap</a:t>
            </a:r>
            <a:r>
              <a:rPr lang="cs-CZ" sz="11500" dirty="0" smtClean="0">
                <a:solidFill>
                  <a:schemeClr val="bg1"/>
                </a:solidFill>
              </a:rPr>
              <a:t>-up</a:t>
            </a:r>
            <a:endParaRPr lang="cs-CZ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402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samostudium</a:t>
            </a:r>
            <a:endParaRPr lang="cs-CZ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734762" y="2167784"/>
            <a:ext cx="10735750" cy="432314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indent="-266700">
              <a:buFont typeface="Arial" panose="020B0604020202020204" pitchFamily="34" charset="0"/>
              <a:buChar char="•"/>
            </a:pPr>
            <a:r>
              <a:rPr lang="cs-CZ" sz="3600" dirty="0" smtClean="0"/>
              <a:t>materiály na </a:t>
            </a:r>
            <a:r>
              <a:rPr lang="cs-CZ" sz="3600" dirty="0" err="1" smtClean="0"/>
              <a:t>Moodlu</a:t>
            </a:r>
            <a:r>
              <a:rPr lang="cs-CZ" sz="3600" dirty="0" smtClean="0"/>
              <a:t>:</a:t>
            </a:r>
          </a:p>
          <a:p>
            <a:pPr marL="440436" lvl="1" indent="-266700">
              <a:buFont typeface="Arial" panose="020B0604020202020204" pitchFamily="34" charset="0"/>
              <a:buChar char="•"/>
            </a:pPr>
            <a:r>
              <a:rPr lang="cs-CZ" sz="3200" dirty="0" err="1" smtClean="0"/>
              <a:t>2x</a:t>
            </a:r>
            <a:r>
              <a:rPr lang="cs-CZ" sz="3200" dirty="0" smtClean="0"/>
              <a:t> </a:t>
            </a:r>
            <a:r>
              <a:rPr lang="cs-CZ" sz="3200" dirty="0" err="1" smtClean="0"/>
              <a:t>KT</a:t>
            </a:r>
            <a:r>
              <a:rPr lang="cs-CZ" sz="3200" dirty="0" smtClean="0"/>
              <a:t> do AJ</a:t>
            </a:r>
          </a:p>
          <a:p>
            <a:pPr marL="440436" lvl="1" indent="-266700">
              <a:buFont typeface="Arial" panose="020B0604020202020204" pitchFamily="34" charset="0"/>
              <a:buChar char="•"/>
            </a:pPr>
            <a:r>
              <a:rPr lang="cs-CZ" sz="3200" dirty="0" err="1" smtClean="0"/>
              <a:t>2x</a:t>
            </a:r>
            <a:r>
              <a:rPr lang="cs-CZ" sz="3200" dirty="0" smtClean="0"/>
              <a:t> </a:t>
            </a:r>
            <a:r>
              <a:rPr lang="cs-CZ" sz="3200" dirty="0" err="1" smtClean="0"/>
              <a:t>KT</a:t>
            </a:r>
            <a:r>
              <a:rPr lang="cs-CZ" sz="3200" dirty="0" smtClean="0"/>
              <a:t> do </a:t>
            </a:r>
            <a:r>
              <a:rPr lang="cs-CZ" sz="3200" dirty="0" err="1" smtClean="0"/>
              <a:t>ČJ</a:t>
            </a:r>
            <a:endParaRPr lang="cs-CZ" sz="3200" dirty="0" smtClean="0"/>
          </a:p>
          <a:p>
            <a:pPr marL="440436" lvl="1" indent="-266700">
              <a:buFont typeface="Arial" panose="020B0604020202020204" pitchFamily="34" charset="0"/>
              <a:buChar char="•"/>
            </a:pPr>
            <a:r>
              <a:rPr lang="cs-CZ" sz="3200" dirty="0" err="1" smtClean="0"/>
              <a:t>2x</a:t>
            </a:r>
            <a:r>
              <a:rPr lang="cs-CZ" sz="3200" dirty="0" smtClean="0"/>
              <a:t> list</a:t>
            </a:r>
          </a:p>
          <a:p>
            <a:pPr marL="440436" lvl="1" indent="-266700">
              <a:buFont typeface="Arial" panose="020B0604020202020204" pitchFamily="34" charset="0"/>
              <a:buChar char="•"/>
            </a:pPr>
            <a:endParaRPr lang="cs-CZ" sz="3200" dirty="0"/>
          </a:p>
          <a:p>
            <a:pPr marL="440436" lvl="1" indent="-266700">
              <a:buFont typeface="Arial" panose="020B0604020202020204" pitchFamily="34" charset="0"/>
              <a:buChar char="•"/>
            </a:pPr>
            <a:endParaRPr lang="cs-CZ" sz="3200" dirty="0" smtClean="0"/>
          </a:p>
        </p:txBody>
      </p:sp>
    </p:spTree>
    <p:extLst>
      <p:ext uri="{BB962C8B-B14F-4D97-AF65-F5344CB8AC3E}">
        <p14:creationId xmlns:p14="http://schemas.microsoft.com/office/powerpoint/2010/main" val="4119963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samostudium</a:t>
            </a:r>
            <a:endParaRPr lang="cs-CZ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688463" y="2005198"/>
            <a:ext cx="10735750" cy="4673394"/>
          </a:xfrm>
          <a:prstGeom prst="rect">
            <a:avLst/>
          </a:prstGeom>
        </p:spPr>
        <p:txBody>
          <a:bodyPr vert="horz" lIns="45720" tIns="45720" rIns="45720" bIns="45720" rtlCol="0">
            <a:normAutofit fontScale="92500" lnSpcReduction="1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indent="-266700">
              <a:buFont typeface="Arial" panose="020B0604020202020204" pitchFamily="34" charset="0"/>
              <a:buChar char="•"/>
            </a:pPr>
            <a:r>
              <a:rPr lang="cs-CZ" sz="3600" dirty="0" smtClean="0"/>
              <a:t>vyjděte z feedbacku (vlastní, od kolegů, ode mě)</a:t>
            </a:r>
          </a:p>
          <a:p>
            <a:pPr marL="266700" indent="-266700">
              <a:buFont typeface="Arial" panose="020B0604020202020204" pitchFamily="34" charset="0"/>
              <a:buChar char="•"/>
            </a:pPr>
            <a:r>
              <a:rPr lang="cs-CZ" sz="3600" dirty="0" smtClean="0"/>
              <a:t>na základě něj si pro další tlumočení stanovte konkrétní cíle</a:t>
            </a:r>
          </a:p>
          <a:p>
            <a:pPr marL="440436" lvl="1" indent="-266700">
              <a:buFont typeface="Arial" panose="020B0604020202020204" pitchFamily="34" charset="0"/>
              <a:buChar char="•"/>
            </a:pPr>
            <a:r>
              <a:rPr lang="cs-CZ" sz="3200" dirty="0"/>
              <a:t>vždy týkající se něčeho, co už vám jde, i něčeho, co je třeba zlepšit</a:t>
            </a:r>
          </a:p>
          <a:p>
            <a:pPr marL="440436" lvl="1" indent="-266700">
              <a:buFont typeface="Arial" panose="020B0604020202020204" pitchFamily="34" charset="0"/>
              <a:buChar char="•"/>
            </a:pPr>
            <a:r>
              <a:rPr lang="cs-CZ" sz="3200" dirty="0" smtClean="0"/>
              <a:t>čím méně tím lépe (ideálně 1 + 1)</a:t>
            </a:r>
          </a:p>
          <a:p>
            <a:pPr marL="266700" indent="-266700">
              <a:buFont typeface="Arial" panose="020B0604020202020204" pitchFamily="34" charset="0"/>
              <a:buChar char="•"/>
            </a:pPr>
            <a:r>
              <a:rPr lang="cs-CZ" sz="3600" dirty="0" smtClean="0"/>
              <a:t>vymyslete, co musíte udělat, abyste těch cílů dosáhli</a:t>
            </a:r>
          </a:p>
          <a:p>
            <a:pPr marL="266700" indent="-266700">
              <a:buFont typeface="Arial" panose="020B0604020202020204" pitchFamily="34" charset="0"/>
              <a:buChar char="•"/>
            </a:pPr>
            <a:r>
              <a:rPr lang="cs-CZ" sz="3600" dirty="0" smtClean="0"/>
              <a:t>tlumočení si nahrajte</a:t>
            </a:r>
          </a:p>
          <a:p>
            <a:pPr marL="266700" indent="-266700">
              <a:buFont typeface="Arial" panose="020B0604020202020204" pitchFamily="34" charset="0"/>
              <a:buChar char="•"/>
            </a:pPr>
            <a:r>
              <a:rPr lang="cs-CZ" sz="3600" dirty="0" smtClean="0"/>
              <a:t>poslechněte si nahrávku a vyhodnoťte, zde jste cílů dosáhli</a:t>
            </a:r>
          </a:p>
          <a:p>
            <a:pPr marL="266700" indent="-266700">
              <a:buFont typeface="Arial" panose="020B0604020202020204" pitchFamily="34" charset="0"/>
              <a:buChar char="•"/>
            </a:pPr>
            <a:r>
              <a:rPr lang="cs-CZ" sz="3600" dirty="0" smtClean="0">
                <a:solidFill>
                  <a:schemeClr val="bg1">
                    <a:lumMod val="65000"/>
                  </a:schemeClr>
                </a:solidFill>
              </a:rPr>
              <a:t>stanovte si cíle pro další tlumočení</a:t>
            </a:r>
          </a:p>
          <a:p>
            <a:pPr marL="266700" indent="-266700">
              <a:buFont typeface="Arial" panose="020B0604020202020204" pitchFamily="34" charset="0"/>
              <a:buChar char="•"/>
            </a:pPr>
            <a:endParaRPr lang="cs-CZ" sz="3200" dirty="0" smtClean="0"/>
          </a:p>
          <a:p>
            <a:pPr marL="440436" lvl="1" indent="-266700">
              <a:buFont typeface="Arial" panose="020B0604020202020204" pitchFamily="34" charset="0"/>
              <a:buChar char="•"/>
            </a:pPr>
            <a:endParaRPr lang="cs-CZ" sz="3200" dirty="0"/>
          </a:p>
          <a:p>
            <a:pPr marL="440436" lvl="1" indent="-266700">
              <a:buFont typeface="Arial" panose="020B0604020202020204" pitchFamily="34" charset="0"/>
              <a:buChar char="•"/>
            </a:pPr>
            <a:endParaRPr lang="cs-CZ" sz="3200" dirty="0" smtClean="0"/>
          </a:p>
        </p:txBody>
      </p:sp>
    </p:spTree>
    <p:extLst>
      <p:ext uri="{BB962C8B-B14F-4D97-AF65-F5344CB8AC3E}">
        <p14:creationId xmlns:p14="http://schemas.microsoft.com/office/powerpoint/2010/main" val="3663945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feedback na tento semestr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9173167" cy="4323144"/>
          </a:xfrm>
        </p:spPr>
        <p:txBody>
          <a:bodyPr>
            <a:normAutofit/>
          </a:bodyPr>
          <a:lstStyle/>
          <a:p>
            <a:pPr marL="266700" indent="-266700">
              <a:buFont typeface="Arial" panose="020B0604020202020204" pitchFamily="34" charset="0"/>
              <a:buChar char="•"/>
            </a:pPr>
            <a:r>
              <a:rPr lang="cs-CZ" sz="3600" dirty="0"/>
              <a:t>C</a:t>
            </a:r>
            <a:r>
              <a:rPr lang="cs-CZ" sz="3600" dirty="0" smtClean="0"/>
              <a:t>o </a:t>
            </a:r>
            <a:r>
              <a:rPr lang="cs-CZ" sz="3600" dirty="0"/>
              <a:t>se vám na výuce v tomto semestru </a:t>
            </a:r>
            <a:r>
              <a:rPr lang="cs-CZ" sz="3600" dirty="0" smtClean="0"/>
              <a:t>líbilo?</a:t>
            </a:r>
            <a:endParaRPr lang="cs-CZ" sz="3600" dirty="0"/>
          </a:p>
          <a:p>
            <a:pPr marL="266700" indent="-266700">
              <a:buFont typeface="Arial" panose="020B0604020202020204" pitchFamily="34" charset="0"/>
              <a:buChar char="•"/>
            </a:pPr>
            <a:r>
              <a:rPr lang="cs-CZ" sz="3600" dirty="0"/>
              <a:t>C</a:t>
            </a:r>
            <a:r>
              <a:rPr lang="cs-CZ" sz="3600" dirty="0" smtClean="0"/>
              <a:t>o </a:t>
            </a:r>
            <a:r>
              <a:rPr lang="cs-CZ" sz="3600" dirty="0"/>
              <a:t>byste naopak </a:t>
            </a:r>
            <a:r>
              <a:rPr lang="cs-CZ" sz="3600" dirty="0" smtClean="0"/>
              <a:t>zlepšili?</a:t>
            </a:r>
            <a:endParaRPr lang="cs-CZ" sz="3600" dirty="0"/>
          </a:p>
          <a:p>
            <a:pPr marL="266700" indent="-266700">
              <a:buFont typeface="Arial" panose="020B0604020202020204" pitchFamily="34" charset="0"/>
              <a:buChar char="•"/>
            </a:pPr>
            <a:r>
              <a:rPr lang="cs-CZ" sz="3600" dirty="0"/>
              <a:t>C</a:t>
            </a:r>
            <a:r>
              <a:rPr lang="cs-CZ" sz="3600" dirty="0" smtClean="0"/>
              <a:t>o </a:t>
            </a:r>
            <a:r>
              <a:rPr lang="cs-CZ" sz="3600" dirty="0"/>
              <a:t>si z tohoto semestru </a:t>
            </a:r>
            <a:r>
              <a:rPr lang="cs-CZ" sz="3600" dirty="0" smtClean="0"/>
              <a:t>odnášíte?</a:t>
            </a:r>
            <a:endParaRPr lang="cs-CZ" sz="3600" dirty="0"/>
          </a:p>
          <a:p>
            <a:pPr marL="128016" lvl="1" indent="0">
              <a:buNone/>
            </a:pP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1862627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BE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68572" y="2755469"/>
            <a:ext cx="4436936" cy="1499616"/>
          </a:xfrm>
        </p:spPr>
        <p:txBody>
          <a:bodyPr>
            <a:normAutofit fontScale="90000"/>
          </a:bodyPr>
          <a:lstStyle/>
          <a:p>
            <a:pPr algn="ctr"/>
            <a:r>
              <a:rPr lang="cs-CZ" sz="11500" dirty="0" smtClean="0">
                <a:solidFill>
                  <a:schemeClr val="bg1"/>
                </a:solidFill>
              </a:rPr>
              <a:t>díky!</a:t>
            </a:r>
            <a:endParaRPr lang="cs-CZ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3549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co nás čeká dnes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9" y="2170253"/>
            <a:ext cx="9720071" cy="4323144"/>
          </a:xfrm>
        </p:spPr>
        <p:txBody>
          <a:bodyPr>
            <a:normAutofit/>
          </a:bodyPr>
          <a:lstStyle/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600" dirty="0" err="1" smtClean="0"/>
              <a:t>KT</a:t>
            </a:r>
            <a:r>
              <a:rPr lang="cs-CZ" sz="3600" dirty="0" smtClean="0"/>
              <a:t> příprava na </a:t>
            </a:r>
            <a:r>
              <a:rPr lang="cs-CZ" sz="3600" dirty="0" err="1" smtClean="0"/>
              <a:t>BZK</a:t>
            </a:r>
            <a:endParaRPr lang="cs-CZ" sz="3600" dirty="0" smtClean="0"/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3200" dirty="0" smtClean="0"/>
              <a:t>2 projevy do angličtiny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3200" dirty="0" smtClean="0"/>
              <a:t>2 projevy do češtiny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600" dirty="0" smtClean="0"/>
              <a:t>pár slov k samostudiu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600" dirty="0" smtClean="0"/>
              <a:t>uzavření semestru a feedback</a:t>
            </a:r>
            <a:endParaRPr lang="cs-CZ" sz="3600" dirty="0" smtClean="0"/>
          </a:p>
        </p:txBody>
      </p:sp>
    </p:spTree>
    <p:extLst>
      <p:ext uri="{BB962C8B-B14F-4D97-AF65-F5344CB8AC3E}">
        <p14:creationId xmlns:p14="http://schemas.microsoft.com/office/powerpoint/2010/main" val="189094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jak to bude probíhat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81060" y="2181828"/>
            <a:ext cx="10735750" cy="4323144"/>
          </a:xfrm>
        </p:spPr>
        <p:txBody>
          <a:bodyPr>
            <a:normAutofit lnSpcReduction="10000"/>
          </a:bodyPr>
          <a:lstStyle/>
          <a:p>
            <a:pPr marL="266700" indent="-266700">
              <a:buFont typeface="Arial" panose="020B0604020202020204" pitchFamily="34" charset="0"/>
              <a:buChar char="•"/>
            </a:pPr>
            <a:r>
              <a:rPr lang="cs-CZ" sz="3600" dirty="0" smtClean="0"/>
              <a:t>práce ve </a:t>
            </a:r>
            <a:r>
              <a:rPr lang="cs-CZ" sz="3600" dirty="0"/>
              <a:t>dvojicích → všichni </a:t>
            </a:r>
            <a:r>
              <a:rPr lang="cs-CZ" sz="3600" dirty="0" smtClean="0"/>
              <a:t>feedback pro samostudium</a:t>
            </a:r>
          </a:p>
          <a:p>
            <a:pPr marL="266700" indent="-266700">
              <a:buFont typeface="Arial" panose="020B0604020202020204" pitchFamily="34" charset="0"/>
              <a:buChar char="•"/>
            </a:pPr>
            <a:r>
              <a:rPr lang="cs-CZ" sz="3600" dirty="0" err="1" smtClean="0"/>
              <a:t>KT</a:t>
            </a:r>
            <a:r>
              <a:rPr lang="cs-CZ" sz="3600" dirty="0" smtClean="0"/>
              <a:t> do AJ</a:t>
            </a:r>
          </a:p>
          <a:p>
            <a:pPr marL="440436" lvl="1" indent="-266700">
              <a:buFont typeface="Arial" panose="020B0604020202020204" pitchFamily="34" charset="0"/>
              <a:buChar char="•"/>
            </a:pPr>
            <a:r>
              <a:rPr lang="cs-CZ" sz="3200" dirty="0" smtClean="0"/>
              <a:t>originál 1</a:t>
            </a:r>
          </a:p>
          <a:p>
            <a:pPr marL="440436" lvl="1" indent="-266700">
              <a:buFont typeface="Arial" panose="020B0604020202020204" pitchFamily="34" charset="0"/>
              <a:buChar char="•"/>
            </a:pPr>
            <a:r>
              <a:rPr lang="cs-CZ" sz="3200" dirty="0" smtClean="0"/>
              <a:t>přetlumočení + feedback ve dvojici</a:t>
            </a:r>
          </a:p>
          <a:p>
            <a:pPr marL="440436" lvl="1" indent="-266700">
              <a:buFont typeface="Arial" panose="020B0604020202020204" pitchFamily="34" charset="0"/>
              <a:buChar char="•"/>
            </a:pPr>
            <a:r>
              <a:rPr lang="cs-CZ" sz="3200" dirty="0" smtClean="0"/>
              <a:t>originál 2</a:t>
            </a:r>
          </a:p>
          <a:p>
            <a:pPr marL="440436" lvl="1" indent="-266700">
              <a:buFont typeface="Arial" panose="020B0604020202020204" pitchFamily="34" charset="0"/>
              <a:buChar char="•"/>
            </a:pPr>
            <a:r>
              <a:rPr lang="cs-CZ" sz="3200" dirty="0"/>
              <a:t>přetlumočení + feedback ve dvojici</a:t>
            </a:r>
          </a:p>
          <a:p>
            <a:pPr marL="440436" lvl="1" indent="-266700">
              <a:buFont typeface="Arial" panose="020B0604020202020204" pitchFamily="34" charset="0"/>
              <a:buChar char="•"/>
            </a:pPr>
            <a:r>
              <a:rPr lang="cs-CZ" sz="3200" dirty="0" smtClean="0"/>
              <a:t>společný </a:t>
            </a:r>
            <a:r>
              <a:rPr lang="cs-CZ" sz="3200" dirty="0" err="1" smtClean="0"/>
              <a:t>debriefing</a:t>
            </a:r>
            <a:r>
              <a:rPr lang="cs-CZ" sz="3200" dirty="0" smtClean="0"/>
              <a:t> </a:t>
            </a:r>
            <a:r>
              <a:rPr lang="cs-CZ" sz="3200" dirty="0"/>
              <a:t>+</a:t>
            </a:r>
            <a:r>
              <a:rPr lang="cs-CZ" sz="3200" dirty="0" smtClean="0"/>
              <a:t> feedback</a:t>
            </a:r>
          </a:p>
          <a:p>
            <a:pPr marL="266700" indent="-266700">
              <a:buFont typeface="Arial" panose="020B0604020202020204" pitchFamily="34" charset="0"/>
              <a:buChar char="•"/>
            </a:pPr>
            <a:r>
              <a:rPr lang="cs-CZ" sz="3600" dirty="0" err="1" smtClean="0"/>
              <a:t>KT</a:t>
            </a:r>
            <a:r>
              <a:rPr lang="cs-CZ" sz="3600" dirty="0" smtClean="0"/>
              <a:t> do </a:t>
            </a:r>
            <a:r>
              <a:rPr lang="cs-CZ" sz="3600" dirty="0" err="1" smtClean="0"/>
              <a:t>ČJ</a:t>
            </a:r>
            <a:endParaRPr lang="cs-CZ" sz="3600" dirty="0" smtClean="0"/>
          </a:p>
          <a:p>
            <a:pPr marL="440436" lvl="1" indent="-266700">
              <a:buFont typeface="Arial" panose="020B0604020202020204" pitchFamily="34" charset="0"/>
              <a:buChar char="•"/>
            </a:pP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2240687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zadání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34762" y="2084832"/>
            <a:ext cx="10735750" cy="4323144"/>
          </a:xfrm>
        </p:spPr>
        <p:txBody>
          <a:bodyPr>
            <a:normAutofit/>
          </a:bodyPr>
          <a:lstStyle/>
          <a:p>
            <a:pPr marL="266700" indent="-266700">
              <a:buFont typeface="Arial" panose="020B0604020202020204" pitchFamily="34" charset="0"/>
              <a:buChar char="•"/>
            </a:pPr>
            <a:r>
              <a:rPr lang="cs-CZ" sz="3600" dirty="0" smtClean="0"/>
              <a:t>všichni si dělají zápis</a:t>
            </a:r>
          </a:p>
          <a:p>
            <a:pPr marL="266700" indent="-266700">
              <a:buFont typeface="Arial" panose="020B0604020202020204" pitchFamily="34" charset="0"/>
              <a:buChar char="•"/>
            </a:pPr>
            <a:r>
              <a:rPr lang="cs-CZ" sz="3600" dirty="0" smtClean="0"/>
              <a:t>ve dvojici se domluvte, kdo bude tlumočit a kdo dávat feedback (v dalším kole se role vymění)</a:t>
            </a:r>
          </a:p>
          <a:p>
            <a:pPr marL="266700" indent="-266700">
              <a:buFont typeface="Arial" panose="020B0604020202020204" pitchFamily="34" charset="0"/>
              <a:buChar char="•"/>
            </a:pPr>
            <a:r>
              <a:rPr lang="cs-CZ" sz="3600" dirty="0" smtClean="0"/>
              <a:t>jako </a:t>
            </a:r>
            <a:r>
              <a:rPr lang="cs-CZ" sz="3600" dirty="0" err="1" smtClean="0"/>
              <a:t>feedbackář</a:t>
            </a:r>
            <a:r>
              <a:rPr lang="cs-CZ" sz="3600" dirty="0" smtClean="0"/>
              <a:t> se soustřeďte na tlumočení jako celek</a:t>
            </a:r>
          </a:p>
          <a:p>
            <a:pPr marL="440436" lvl="1" indent="-266700">
              <a:buFont typeface="Arial" panose="020B0604020202020204" pitchFamily="34" charset="0"/>
              <a:buChar char="•"/>
            </a:pPr>
            <a:r>
              <a:rPr lang="cs-CZ" sz="3200" dirty="0" smtClean="0"/>
              <a:t>potom vypíchněte maximálně:</a:t>
            </a:r>
          </a:p>
          <a:p>
            <a:pPr marL="623316" lvl="2" indent="-266700">
              <a:buFont typeface="Arial" panose="020B0604020202020204" pitchFamily="34" charset="0"/>
              <a:buChar char="•"/>
            </a:pPr>
            <a:r>
              <a:rPr lang="cs-CZ" sz="2800" dirty="0" smtClean="0"/>
              <a:t>3 věci, které se povedly</a:t>
            </a:r>
          </a:p>
          <a:p>
            <a:pPr marL="623316" lvl="2" indent="-266700">
              <a:buFont typeface="Arial" panose="020B0604020202020204" pitchFamily="34" charset="0"/>
              <a:buChar char="•"/>
            </a:pPr>
            <a:r>
              <a:rPr lang="cs-CZ" sz="2800" dirty="0" smtClean="0"/>
              <a:t>3 věci, na kterých je třeba zapracovat</a:t>
            </a:r>
          </a:p>
          <a:p>
            <a:pPr marL="266700" indent="-266700">
              <a:buFont typeface="Arial" panose="020B0604020202020204" pitchFamily="34" charset="0"/>
              <a:buChar char="•"/>
            </a:pPr>
            <a:endParaRPr lang="cs-CZ" sz="3600" dirty="0" smtClean="0"/>
          </a:p>
          <a:p>
            <a:pPr marL="440436" lvl="1" indent="-266700">
              <a:buFont typeface="Arial" panose="020B0604020202020204" pitchFamily="34" charset="0"/>
              <a:buChar char="•"/>
            </a:pP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2819315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společný </a:t>
            </a:r>
            <a:r>
              <a:rPr lang="cs-CZ" dirty="0" err="1" smtClean="0"/>
              <a:t>debriefing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34762" y="2084832"/>
            <a:ext cx="10735750" cy="4323144"/>
          </a:xfrm>
        </p:spPr>
        <p:txBody>
          <a:bodyPr>
            <a:normAutofit/>
          </a:bodyPr>
          <a:lstStyle/>
          <a:p>
            <a:pPr marL="266700" indent="-266700">
              <a:buFont typeface="Arial" panose="020B0604020202020204" pitchFamily="34" charset="0"/>
              <a:buChar char="•"/>
            </a:pPr>
            <a:endParaRPr lang="cs-CZ" sz="3600" dirty="0" smtClean="0"/>
          </a:p>
          <a:p>
            <a:pPr marL="440436" lvl="1" indent="-266700">
              <a:buFont typeface="Arial" panose="020B0604020202020204" pitchFamily="34" charset="0"/>
              <a:buChar char="•"/>
            </a:pPr>
            <a:endParaRPr lang="cs-CZ" sz="3200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734762" y="2167784"/>
            <a:ext cx="10735750" cy="432314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indent="-266700">
              <a:buFont typeface="Arial" panose="020B0604020202020204" pitchFamily="34" charset="0"/>
              <a:buChar char="•"/>
            </a:pPr>
            <a:r>
              <a:rPr lang="cs-CZ" sz="3600" dirty="0" smtClean="0"/>
              <a:t>Je něco, s čím jste při tlumočení projevů bojovali?</a:t>
            </a:r>
          </a:p>
          <a:p>
            <a:pPr marL="266700" indent="-266700">
              <a:buFont typeface="Arial" panose="020B0604020202020204" pitchFamily="34" charset="0"/>
              <a:buChar char="•"/>
            </a:pPr>
            <a:r>
              <a:rPr lang="cs-CZ" sz="3600" dirty="0" smtClean="0"/>
              <a:t>Chcete se na něco zeptat?</a:t>
            </a:r>
          </a:p>
          <a:p>
            <a:pPr marL="440436" lvl="1" indent="-266700">
              <a:buFont typeface="Arial" panose="020B0604020202020204" pitchFamily="34" charset="0"/>
              <a:buChar char="•"/>
            </a:pP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884026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společný feedback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34762" y="2084832"/>
            <a:ext cx="10735750" cy="4323144"/>
          </a:xfrm>
        </p:spPr>
        <p:txBody>
          <a:bodyPr>
            <a:normAutofit/>
          </a:bodyPr>
          <a:lstStyle/>
          <a:p>
            <a:pPr marL="266700" indent="-266700">
              <a:buFont typeface="Arial" panose="020B0604020202020204" pitchFamily="34" charset="0"/>
              <a:buChar char="•"/>
            </a:pPr>
            <a:endParaRPr lang="cs-CZ" sz="3600" dirty="0" smtClean="0"/>
          </a:p>
          <a:p>
            <a:pPr marL="440436" lvl="1" indent="-266700">
              <a:buFont typeface="Arial" panose="020B0604020202020204" pitchFamily="34" charset="0"/>
              <a:buChar char="•"/>
            </a:pPr>
            <a:endParaRPr lang="cs-CZ" sz="3200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734762" y="2167784"/>
            <a:ext cx="10735750" cy="432314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indent="-266700">
              <a:buFont typeface="Arial" panose="020B0604020202020204" pitchFamily="34" charset="0"/>
              <a:buChar char="•"/>
            </a:pPr>
            <a:r>
              <a:rPr lang="cs-CZ" sz="3600" dirty="0" smtClean="0"/>
              <a:t>Z feedbacku od kolegy vyberte:</a:t>
            </a:r>
          </a:p>
          <a:p>
            <a:pPr marL="440436" lvl="1" indent="-266700">
              <a:buFont typeface="Arial" panose="020B0604020202020204" pitchFamily="34" charset="0"/>
              <a:buChar char="•"/>
            </a:pPr>
            <a:r>
              <a:rPr lang="cs-CZ" sz="3200" dirty="0" smtClean="0"/>
              <a:t>1 věc, která se vám povedla,</a:t>
            </a:r>
          </a:p>
          <a:p>
            <a:pPr marL="440436" lvl="1" indent="-266700">
              <a:buFont typeface="Arial" panose="020B0604020202020204" pitchFamily="34" charset="0"/>
              <a:buChar char="•"/>
            </a:pPr>
            <a:r>
              <a:rPr lang="cs-CZ" sz="3200" dirty="0" smtClean="0"/>
              <a:t>1 věc, kterou je musíte zlepšit.</a:t>
            </a:r>
          </a:p>
          <a:p>
            <a:pPr marL="173736" lvl="1" indent="0">
              <a:buNone/>
            </a:pP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600216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jak to bude probíhat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81060" y="2181828"/>
            <a:ext cx="10735750" cy="4323144"/>
          </a:xfrm>
        </p:spPr>
        <p:txBody>
          <a:bodyPr>
            <a:normAutofit lnSpcReduction="10000"/>
          </a:bodyPr>
          <a:lstStyle/>
          <a:p>
            <a:pPr marL="266700" indent="-266700">
              <a:buFont typeface="Arial" panose="020B0604020202020204" pitchFamily="34" charset="0"/>
              <a:buChar char="•"/>
            </a:pPr>
            <a:r>
              <a:rPr lang="cs-CZ" sz="3600" dirty="0" smtClean="0"/>
              <a:t>práce ve </a:t>
            </a:r>
            <a:r>
              <a:rPr lang="cs-CZ" sz="3600" dirty="0"/>
              <a:t>dvojicích → všichni </a:t>
            </a:r>
            <a:r>
              <a:rPr lang="cs-CZ" sz="3600" dirty="0" smtClean="0"/>
              <a:t>feedback pro samostudium</a:t>
            </a:r>
          </a:p>
          <a:p>
            <a:pPr marL="266700" indent="-266700">
              <a:buFont typeface="Arial" panose="020B0604020202020204" pitchFamily="34" charset="0"/>
              <a:buChar char="•"/>
            </a:pPr>
            <a:r>
              <a:rPr lang="cs-CZ" sz="3600" dirty="0" err="1" smtClean="0"/>
              <a:t>KT</a:t>
            </a:r>
            <a:r>
              <a:rPr lang="cs-CZ" sz="3600" dirty="0" smtClean="0"/>
              <a:t> do AJ</a:t>
            </a:r>
          </a:p>
          <a:p>
            <a:pPr marL="266700" indent="-2667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3600" dirty="0" err="1"/>
              <a:t>KT</a:t>
            </a:r>
            <a:r>
              <a:rPr lang="cs-CZ" sz="3600" dirty="0"/>
              <a:t> do </a:t>
            </a:r>
            <a:r>
              <a:rPr lang="cs-CZ" sz="3600" dirty="0" err="1"/>
              <a:t>ČJ</a:t>
            </a:r>
            <a:endParaRPr lang="cs-CZ" sz="3600" dirty="0"/>
          </a:p>
          <a:p>
            <a:pPr marL="440436" lvl="1" indent="-266700">
              <a:buFont typeface="Arial" panose="020B0604020202020204" pitchFamily="34" charset="0"/>
              <a:buChar char="•"/>
            </a:pPr>
            <a:r>
              <a:rPr lang="cs-CZ" sz="3200" dirty="0" smtClean="0"/>
              <a:t>originál </a:t>
            </a:r>
            <a:r>
              <a:rPr lang="cs-CZ" sz="3200" dirty="0"/>
              <a:t>1</a:t>
            </a:r>
          </a:p>
          <a:p>
            <a:pPr marL="440436" lvl="1" indent="-266700">
              <a:buFont typeface="Arial" panose="020B0604020202020204" pitchFamily="34" charset="0"/>
              <a:buChar char="•"/>
            </a:pPr>
            <a:r>
              <a:rPr lang="cs-CZ" sz="3200" dirty="0"/>
              <a:t>přetlumočení + feedback ve dvojici</a:t>
            </a:r>
          </a:p>
          <a:p>
            <a:pPr marL="440436" lvl="1" indent="-266700">
              <a:buFont typeface="Arial" panose="020B0604020202020204" pitchFamily="34" charset="0"/>
              <a:buChar char="•"/>
            </a:pPr>
            <a:r>
              <a:rPr lang="cs-CZ" sz="3200" dirty="0"/>
              <a:t>originál 2</a:t>
            </a:r>
          </a:p>
          <a:p>
            <a:pPr marL="440436" lvl="1" indent="-266700">
              <a:buFont typeface="Arial" panose="020B0604020202020204" pitchFamily="34" charset="0"/>
              <a:buChar char="•"/>
            </a:pPr>
            <a:r>
              <a:rPr lang="cs-CZ" sz="3200" dirty="0"/>
              <a:t>přetlumočení + feedback ve dvojici</a:t>
            </a:r>
          </a:p>
          <a:p>
            <a:pPr marL="440436" lvl="1" indent="-266700">
              <a:buFont typeface="Arial" panose="020B0604020202020204" pitchFamily="34" charset="0"/>
              <a:buChar char="•"/>
            </a:pPr>
            <a:r>
              <a:rPr lang="cs-CZ" sz="3200" dirty="0"/>
              <a:t>společný </a:t>
            </a:r>
            <a:r>
              <a:rPr lang="cs-CZ" sz="3200" dirty="0" err="1"/>
              <a:t>debriefing</a:t>
            </a:r>
            <a:r>
              <a:rPr lang="cs-CZ" sz="3200" dirty="0"/>
              <a:t> + feedback</a:t>
            </a:r>
          </a:p>
          <a:p>
            <a:pPr marL="266700" indent="-266700">
              <a:buFont typeface="Arial" panose="020B0604020202020204" pitchFamily="34" charset="0"/>
              <a:buChar char="•"/>
            </a:pPr>
            <a:endParaRPr lang="cs-CZ" sz="3600" dirty="0" smtClean="0"/>
          </a:p>
          <a:p>
            <a:pPr marL="440436" lvl="1" indent="-266700">
              <a:buFont typeface="Arial" panose="020B0604020202020204" pitchFamily="34" charset="0"/>
              <a:buChar char="•"/>
            </a:pP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3179207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zadání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34762" y="2084832"/>
            <a:ext cx="10735750" cy="4323144"/>
          </a:xfrm>
        </p:spPr>
        <p:txBody>
          <a:bodyPr>
            <a:normAutofit/>
          </a:bodyPr>
          <a:lstStyle/>
          <a:p>
            <a:pPr marL="266700" indent="-266700">
              <a:buFont typeface="Arial" panose="020B0604020202020204" pitchFamily="34" charset="0"/>
              <a:buChar char="•"/>
            </a:pPr>
            <a:r>
              <a:rPr lang="cs-CZ" sz="3600" dirty="0" smtClean="0"/>
              <a:t>všichni si dělají zápis</a:t>
            </a:r>
          </a:p>
          <a:p>
            <a:pPr marL="266700" indent="-266700">
              <a:buFont typeface="Arial" panose="020B0604020202020204" pitchFamily="34" charset="0"/>
              <a:buChar char="•"/>
            </a:pPr>
            <a:r>
              <a:rPr lang="cs-CZ" sz="3600" dirty="0" smtClean="0"/>
              <a:t>ve dvojici se domluvte, kdo bude tlumočit a kdo dávat feedback (v dalším kole se role vymění)</a:t>
            </a:r>
          </a:p>
          <a:p>
            <a:pPr marL="266700" indent="-266700">
              <a:buFont typeface="Arial" panose="020B0604020202020204" pitchFamily="34" charset="0"/>
              <a:buChar char="•"/>
            </a:pPr>
            <a:r>
              <a:rPr lang="cs-CZ" sz="3600" dirty="0" smtClean="0"/>
              <a:t>jako </a:t>
            </a:r>
            <a:r>
              <a:rPr lang="cs-CZ" sz="3600" dirty="0" err="1" smtClean="0"/>
              <a:t>feedbackář</a:t>
            </a:r>
            <a:r>
              <a:rPr lang="cs-CZ" sz="3600" dirty="0" smtClean="0"/>
              <a:t> se soustřeďte na tlumočení jako celek</a:t>
            </a:r>
          </a:p>
          <a:p>
            <a:pPr marL="440436" lvl="1" indent="-266700">
              <a:buFont typeface="Arial" panose="020B0604020202020204" pitchFamily="34" charset="0"/>
              <a:buChar char="•"/>
            </a:pPr>
            <a:r>
              <a:rPr lang="cs-CZ" sz="3200" dirty="0" smtClean="0"/>
              <a:t>potom vypíchněte maximálně:</a:t>
            </a:r>
          </a:p>
          <a:p>
            <a:pPr marL="623316" lvl="2" indent="-266700">
              <a:buFont typeface="Arial" panose="020B0604020202020204" pitchFamily="34" charset="0"/>
              <a:buChar char="•"/>
            </a:pPr>
            <a:r>
              <a:rPr lang="cs-CZ" sz="2800" dirty="0" smtClean="0"/>
              <a:t>3 věci, které se povedly</a:t>
            </a:r>
          </a:p>
          <a:p>
            <a:pPr marL="623316" lvl="2" indent="-266700">
              <a:buFont typeface="Arial" panose="020B0604020202020204" pitchFamily="34" charset="0"/>
              <a:buChar char="•"/>
            </a:pPr>
            <a:r>
              <a:rPr lang="cs-CZ" sz="2800" dirty="0" smtClean="0"/>
              <a:t>3 věci, na kterých je třeba zapracovat</a:t>
            </a:r>
          </a:p>
          <a:p>
            <a:pPr marL="266700" indent="-266700">
              <a:buFont typeface="Arial" panose="020B0604020202020204" pitchFamily="34" charset="0"/>
              <a:buChar char="•"/>
            </a:pPr>
            <a:endParaRPr lang="cs-CZ" sz="3600" dirty="0" smtClean="0"/>
          </a:p>
          <a:p>
            <a:pPr marL="440436" lvl="1" indent="-266700">
              <a:buFont typeface="Arial" panose="020B0604020202020204" pitchFamily="34" charset="0"/>
              <a:buChar char="•"/>
            </a:pP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1751180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společný </a:t>
            </a:r>
            <a:r>
              <a:rPr lang="cs-CZ" dirty="0" err="1" smtClean="0"/>
              <a:t>debriefing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34762" y="2084832"/>
            <a:ext cx="10735750" cy="4323144"/>
          </a:xfrm>
        </p:spPr>
        <p:txBody>
          <a:bodyPr>
            <a:normAutofit/>
          </a:bodyPr>
          <a:lstStyle/>
          <a:p>
            <a:pPr marL="266700" indent="-266700">
              <a:buFont typeface="Arial" panose="020B0604020202020204" pitchFamily="34" charset="0"/>
              <a:buChar char="•"/>
            </a:pPr>
            <a:endParaRPr lang="cs-CZ" sz="3600" dirty="0" smtClean="0"/>
          </a:p>
          <a:p>
            <a:pPr marL="440436" lvl="1" indent="-266700">
              <a:buFont typeface="Arial" panose="020B0604020202020204" pitchFamily="34" charset="0"/>
              <a:buChar char="•"/>
            </a:pPr>
            <a:endParaRPr lang="cs-CZ" sz="3200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734762" y="2167784"/>
            <a:ext cx="10735750" cy="432314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indent="-266700">
              <a:buFont typeface="Arial" panose="020B0604020202020204" pitchFamily="34" charset="0"/>
              <a:buChar char="•"/>
            </a:pPr>
            <a:r>
              <a:rPr lang="cs-CZ" sz="3600" dirty="0" smtClean="0"/>
              <a:t>Je něco, s čím jste při tlumočení projevů bojovali?</a:t>
            </a:r>
          </a:p>
          <a:p>
            <a:pPr marL="266700" indent="-266700">
              <a:buFont typeface="Arial" panose="020B0604020202020204" pitchFamily="34" charset="0"/>
              <a:buChar char="•"/>
            </a:pPr>
            <a:r>
              <a:rPr lang="cs-CZ" sz="3600" dirty="0" smtClean="0"/>
              <a:t>Chcete se na něco zeptat?</a:t>
            </a:r>
          </a:p>
          <a:p>
            <a:pPr marL="440436" lvl="1" indent="-266700">
              <a:buFont typeface="Arial" panose="020B0604020202020204" pitchFamily="34" charset="0"/>
              <a:buChar char="•"/>
            </a:pP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3800203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ál">
  <a:themeElements>
    <a:clrScheme name="Integrál">
      <a:dk1>
        <a:srgbClr val="2E2B21"/>
      </a:dk1>
      <a:lt1>
        <a:srgbClr val="FFFFFF"/>
      </a:lt1>
      <a:dk2>
        <a:srgbClr val="605B4F"/>
      </a:dk2>
      <a:lt2>
        <a:srgbClr val="D8D6BE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Integrá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á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9000"/>
                <a:satMod val="145000"/>
              </a:schemeClr>
            </a:duotone>
          </a:blip>
          <a:tile tx="0" ty="0" sx="32000" sy="32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</a:schemeClr>
              <a:schemeClr val="phClr">
                <a:shade val="95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090DCB5F-146D-478A-852A-34B16FE9F3A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2038</TotalTime>
  <Words>414</Words>
  <Application>Microsoft Office PowerPoint</Application>
  <PresentationFormat>Širokoúhlá obrazovka</PresentationFormat>
  <Paragraphs>76</Paragraphs>
  <Slides>15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20" baseType="lpstr">
      <vt:lpstr>Arial</vt:lpstr>
      <vt:lpstr>Tw Cen MT</vt:lpstr>
      <vt:lpstr>Tw Cen MT Condensed</vt:lpstr>
      <vt:lpstr>Wingdings 3</vt:lpstr>
      <vt:lpstr>Integrál</vt:lpstr>
      <vt:lpstr>T III</vt:lpstr>
      <vt:lpstr>co nás čeká dnes</vt:lpstr>
      <vt:lpstr>jak to bude probíhat</vt:lpstr>
      <vt:lpstr>zadání</vt:lpstr>
      <vt:lpstr>společný debriefing</vt:lpstr>
      <vt:lpstr>společný feedback</vt:lpstr>
      <vt:lpstr>jak to bude probíhat</vt:lpstr>
      <vt:lpstr>zadání</vt:lpstr>
      <vt:lpstr>společný debriefing</vt:lpstr>
      <vt:lpstr>společný feedback</vt:lpstr>
      <vt:lpstr>wrap-up</vt:lpstr>
      <vt:lpstr>samostudium</vt:lpstr>
      <vt:lpstr>samostudium</vt:lpstr>
      <vt:lpstr>feedback na tento semestr</vt:lpstr>
      <vt:lpstr>díky!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Kateřina Ešnerová</dc:creator>
  <cp:lastModifiedBy>Kateřina Ešnerová</cp:lastModifiedBy>
  <cp:revision>111</cp:revision>
  <dcterms:created xsi:type="dcterms:W3CDTF">2019-03-09T16:29:07Z</dcterms:created>
  <dcterms:modified xsi:type="dcterms:W3CDTF">2020-05-19T12:46:28Z</dcterms:modified>
</cp:coreProperties>
</file>