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7" r:id="rId7"/>
    <p:sldId id="261" r:id="rId8"/>
    <p:sldId id="262" r:id="rId9"/>
    <p:sldId id="263" r:id="rId10"/>
    <p:sldId id="265" r:id="rId11"/>
    <p:sldId id="266" r:id="rId12"/>
    <p:sldId id="264" r:id="rId13"/>
    <p:sldId id="268" r:id="rId14"/>
    <p:sldId id="269" r:id="rId15"/>
    <p:sldId id="271" r:id="rId16"/>
    <p:sldId id="272" r:id="rId17"/>
    <p:sldId id="274" r:id="rId18"/>
    <p:sldId id="275" r:id="rId19"/>
    <p:sldId id="276" r:id="rId20"/>
    <p:sldId id="277" r:id="rId21"/>
    <p:sldId id="278" r:id="rId22"/>
    <p:sldId id="273" r:id="rId23"/>
    <p:sldId id="279" r:id="rId24"/>
    <p:sldId id="280" r:id="rId25"/>
    <p:sldId id="282" r:id="rId26"/>
    <p:sldId id="283" r:id="rId27"/>
    <p:sldId id="284" r:id="rId28"/>
    <p:sldId id="281" r:id="rId29"/>
    <p:sldId id="270" r:id="rId30"/>
    <p:sldId id="285" r:id="rId31"/>
    <p:sldId id="286" r:id="rId32"/>
    <p:sldId id="287" r:id="rId33"/>
    <p:sldId id="289" r:id="rId34"/>
    <p:sldId id="290" r:id="rId35"/>
    <p:sldId id="291" r:id="rId36"/>
    <p:sldId id="288" r:id="rId37"/>
    <p:sldId id="292" r:id="rId38"/>
    <p:sldId id="293" r:id="rId39"/>
    <p:sldId id="29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86" d="100"/>
          <a:sy n="86" d="100"/>
        </p:scale>
        <p:origin x="4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1/29/2021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1/29/2021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CF131DD-A141-4471-BCF9-C6073EDD7E20}" type="datetimeFigureOut">
              <a:rPr lang="en-US" dirty="0"/>
              <a:t>1/29/2021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1/29/2021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1/29/2021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F7BCE3-27F1-4128-ABFD-539856F40D96}"/>
              </a:ext>
            </a:extLst>
          </p:cNvPr>
          <p:cNvSpPr>
            <a:spLocks noGrp="1"/>
          </p:cNvSpPr>
          <p:nvPr>
            <p:ph type="ctrTitle"/>
          </p:nvPr>
        </p:nvSpPr>
        <p:spPr/>
        <p:txBody>
          <a:bodyPr/>
          <a:lstStyle/>
          <a:p>
            <a:r>
              <a:rPr lang="ru-RU" sz="6000" dirty="0"/>
              <a:t>Имя прилагательное</a:t>
            </a:r>
            <a:br>
              <a:rPr lang="ru-RU" sz="5400" dirty="0"/>
            </a:br>
            <a:r>
              <a:rPr lang="ru-RU" sz="4400" dirty="0"/>
              <a:t>степени сравнения</a:t>
            </a:r>
            <a:br>
              <a:rPr lang="ru-RU" sz="4400" dirty="0"/>
            </a:br>
            <a:r>
              <a:rPr lang="ru-RU" sz="4400" dirty="0"/>
              <a:t>краткие формы</a:t>
            </a:r>
            <a:endParaRPr lang="cs-CZ" sz="5400" dirty="0"/>
          </a:p>
        </p:txBody>
      </p:sp>
    </p:spTree>
    <p:extLst>
      <p:ext uri="{BB962C8B-B14F-4D97-AF65-F5344CB8AC3E}">
        <p14:creationId xmlns:p14="http://schemas.microsoft.com/office/powerpoint/2010/main" val="311487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C95C5B0-3D8F-46FF-AB4C-CAE6B49E194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808" y="0"/>
            <a:ext cx="8010384" cy="6858000"/>
          </a:xfrm>
          <a:prstGeom prst="rect">
            <a:avLst/>
          </a:prstGeom>
          <a:noFill/>
          <a:ln>
            <a:noFill/>
          </a:ln>
        </p:spPr>
      </p:pic>
    </p:spTree>
    <p:extLst>
      <p:ext uri="{BB962C8B-B14F-4D97-AF65-F5344CB8AC3E}">
        <p14:creationId xmlns:p14="http://schemas.microsoft.com/office/powerpoint/2010/main" val="2356671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42209F3-BCA6-4412-AFA4-A04BA5A0811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8484" y="596402"/>
            <a:ext cx="9215032" cy="5665195"/>
          </a:xfrm>
          <a:prstGeom prst="rect">
            <a:avLst/>
          </a:prstGeom>
          <a:noFill/>
          <a:ln>
            <a:noFill/>
          </a:ln>
        </p:spPr>
      </p:pic>
    </p:spTree>
    <p:extLst>
      <p:ext uri="{BB962C8B-B14F-4D97-AF65-F5344CB8AC3E}">
        <p14:creationId xmlns:p14="http://schemas.microsoft.com/office/powerpoint/2010/main" val="1242672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1DEB631-34B9-4254-AC11-5133D14DC3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93170" y="519462"/>
            <a:ext cx="9360034" cy="5819075"/>
          </a:xfrm>
          <a:prstGeom prst="rect">
            <a:avLst/>
          </a:prstGeom>
          <a:noFill/>
          <a:ln>
            <a:noFill/>
          </a:ln>
        </p:spPr>
      </p:pic>
    </p:spTree>
    <p:extLst>
      <p:ext uri="{BB962C8B-B14F-4D97-AF65-F5344CB8AC3E}">
        <p14:creationId xmlns:p14="http://schemas.microsoft.com/office/powerpoint/2010/main" val="971755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3C832A-A059-4854-AE4F-4861D43491D9}"/>
              </a:ext>
            </a:extLst>
          </p:cNvPr>
          <p:cNvSpPr txBox="1"/>
          <p:nvPr/>
        </p:nvSpPr>
        <p:spPr>
          <a:xfrm>
            <a:off x="236738" y="611403"/>
            <a:ext cx="11718524" cy="5632311"/>
          </a:xfrm>
          <a:prstGeom prst="rect">
            <a:avLst/>
          </a:prstGeom>
          <a:noFill/>
        </p:spPr>
        <p:txBody>
          <a:bodyPr wrap="square">
            <a:spAutoFit/>
          </a:bodyPr>
          <a:lstStyle/>
          <a:p>
            <a:pPr algn="just"/>
            <a:r>
              <a:rPr lang="de-DE" sz="2000" dirty="0">
                <a:latin typeface="Arial" panose="020B0604020202020204" pitchFamily="34" charset="0"/>
                <a:cs typeface="Arial" panose="020B0604020202020204" pitchFamily="34" charset="0"/>
              </a:rPr>
              <a:t>1. </a:t>
            </a:r>
            <a:r>
              <a:rPr lang="cs-CZ" sz="2000" dirty="0">
                <a:latin typeface="Arial" panose="020B0604020202020204" pitchFamily="34" charset="0"/>
                <a:cs typeface="Arial" panose="020B0604020202020204" pitchFamily="34" charset="0"/>
              </a:rPr>
              <a:t>Pro deset lidí je místnost těsná. 2. Ovoce je bohaté na vitamíny. 3. Saša je široký v ramenou, ale nohy má pro běh krátké. 4. Na ženění je ještě mladý. 5. Proč jste dnes tak smutná? 6. Na takové velké změny je už strýček starý. 7. Jste ženatý? 8. Vaše Olga je moc hezká. 9. Sako je mi dlouhé, dejte mi prosím o číslo menší, 10. Na mou kapsuje ten kabát drahý. 11, Ural je bohatý na nerosty. 12. Lidé tu jsou bohatí, v automobilovém průmyslu jsou dobré výdělky. 13. Voda v řece je kalná, továrna nedodržuje předpisy. 14. Po dešti byla voda v řece kalná. 15. Tentokrát jsem s výsledky spokojen. 16. Doma</a:t>
            </a:r>
            <a:r>
              <a:rPr lang="ru-RU"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Voloďa nemluvný, ale ve společnosti mladých lidí je veselý. 17. V tomto bodě s tebou souhlasím. 18. Pokud jde o hudbu, je náš vkus stejný. 19. Na ložnici je ten pokoj moc velký. 20. Sandály jsou mi široké, mám malou nohu. 21. Pro Mášu je ten úkol moc složitý. 22. Tatínek byl tentokrát k mým prosbám hluchý. 23. Na koupání je to jezero studené. 24. Taková pomluva! To je jí podobné! 25. Tady je každá rada drahá. 26. Sněhu bylo málo, sjezd byl nebezpečný. 27. Buďte tak laskav a půjčte mi na chvíli mapu. 28. Na mou dnešní náladu byl film smutný. 29. Na Petříkův věk je tato učebnice moc těžká. 30. Šaty mi dobře padnou, jen rukávy jsou mi úzké. 31. Bojím se, že pro Věru bude náš večírek nudný. 32. Počasí je dnes docela dobré. 33. Na Sibiři je zima dlouhá a léto krátké. 34. Loni byla zima dlouhá a krutá. 35. Výsledky práce vaší laboratoře jsou zřejmé. 36. Nádherný je les zejména ráno. 37. Originální a zajímavá je především úvodní kapitola. 38. Viktor má dnes na mne vztek a já vím proč. 39. Muž je na tatínka moc hod ný. 40. Nejsem hoden takové chvály! 41. Ten váš soused je ale mazaný!</a:t>
            </a:r>
          </a:p>
        </p:txBody>
      </p:sp>
    </p:spTree>
    <p:extLst>
      <p:ext uri="{BB962C8B-B14F-4D97-AF65-F5344CB8AC3E}">
        <p14:creationId xmlns:p14="http://schemas.microsoft.com/office/powerpoint/2010/main" val="275776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45261F1-D0D1-4B89-9077-DAB6347CF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234" y="62979"/>
            <a:ext cx="8247224" cy="677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11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81F4877-7160-4179-8AB7-E7E12A11F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996" y="358131"/>
            <a:ext cx="9960746" cy="614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467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C4BBC28-A707-4416-A20E-9081CFB53AA3}"/>
              </a:ext>
            </a:extLst>
          </p:cNvPr>
          <p:cNvSpPr txBox="1"/>
          <p:nvPr/>
        </p:nvSpPr>
        <p:spPr>
          <a:xfrm>
            <a:off x="964706" y="1264885"/>
            <a:ext cx="10262587" cy="4093428"/>
          </a:xfrm>
          <a:prstGeom prst="rect">
            <a:avLst/>
          </a:prstGeom>
          <a:noFill/>
        </p:spPr>
        <p:txBody>
          <a:bodyPr wrap="square">
            <a:spAutoFit/>
          </a:bodyPr>
          <a:lstStyle/>
          <a:p>
            <a:pPr algn="just"/>
            <a:r>
              <a:rPr lang="de-DE" sz="2000" dirty="0">
                <a:latin typeface="Arial" panose="020B0604020202020204" pitchFamily="34" charset="0"/>
                <a:cs typeface="Arial" panose="020B0604020202020204" pitchFamily="34" charset="0"/>
              </a:rPr>
              <a:t>1. </a:t>
            </a:r>
            <a:r>
              <a:rPr lang="cs-CZ" sz="2000" dirty="0">
                <a:latin typeface="Arial" panose="020B0604020202020204" pitchFamily="34" charset="0"/>
                <a:cs typeface="Arial" panose="020B0604020202020204" pitchFamily="34" charset="0"/>
              </a:rPr>
              <a:t>Rád si tu knihu přečtu ještě jednou. 2. Rád jezdím v zimě na hory. 3. Jsem rád, že tě zase vidím. 4. Takové vtipy nemám rád. 5. Ráda poslouchám komorní hudbu, ale někdy si ráda poslechnu i dobrý jazz. 6. Věř, že ti vždy rádi pomůžeme. 7. Hrachovou polévku nemá tatínek rád. 8. Sestra má ráda poezii. 9. Bratr čte rád dobrodružnou literaturu. 10. Čas od času se také rád podívám na sportovní přenos. 11. Máte rádi </a:t>
            </a:r>
            <a:r>
              <a:rPr lang="cs-CZ" sz="2000" dirty="0" err="1">
                <a:latin typeface="Arial" panose="020B0604020202020204" pitchFamily="34" charset="0"/>
                <a:cs typeface="Arial" panose="020B0604020202020204" pitchFamily="34" charset="0"/>
              </a:rPr>
              <a:t>Godunova</a:t>
            </a:r>
            <a:r>
              <a:rPr lang="cs-CZ" sz="2000" dirty="0">
                <a:latin typeface="Arial" panose="020B0604020202020204" pitchFamily="34" charset="0"/>
                <a:cs typeface="Arial" panose="020B0604020202020204" pitchFamily="34" charset="0"/>
              </a:rPr>
              <a:t>? Ráda vám tu desku pustím. 12. Nerad chodím na plesy. 13. Říká se, že děvčata jsou zvědavá. 14. Jsem zvědav, jak to všechno dopadne. 15. Buďte, prosím, stručný. 16. Buďte tak laskav a podejte mi cukřenku. 17. Ke všem mým otázkám byl hluchý</a:t>
            </a:r>
            <a:r>
              <a:rPr lang="ru-RU"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němý. 18. Na takovou věc jsem krátký. 19. V poslední době je plný zloby. 20. Maminka psala, že s dědečkem je to špatné. 21. Jsem ochoten naší velké myšlence obětovat vše. 22. Vaše teta prý byla v mládí velmi krásná. 23. Včera byla tvoje sestra celý večer tak smutná, není snad nemocná? 24. Nemohu pochopit, z čeho jsi tak unavený. 25. Z dovolené se vrátil nemocen. 26. Tatínek přišel z práce rozrušen a dlouho nemohl usnout.</a:t>
            </a:r>
          </a:p>
        </p:txBody>
      </p:sp>
    </p:spTree>
    <p:extLst>
      <p:ext uri="{BB962C8B-B14F-4D97-AF65-F5344CB8AC3E}">
        <p14:creationId xmlns:p14="http://schemas.microsoft.com/office/powerpoint/2010/main" val="1439273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8C94E5-466C-45A8-ABC6-99D49302E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881" y="3210"/>
            <a:ext cx="7564238" cy="685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00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287748-E79D-49A2-94F0-AC8DA604E756}"/>
              </a:ext>
            </a:extLst>
          </p:cNvPr>
          <p:cNvSpPr>
            <a:spLocks noGrp="1"/>
          </p:cNvSpPr>
          <p:nvPr>
            <p:ph type="title"/>
          </p:nvPr>
        </p:nvSpPr>
        <p:spPr/>
        <p:txBody>
          <a:bodyPr>
            <a:normAutofit/>
          </a:bodyPr>
          <a:lstStyle/>
          <a:p>
            <a:r>
              <a:rPr lang="ru-RU" sz="4000" dirty="0"/>
              <a:t>Степени сравнения прилагательных</a:t>
            </a:r>
            <a:endParaRPr lang="cs-CZ" sz="4000" dirty="0"/>
          </a:p>
        </p:txBody>
      </p:sp>
    </p:spTree>
    <p:extLst>
      <p:ext uri="{BB962C8B-B14F-4D97-AF65-F5344CB8AC3E}">
        <p14:creationId xmlns:p14="http://schemas.microsoft.com/office/powerpoint/2010/main" val="7283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1B64A42-F61D-4A1F-AFB5-A0DC209F1201}"/>
              </a:ext>
            </a:extLst>
          </p:cNvPr>
          <p:cNvSpPr txBox="1"/>
          <p:nvPr/>
        </p:nvSpPr>
        <p:spPr>
          <a:xfrm>
            <a:off x="648069" y="547586"/>
            <a:ext cx="11111883" cy="5632311"/>
          </a:xfrm>
          <a:prstGeom prst="rect">
            <a:avLst/>
          </a:prstGeom>
          <a:noFill/>
        </p:spPr>
        <p:txBody>
          <a:bodyPr wrap="square">
            <a:spAutoFit/>
          </a:bodyPr>
          <a:lstStyle/>
          <a:p>
            <a:pPr algn="just"/>
            <a:r>
              <a:rPr lang="ru-RU" sz="2000" b="1" kern="50" dirty="0">
                <a:effectLst/>
                <a:latin typeface="Arial" panose="020B0604020202020204" pitchFamily="34" charset="0"/>
                <a:ea typeface="Arial Unicode MS"/>
                <a:cs typeface="Arial" panose="020B0604020202020204" pitchFamily="34" charset="0"/>
              </a:rPr>
              <a:t>Степени сравнения образуются от качественных прилагательных.</a:t>
            </a:r>
            <a:r>
              <a:rPr lang="ru-RU" sz="2000" kern="50" dirty="0">
                <a:effectLst/>
                <a:latin typeface="Arial" panose="020B0604020202020204" pitchFamily="34" charset="0"/>
                <a:ea typeface="Arial Unicode MS"/>
                <a:cs typeface="Arial" panose="020B0604020202020204" pitchFamily="34" charset="0"/>
              </a:rPr>
              <a:t> </a:t>
            </a:r>
          </a:p>
          <a:p>
            <a:pPr algn="just"/>
            <a:endParaRPr lang="ru-RU" sz="2000" kern="50" dirty="0">
              <a:effectLst/>
              <a:latin typeface="Arial" panose="020B0604020202020204" pitchFamily="34" charset="0"/>
              <a:ea typeface="Arial Unicode MS"/>
              <a:cs typeface="Arial" panose="020B0604020202020204" pitchFamily="34" charset="0"/>
            </a:endParaRPr>
          </a:p>
          <a:p>
            <a:pPr algn="just"/>
            <a:r>
              <a:rPr lang="ru-RU" sz="2000" kern="50" dirty="0">
                <a:effectLst/>
                <a:latin typeface="Arial" panose="020B0604020202020204" pitchFamily="34" charset="0"/>
                <a:ea typeface="Arial Unicode MS"/>
                <a:cs typeface="Arial" panose="020B0604020202020204" pitchFamily="34" charset="0"/>
              </a:rPr>
              <a:t>В рамках этой категории друг другу </a:t>
            </a:r>
            <a:r>
              <a:rPr lang="ru-RU" sz="2000" b="1" kern="50" dirty="0">
                <a:effectLst/>
                <a:latin typeface="Arial" panose="020B0604020202020204" pitchFamily="34" charset="0"/>
                <a:ea typeface="Arial Unicode MS"/>
                <a:cs typeface="Arial" panose="020B0604020202020204" pitchFamily="34" charset="0"/>
              </a:rPr>
              <a:t>противопоставляются формы прилагательных, обозначающие наличие </a:t>
            </a:r>
            <a:r>
              <a:rPr lang="ru-RU" sz="2000" b="1" kern="50" dirty="0" err="1">
                <a:effectLst/>
                <a:latin typeface="Arial" panose="020B0604020202020204" pitchFamily="34" charset="0"/>
                <a:ea typeface="Arial Unicode MS"/>
                <a:cs typeface="Arial" panose="020B0604020202020204" pitchFamily="34" charset="0"/>
              </a:rPr>
              <a:t>неквантифицированного</a:t>
            </a:r>
            <a:r>
              <a:rPr lang="ru-RU" sz="2000" b="1" kern="50" dirty="0">
                <a:effectLst/>
                <a:latin typeface="Arial" panose="020B0604020202020204" pitchFamily="34" charset="0"/>
                <a:ea typeface="Arial Unicode MS"/>
                <a:cs typeface="Arial" panose="020B0604020202020204" pitchFamily="34" charset="0"/>
              </a:rPr>
              <a:t> признака</a:t>
            </a:r>
            <a:r>
              <a:rPr lang="ru-RU" sz="2000" kern="50" dirty="0">
                <a:effectLst/>
                <a:latin typeface="Arial" panose="020B0604020202020204" pitchFamily="34" charset="0"/>
                <a:ea typeface="Arial Unicode MS"/>
                <a:cs typeface="Arial" panose="020B0604020202020204" pitchFamily="34" charset="0"/>
              </a:rPr>
              <a:t>, то есть просто наличие признака (</a:t>
            </a:r>
            <a:r>
              <a:rPr lang="ru-RU" sz="2000" b="1" u="sng" kern="50" dirty="0">
                <a:effectLst/>
                <a:latin typeface="Arial" panose="020B0604020202020204" pitchFamily="34" charset="0"/>
                <a:ea typeface="Arial Unicode MS"/>
                <a:cs typeface="Arial" panose="020B0604020202020204" pitchFamily="34" charset="0"/>
              </a:rPr>
              <a:t>положительная степень, позитив</a:t>
            </a:r>
            <a:r>
              <a:rPr lang="ru-RU" sz="2000" kern="50" dirty="0">
                <a:effectLst/>
                <a:latin typeface="Arial" panose="020B0604020202020204" pitchFamily="34" charset="0"/>
                <a:ea typeface="Arial Unicode MS"/>
                <a:cs typeface="Arial" panose="020B0604020202020204" pitchFamily="34" charset="0"/>
              </a:rPr>
              <a:t>) </a:t>
            </a:r>
            <a:r>
              <a:rPr lang="ru-RU" sz="2000" b="1" kern="50" dirty="0">
                <a:effectLst/>
                <a:latin typeface="Arial" panose="020B0604020202020204" pitchFamily="34" charset="0"/>
                <a:ea typeface="Arial Unicode MS"/>
                <a:cs typeface="Arial" panose="020B0604020202020204" pitchFamily="34" charset="0"/>
              </a:rPr>
              <a:t>и формы прилагательных, обозначающие наличие </a:t>
            </a:r>
            <a:r>
              <a:rPr lang="ru-RU" sz="2000" b="1" kern="50" dirty="0" err="1">
                <a:effectLst/>
                <a:latin typeface="Arial" panose="020B0604020202020204" pitchFamily="34" charset="0"/>
                <a:ea typeface="Arial Unicode MS"/>
                <a:cs typeface="Arial" panose="020B0604020202020204" pitchFamily="34" charset="0"/>
              </a:rPr>
              <a:t>квантифицированного</a:t>
            </a:r>
            <a:r>
              <a:rPr lang="ru-RU" sz="2000" b="1" kern="50" dirty="0">
                <a:effectLst/>
                <a:latin typeface="Arial" panose="020B0604020202020204" pitchFamily="34" charset="0"/>
                <a:ea typeface="Arial Unicode MS"/>
                <a:cs typeface="Arial" panose="020B0604020202020204" pitchFamily="34" charset="0"/>
              </a:rPr>
              <a:t> признака (</a:t>
            </a:r>
            <a:r>
              <a:rPr lang="ru-RU" sz="2000" b="1" u="sng" kern="50" dirty="0">
                <a:effectLst/>
                <a:latin typeface="Arial" panose="020B0604020202020204" pitchFamily="34" charset="0"/>
                <a:ea typeface="Arial Unicode MS"/>
                <a:cs typeface="Arial" panose="020B0604020202020204" pitchFamily="34" charset="0"/>
              </a:rPr>
              <a:t>сравнительная степень, </a:t>
            </a:r>
            <a:r>
              <a:rPr lang="ru-RU" sz="2000" b="1" u="sng" kern="50" dirty="0" err="1">
                <a:effectLst/>
                <a:latin typeface="Arial" panose="020B0604020202020204" pitchFamily="34" charset="0"/>
                <a:ea typeface="Arial Unicode MS"/>
                <a:cs typeface="Arial" panose="020B0604020202020204" pitchFamily="34" charset="0"/>
              </a:rPr>
              <a:t>компаратив</a:t>
            </a:r>
            <a:r>
              <a:rPr lang="ru-RU" sz="2000" b="1" u="sng" kern="50" dirty="0">
                <a:effectLst/>
                <a:latin typeface="Arial" panose="020B0604020202020204" pitchFamily="34" charset="0"/>
                <a:ea typeface="Arial Unicode MS"/>
                <a:cs typeface="Arial" panose="020B0604020202020204" pitchFamily="34" charset="0"/>
              </a:rPr>
              <a:t> и превосходная степень, </a:t>
            </a:r>
            <a:r>
              <a:rPr lang="ru-RU" sz="2000" b="1" u="sng" kern="50" dirty="0" err="1">
                <a:effectLst/>
                <a:latin typeface="Arial" panose="020B0604020202020204" pitchFamily="34" charset="0"/>
                <a:ea typeface="Arial Unicode MS"/>
                <a:cs typeface="Arial" panose="020B0604020202020204" pitchFamily="34" charset="0"/>
              </a:rPr>
              <a:t>суперлатив</a:t>
            </a:r>
            <a:r>
              <a:rPr lang="ru-RU" sz="2000" b="1" kern="50" dirty="0">
                <a:effectLst/>
                <a:latin typeface="Arial" panose="020B0604020202020204" pitchFamily="34" charset="0"/>
                <a:ea typeface="Arial Unicode MS"/>
                <a:cs typeface="Arial" panose="020B0604020202020204" pitchFamily="34" charset="0"/>
              </a:rPr>
              <a:t>).</a:t>
            </a:r>
          </a:p>
          <a:p>
            <a:pPr algn="just"/>
            <a:endParaRPr lang="cs-CZ" sz="2000" b="1" kern="50" dirty="0">
              <a:effectLst/>
              <a:latin typeface="Arial" panose="020B0604020202020204" pitchFamily="34" charset="0"/>
              <a:ea typeface="Arial Unicode MS"/>
              <a:cs typeface="Arial" panose="020B0604020202020204" pitchFamily="34" charset="0"/>
            </a:endParaRPr>
          </a:p>
          <a:p>
            <a:pPr algn="just"/>
            <a:r>
              <a:rPr lang="ru-RU" sz="2000" b="1" kern="50" dirty="0">
                <a:effectLst/>
                <a:latin typeface="Arial" panose="020B0604020202020204" pitchFamily="34" charset="0"/>
                <a:ea typeface="Arial Unicode MS"/>
                <a:cs typeface="Arial" panose="020B0604020202020204" pitchFamily="34" charset="0"/>
              </a:rPr>
              <a:t>Сравнительная степень выражает </a:t>
            </a:r>
            <a:r>
              <a:rPr lang="ru-RU" sz="2000" b="1" kern="50" dirty="0" err="1">
                <a:effectLst/>
                <a:latin typeface="Arial" panose="020B0604020202020204" pitchFamily="34" charset="0"/>
                <a:ea typeface="Arial Unicode MS"/>
                <a:cs typeface="Arial" panose="020B0604020202020204" pitchFamily="34" charset="0"/>
              </a:rPr>
              <a:t>неспецифицированное</a:t>
            </a:r>
            <a:r>
              <a:rPr lang="ru-RU" sz="2000" b="1" kern="50" dirty="0">
                <a:effectLst/>
                <a:latin typeface="Arial" panose="020B0604020202020204" pitchFamily="34" charset="0"/>
                <a:ea typeface="Arial Unicode MS"/>
                <a:cs typeface="Arial" panose="020B0604020202020204" pitchFamily="34" charset="0"/>
              </a:rPr>
              <a:t> количество признака, превышающее другое количество</a:t>
            </a:r>
            <a:r>
              <a:rPr lang="ru-RU" sz="2000" kern="50" dirty="0">
                <a:effectLst/>
                <a:latin typeface="Arial" panose="020B0604020202020204" pitchFamily="34" charset="0"/>
                <a:ea typeface="Arial Unicode MS"/>
                <a:cs typeface="Arial" panose="020B0604020202020204" pitchFamily="34" charset="0"/>
              </a:rPr>
              <a:t>, </a:t>
            </a:r>
            <a:r>
              <a:rPr lang="ru-RU" sz="2000" u="sng" kern="50" dirty="0">
                <a:effectLst/>
                <a:latin typeface="Arial" panose="020B0604020202020204" pitchFamily="34" charset="0"/>
                <a:ea typeface="Arial Unicode MS"/>
                <a:cs typeface="Arial" panose="020B0604020202020204" pitchFamily="34" charset="0"/>
              </a:rPr>
              <a:t>она сочетается с квантификаторами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очень, слишком</a:t>
            </a:r>
            <a:r>
              <a:rPr lang="ru-RU" sz="2000" kern="50" dirty="0">
                <a:effectLst/>
                <a:latin typeface="Arial" panose="020B0604020202020204" pitchFamily="34" charset="0"/>
                <a:ea typeface="Arial Unicode MS"/>
                <a:cs typeface="Arial" panose="020B0604020202020204" pitchFamily="34" charset="0"/>
              </a:rPr>
              <a:t>).</a:t>
            </a:r>
          </a:p>
          <a:p>
            <a:pPr algn="just"/>
            <a:endParaRPr lang="ru-RU" sz="2000" kern="50" dirty="0">
              <a:latin typeface="Arial" panose="020B0604020202020204" pitchFamily="34" charset="0"/>
              <a:ea typeface="Arial Unicode MS"/>
              <a:cs typeface="Arial" panose="020B0604020202020204" pitchFamily="34" charset="0"/>
            </a:endParaRPr>
          </a:p>
          <a:p>
            <a:pPr algn="just"/>
            <a:r>
              <a:rPr lang="ru-RU" sz="2000" b="1" kern="50" dirty="0">
                <a:effectLst/>
                <a:latin typeface="Arial" panose="020B0604020202020204" pitchFamily="34" charset="0"/>
                <a:ea typeface="Arial Unicode MS"/>
                <a:cs typeface="Arial" panose="020B0604020202020204" pitchFamily="34" charset="0"/>
              </a:rPr>
              <a:t>Превосходная степень указывает на предельное количество признака</a:t>
            </a:r>
            <a:r>
              <a:rPr lang="ru-RU" sz="2000" kern="50" dirty="0">
                <a:effectLst/>
                <a:latin typeface="Arial" panose="020B0604020202020204" pitchFamily="34" charset="0"/>
                <a:ea typeface="Arial Unicode MS"/>
                <a:cs typeface="Arial" panose="020B0604020202020204" pitchFamily="34" charset="0"/>
              </a:rPr>
              <a:t> и </a:t>
            </a:r>
            <a:r>
              <a:rPr lang="ru-RU" sz="2000" u="sng" kern="50" dirty="0">
                <a:effectLst/>
                <a:latin typeface="Arial" panose="020B0604020202020204" pitchFamily="34" charset="0"/>
                <a:ea typeface="Arial Unicode MS"/>
                <a:cs typeface="Arial" panose="020B0604020202020204" pitchFamily="34" charset="0"/>
              </a:rPr>
              <a:t>это исключает сочетание с квантификаторами</a:t>
            </a:r>
            <a:r>
              <a:rPr lang="ru-RU" sz="2000" kern="50" dirty="0">
                <a:effectLst/>
                <a:latin typeface="Arial" panose="020B0604020202020204" pitchFamily="34" charset="0"/>
                <a:ea typeface="Arial Unicode MS"/>
                <a:cs typeface="Arial" panose="020B0604020202020204" pitchFamily="34" charset="0"/>
              </a:rPr>
              <a:t>.</a:t>
            </a:r>
          </a:p>
          <a:p>
            <a:pPr algn="just"/>
            <a:endParaRPr lang="cs-CZ" sz="2000" kern="50" dirty="0">
              <a:effectLst/>
              <a:latin typeface="Arial" panose="020B0604020202020204" pitchFamily="34" charset="0"/>
              <a:ea typeface="Arial Unicode MS"/>
              <a:cs typeface="Arial" panose="020B0604020202020204" pitchFamily="34" charset="0"/>
            </a:endParaRPr>
          </a:p>
          <a:p>
            <a:r>
              <a:rPr lang="ru-RU" sz="2000" u="sng" kern="50" dirty="0">
                <a:effectLst/>
                <a:latin typeface="Arial" panose="020B0604020202020204" pitchFamily="34" charset="0"/>
                <a:ea typeface="Arial Unicode MS"/>
                <a:cs typeface="Arial" panose="020B0604020202020204" pitchFamily="34" charset="0"/>
              </a:rPr>
              <a:t>Для сравнительной степени типично</a:t>
            </a:r>
            <a:r>
              <a:rPr lang="ru-RU" sz="2000" kern="50" dirty="0">
                <a:effectLst/>
                <a:latin typeface="Arial" panose="020B0604020202020204" pitchFamily="34" charset="0"/>
                <a:ea typeface="Arial Unicode MS"/>
                <a:cs typeface="Arial" panose="020B0604020202020204" pitchFamily="34" charset="0"/>
              </a:rPr>
              <a:t> эксплицитное (явное, понятное) или имплицитное (неявное, скрытое) </a:t>
            </a:r>
            <a:r>
              <a:rPr lang="ru-RU" sz="2000" u="sng" kern="50" dirty="0">
                <a:effectLst/>
                <a:latin typeface="Arial" panose="020B0604020202020204" pitchFamily="34" charset="0"/>
                <a:ea typeface="Arial Unicode MS"/>
                <a:cs typeface="Arial" panose="020B0604020202020204" pitchFamily="34" charset="0"/>
              </a:rPr>
              <a:t>указание на сравниваемые денотаты</a:t>
            </a:r>
            <a:r>
              <a:rPr lang="ru-RU" sz="2000" kern="50" dirty="0">
                <a:effectLst/>
                <a:latin typeface="Arial" panose="020B0604020202020204" pitchFamily="34" charset="0"/>
                <a:ea typeface="Arial Unicode MS"/>
                <a:cs typeface="Arial" panose="020B0604020202020204" pitchFamily="34" charset="0"/>
              </a:rPr>
              <a:t>. </a:t>
            </a:r>
          </a:p>
          <a:p>
            <a:endParaRPr lang="ru-RU" sz="2000" kern="50" dirty="0">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220326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8FEBCFA-6659-4A25-AE56-1D26485AA475}"/>
              </a:ext>
            </a:extLst>
          </p:cNvPr>
          <p:cNvSpPr>
            <a:spLocks noGrp="1"/>
          </p:cNvSpPr>
          <p:nvPr>
            <p:ph type="title"/>
          </p:nvPr>
        </p:nvSpPr>
        <p:spPr/>
        <p:txBody>
          <a:bodyPr>
            <a:normAutofit/>
          </a:bodyPr>
          <a:lstStyle/>
          <a:p>
            <a:pPr algn="ctr"/>
            <a:r>
              <a:rPr lang="ru-RU" sz="4000" dirty="0"/>
              <a:t>Краткие формы прилагательных</a:t>
            </a:r>
            <a:endParaRPr lang="cs-CZ" sz="4000" dirty="0"/>
          </a:p>
        </p:txBody>
      </p:sp>
    </p:spTree>
    <p:extLst>
      <p:ext uri="{BB962C8B-B14F-4D97-AF65-F5344CB8AC3E}">
        <p14:creationId xmlns:p14="http://schemas.microsoft.com/office/powerpoint/2010/main" val="95272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36EACCF-F9C8-4F4C-AD48-FBDC75C80C77}"/>
              </a:ext>
            </a:extLst>
          </p:cNvPr>
          <p:cNvSpPr txBox="1"/>
          <p:nvPr/>
        </p:nvSpPr>
        <p:spPr>
          <a:xfrm>
            <a:off x="1988598" y="1550880"/>
            <a:ext cx="8504808" cy="3477875"/>
          </a:xfrm>
          <a:prstGeom prst="rect">
            <a:avLst/>
          </a:prstGeom>
          <a:noFill/>
        </p:spPr>
        <p:txBody>
          <a:bodyPr wrap="square">
            <a:spAutoFit/>
          </a:bodyPr>
          <a:lstStyle/>
          <a:p>
            <a:r>
              <a:rPr lang="ru-RU" sz="2000" b="1" kern="50" dirty="0">
                <a:effectLst/>
                <a:latin typeface="Arial" panose="020B0604020202020204" pitchFamily="34" charset="0"/>
                <a:ea typeface="Arial Unicode MS"/>
                <a:cs typeface="Arial" panose="020B0604020202020204" pitchFamily="34" charset="0"/>
              </a:rPr>
              <a:t>Предмет сравнения выражается:</a:t>
            </a:r>
          </a:p>
          <a:p>
            <a:endParaRPr lang="ru-RU" sz="2000" b="1" kern="50" dirty="0">
              <a:latin typeface="Arial" panose="020B0604020202020204" pitchFamily="34" charset="0"/>
              <a:ea typeface="Arial Unicode MS"/>
              <a:cs typeface="Arial" panose="020B0604020202020204" pitchFamily="34" charset="0"/>
            </a:endParaRPr>
          </a:p>
          <a:p>
            <a:r>
              <a:rPr lang="ru-RU" sz="2000" b="1" u="sng" kern="50" dirty="0">
                <a:effectLst/>
                <a:latin typeface="Arial" panose="020B0604020202020204" pitchFamily="34" charset="0"/>
                <a:ea typeface="Arial Unicode MS"/>
                <a:cs typeface="Arial" panose="020B0604020202020204" pitchFamily="34" charset="0"/>
              </a:rPr>
              <a:t>с помощью род. п.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папа строже мамы / чем мама</a:t>
            </a:r>
            <a:r>
              <a:rPr lang="ru-RU" sz="2000" kern="50" dirty="0">
                <a:effectLst/>
                <a:latin typeface="Arial" panose="020B0604020202020204" pitchFamily="34" charset="0"/>
                <a:ea typeface="Arial Unicode MS"/>
                <a:cs typeface="Arial" panose="020B0604020202020204" pitchFamily="34" charset="0"/>
              </a:rPr>
              <a:t>) или </a:t>
            </a:r>
          </a:p>
          <a:p>
            <a:r>
              <a:rPr lang="ru-RU" sz="2000" b="1" u="sng" kern="50" dirty="0">
                <a:effectLst/>
                <a:latin typeface="Arial" panose="020B0604020202020204" pitchFamily="34" charset="0"/>
                <a:ea typeface="Arial Unicode MS"/>
                <a:cs typeface="Arial" panose="020B0604020202020204" pitchFamily="34" charset="0"/>
              </a:rPr>
              <a:t>оборотом с </a:t>
            </a:r>
            <a:r>
              <a:rPr lang="ru-RU" sz="2000" b="1" i="1" u="sng" kern="50" dirty="0">
                <a:effectLst/>
                <a:latin typeface="Arial" panose="020B0604020202020204" pitchFamily="34" charset="0"/>
                <a:ea typeface="Arial Unicode MS"/>
                <a:cs typeface="Arial" panose="020B0604020202020204" pitchFamily="34" charset="0"/>
              </a:rPr>
              <a:t>более, менее</a:t>
            </a:r>
            <a:r>
              <a:rPr lang="ru-RU" sz="2000" b="1" u="sng" kern="50" dirty="0">
                <a:effectLst/>
                <a:latin typeface="Arial" panose="020B0604020202020204" pitchFamily="34" charset="0"/>
                <a:ea typeface="Arial Unicode MS"/>
                <a:cs typeface="Arial" panose="020B0604020202020204" pitchFamily="34" charset="0"/>
              </a:rPr>
              <a:t>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папа более / менее строг, чем мама</a:t>
            </a:r>
            <a:r>
              <a:rPr lang="ru-RU" sz="2000" kern="50" dirty="0">
                <a:effectLst/>
                <a:latin typeface="Arial" panose="020B0604020202020204" pitchFamily="34" charset="0"/>
                <a:ea typeface="Arial Unicode MS"/>
                <a:cs typeface="Arial" panose="020B0604020202020204" pitchFamily="34" charset="0"/>
              </a:rPr>
              <a:t>). </a:t>
            </a:r>
          </a:p>
          <a:p>
            <a:r>
              <a:rPr lang="ru-RU" sz="2000" kern="50" dirty="0">
                <a:latin typeface="Arial" panose="020B0604020202020204" pitchFamily="34" charset="0"/>
                <a:ea typeface="Arial Unicode MS"/>
                <a:cs typeface="Arial" panose="020B0604020202020204" pitchFamily="34" charset="0"/>
              </a:rPr>
              <a:t>х </a:t>
            </a:r>
            <a:r>
              <a:rPr lang="cs-CZ" sz="2000" kern="50" dirty="0">
                <a:latin typeface="Arial" panose="020B0604020202020204" pitchFamily="34" charset="0"/>
                <a:ea typeface="Arial Unicode MS"/>
                <a:cs typeface="Arial" panose="020B0604020202020204" pitchFamily="34" charset="0"/>
              </a:rPr>
              <a:t>rychlejší než</a:t>
            </a:r>
          </a:p>
          <a:p>
            <a:endParaRPr lang="ru-RU" sz="2000" kern="50" dirty="0">
              <a:latin typeface="Arial" panose="020B0604020202020204" pitchFamily="34" charset="0"/>
              <a:ea typeface="Arial Unicode MS"/>
              <a:cs typeface="Arial" panose="020B0604020202020204" pitchFamily="34" charset="0"/>
            </a:endParaRPr>
          </a:p>
          <a:p>
            <a:endParaRPr lang="ru-RU" sz="2000" kern="50" dirty="0">
              <a:effectLst/>
              <a:latin typeface="Arial" panose="020B0604020202020204" pitchFamily="34" charset="0"/>
              <a:ea typeface="Arial Unicode MS"/>
              <a:cs typeface="Arial" panose="020B0604020202020204" pitchFamily="34" charset="0"/>
            </a:endParaRPr>
          </a:p>
          <a:p>
            <a:r>
              <a:rPr lang="ru-RU" sz="2000" b="1" kern="50" dirty="0">
                <a:effectLst/>
                <a:latin typeface="Arial" panose="020B0604020202020204" pitchFamily="34" charset="0"/>
                <a:ea typeface="Arial Unicode MS"/>
                <a:cs typeface="Arial" panose="020B0604020202020204" pitchFamily="34" charset="0"/>
              </a:rPr>
              <a:t>Мера сравнения выражается:</a:t>
            </a:r>
          </a:p>
          <a:p>
            <a:r>
              <a:rPr lang="ru-RU" sz="2000" b="1" kern="50" dirty="0">
                <a:effectLst/>
                <a:latin typeface="Arial" panose="020B0604020202020204" pitchFamily="34" charset="0"/>
                <a:ea typeface="Arial Unicode MS"/>
                <a:cs typeface="Arial" panose="020B0604020202020204" pitchFamily="34" charset="0"/>
              </a:rPr>
              <a:t>с помощью предлога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он старше мамы на восемь лет</a:t>
            </a:r>
            <a:r>
              <a:rPr lang="ru-RU" sz="2000" kern="50" dirty="0">
                <a:effectLst/>
                <a:latin typeface="Arial" panose="020B0604020202020204" pitchFamily="34" charset="0"/>
                <a:ea typeface="Arial Unicode MS"/>
                <a:cs typeface="Arial" panose="020B0604020202020204" pitchFamily="34" charset="0"/>
              </a:rPr>
              <a:t>) или </a:t>
            </a:r>
          </a:p>
          <a:p>
            <a:r>
              <a:rPr lang="ru-RU" sz="2000" b="1" kern="50" dirty="0">
                <a:effectLst/>
                <a:latin typeface="Arial" panose="020B0604020202020204" pitchFamily="34" charset="0"/>
                <a:ea typeface="Arial Unicode MS"/>
                <a:cs typeface="Arial" panose="020B0604020202020204" pitchFamily="34" charset="0"/>
              </a:rPr>
              <a:t>с помощью </a:t>
            </a:r>
            <a:r>
              <a:rPr lang="ru-RU" sz="2000" b="1" kern="50" dirty="0" err="1">
                <a:effectLst/>
                <a:latin typeface="Arial" panose="020B0604020202020204" pitchFamily="34" charset="0"/>
                <a:ea typeface="Arial Unicode MS"/>
                <a:cs typeface="Arial" panose="020B0604020202020204" pitchFamily="34" charset="0"/>
              </a:rPr>
              <a:t>твор</a:t>
            </a:r>
            <a:r>
              <a:rPr lang="ru-RU" sz="2000" b="1" kern="50" dirty="0">
                <a:effectLst/>
                <a:latin typeface="Arial" panose="020B0604020202020204" pitchFamily="34" charset="0"/>
                <a:ea typeface="Arial Unicode MS"/>
                <a:cs typeface="Arial" panose="020B0604020202020204" pitchFamily="34" charset="0"/>
              </a:rPr>
              <a:t>. п.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тремя годами старше</a:t>
            </a:r>
            <a:r>
              <a:rPr lang="ru-RU" sz="2000" kern="50" dirty="0">
                <a:effectLst/>
                <a:latin typeface="Arial" panose="020B0604020202020204" pitchFamily="34" charset="0"/>
                <a:ea typeface="Arial Unicode MS"/>
                <a:cs typeface="Arial" panose="020B0604020202020204" pitchFamily="34" charset="0"/>
              </a:rPr>
              <a:t>).</a:t>
            </a:r>
          </a:p>
          <a:p>
            <a:r>
              <a:rPr lang="ru-RU" sz="2000" kern="50" dirty="0">
                <a:latin typeface="Arial" panose="020B0604020202020204" pitchFamily="34" charset="0"/>
                <a:cs typeface="Arial" panose="020B0604020202020204" pitchFamily="34" charset="0"/>
              </a:rPr>
              <a:t>х </a:t>
            </a:r>
            <a:r>
              <a:rPr lang="cs-CZ" sz="2000" kern="50" dirty="0">
                <a:latin typeface="Arial" panose="020B0604020202020204" pitchFamily="34" charset="0"/>
                <a:cs typeface="Arial" panose="020B0604020202020204" pitchFamily="34" charset="0"/>
              </a:rPr>
              <a:t>o 10 let starší</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83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6626845-CFED-433B-B141-4DA39E9990B1}"/>
              </a:ext>
            </a:extLst>
          </p:cNvPr>
          <p:cNvSpPr txBox="1"/>
          <p:nvPr/>
        </p:nvSpPr>
        <p:spPr>
          <a:xfrm>
            <a:off x="3748966" y="370188"/>
            <a:ext cx="4694068" cy="400110"/>
          </a:xfrm>
          <a:prstGeom prst="rect">
            <a:avLst/>
          </a:prstGeom>
          <a:noFill/>
        </p:spPr>
        <p:txBody>
          <a:bodyPr wrap="square">
            <a:spAutoFit/>
          </a:bodyPr>
          <a:lstStyle/>
          <a:p>
            <a:r>
              <a:rPr lang="ru-RU" sz="2000" b="1" kern="50" dirty="0">
                <a:effectLst/>
                <a:latin typeface="Arial" panose="020B0604020202020204" pitchFamily="34" charset="0"/>
                <a:ea typeface="Arial Unicode MS"/>
                <a:cs typeface="Arial" panose="020B0604020202020204" pitchFamily="34" charset="0"/>
              </a:rPr>
              <a:t>Образование степеней сравнения</a:t>
            </a:r>
            <a:endParaRPr lang="cs-CZ" sz="2000" kern="50" dirty="0">
              <a:effectLst/>
              <a:latin typeface="Arial" panose="020B0604020202020204" pitchFamily="34" charset="0"/>
              <a:ea typeface="Arial Unicode MS"/>
              <a:cs typeface="Arial" panose="020B0604020202020204" pitchFamily="34" charset="0"/>
            </a:endParaRPr>
          </a:p>
        </p:txBody>
      </p:sp>
      <p:graphicFrame>
        <p:nvGraphicFramePr>
          <p:cNvPr id="4" name="Tabulka 3">
            <a:extLst>
              <a:ext uri="{FF2B5EF4-FFF2-40B4-BE49-F238E27FC236}">
                <a16:creationId xmlns:a16="http://schemas.microsoft.com/office/drawing/2014/main" id="{7ECE53E1-AC2F-4DCE-ACB8-654857822361}"/>
              </a:ext>
            </a:extLst>
          </p:cNvPr>
          <p:cNvGraphicFramePr>
            <a:graphicFrameLocks noGrp="1"/>
          </p:cNvGraphicFramePr>
          <p:nvPr>
            <p:extLst>
              <p:ext uri="{D42A27DB-BD31-4B8C-83A1-F6EECF244321}">
                <p14:modId xmlns:p14="http://schemas.microsoft.com/office/powerpoint/2010/main" val="2192867609"/>
              </p:ext>
            </p:extLst>
          </p:nvPr>
        </p:nvGraphicFramePr>
        <p:xfrm>
          <a:off x="239697" y="1136374"/>
          <a:ext cx="11709647" cy="2194560"/>
        </p:xfrm>
        <a:graphic>
          <a:graphicData uri="http://schemas.openxmlformats.org/drawingml/2006/table">
            <a:tbl>
              <a:tblPr>
                <a:tableStyleId>{5C22544A-7EE6-4342-B048-85BDC9FD1C3A}</a:tableStyleId>
              </a:tblPr>
              <a:tblGrid>
                <a:gridCol w="2612402">
                  <a:extLst>
                    <a:ext uri="{9D8B030D-6E8A-4147-A177-3AD203B41FA5}">
                      <a16:colId xmlns:a16="http://schemas.microsoft.com/office/drawing/2014/main" val="2697308234"/>
                    </a:ext>
                  </a:extLst>
                </a:gridCol>
                <a:gridCol w="3797589">
                  <a:extLst>
                    <a:ext uri="{9D8B030D-6E8A-4147-A177-3AD203B41FA5}">
                      <a16:colId xmlns:a16="http://schemas.microsoft.com/office/drawing/2014/main" val="265135738"/>
                    </a:ext>
                  </a:extLst>
                </a:gridCol>
                <a:gridCol w="5299656">
                  <a:extLst>
                    <a:ext uri="{9D8B030D-6E8A-4147-A177-3AD203B41FA5}">
                      <a16:colId xmlns:a16="http://schemas.microsoft.com/office/drawing/2014/main" val="418868820"/>
                    </a:ext>
                  </a:extLst>
                </a:gridCol>
              </a:tblGrid>
              <a:tr h="457192">
                <a:tc>
                  <a:txBody>
                    <a:bodyPr/>
                    <a:lstStyle/>
                    <a:p>
                      <a:pPr algn="ctr"/>
                      <a:r>
                        <a:rPr lang="ru-RU" sz="1800" b="1" kern="50" dirty="0">
                          <a:effectLst/>
                          <a:latin typeface="Arial" panose="020B0604020202020204" pitchFamily="34" charset="0"/>
                          <a:cs typeface="Arial" panose="020B0604020202020204" pitchFamily="34" charset="0"/>
                        </a:rPr>
                        <a:t>Положительная степень</a:t>
                      </a:r>
                      <a:endParaRPr lang="cs-CZ" sz="1800" b="1" kern="50" dirty="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lgn="ctr"/>
                      <a:r>
                        <a:rPr lang="ru-RU" sz="1800" b="1" kern="50" dirty="0">
                          <a:effectLst/>
                          <a:latin typeface="Arial" panose="020B0604020202020204" pitchFamily="34" charset="0"/>
                          <a:cs typeface="Arial" panose="020B0604020202020204" pitchFamily="34" charset="0"/>
                        </a:rPr>
                        <a:t>Сравнительная степень</a:t>
                      </a:r>
                      <a:endParaRPr lang="cs-CZ" sz="1800" b="1" kern="50" dirty="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lgn="ctr"/>
                      <a:r>
                        <a:rPr lang="ru-RU" sz="1800" b="1" kern="50" dirty="0">
                          <a:effectLst/>
                          <a:latin typeface="Arial" panose="020B0604020202020204" pitchFamily="34" charset="0"/>
                          <a:cs typeface="Arial" panose="020B0604020202020204" pitchFamily="34" charset="0"/>
                        </a:rPr>
                        <a:t>Превосходная степень</a:t>
                      </a:r>
                      <a:endParaRPr lang="cs-CZ" sz="1800" b="1" kern="50" dirty="0">
                        <a:effectLst/>
                        <a:latin typeface="Arial" panose="020B0604020202020204" pitchFamily="34" charset="0"/>
                        <a:ea typeface="Arial Unicode MS"/>
                        <a:cs typeface="Arial" panose="020B0604020202020204" pitchFamily="34" charset="0"/>
                      </a:endParaRPr>
                    </a:p>
                  </a:txBody>
                  <a:tcPr marL="68580" marR="68580" marT="0" marB="0"/>
                </a:tc>
                <a:extLst>
                  <a:ext uri="{0D108BD9-81ED-4DB2-BD59-A6C34878D82A}">
                    <a16:rowId xmlns:a16="http://schemas.microsoft.com/office/drawing/2014/main" val="191966529"/>
                  </a:ext>
                </a:extLst>
              </a:tr>
              <a:tr h="457192">
                <a:tc>
                  <a:txBody>
                    <a:bodyPr/>
                    <a:lstStyle/>
                    <a:p>
                      <a:r>
                        <a:rPr lang="ru-RU" sz="1800" b="0" kern="50" dirty="0">
                          <a:effectLst/>
                          <a:latin typeface="Arial" panose="020B0604020202020204" pitchFamily="34" charset="0"/>
                          <a:cs typeface="Arial" panose="020B0604020202020204" pitchFamily="34" charset="0"/>
                        </a:rPr>
                        <a:t>быстрый</a:t>
                      </a:r>
                      <a:endParaRPr lang="cs-CZ" sz="1800" b="0" kern="50" dirty="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r>
                        <a:rPr lang="ru-RU" sz="1800" b="0" kern="50" dirty="0">
                          <a:effectLst/>
                          <a:latin typeface="Arial" panose="020B0604020202020204" pitchFamily="34" charset="0"/>
                          <a:cs typeface="Arial" panose="020B0604020202020204" pitchFamily="34" charset="0"/>
                        </a:rPr>
                        <a:t>быстрее, более / менее быстрый</a:t>
                      </a:r>
                      <a:endParaRPr lang="cs-CZ" sz="1800" b="0" kern="50" dirty="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r>
                        <a:rPr lang="ru-RU" sz="1800" b="0" kern="50">
                          <a:effectLst/>
                          <a:latin typeface="Arial" panose="020B0604020202020204" pitchFamily="34" charset="0"/>
                          <a:cs typeface="Arial" panose="020B0604020202020204" pitchFamily="34" charset="0"/>
                        </a:rPr>
                        <a:t>самый / наиболее / наименее быстрый, быстрее всего / всех</a:t>
                      </a:r>
                      <a:endParaRPr lang="cs-CZ" sz="1800" b="0" kern="50">
                        <a:effectLst/>
                        <a:latin typeface="Arial" panose="020B0604020202020204" pitchFamily="34" charset="0"/>
                        <a:ea typeface="Arial Unicode MS"/>
                        <a:cs typeface="Arial" panose="020B0604020202020204" pitchFamily="34" charset="0"/>
                      </a:endParaRPr>
                    </a:p>
                  </a:txBody>
                  <a:tcPr marL="68580" marR="68580" marT="0" marB="0"/>
                </a:tc>
                <a:extLst>
                  <a:ext uri="{0D108BD9-81ED-4DB2-BD59-A6C34878D82A}">
                    <a16:rowId xmlns:a16="http://schemas.microsoft.com/office/drawing/2014/main" val="3387667910"/>
                  </a:ext>
                </a:extLst>
              </a:tr>
              <a:tr h="457192">
                <a:tc>
                  <a:txBody>
                    <a:bodyPr/>
                    <a:lstStyle/>
                    <a:p>
                      <a:r>
                        <a:rPr lang="ru-RU" sz="1800" b="0" kern="50">
                          <a:effectLst/>
                          <a:latin typeface="Arial" panose="020B0604020202020204" pitchFamily="34" charset="0"/>
                          <a:cs typeface="Arial" panose="020B0604020202020204" pitchFamily="34" charset="0"/>
                        </a:rPr>
                        <a:t>дорогой</a:t>
                      </a:r>
                      <a:endParaRPr lang="cs-CZ" sz="1800" b="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r>
                        <a:rPr lang="ru-RU" sz="1800" b="0" kern="50" dirty="0">
                          <a:effectLst/>
                          <a:latin typeface="Arial" panose="020B0604020202020204" pitchFamily="34" charset="0"/>
                          <a:cs typeface="Arial" panose="020B0604020202020204" pitchFamily="34" charset="0"/>
                        </a:rPr>
                        <a:t>дороже, более / менее дорогой</a:t>
                      </a:r>
                      <a:endParaRPr lang="cs-CZ" sz="1800" b="0" kern="50" dirty="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r>
                        <a:rPr lang="ru-RU" sz="1800" b="0" kern="50" dirty="0">
                          <a:effectLst/>
                          <a:latin typeface="Arial" panose="020B0604020202020204" pitchFamily="34" charset="0"/>
                          <a:cs typeface="Arial" panose="020B0604020202020204" pitchFamily="34" charset="0"/>
                        </a:rPr>
                        <a:t>самый / наиболее / наименее дорогой, дороже всего/ всех</a:t>
                      </a:r>
                      <a:endParaRPr lang="cs-CZ" sz="1800" b="0" kern="50" dirty="0">
                        <a:effectLst/>
                        <a:latin typeface="Arial" panose="020B0604020202020204" pitchFamily="34" charset="0"/>
                        <a:ea typeface="Arial Unicode MS"/>
                        <a:cs typeface="Arial" panose="020B0604020202020204" pitchFamily="34" charset="0"/>
                      </a:endParaRPr>
                    </a:p>
                  </a:txBody>
                  <a:tcPr marL="68580" marR="68580" marT="0" marB="0"/>
                </a:tc>
                <a:extLst>
                  <a:ext uri="{0D108BD9-81ED-4DB2-BD59-A6C34878D82A}">
                    <a16:rowId xmlns:a16="http://schemas.microsoft.com/office/drawing/2014/main" val="2806329438"/>
                  </a:ext>
                </a:extLst>
              </a:tr>
              <a:tr h="457192">
                <a:tc>
                  <a:txBody>
                    <a:bodyPr/>
                    <a:lstStyle/>
                    <a:p>
                      <a:r>
                        <a:rPr lang="ru-RU" sz="1800" b="0" kern="50">
                          <a:effectLst/>
                          <a:latin typeface="Arial" panose="020B0604020202020204" pitchFamily="34" charset="0"/>
                          <a:cs typeface="Arial" panose="020B0604020202020204" pitchFamily="34" charset="0"/>
                        </a:rPr>
                        <a:t>тонкий</a:t>
                      </a:r>
                      <a:endParaRPr lang="cs-CZ" sz="1800" b="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r>
                        <a:rPr lang="ru-RU" sz="1800" b="0" kern="50">
                          <a:effectLst/>
                          <a:latin typeface="Arial" panose="020B0604020202020204" pitchFamily="34" charset="0"/>
                          <a:cs typeface="Arial" panose="020B0604020202020204" pitchFamily="34" charset="0"/>
                        </a:rPr>
                        <a:t>тоньше, более / менее тонкий</a:t>
                      </a:r>
                      <a:endParaRPr lang="cs-CZ" sz="1800" b="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r>
                        <a:rPr lang="ru-RU" sz="1800" b="0" kern="50" dirty="0">
                          <a:effectLst/>
                          <a:latin typeface="Arial" panose="020B0604020202020204" pitchFamily="34" charset="0"/>
                          <a:cs typeface="Arial" panose="020B0604020202020204" pitchFamily="34" charset="0"/>
                        </a:rPr>
                        <a:t>самый / наиболее / наименее тонкий, тоньше всего / всех</a:t>
                      </a:r>
                      <a:endParaRPr lang="cs-CZ" sz="1800" b="0" kern="50" dirty="0">
                        <a:effectLst/>
                        <a:latin typeface="Arial" panose="020B0604020202020204" pitchFamily="34" charset="0"/>
                        <a:ea typeface="Arial Unicode MS"/>
                        <a:cs typeface="Arial" panose="020B0604020202020204" pitchFamily="34" charset="0"/>
                      </a:endParaRPr>
                    </a:p>
                  </a:txBody>
                  <a:tcPr marL="68580" marR="68580" marT="0" marB="0"/>
                </a:tc>
                <a:extLst>
                  <a:ext uri="{0D108BD9-81ED-4DB2-BD59-A6C34878D82A}">
                    <a16:rowId xmlns:a16="http://schemas.microsoft.com/office/drawing/2014/main" val="2950789116"/>
                  </a:ext>
                </a:extLst>
              </a:tr>
            </a:tbl>
          </a:graphicData>
        </a:graphic>
      </p:graphicFrame>
      <p:graphicFrame>
        <p:nvGraphicFramePr>
          <p:cNvPr id="5" name="Tabulka 4">
            <a:extLst>
              <a:ext uri="{FF2B5EF4-FFF2-40B4-BE49-F238E27FC236}">
                <a16:creationId xmlns:a16="http://schemas.microsoft.com/office/drawing/2014/main" id="{9A5F92D9-1F7F-4B48-85DC-9D80112082F0}"/>
              </a:ext>
            </a:extLst>
          </p:cNvPr>
          <p:cNvGraphicFramePr>
            <a:graphicFrameLocks noGrp="1"/>
          </p:cNvGraphicFramePr>
          <p:nvPr>
            <p:extLst>
              <p:ext uri="{D42A27DB-BD31-4B8C-83A1-F6EECF244321}">
                <p14:modId xmlns:p14="http://schemas.microsoft.com/office/powerpoint/2010/main" val="1647973098"/>
              </p:ext>
            </p:extLst>
          </p:nvPr>
        </p:nvGraphicFramePr>
        <p:xfrm>
          <a:off x="3971463" y="3630398"/>
          <a:ext cx="4246113" cy="2736303"/>
        </p:xfrm>
        <a:graphic>
          <a:graphicData uri="http://schemas.openxmlformats.org/drawingml/2006/table">
            <a:tbl>
              <a:tblPr firstRow="1" firstCol="1" lastRow="1" lastCol="1" bandRow="1" bandCol="1"/>
              <a:tblGrid>
                <a:gridCol w="1179474">
                  <a:extLst>
                    <a:ext uri="{9D8B030D-6E8A-4147-A177-3AD203B41FA5}">
                      <a16:colId xmlns:a16="http://schemas.microsoft.com/office/drawing/2014/main" val="925699678"/>
                    </a:ext>
                  </a:extLst>
                </a:gridCol>
                <a:gridCol w="1297425">
                  <a:extLst>
                    <a:ext uri="{9D8B030D-6E8A-4147-A177-3AD203B41FA5}">
                      <a16:colId xmlns:a16="http://schemas.microsoft.com/office/drawing/2014/main" val="3533553951"/>
                    </a:ext>
                  </a:extLst>
                </a:gridCol>
                <a:gridCol w="1769214">
                  <a:extLst>
                    <a:ext uri="{9D8B030D-6E8A-4147-A177-3AD203B41FA5}">
                      <a16:colId xmlns:a16="http://schemas.microsoft.com/office/drawing/2014/main" val="456346348"/>
                    </a:ext>
                  </a:extLst>
                </a:gridCol>
              </a:tblGrid>
              <a:tr h="460785">
                <a:tc gridSpan="3">
                  <a:txBody>
                    <a:bodyPr/>
                    <a:lstStyle/>
                    <a:p>
                      <a:pPr algn="ctr">
                        <a:spcAft>
                          <a:spcPts val="0"/>
                        </a:spcAft>
                      </a:pPr>
                      <a:r>
                        <a:rPr lang="ru-RU" sz="1800" b="1" dirty="0">
                          <a:effectLst/>
                          <a:latin typeface="Arial" panose="020B0604020202020204" pitchFamily="34" charset="0"/>
                          <a:ea typeface="Times New Roman"/>
                          <a:cs typeface="Arial" panose="020B0604020202020204" pitchFamily="34" charset="0"/>
                        </a:rPr>
                        <a:t>ЧЯ</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940967499"/>
                  </a:ext>
                </a:extLst>
              </a:tr>
              <a:tr h="975222">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nový</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novější</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nejnovější</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109580"/>
                  </a:ext>
                </a:extLst>
              </a:tr>
              <a:tr h="650148">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tvrdý</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tvrdší</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nejtvrdší</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313161"/>
                  </a:ext>
                </a:extLst>
              </a:tr>
              <a:tr h="650148">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hezký</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800" b="1">
                          <a:effectLst/>
                          <a:latin typeface="Arial" panose="020B0604020202020204" pitchFamily="34" charset="0"/>
                          <a:ea typeface="Times New Roman"/>
                          <a:cs typeface="Arial" panose="020B0604020202020204" pitchFamily="34" charset="0"/>
                        </a:rPr>
                        <a:t>hezčí</a:t>
                      </a:r>
                      <a:endParaRPr lang="de-DE" sz="1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cs-CZ" sz="1800" b="1" dirty="0">
                          <a:effectLst/>
                          <a:latin typeface="Arial" panose="020B0604020202020204" pitchFamily="34" charset="0"/>
                          <a:ea typeface="Times New Roman"/>
                          <a:cs typeface="Arial" panose="020B0604020202020204" pitchFamily="34" charset="0"/>
                        </a:rPr>
                        <a:t>nejhezčí</a:t>
                      </a:r>
                      <a:endParaRPr lang="de-DE" sz="1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4415221"/>
                  </a:ext>
                </a:extLst>
              </a:tr>
            </a:tbl>
          </a:graphicData>
        </a:graphic>
      </p:graphicFrame>
    </p:spTree>
    <p:extLst>
      <p:ext uri="{BB962C8B-B14F-4D97-AF65-F5344CB8AC3E}">
        <p14:creationId xmlns:p14="http://schemas.microsoft.com/office/powerpoint/2010/main" val="2439450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8CCA983-B485-4D10-A067-C6B080E8CE0E}"/>
              </a:ext>
            </a:extLst>
          </p:cNvPr>
          <p:cNvSpPr txBox="1"/>
          <p:nvPr/>
        </p:nvSpPr>
        <p:spPr>
          <a:xfrm>
            <a:off x="213064" y="252793"/>
            <a:ext cx="11718523" cy="6524863"/>
          </a:xfrm>
          <a:prstGeom prst="rect">
            <a:avLst/>
          </a:prstGeom>
          <a:noFill/>
        </p:spPr>
        <p:txBody>
          <a:bodyPr wrap="square">
            <a:spAutoFit/>
          </a:bodyPr>
          <a:lstStyle/>
          <a:p>
            <a:pPr algn="just"/>
            <a:r>
              <a:rPr lang="ru-RU" sz="1900" b="1" dirty="0">
                <a:latin typeface="Arial" panose="020B0604020202020204" pitchFamily="34" charset="0"/>
                <a:cs typeface="Arial" panose="020B0604020202020204" pitchFamily="34" charset="0"/>
              </a:rPr>
              <a:t>Сравнительная степень сравнения прилагательных</a:t>
            </a:r>
          </a:p>
          <a:p>
            <a:pPr algn="just"/>
            <a:endParaRPr lang="ru-RU" sz="1900" dirty="0">
              <a:latin typeface="Arial" panose="020B0604020202020204" pitchFamily="34" charset="0"/>
              <a:cs typeface="Arial" panose="020B0604020202020204" pitchFamily="34" charset="0"/>
            </a:endParaRPr>
          </a:p>
          <a:p>
            <a:pPr marL="457200" indent="-457200" algn="just">
              <a:buAutoNum type="arabicPeriod"/>
            </a:pPr>
            <a:r>
              <a:rPr lang="ru-RU" sz="1900" b="1" dirty="0">
                <a:latin typeface="Arial" panose="020B0604020202020204" pitchFamily="34" charset="0"/>
                <a:cs typeface="Arial" panose="020B0604020202020204" pitchFamily="34" charset="0"/>
              </a:rPr>
              <a:t>Сложная (изменяемая) форма используется как атрибут или как предикат. </a:t>
            </a:r>
            <a:r>
              <a:rPr lang="ru-RU" sz="1900" dirty="0">
                <a:latin typeface="Arial" panose="020B0604020202020204" pitchFamily="34" charset="0"/>
                <a:cs typeface="Arial" panose="020B0604020202020204" pitchFamily="34" charset="0"/>
              </a:rPr>
              <a:t>Она </a:t>
            </a:r>
            <a:r>
              <a:rPr lang="ru-RU" sz="1900" u="sng" dirty="0">
                <a:latin typeface="Arial" panose="020B0604020202020204" pitchFamily="34" charset="0"/>
                <a:cs typeface="Arial" panose="020B0604020202020204" pitchFamily="34" charset="0"/>
              </a:rPr>
              <a:t>образуется путем дополнения формы положительной степени прилагательного к </a:t>
            </a:r>
            <a:r>
              <a:rPr lang="ru-RU" sz="1900" i="1" u="sng" dirty="0">
                <a:latin typeface="Arial" panose="020B0604020202020204" pitchFamily="34" charset="0"/>
                <a:cs typeface="Arial" panose="020B0604020202020204" pitchFamily="34" charset="0"/>
              </a:rPr>
              <a:t>более, менее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более красивый/красив</a:t>
            </a:r>
            <a:r>
              <a:rPr lang="ru-RU" sz="1900" dirty="0">
                <a:latin typeface="Arial" panose="020B0604020202020204" pitchFamily="34" charset="0"/>
                <a:cs typeface="Arial" panose="020B0604020202020204" pitchFamily="34" charset="0"/>
              </a:rPr>
              <a:t>).</a:t>
            </a:r>
          </a:p>
          <a:p>
            <a:pPr algn="just"/>
            <a:endParaRPr lang="ru-RU" sz="1900"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2. </a:t>
            </a:r>
            <a:r>
              <a:rPr lang="ru-RU" sz="1900" b="1" dirty="0">
                <a:latin typeface="Arial" panose="020B0604020202020204" pitchFamily="34" charset="0"/>
                <a:cs typeface="Arial" panose="020B0604020202020204" pitchFamily="34" charset="0"/>
              </a:rPr>
              <a:t>Простая (неизменяемая) форма используется только в позиции предиката путем добавления к основе слова суффиксов: –ее, –е, –</a:t>
            </a:r>
            <a:r>
              <a:rPr lang="ru-RU" sz="1900" b="1" dirty="0" err="1">
                <a:latin typeface="Arial" panose="020B0604020202020204" pitchFamily="34" charset="0"/>
                <a:cs typeface="Arial" panose="020B0604020202020204" pitchFamily="34" charset="0"/>
              </a:rPr>
              <a:t>ше</a:t>
            </a:r>
            <a:r>
              <a:rPr lang="ru-RU" sz="1900" b="1" dirty="0">
                <a:latin typeface="Arial" panose="020B0604020202020204" pitchFamily="34" charset="0"/>
                <a:cs typeface="Arial" panose="020B0604020202020204" pitchFamily="34" charset="0"/>
              </a:rPr>
              <a:t>.</a:t>
            </a:r>
          </a:p>
          <a:p>
            <a:pPr algn="just"/>
            <a:endParaRPr lang="ru-RU" sz="1900" b="1"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Непродуктивный суффикс </a:t>
            </a:r>
            <a:r>
              <a:rPr lang="ru-RU" sz="1900" b="1" u="sng" dirty="0">
                <a:latin typeface="Arial" panose="020B0604020202020204" pitchFamily="34" charset="0"/>
                <a:cs typeface="Arial" panose="020B0604020202020204" pitchFamily="34" charset="0"/>
              </a:rPr>
              <a:t>–</a:t>
            </a:r>
            <a:r>
              <a:rPr lang="ru-RU" sz="1900" b="1" u="sng" dirty="0" err="1">
                <a:latin typeface="Arial" panose="020B0604020202020204" pitchFamily="34" charset="0"/>
                <a:cs typeface="Arial" panose="020B0604020202020204" pitchFamily="34" charset="0"/>
              </a:rPr>
              <a:t>ше</a:t>
            </a:r>
            <a:r>
              <a:rPr lang="ru-RU" sz="1900" u="sng" dirty="0">
                <a:latin typeface="Arial" panose="020B0604020202020204" pitchFamily="34" charset="0"/>
                <a:cs typeface="Arial" panose="020B0604020202020204" pitchFamily="34" charset="0"/>
              </a:rPr>
              <a:t>, используется лишь у несколько слов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старый – старше, ранний – раньше, долгий – дольше, далекий – дальше, тонкий – тоньше</a:t>
            </a:r>
            <a:r>
              <a:rPr lang="ru-RU" sz="1900" dirty="0">
                <a:latin typeface="Arial" panose="020B0604020202020204" pitchFamily="34" charset="0"/>
                <a:cs typeface="Arial" panose="020B0604020202020204" pitchFamily="34" charset="0"/>
              </a:rPr>
              <a:t>), причем ударение всегда остается на основе.</a:t>
            </a:r>
          </a:p>
          <a:p>
            <a:pPr algn="just"/>
            <a:endParaRPr lang="ru-RU" sz="1900"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Выбор между суффиксами </a:t>
            </a:r>
            <a:r>
              <a:rPr lang="ru-RU" sz="1900" b="1" u="sng" dirty="0">
                <a:latin typeface="Arial" panose="020B0604020202020204" pitchFamily="34" charset="0"/>
                <a:cs typeface="Arial" panose="020B0604020202020204" pitchFamily="34" charset="0"/>
              </a:rPr>
              <a:t>–ее и–е </a:t>
            </a:r>
            <a:r>
              <a:rPr lang="ru-RU" sz="1900" u="sng" dirty="0">
                <a:latin typeface="Arial" panose="020B0604020202020204" pitchFamily="34" charset="0"/>
                <a:cs typeface="Arial" panose="020B0604020202020204" pitchFamily="34" charset="0"/>
              </a:rPr>
              <a:t>осуществляется в зависимости от исхода основы</a:t>
            </a:r>
            <a:r>
              <a:rPr lang="ru-RU" sz="1900" dirty="0">
                <a:latin typeface="Arial" panose="020B0604020202020204" pitchFamily="34" charset="0"/>
                <a:cs typeface="Arial" panose="020B0604020202020204" pitchFamily="34" charset="0"/>
              </a:rPr>
              <a:t>. </a:t>
            </a:r>
          </a:p>
          <a:p>
            <a:pPr algn="just"/>
            <a:r>
              <a:rPr lang="ru-RU" sz="1900" b="1" dirty="0">
                <a:latin typeface="Arial" panose="020B0604020202020204" pitchFamily="34" charset="0"/>
                <a:cs typeface="Arial" panose="020B0604020202020204" pitchFamily="34" charset="0"/>
              </a:rPr>
              <a:t>Если исход основы на </a:t>
            </a:r>
            <a:r>
              <a:rPr lang="ru-RU" sz="1900" b="1" dirty="0" err="1">
                <a:latin typeface="Arial" panose="020B0604020202020204" pitchFamily="34" charset="0"/>
                <a:cs typeface="Arial" panose="020B0604020202020204" pitchFamily="34" charset="0"/>
              </a:rPr>
              <a:t>нечередующийся</a:t>
            </a:r>
            <a:r>
              <a:rPr lang="ru-RU" sz="1900" b="1" dirty="0">
                <a:latin typeface="Arial" panose="020B0604020202020204" pitchFamily="34" charset="0"/>
                <a:cs typeface="Arial" panose="020B0604020202020204" pitchFamily="34" charset="0"/>
              </a:rPr>
              <a:t> согласный, используется суффикс –ее</a:t>
            </a:r>
            <a:r>
              <a:rPr lang="ru-RU" sz="1900" dirty="0">
                <a:latin typeface="Arial" panose="020B0604020202020204" pitchFamily="34" charset="0"/>
                <a:cs typeface="Arial" panose="020B0604020202020204" pitchFamily="34" charset="0"/>
              </a:rPr>
              <a:t> (</a:t>
            </a:r>
            <a:r>
              <a:rPr lang="ru-RU" sz="1900" i="1" dirty="0">
                <a:latin typeface="Arial" panose="020B0604020202020204" pitchFamily="34" charset="0"/>
                <a:cs typeface="Arial" panose="020B0604020202020204" pitchFamily="34" charset="0"/>
              </a:rPr>
              <a:t>новый – новее, красивый – красивее, прямой – прямее</a:t>
            </a:r>
            <a:r>
              <a:rPr lang="ru-RU" sz="1900" dirty="0">
                <a:latin typeface="Arial" panose="020B0604020202020204" pitchFamily="34" charset="0"/>
                <a:cs typeface="Arial" panose="020B0604020202020204" pitchFamily="34" charset="0"/>
              </a:rPr>
              <a:t>), причем ударение всегда остается на том же слоге, что и в краткой форме ж. р. (</a:t>
            </a:r>
            <a:r>
              <a:rPr lang="ru-RU" sz="1900" i="1" dirty="0">
                <a:latin typeface="Arial" panose="020B0604020202020204" pitchFamily="34" charset="0"/>
                <a:cs typeface="Arial" panose="020B0604020202020204" pitchFamily="34" charset="0"/>
              </a:rPr>
              <a:t>красивее, важнее</a:t>
            </a:r>
            <a:r>
              <a:rPr lang="ru-RU" sz="1900" dirty="0">
                <a:latin typeface="Arial" panose="020B0604020202020204" pitchFamily="34" charset="0"/>
                <a:cs typeface="Arial" panose="020B0604020202020204" pitchFamily="34" charset="0"/>
              </a:rPr>
              <a:t>). </a:t>
            </a:r>
          </a:p>
          <a:p>
            <a:pPr algn="just"/>
            <a:r>
              <a:rPr lang="ru-RU" sz="1900" b="1" dirty="0">
                <a:latin typeface="Arial" panose="020B0604020202020204" pitchFamily="34" charset="0"/>
                <a:cs typeface="Arial" panose="020B0604020202020204" pitchFamily="34" charset="0"/>
              </a:rPr>
              <a:t>Если исход основы на чередующийся  согласный, используется суффикс –е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молодой – моложе, тихий – тише, громкий – громче</a:t>
            </a:r>
            <a:r>
              <a:rPr lang="ru-RU" sz="1900" dirty="0">
                <a:latin typeface="Arial" panose="020B0604020202020204" pitchFamily="34" charset="0"/>
                <a:cs typeface="Arial" panose="020B0604020202020204" pitchFamily="34" charset="0"/>
              </a:rPr>
              <a:t>), причем ударение всегда остается на основе.</a:t>
            </a:r>
          </a:p>
          <a:p>
            <a:pPr algn="just"/>
            <a:endParaRPr lang="ru-RU" sz="1900" dirty="0">
              <a:latin typeface="Arial" panose="020B0604020202020204" pitchFamily="34" charset="0"/>
              <a:cs typeface="Arial" panose="020B0604020202020204" pitchFamily="34" charset="0"/>
            </a:endParaRPr>
          </a:p>
          <a:p>
            <a:pPr algn="just"/>
            <a:r>
              <a:rPr lang="ru-RU" sz="1900" b="1" dirty="0">
                <a:latin typeface="Arial" panose="020B0604020202020204" pitchFamily="34" charset="0"/>
                <a:cs typeface="Arial" panose="020B0604020202020204" pitchFamily="34" charset="0"/>
              </a:rPr>
              <a:t>Некоторые прилагательные имеют супплетивные формы</a:t>
            </a:r>
            <a:r>
              <a:rPr lang="ru-RU" sz="1900" dirty="0">
                <a:latin typeface="Arial" panose="020B0604020202020204" pitchFamily="34" charset="0"/>
                <a:cs typeface="Arial" panose="020B0604020202020204" pitchFamily="34" charset="0"/>
              </a:rPr>
              <a:t> сравнительной степени (</a:t>
            </a:r>
            <a:r>
              <a:rPr lang="ru-RU" sz="1900" i="1" dirty="0">
                <a:latin typeface="Arial" panose="020B0604020202020204" pitchFamily="34" charset="0"/>
                <a:cs typeface="Arial" panose="020B0604020202020204" pitchFamily="34" charset="0"/>
              </a:rPr>
              <a:t>великий – больше, хороший – лучше, плохой – хуже</a:t>
            </a:r>
            <a:r>
              <a:rPr lang="ru-RU" sz="1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626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14E096B-A3CC-409E-BD41-A0D7B9DB1106}"/>
              </a:ext>
            </a:extLst>
          </p:cNvPr>
          <p:cNvSpPr txBox="1"/>
          <p:nvPr/>
        </p:nvSpPr>
        <p:spPr>
          <a:xfrm>
            <a:off x="1189608" y="1128294"/>
            <a:ext cx="10244831" cy="4093428"/>
          </a:xfrm>
          <a:prstGeom prst="rect">
            <a:avLst/>
          </a:prstGeom>
          <a:noFill/>
        </p:spPr>
        <p:txBody>
          <a:bodyPr wrap="square">
            <a:spAutoFit/>
          </a:bodyPr>
          <a:lstStyle/>
          <a:p>
            <a:pPr algn="just"/>
            <a:r>
              <a:rPr lang="ru-RU" sz="2000" b="1" kern="50" dirty="0">
                <a:effectLst/>
                <a:latin typeface="Arial" panose="020B0604020202020204" pitchFamily="34" charset="0"/>
                <a:ea typeface="Calibri" panose="020F0502020204030204" pitchFamily="34" charset="0"/>
                <a:cs typeface="Arial" panose="020B0604020202020204" pitchFamily="34" charset="0"/>
              </a:rPr>
              <a:t>Чередование происходит у прилагательных:</a:t>
            </a:r>
          </a:p>
          <a:p>
            <a:pPr algn="just"/>
            <a:endParaRPr lang="ru-RU" sz="2000" kern="5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ru-RU" sz="2000" kern="50" dirty="0">
                <a:effectLst/>
                <a:latin typeface="Arial" panose="020B0604020202020204" pitchFamily="34" charset="0"/>
                <a:ea typeface="Calibri" panose="020F0502020204030204" pitchFamily="34" charset="0"/>
                <a:cs typeface="Arial" panose="020B0604020202020204" pitchFamily="34" charset="0"/>
              </a:rPr>
              <a:t>с основой на </a:t>
            </a:r>
            <a:r>
              <a:rPr lang="ru-RU" sz="2000" i="1" kern="50" dirty="0">
                <a:effectLst/>
                <a:latin typeface="Arial" panose="020B0604020202020204" pitchFamily="34" charset="0"/>
                <a:ea typeface="Calibri" panose="020F0502020204030204" pitchFamily="34" charset="0"/>
                <a:cs typeface="Arial" panose="020B0604020202020204" pitchFamily="34" charset="0"/>
              </a:rPr>
              <a:t>г</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дорогой – дороже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p>
          <a:p>
            <a:pPr marL="285750" indent="-285750" algn="just">
              <a:buFont typeface="Arial" panose="020B0604020202020204" pitchFamily="34" charset="0"/>
              <a:buChar char="•"/>
            </a:pPr>
            <a:r>
              <a:rPr lang="ru-RU" sz="2000" i="1" kern="50" dirty="0">
                <a:effectLst/>
                <a:latin typeface="Arial" panose="020B0604020202020204" pitchFamily="34" charset="0"/>
                <a:ea typeface="Calibri" panose="020F0502020204030204" pitchFamily="34" charset="0"/>
                <a:cs typeface="Arial" panose="020B0604020202020204" pitchFamily="34" charset="0"/>
              </a:rPr>
              <a:t>к</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громкий – громче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p>
          <a:p>
            <a:pPr marL="285750" indent="-285750" algn="just">
              <a:buFont typeface="Arial" panose="020B0604020202020204" pitchFamily="34" charset="0"/>
              <a:buChar char="•"/>
            </a:pPr>
            <a:r>
              <a:rPr lang="ru-RU" sz="2000" i="1" kern="50" dirty="0">
                <a:effectLst/>
                <a:latin typeface="Arial" panose="020B0604020202020204" pitchFamily="34" charset="0"/>
                <a:ea typeface="Calibri" panose="020F0502020204030204" pitchFamily="34" charset="0"/>
                <a:cs typeface="Arial" panose="020B0604020202020204" pitchFamily="34" charset="0"/>
              </a:rPr>
              <a:t>х</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сухой – суше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p>
          <a:p>
            <a:pPr marL="285750" indent="-285750" algn="just">
              <a:buFont typeface="Arial" panose="020B0604020202020204" pitchFamily="34" charset="0"/>
              <a:buChar char="•"/>
            </a:pPr>
            <a:r>
              <a:rPr lang="ru-RU" sz="2000" kern="50" dirty="0">
                <a:effectLst/>
                <a:latin typeface="Arial" panose="020B0604020202020204" pitchFamily="34" charset="0"/>
                <a:ea typeface="Calibri" panose="020F0502020204030204" pitchFamily="34" charset="0"/>
                <a:cs typeface="Arial" panose="020B0604020202020204" pitchFamily="34" charset="0"/>
              </a:rPr>
              <a:t>основой на согласные </a:t>
            </a:r>
            <a:r>
              <a:rPr lang="ru-RU" sz="2000" i="1" kern="50" dirty="0">
                <a:effectLst/>
                <a:latin typeface="Arial" panose="020B0604020202020204" pitchFamily="34" charset="0"/>
                <a:ea typeface="Calibri" panose="020F0502020204030204" pitchFamily="34" charset="0"/>
                <a:cs typeface="Arial" panose="020B0604020202020204" pitchFamily="34" charset="0"/>
              </a:rPr>
              <a:t>т</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крутой – круче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д</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твердый – тверже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err="1">
                <a:effectLst/>
                <a:latin typeface="Arial" panose="020B0604020202020204" pitchFamily="34" charset="0"/>
                <a:ea typeface="Calibri" panose="020F0502020204030204" pitchFamily="34" charset="0"/>
                <a:cs typeface="Arial" panose="020B0604020202020204" pitchFamily="34" charset="0"/>
              </a:rPr>
              <a:t>ст</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простой – проще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err="1">
                <a:effectLst/>
                <a:latin typeface="Arial" panose="020B0604020202020204" pitchFamily="34" charset="0"/>
                <a:ea typeface="Calibri" panose="020F0502020204030204" pitchFamily="34" charset="0"/>
                <a:cs typeface="Arial" panose="020B0604020202020204" pitchFamily="34" charset="0"/>
              </a:rPr>
              <a:t>ск</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плоский – площе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err="1">
                <a:effectLst/>
                <a:latin typeface="Arial" panose="020B0604020202020204" pitchFamily="34" charset="0"/>
                <a:ea typeface="Calibri" panose="020F0502020204030204" pitchFamily="34" charset="0"/>
                <a:cs typeface="Arial" panose="020B0604020202020204" pitchFamily="34" charset="0"/>
              </a:rPr>
              <a:t>зк</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узкий - уже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err="1">
                <a:effectLst/>
                <a:latin typeface="Arial" panose="020B0604020202020204" pitchFamily="34" charset="0"/>
                <a:ea typeface="Calibri" panose="020F0502020204030204" pitchFamily="34" charset="0"/>
                <a:cs typeface="Arial" panose="020B0604020202020204" pitchFamily="34" charset="0"/>
              </a:rPr>
              <a:t>дк</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гладкий – глаже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err="1">
                <a:effectLst/>
                <a:latin typeface="Arial" panose="020B0604020202020204" pitchFamily="34" charset="0"/>
                <a:ea typeface="Calibri" panose="020F0502020204030204" pitchFamily="34" charset="0"/>
                <a:cs typeface="Arial" panose="020B0604020202020204" pitchFamily="34" charset="0"/>
              </a:rPr>
              <a:t>тк</a:t>
            </a:r>
            <a:r>
              <a:rPr lang="ru-RU" sz="2000" kern="50" dirty="0">
                <a:effectLst/>
                <a:latin typeface="Arial" panose="020B0604020202020204" pitchFamily="34" charset="0"/>
                <a:ea typeface="Calibri" panose="020F0502020204030204" pitchFamily="34" charset="0"/>
                <a:cs typeface="Arial" panose="020B0604020202020204" pitchFamily="34" charset="0"/>
              </a:rPr>
              <a:t> (</a:t>
            </a:r>
            <a:r>
              <a:rPr lang="ru-RU" sz="2000" i="1" kern="50" dirty="0">
                <a:effectLst/>
                <a:latin typeface="Arial" panose="020B0604020202020204" pitchFamily="34" charset="0"/>
                <a:ea typeface="Calibri" panose="020F0502020204030204" pitchFamily="34" charset="0"/>
                <a:cs typeface="Arial" panose="020B0604020202020204" pitchFamily="34" charset="0"/>
              </a:rPr>
              <a:t>короткий – короче</a:t>
            </a:r>
            <a:r>
              <a:rPr lang="ru-RU" sz="2000" kern="50" dirty="0">
                <a:effectLst/>
                <a:latin typeface="Arial" panose="020B0604020202020204" pitchFamily="34" charset="0"/>
                <a:ea typeface="Calibri" panose="020F0502020204030204" pitchFamily="34" charset="0"/>
                <a:cs typeface="Arial" panose="020B0604020202020204" pitchFamily="34" charset="0"/>
              </a:rPr>
              <a:t>). </a:t>
            </a:r>
          </a:p>
          <a:p>
            <a:pPr marL="285750" indent="-285750" algn="just">
              <a:buFont typeface="Arial" panose="020B0604020202020204" pitchFamily="34" charset="0"/>
              <a:buChar char="•"/>
            </a:pPr>
            <a:endParaRPr lang="ru-RU" sz="2000" kern="50"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ru-RU" sz="2000" kern="50" dirty="0">
                <a:effectLst/>
                <a:latin typeface="Arial" panose="020B0604020202020204" pitchFamily="34" charset="0"/>
                <a:ea typeface="Calibri" panose="020F0502020204030204" pitchFamily="34" charset="0"/>
                <a:cs typeface="Arial" panose="020B0604020202020204" pitchFamily="34" charset="0"/>
              </a:rPr>
              <a:t>Кроме того, имеются особые случаи: </a:t>
            </a:r>
            <a:r>
              <a:rPr lang="ru-RU" sz="2000" i="1" kern="50" dirty="0">
                <a:effectLst/>
                <a:latin typeface="Arial" panose="020B0604020202020204" pitchFamily="34" charset="0"/>
                <a:ea typeface="Calibri" panose="020F0502020204030204" pitchFamily="34" charset="0"/>
                <a:cs typeface="Arial" panose="020B0604020202020204" pitchFamily="34" charset="0"/>
              </a:rPr>
              <a:t>дешевый – дешевле, большой – больше</a:t>
            </a:r>
            <a:r>
              <a:rPr lang="ru-RU" sz="2000" kern="50" dirty="0">
                <a:effectLst/>
                <a:latin typeface="Arial" panose="020B0604020202020204" pitchFamily="34" charset="0"/>
                <a:ea typeface="Calibri" panose="020F0502020204030204" pitchFamily="34" charset="0"/>
                <a:cs typeface="Arial" panose="020B0604020202020204" pitchFamily="34" charset="0"/>
              </a:rPr>
              <a:t>.</a:t>
            </a:r>
          </a:p>
          <a:p>
            <a:pPr marL="285750" indent="-285750" algn="just">
              <a:buFont typeface="Arial" panose="020B0604020202020204" pitchFamily="34" charset="0"/>
              <a:buChar char="•"/>
            </a:pPr>
            <a:endParaRPr lang="ru-RU" sz="2000" kern="50" dirty="0">
              <a:latin typeface="Arial" panose="020B0604020202020204" pitchFamily="34" charset="0"/>
              <a:ea typeface="Calibri" panose="020F0502020204030204" pitchFamily="34" charset="0"/>
              <a:cs typeface="Arial" panose="020B0604020202020204" pitchFamily="34" charset="0"/>
            </a:endParaRPr>
          </a:p>
          <a:p>
            <a:pPr algn="just"/>
            <a:r>
              <a:rPr lang="ru-RU" sz="2000" b="1" kern="50" dirty="0">
                <a:effectLst/>
                <a:latin typeface="Arial" panose="020B0604020202020204" pitchFamily="34" charset="0"/>
                <a:ea typeface="Calibri" panose="020F0502020204030204" pitchFamily="34" charset="0"/>
                <a:cs typeface="Arial" panose="020B0604020202020204" pitchFamily="34" charset="0"/>
              </a:rPr>
              <a:t>Простая форма сравнительной степени не образуется от многих слов с суффиксами –к, –</a:t>
            </a:r>
            <a:r>
              <a:rPr lang="ru-RU" sz="2000" b="1" kern="50" dirty="0" err="1">
                <a:effectLst/>
                <a:latin typeface="Arial" panose="020B0604020202020204" pitchFamily="34" charset="0"/>
                <a:ea typeface="Calibri" panose="020F0502020204030204" pitchFamily="34" charset="0"/>
                <a:cs typeface="Arial" panose="020B0604020202020204" pitchFamily="34" charset="0"/>
              </a:rPr>
              <a:t>ск</a:t>
            </a:r>
            <a:r>
              <a:rPr lang="ru-RU" sz="2000" b="1" kern="50" dirty="0">
                <a:effectLst/>
                <a:latin typeface="Arial" panose="020B0604020202020204" pitchFamily="34" charset="0"/>
                <a:ea typeface="Calibri" panose="020F0502020204030204" pitchFamily="34" charset="0"/>
                <a:cs typeface="Arial" panose="020B0604020202020204" pitchFamily="34" charset="0"/>
              </a:rPr>
              <a:t>, –</a:t>
            </a:r>
            <a:r>
              <a:rPr lang="ru-RU" sz="2000" b="1" kern="50" dirty="0" err="1">
                <a:effectLst/>
                <a:latin typeface="Arial" panose="020B0604020202020204" pitchFamily="34" charset="0"/>
                <a:ea typeface="Calibri" panose="020F0502020204030204" pitchFamily="34" charset="0"/>
                <a:cs typeface="Arial" panose="020B0604020202020204" pitchFamily="34" charset="0"/>
              </a:rPr>
              <a:t>ов</a:t>
            </a:r>
            <a:r>
              <a:rPr lang="ru-RU" sz="2000" b="1" kern="50" dirty="0">
                <a:effectLst/>
                <a:latin typeface="Arial" panose="020B0604020202020204" pitchFamily="34" charset="0"/>
                <a:ea typeface="Calibri" panose="020F0502020204030204" pitchFamily="34" charset="0"/>
                <a:cs typeface="Arial" panose="020B0604020202020204" pitchFamily="34" charset="0"/>
              </a:rPr>
              <a:t>, –ев, –л </a:t>
            </a:r>
            <a:r>
              <a:rPr lang="ru-RU" sz="2000" kern="50" dirty="0">
                <a:effectLst/>
                <a:latin typeface="Arial" panose="020B0604020202020204" pitchFamily="34" charset="0"/>
                <a:ea typeface="Calibri" panose="020F0502020204030204" pitchFamily="34" charset="0"/>
                <a:cs typeface="Arial" panose="020B0604020202020204" pitchFamily="34" charset="0"/>
              </a:rPr>
              <a:t>(</a:t>
            </a:r>
            <a:r>
              <a:rPr lang="ru-RU" sz="2000" i="1" kern="50" dirty="0">
                <a:effectLst/>
                <a:latin typeface="Arial" panose="020B0604020202020204" pitchFamily="34" charset="0"/>
                <a:ea typeface="Calibri" panose="020F0502020204030204" pitchFamily="34" charset="0"/>
                <a:cs typeface="Arial" panose="020B0604020202020204" pitchFamily="34" charset="0"/>
              </a:rPr>
              <a:t>деловой, бывалый</a:t>
            </a:r>
            <a:r>
              <a:rPr lang="ru-RU" sz="2000" kern="50" dirty="0">
                <a:effectLst/>
                <a:latin typeface="Arial" panose="020B0604020202020204" pitchFamily="34" charset="0"/>
                <a:ea typeface="Calibri" panose="020F0502020204030204" pitchFamily="34" charset="0"/>
                <a:cs typeface="Arial" panose="020B0604020202020204" pitchFamily="34" charset="0"/>
              </a:rPr>
              <a:t>).</a:t>
            </a:r>
            <a:endParaRPr lang="cs-CZ" sz="2000" kern="5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8494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1743144-C595-451E-A395-3FDC44D73DED}"/>
              </a:ext>
            </a:extLst>
          </p:cNvPr>
          <p:cNvSpPr txBox="1"/>
          <p:nvPr/>
        </p:nvSpPr>
        <p:spPr>
          <a:xfrm>
            <a:off x="685061" y="612844"/>
            <a:ext cx="10821878" cy="5632311"/>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Формы с префиксом по– </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Формы с префиксом по–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полегче, подешевле</a:t>
            </a: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используются как атрибут в постпозиции</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Налейте мне чаю погорячее</a:t>
            </a:r>
            <a:r>
              <a:rPr lang="ru-RU" sz="2000" dirty="0">
                <a:latin typeface="Arial" panose="020B0604020202020204" pitchFamily="34" charset="0"/>
                <a:cs typeface="Arial" panose="020B0604020202020204" pitchFamily="34" charset="0"/>
              </a:rPr>
              <a:t>.). </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Значение форм с по–:</a:t>
            </a: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сравнительное значение</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Встречались случаи и пострашнее</a:t>
            </a:r>
            <a:r>
              <a:rPr lang="ru-RU" sz="2000"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	</a:t>
            </a:r>
            <a:r>
              <a:rPr lang="ru-RU" sz="2000" u="sng" dirty="0" err="1">
                <a:latin typeface="Arial" panose="020B0604020202020204" pitchFamily="34" charset="0"/>
                <a:cs typeface="Arial" panose="020B0604020202020204" pitchFamily="34" charset="0"/>
              </a:rPr>
              <a:t>несравнительное</a:t>
            </a:r>
            <a:r>
              <a:rPr lang="ru-RU" sz="2000" u="sng" dirty="0">
                <a:latin typeface="Arial" panose="020B0604020202020204" pitchFamily="34" charset="0"/>
                <a:cs typeface="Arial" panose="020B0604020202020204" pitchFamily="34" charset="0"/>
              </a:rPr>
              <a:t> значение – употребление при отсутствии противоположного признака</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Выбрали рыбину покрупнее</a:t>
            </a:r>
            <a:r>
              <a:rPr lang="ru-RU" sz="2000"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изменение меры признака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чай послаще, купил перчатки подешевле</a:t>
            </a:r>
            <a:r>
              <a:rPr lang="ru-RU" sz="2000"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форма с по– дублирует формы превосходной степени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Он выбирает слова попроще. = самые простые</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Формы сравнительной степени с по– можно переводить </a:t>
            </a:r>
            <a:r>
              <a:rPr lang="ru-RU" sz="2000" u="sng" dirty="0">
                <a:latin typeface="Arial" panose="020B0604020202020204" pitchFamily="34" charset="0"/>
                <a:cs typeface="Arial" panose="020B0604020202020204" pitchFamily="34" charset="0"/>
              </a:rPr>
              <a:t>с помощью форм </a:t>
            </a:r>
            <a:r>
              <a:rPr lang="ru-RU" sz="2000" u="sng" dirty="0" err="1">
                <a:latin typeface="Arial" panose="020B0604020202020204" pitchFamily="34" charset="0"/>
                <a:cs typeface="Arial" panose="020B0604020202020204" pitchFamily="34" charset="0"/>
              </a:rPr>
              <a:t>компаратива</a:t>
            </a:r>
            <a:r>
              <a:rPr lang="ru-RU" sz="2000" u="sng" dirty="0">
                <a:latin typeface="Arial" panose="020B0604020202020204" pitchFamily="34" charset="0"/>
                <a:cs typeface="Arial" panose="020B0604020202020204" pitchFamily="34" charset="0"/>
              </a:rPr>
              <a:t>, </a:t>
            </a:r>
            <a:r>
              <a:rPr lang="ru-RU" sz="2000" u="sng" dirty="0" err="1">
                <a:latin typeface="Arial" panose="020B0604020202020204" pitchFamily="34" charset="0"/>
                <a:cs typeface="Arial" panose="020B0604020202020204" pitchFamily="34" charset="0"/>
              </a:rPr>
              <a:t>суперлатива</a:t>
            </a:r>
            <a:r>
              <a:rPr lang="ru-RU" sz="2000" u="sng" dirty="0">
                <a:latin typeface="Arial" panose="020B0604020202020204" pitchFamily="34" charset="0"/>
                <a:cs typeface="Arial" panose="020B0604020202020204" pitchFamily="34" charset="0"/>
              </a:rPr>
              <a:t>, положительной степени, положительной степени с квантификатором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все, что подешевле = </a:t>
            </a:r>
            <a:r>
              <a:rPr lang="ru-RU" sz="2000" i="1" dirty="0" err="1">
                <a:latin typeface="Arial" panose="020B0604020202020204" pitchFamily="34" charset="0"/>
                <a:cs typeface="Arial" panose="020B0604020202020204" pitchFamily="34" charset="0"/>
              </a:rPr>
              <a:t>všechno</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co</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je</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lacinější</a:t>
            </a:r>
            <a:r>
              <a:rPr lang="ru-RU" sz="2000" i="1" dirty="0">
                <a:latin typeface="Arial" panose="020B0604020202020204" pitchFamily="34" charset="0"/>
                <a:cs typeface="Arial" panose="020B0604020202020204" pitchFamily="34" charset="0"/>
              </a:rPr>
              <a:t> / </a:t>
            </a:r>
            <a:r>
              <a:rPr lang="ru-RU" sz="2000" i="1" dirty="0" err="1">
                <a:latin typeface="Arial" panose="020B0604020202020204" pitchFamily="34" charset="0"/>
                <a:cs typeface="Arial" panose="020B0604020202020204" pitchFamily="34" charset="0"/>
              </a:rPr>
              <a:t>hodně</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laciné</a:t>
            </a:r>
            <a:r>
              <a:rPr lang="ru-RU" sz="2000" i="1" dirty="0">
                <a:latin typeface="Arial" panose="020B0604020202020204" pitchFamily="34" charset="0"/>
                <a:cs typeface="Arial" panose="020B0604020202020204" pitchFamily="34" charset="0"/>
              </a:rPr>
              <a:t>, шампанское постарше = </a:t>
            </a:r>
            <a:r>
              <a:rPr lang="ru-RU" sz="2000" i="1" dirty="0" err="1">
                <a:latin typeface="Arial" panose="020B0604020202020204" pitchFamily="34" charset="0"/>
                <a:cs typeface="Arial" panose="020B0604020202020204" pitchFamily="34" charset="0"/>
              </a:rPr>
              <a:t>staré</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šampaňské</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hodně</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staré</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šampaňské</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co</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nejstarší</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šampaňské</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3535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C9F693C-AAA3-4861-B616-47EF35AFB1C8}"/>
              </a:ext>
            </a:extLst>
          </p:cNvPr>
          <p:cNvSpPr txBox="1"/>
          <p:nvPr/>
        </p:nvSpPr>
        <p:spPr>
          <a:xfrm>
            <a:off x="186431" y="151179"/>
            <a:ext cx="11709647" cy="6524863"/>
          </a:xfrm>
          <a:prstGeom prst="rect">
            <a:avLst/>
          </a:prstGeom>
          <a:noFill/>
        </p:spPr>
        <p:txBody>
          <a:bodyPr wrap="square">
            <a:spAutoFit/>
          </a:bodyPr>
          <a:lstStyle/>
          <a:p>
            <a:pPr algn="just"/>
            <a:r>
              <a:rPr lang="ru-RU" sz="1900" b="1" kern="50" dirty="0">
                <a:effectLst/>
                <a:latin typeface="Arial" panose="020B0604020202020204" pitchFamily="34" charset="0"/>
                <a:ea typeface="Arial Unicode MS"/>
                <a:cs typeface="Arial" panose="020B0604020202020204" pitchFamily="34" charset="0"/>
              </a:rPr>
              <a:t>Превосходная степень сравнения прилагательных</a:t>
            </a:r>
          </a:p>
          <a:p>
            <a:pPr algn="just"/>
            <a:endParaRPr lang="ru-RU" sz="1900" kern="50" dirty="0">
              <a:effectLst/>
              <a:latin typeface="Arial" panose="020B0604020202020204" pitchFamily="34" charset="0"/>
              <a:ea typeface="Arial Unicode MS"/>
              <a:cs typeface="Arial" panose="020B0604020202020204" pitchFamily="34" charset="0"/>
            </a:endParaRPr>
          </a:p>
          <a:p>
            <a:pPr algn="just"/>
            <a:r>
              <a:rPr lang="ru-RU" sz="1900" b="1" kern="50" dirty="0">
                <a:effectLst/>
                <a:latin typeface="Arial" panose="020B0604020202020204" pitchFamily="34" charset="0"/>
                <a:ea typeface="Arial Unicode MS"/>
                <a:cs typeface="Arial" panose="020B0604020202020204" pitchFamily="34" charset="0"/>
              </a:rPr>
              <a:t>И простая и сложная форма склоняются, обе используются как в функции предиката, так и в функции атрибута.</a:t>
            </a:r>
          </a:p>
          <a:p>
            <a:pPr algn="just"/>
            <a:endParaRPr lang="cs-CZ" sz="1900" b="1" kern="50" dirty="0">
              <a:effectLst/>
              <a:latin typeface="Arial" panose="020B0604020202020204" pitchFamily="34" charset="0"/>
              <a:ea typeface="Arial Unicode MS"/>
              <a:cs typeface="Arial" panose="020B0604020202020204" pitchFamily="34" charset="0"/>
            </a:endParaRPr>
          </a:p>
          <a:p>
            <a:pPr algn="just"/>
            <a:r>
              <a:rPr lang="ru-RU" sz="1900" b="1" kern="50" dirty="0">
                <a:effectLst/>
                <a:latin typeface="Arial" panose="020B0604020202020204" pitchFamily="34" charset="0"/>
                <a:ea typeface="Arial Unicode MS"/>
                <a:cs typeface="Arial" panose="020B0604020202020204" pitchFamily="34" charset="0"/>
              </a:rPr>
              <a:t>1. Сложная форма образуется путем добавления полной или краткой формы положительной степени прилагательного к </a:t>
            </a:r>
            <a:r>
              <a:rPr lang="ru-RU" sz="1900" b="1" i="1" u="sng" kern="50" dirty="0">
                <a:effectLst/>
                <a:latin typeface="Arial" panose="020B0604020202020204" pitchFamily="34" charset="0"/>
                <a:ea typeface="Arial Unicode MS"/>
                <a:cs typeface="Arial" panose="020B0604020202020204" pitchFamily="34" charset="0"/>
              </a:rPr>
              <a:t>самый, наиболее, наименее</a:t>
            </a:r>
            <a:r>
              <a:rPr lang="ru-RU" sz="1900" b="1" kern="50" dirty="0">
                <a:effectLst/>
                <a:latin typeface="Arial" panose="020B0604020202020204" pitchFamily="34" charset="0"/>
                <a:ea typeface="Arial Unicode MS"/>
                <a:cs typeface="Arial" panose="020B0604020202020204" pitchFamily="34" charset="0"/>
              </a:rPr>
              <a:t> </a:t>
            </a:r>
            <a:r>
              <a:rPr lang="ru-RU" sz="1900" kern="50" dirty="0">
                <a:effectLst/>
                <a:latin typeface="Arial" panose="020B0604020202020204" pitchFamily="34" charset="0"/>
                <a:ea typeface="Arial Unicode MS"/>
                <a:cs typeface="Arial" panose="020B0604020202020204" pitchFamily="34" charset="0"/>
              </a:rPr>
              <a:t>(</a:t>
            </a:r>
            <a:r>
              <a:rPr lang="ru-RU" sz="1900" i="1" kern="50" dirty="0">
                <a:effectLst/>
                <a:latin typeface="Arial" panose="020B0604020202020204" pitchFamily="34" charset="0"/>
                <a:ea typeface="Arial Unicode MS"/>
                <a:cs typeface="Arial" panose="020B0604020202020204" pitchFamily="34" charset="0"/>
              </a:rPr>
              <a:t>наиболее красивый / красив</a:t>
            </a:r>
            <a:r>
              <a:rPr lang="ru-RU" sz="1900" kern="50" dirty="0">
                <a:effectLst/>
                <a:latin typeface="Arial" panose="020B0604020202020204" pitchFamily="34" charset="0"/>
                <a:ea typeface="Arial Unicode MS"/>
                <a:cs typeface="Arial" panose="020B0604020202020204" pitchFamily="34" charset="0"/>
              </a:rPr>
              <a:t>). Эти формы </a:t>
            </a:r>
            <a:r>
              <a:rPr lang="ru-RU" sz="1900" u="sng" kern="50" dirty="0">
                <a:effectLst/>
                <a:latin typeface="Arial" panose="020B0604020202020204" pitchFamily="34" charset="0"/>
                <a:ea typeface="Arial Unicode MS"/>
                <a:cs typeface="Arial" panose="020B0604020202020204" pitchFamily="34" charset="0"/>
              </a:rPr>
              <a:t>всегда выражают релятивное значение</a:t>
            </a:r>
            <a:r>
              <a:rPr lang="ru-RU" sz="1900" kern="50" dirty="0">
                <a:effectLst/>
                <a:latin typeface="Arial" panose="020B0604020202020204" pitchFamily="34" charset="0"/>
                <a:ea typeface="Arial Unicode MS"/>
                <a:cs typeface="Arial" panose="020B0604020202020204" pitchFamily="34" charset="0"/>
              </a:rPr>
              <a:t> (</a:t>
            </a:r>
            <a:r>
              <a:rPr lang="ru-RU" sz="1900" i="1" kern="50" dirty="0">
                <a:effectLst/>
                <a:latin typeface="Arial" panose="020B0604020202020204" pitchFamily="34" charset="0"/>
                <a:ea typeface="Arial Unicode MS"/>
                <a:cs typeface="Arial" panose="020B0604020202020204" pitchFamily="34" charset="0"/>
              </a:rPr>
              <a:t>Самый умный студент у нас Васечкин</a:t>
            </a:r>
            <a:r>
              <a:rPr lang="ru-RU" sz="1900" kern="50" dirty="0">
                <a:effectLst/>
                <a:latin typeface="Arial" panose="020B0604020202020204" pitchFamily="34" charset="0"/>
                <a:ea typeface="Arial Unicode MS"/>
                <a:cs typeface="Arial" panose="020B0604020202020204" pitchFamily="34" charset="0"/>
              </a:rPr>
              <a:t>.).</a:t>
            </a:r>
          </a:p>
          <a:p>
            <a:pPr marL="457200" indent="-457200" algn="just">
              <a:buAutoNum type="arabicPeriod"/>
            </a:pPr>
            <a:endParaRPr lang="cs-CZ" sz="1900" kern="50" dirty="0">
              <a:effectLst/>
              <a:latin typeface="Arial" panose="020B0604020202020204" pitchFamily="34" charset="0"/>
              <a:ea typeface="Arial Unicode MS"/>
              <a:cs typeface="Arial" panose="020B0604020202020204" pitchFamily="34" charset="0"/>
            </a:endParaRPr>
          </a:p>
          <a:p>
            <a:pPr algn="just"/>
            <a:r>
              <a:rPr lang="ru-RU" sz="1900" b="1" kern="50" dirty="0">
                <a:effectLst/>
                <a:latin typeface="Arial" panose="020B0604020202020204" pitchFamily="34" charset="0"/>
                <a:ea typeface="Arial Unicode MS"/>
                <a:cs typeface="Arial" panose="020B0604020202020204" pitchFamily="34" charset="0"/>
              </a:rPr>
              <a:t>Сложная форма образуется также путем добавления </a:t>
            </a:r>
            <a:r>
              <a:rPr lang="ru-RU" sz="1900" b="1" i="1" kern="50" dirty="0">
                <a:effectLst/>
                <a:latin typeface="Arial" panose="020B0604020202020204" pitchFamily="34" charset="0"/>
                <a:ea typeface="Arial Unicode MS"/>
                <a:cs typeface="Arial" panose="020B0604020202020204" pitchFamily="34" charset="0"/>
              </a:rPr>
              <a:t>всего, всех </a:t>
            </a:r>
            <a:r>
              <a:rPr lang="ru-RU" sz="1900" b="1" kern="50" dirty="0">
                <a:effectLst/>
                <a:latin typeface="Arial" panose="020B0604020202020204" pitchFamily="34" charset="0"/>
                <a:ea typeface="Arial Unicode MS"/>
                <a:cs typeface="Arial" panose="020B0604020202020204" pitchFamily="34" charset="0"/>
              </a:rPr>
              <a:t>к форме сравнительной степени</a:t>
            </a:r>
            <a:r>
              <a:rPr lang="ru-RU" sz="1900" kern="50" dirty="0">
                <a:effectLst/>
                <a:latin typeface="Arial" panose="020B0604020202020204" pitchFamily="34" charset="0"/>
                <a:ea typeface="Arial Unicode MS"/>
                <a:cs typeface="Arial" panose="020B0604020202020204" pitchFamily="34" charset="0"/>
              </a:rPr>
              <a:t> (</a:t>
            </a:r>
            <a:r>
              <a:rPr lang="ru-RU" sz="1900" i="1" kern="50" dirty="0">
                <a:effectLst/>
                <a:latin typeface="Arial" panose="020B0604020202020204" pitchFamily="34" charset="0"/>
                <a:ea typeface="Arial Unicode MS"/>
                <a:cs typeface="Arial" panose="020B0604020202020204" pitchFamily="34" charset="0"/>
              </a:rPr>
              <a:t>Здоровье дороже всего. Лена красивее всех</a:t>
            </a:r>
            <a:r>
              <a:rPr lang="ru-RU" sz="1900" kern="50" dirty="0">
                <a:effectLst/>
                <a:latin typeface="Arial" panose="020B0604020202020204" pitchFamily="34" charset="0"/>
                <a:ea typeface="Arial Unicode MS"/>
                <a:cs typeface="Arial" panose="020B0604020202020204" pitchFamily="34" charset="0"/>
              </a:rPr>
              <a:t>.). Эти формы имеют </a:t>
            </a:r>
            <a:r>
              <a:rPr lang="ru-RU" sz="1900" u="sng" kern="50" dirty="0">
                <a:effectLst/>
                <a:latin typeface="Arial" panose="020B0604020202020204" pitchFamily="34" charset="0"/>
                <a:ea typeface="Arial Unicode MS"/>
                <a:cs typeface="Arial" panose="020B0604020202020204" pitchFamily="34" charset="0"/>
              </a:rPr>
              <a:t>значение содержания наиболее высокой меры признака</a:t>
            </a:r>
            <a:r>
              <a:rPr lang="ru-RU" sz="1900" kern="50" dirty="0">
                <a:effectLst/>
                <a:latin typeface="Arial" panose="020B0604020202020204" pitchFamily="34" charset="0"/>
                <a:ea typeface="Arial Unicode MS"/>
                <a:cs typeface="Arial" panose="020B0604020202020204" pitchFamily="34" charset="0"/>
              </a:rPr>
              <a:t>, причем </a:t>
            </a:r>
            <a:r>
              <a:rPr lang="ru-RU" sz="1900" b="1" i="1" kern="50" dirty="0">
                <a:effectLst/>
                <a:latin typeface="Arial" panose="020B0604020202020204" pitchFamily="34" charset="0"/>
                <a:ea typeface="Arial Unicode MS"/>
                <a:cs typeface="Arial" panose="020B0604020202020204" pitchFamily="34" charset="0"/>
              </a:rPr>
              <a:t>всех</a:t>
            </a:r>
            <a:r>
              <a:rPr lang="ru-RU" sz="1900" b="1" kern="50" dirty="0">
                <a:effectLst/>
                <a:latin typeface="Arial" panose="020B0604020202020204" pitchFamily="34" charset="0"/>
                <a:ea typeface="Arial Unicode MS"/>
                <a:cs typeface="Arial" panose="020B0604020202020204" pitchFamily="34" charset="0"/>
              </a:rPr>
              <a:t> употребляется для сравнения субстанций одного типа, а </a:t>
            </a:r>
            <a:r>
              <a:rPr lang="ru-RU" sz="1900" b="1" i="1" kern="50" dirty="0">
                <a:effectLst/>
                <a:latin typeface="Arial" panose="020B0604020202020204" pitchFamily="34" charset="0"/>
                <a:ea typeface="Arial Unicode MS"/>
                <a:cs typeface="Arial" panose="020B0604020202020204" pitchFamily="34" charset="0"/>
              </a:rPr>
              <a:t>всего</a:t>
            </a:r>
            <a:r>
              <a:rPr lang="ru-RU" sz="1900" b="1" kern="50" dirty="0">
                <a:effectLst/>
                <a:latin typeface="Arial" panose="020B0604020202020204" pitchFamily="34" charset="0"/>
                <a:ea typeface="Arial Unicode MS"/>
                <a:cs typeface="Arial" panose="020B0604020202020204" pitchFamily="34" charset="0"/>
              </a:rPr>
              <a:t> для сравнения субстанций разного типа</a:t>
            </a:r>
            <a:r>
              <a:rPr lang="ru-RU" sz="1900" kern="50" dirty="0">
                <a:effectLst/>
                <a:latin typeface="Arial" panose="020B0604020202020204" pitchFamily="34" charset="0"/>
                <a:ea typeface="Arial Unicode MS"/>
                <a:cs typeface="Arial" panose="020B0604020202020204" pitchFamily="34" charset="0"/>
              </a:rPr>
              <a:t>.</a:t>
            </a:r>
          </a:p>
          <a:p>
            <a:pPr algn="just"/>
            <a:endParaRPr lang="cs-CZ" sz="1900" kern="50" dirty="0">
              <a:effectLst/>
              <a:latin typeface="Arial" panose="020B0604020202020204" pitchFamily="34" charset="0"/>
              <a:ea typeface="Arial Unicode MS"/>
              <a:cs typeface="Arial" panose="020B0604020202020204" pitchFamily="34" charset="0"/>
            </a:endParaRPr>
          </a:p>
          <a:p>
            <a:pPr algn="just"/>
            <a:r>
              <a:rPr lang="ru-RU" sz="1900" b="1" kern="50" dirty="0">
                <a:effectLst/>
                <a:latin typeface="Arial" panose="020B0604020202020204" pitchFamily="34" charset="0"/>
                <a:ea typeface="Arial Unicode MS"/>
                <a:cs typeface="Arial" panose="020B0604020202020204" pitchFamily="34" charset="0"/>
              </a:rPr>
              <a:t>2. Простая форма образуется посредством добавления к основе суффиксов </a:t>
            </a:r>
            <a:r>
              <a:rPr lang="ru-RU" sz="1900" b="1" i="1" kern="50" dirty="0">
                <a:effectLst/>
                <a:latin typeface="Arial" panose="020B0604020202020204" pitchFamily="34" charset="0"/>
                <a:ea typeface="Arial Unicode MS"/>
                <a:cs typeface="Arial" panose="020B0604020202020204" pitchFamily="34" charset="0"/>
              </a:rPr>
              <a:t>–</a:t>
            </a:r>
            <a:r>
              <a:rPr lang="ru-RU" sz="1900" b="1" i="1" kern="50" dirty="0" err="1">
                <a:effectLst/>
                <a:latin typeface="Arial" panose="020B0604020202020204" pitchFamily="34" charset="0"/>
                <a:ea typeface="Arial Unicode MS"/>
                <a:cs typeface="Arial" panose="020B0604020202020204" pitchFamily="34" charset="0"/>
              </a:rPr>
              <a:t>ейш</a:t>
            </a:r>
            <a:r>
              <a:rPr lang="ru-RU" sz="1900" b="1" i="1" kern="50" dirty="0">
                <a:effectLst/>
                <a:latin typeface="Arial" panose="020B0604020202020204" pitchFamily="34" charset="0"/>
                <a:ea typeface="Arial Unicode MS"/>
                <a:cs typeface="Arial" panose="020B0604020202020204" pitchFamily="34" charset="0"/>
              </a:rPr>
              <a:t>, –</a:t>
            </a:r>
            <a:r>
              <a:rPr lang="ru-RU" sz="1900" b="1" i="1" kern="50" dirty="0" err="1">
                <a:effectLst/>
                <a:latin typeface="Arial" panose="020B0604020202020204" pitchFamily="34" charset="0"/>
                <a:ea typeface="Arial Unicode MS"/>
                <a:cs typeface="Arial" panose="020B0604020202020204" pitchFamily="34" charset="0"/>
              </a:rPr>
              <a:t>айш</a:t>
            </a:r>
            <a:r>
              <a:rPr lang="ru-RU" sz="1900" b="1" kern="50" dirty="0">
                <a:effectLst/>
                <a:latin typeface="Arial" panose="020B0604020202020204" pitchFamily="34" charset="0"/>
                <a:ea typeface="Arial Unicode MS"/>
                <a:cs typeface="Arial" panose="020B0604020202020204" pitchFamily="34" charset="0"/>
              </a:rPr>
              <a:t>. </a:t>
            </a:r>
            <a:r>
              <a:rPr lang="ru-RU" sz="1900" u="sng" kern="50" dirty="0">
                <a:effectLst/>
                <a:latin typeface="Arial" panose="020B0604020202020204" pitchFamily="34" charset="0"/>
                <a:ea typeface="Arial Unicode MS"/>
                <a:cs typeface="Arial" panose="020B0604020202020204" pitchFamily="34" charset="0"/>
              </a:rPr>
              <a:t>Выбор суффикса зависит от исхода основы. </a:t>
            </a:r>
          </a:p>
          <a:p>
            <a:pPr algn="just"/>
            <a:r>
              <a:rPr lang="ru-RU" sz="1900" u="sng" kern="50" dirty="0">
                <a:effectLst/>
                <a:latin typeface="Arial" panose="020B0604020202020204" pitchFamily="34" charset="0"/>
                <a:ea typeface="Arial Unicode MS"/>
                <a:cs typeface="Arial" panose="020B0604020202020204" pitchFamily="34" charset="0"/>
              </a:rPr>
              <a:t>Если исход основы на </a:t>
            </a:r>
            <a:r>
              <a:rPr lang="ru-RU" sz="1900" u="sng" kern="50" dirty="0" err="1">
                <a:effectLst/>
                <a:latin typeface="Arial" panose="020B0604020202020204" pitchFamily="34" charset="0"/>
                <a:ea typeface="Arial Unicode MS"/>
                <a:cs typeface="Arial" panose="020B0604020202020204" pitchFamily="34" charset="0"/>
              </a:rPr>
              <a:t>нечередующийся</a:t>
            </a:r>
            <a:r>
              <a:rPr lang="ru-RU" sz="1900" u="sng" kern="50" dirty="0">
                <a:effectLst/>
                <a:latin typeface="Arial" panose="020B0604020202020204" pitchFamily="34" charset="0"/>
                <a:ea typeface="Arial Unicode MS"/>
                <a:cs typeface="Arial" panose="020B0604020202020204" pitchFamily="34" charset="0"/>
              </a:rPr>
              <a:t> согласный, используется суффикс </a:t>
            </a:r>
            <a:r>
              <a:rPr lang="ru-RU" sz="1900" i="1" u="sng" kern="50" dirty="0">
                <a:effectLst/>
                <a:latin typeface="Arial" panose="020B0604020202020204" pitchFamily="34" charset="0"/>
                <a:ea typeface="Arial Unicode MS"/>
                <a:cs typeface="Arial" panose="020B0604020202020204" pitchFamily="34" charset="0"/>
              </a:rPr>
              <a:t>–</a:t>
            </a:r>
            <a:r>
              <a:rPr lang="ru-RU" sz="1900" i="1" u="sng" kern="50" dirty="0" err="1">
                <a:effectLst/>
                <a:latin typeface="Arial" panose="020B0604020202020204" pitchFamily="34" charset="0"/>
                <a:ea typeface="Arial Unicode MS"/>
                <a:cs typeface="Arial" panose="020B0604020202020204" pitchFamily="34" charset="0"/>
              </a:rPr>
              <a:t>ейш</a:t>
            </a:r>
            <a:r>
              <a:rPr lang="ru-RU" sz="1900" i="1" kern="50" dirty="0">
                <a:effectLst/>
                <a:latin typeface="Arial" panose="020B0604020202020204" pitchFamily="34" charset="0"/>
                <a:ea typeface="Arial Unicode MS"/>
                <a:cs typeface="Arial" panose="020B0604020202020204" pitchFamily="34" charset="0"/>
              </a:rPr>
              <a:t> </a:t>
            </a:r>
            <a:r>
              <a:rPr lang="ru-RU" sz="1900" kern="50" dirty="0">
                <a:effectLst/>
                <a:latin typeface="Arial" panose="020B0604020202020204" pitchFamily="34" charset="0"/>
                <a:ea typeface="Arial Unicode MS"/>
                <a:cs typeface="Arial" panose="020B0604020202020204" pitchFamily="34" charset="0"/>
              </a:rPr>
              <a:t>(</a:t>
            </a:r>
            <a:r>
              <a:rPr lang="ru-RU" sz="1900" i="1" kern="50" dirty="0">
                <a:effectLst/>
                <a:latin typeface="Arial" panose="020B0604020202020204" pitchFamily="34" charset="0"/>
                <a:ea typeface="Arial Unicode MS"/>
                <a:cs typeface="Arial" panose="020B0604020202020204" pitchFamily="34" charset="0"/>
              </a:rPr>
              <a:t>умнейший, простейший</a:t>
            </a:r>
            <a:r>
              <a:rPr lang="ru-RU" sz="1900" kern="50" dirty="0">
                <a:effectLst/>
                <a:latin typeface="Arial" panose="020B0604020202020204" pitchFamily="34" charset="0"/>
                <a:ea typeface="Arial Unicode MS"/>
                <a:cs typeface="Arial" panose="020B0604020202020204" pitchFamily="34" charset="0"/>
              </a:rPr>
              <a:t>), </a:t>
            </a:r>
          </a:p>
          <a:p>
            <a:pPr algn="just"/>
            <a:r>
              <a:rPr lang="ru-RU" sz="1900" u="sng" kern="50" dirty="0">
                <a:effectLst/>
                <a:latin typeface="Arial" panose="020B0604020202020204" pitchFamily="34" charset="0"/>
                <a:ea typeface="Arial Unicode MS"/>
                <a:cs typeface="Arial" panose="020B0604020202020204" pitchFamily="34" charset="0"/>
              </a:rPr>
              <a:t>если исход основы на чередующийся согласный </a:t>
            </a:r>
            <a:r>
              <a:rPr lang="ru-RU" sz="1900" kern="50" dirty="0">
                <a:effectLst/>
                <a:latin typeface="Arial" panose="020B0604020202020204" pitchFamily="34" charset="0"/>
                <a:ea typeface="Arial Unicode MS"/>
                <a:cs typeface="Arial" panose="020B0604020202020204" pitchFamily="34" charset="0"/>
              </a:rPr>
              <a:t>(только </a:t>
            </a:r>
            <a:r>
              <a:rPr lang="ru-RU" sz="1900" i="1" kern="50" dirty="0">
                <a:effectLst/>
                <a:latin typeface="Arial" panose="020B0604020202020204" pitchFamily="34" charset="0"/>
                <a:ea typeface="Arial Unicode MS"/>
                <a:cs typeface="Arial" panose="020B0604020202020204" pitchFamily="34" charset="0"/>
              </a:rPr>
              <a:t>к - ч, г - ж, х - ш</a:t>
            </a:r>
            <a:r>
              <a:rPr lang="ru-RU" sz="1900" kern="50" dirty="0">
                <a:effectLst/>
                <a:latin typeface="Arial" panose="020B0604020202020204" pitchFamily="34" charset="0"/>
                <a:ea typeface="Arial Unicode MS"/>
                <a:cs typeface="Arial" panose="020B0604020202020204" pitchFamily="34" charset="0"/>
              </a:rPr>
              <a:t>), </a:t>
            </a:r>
            <a:r>
              <a:rPr lang="ru-RU" sz="1900" u="sng" kern="50" dirty="0">
                <a:effectLst/>
                <a:latin typeface="Arial" panose="020B0604020202020204" pitchFamily="34" charset="0"/>
                <a:ea typeface="Arial Unicode MS"/>
                <a:cs typeface="Arial" panose="020B0604020202020204" pitchFamily="34" charset="0"/>
              </a:rPr>
              <a:t>используется суффикс </a:t>
            </a:r>
            <a:r>
              <a:rPr lang="ru-RU" sz="1900" i="1" u="sng" kern="50" dirty="0">
                <a:effectLst/>
                <a:latin typeface="Arial" panose="020B0604020202020204" pitchFamily="34" charset="0"/>
                <a:ea typeface="Arial Unicode MS"/>
                <a:cs typeface="Arial" panose="020B0604020202020204" pitchFamily="34" charset="0"/>
              </a:rPr>
              <a:t>–</a:t>
            </a:r>
            <a:r>
              <a:rPr lang="ru-RU" sz="1900" i="1" u="sng" kern="50" dirty="0" err="1">
                <a:effectLst/>
                <a:latin typeface="Arial" panose="020B0604020202020204" pitchFamily="34" charset="0"/>
                <a:ea typeface="Arial Unicode MS"/>
                <a:cs typeface="Arial" panose="020B0604020202020204" pitchFamily="34" charset="0"/>
              </a:rPr>
              <a:t>айш</a:t>
            </a:r>
            <a:r>
              <a:rPr lang="ru-RU" sz="1900" i="1" u="sng" kern="50" dirty="0">
                <a:effectLst/>
                <a:latin typeface="Arial" panose="020B0604020202020204" pitchFamily="34" charset="0"/>
                <a:ea typeface="Arial Unicode MS"/>
                <a:cs typeface="Arial" panose="020B0604020202020204" pitchFamily="34" charset="0"/>
              </a:rPr>
              <a:t> </a:t>
            </a:r>
            <a:r>
              <a:rPr lang="ru-RU" sz="1900" kern="50" dirty="0">
                <a:effectLst/>
                <a:latin typeface="Arial" panose="020B0604020202020204" pitchFamily="34" charset="0"/>
                <a:ea typeface="Arial Unicode MS"/>
                <a:cs typeface="Arial" panose="020B0604020202020204" pitchFamily="34" charset="0"/>
              </a:rPr>
              <a:t>(</a:t>
            </a:r>
            <a:r>
              <a:rPr lang="ru-RU" sz="1900" i="1" kern="50" dirty="0">
                <a:effectLst/>
                <a:latin typeface="Arial" panose="020B0604020202020204" pitchFamily="34" charset="0"/>
                <a:ea typeface="Arial Unicode MS"/>
                <a:cs typeface="Arial" panose="020B0604020202020204" pitchFamily="34" charset="0"/>
              </a:rPr>
              <a:t>крепкий - крепчайший, строгий - строжайший, тихий - тишайший</a:t>
            </a:r>
            <a:r>
              <a:rPr lang="ru-RU" sz="1900" kern="50" dirty="0">
                <a:effectLst/>
                <a:latin typeface="Arial" panose="020B0604020202020204" pitchFamily="34" charset="0"/>
                <a:ea typeface="Arial Unicode MS"/>
                <a:cs typeface="Arial" panose="020B0604020202020204" pitchFamily="34" charset="0"/>
              </a:rPr>
              <a:t>). </a:t>
            </a:r>
          </a:p>
          <a:p>
            <a:pPr algn="just"/>
            <a:r>
              <a:rPr lang="ru-RU" sz="1900" b="1" kern="50" dirty="0">
                <a:latin typeface="Arial" panose="020B0604020202020204" pitchFamily="34" charset="0"/>
                <a:ea typeface="Arial Unicode MS"/>
                <a:cs typeface="Arial" panose="020B0604020202020204" pitchFamily="34" charset="0"/>
              </a:rPr>
              <a:t>→ </a:t>
            </a:r>
            <a:r>
              <a:rPr lang="ru-RU" sz="1900" b="1" kern="50" dirty="0">
                <a:effectLst/>
                <a:latin typeface="Arial" panose="020B0604020202020204" pitchFamily="34" charset="0"/>
                <a:ea typeface="Arial Unicode MS"/>
                <a:cs typeface="Arial" panose="020B0604020202020204" pitchFamily="34" charset="0"/>
              </a:rPr>
              <a:t>Эти формы выражают как релятивное, так и </a:t>
            </a:r>
            <a:r>
              <a:rPr lang="ru-RU" sz="1900" b="1" kern="50" dirty="0" err="1">
                <a:effectLst/>
                <a:latin typeface="Arial" panose="020B0604020202020204" pitchFamily="34" charset="0"/>
                <a:ea typeface="Arial Unicode MS"/>
                <a:cs typeface="Arial" panose="020B0604020202020204" pitchFamily="34" charset="0"/>
              </a:rPr>
              <a:t>элативное</a:t>
            </a:r>
            <a:r>
              <a:rPr lang="ru-RU" sz="1900" b="1" kern="50" dirty="0">
                <a:effectLst/>
                <a:latin typeface="Arial" panose="020B0604020202020204" pitchFamily="34" charset="0"/>
                <a:ea typeface="Arial Unicode MS"/>
                <a:cs typeface="Arial" panose="020B0604020202020204" pitchFamily="34" charset="0"/>
              </a:rPr>
              <a:t> значение </a:t>
            </a:r>
            <a:r>
              <a:rPr lang="ru-RU" sz="1900" kern="50" dirty="0">
                <a:effectLst/>
                <a:latin typeface="Arial" panose="020B0604020202020204" pitchFamily="34" charset="0"/>
                <a:ea typeface="Arial Unicode MS"/>
                <a:cs typeface="Arial" panose="020B0604020202020204" pitchFamily="34" charset="0"/>
              </a:rPr>
              <a:t>(</a:t>
            </a:r>
            <a:r>
              <a:rPr lang="ru-RU" sz="1900" i="1" kern="50" dirty="0">
                <a:effectLst/>
                <a:latin typeface="Arial" panose="020B0604020202020204" pitchFamily="34" charset="0"/>
                <a:ea typeface="Arial Unicode MS"/>
                <a:cs typeface="Arial" panose="020B0604020202020204" pitchFamily="34" charset="0"/>
              </a:rPr>
              <a:t>редчайшая коллекция, умнейший человек</a:t>
            </a:r>
            <a:r>
              <a:rPr lang="ru-RU" sz="1900" kern="50" dirty="0">
                <a:effectLst/>
                <a:latin typeface="Arial" panose="020B0604020202020204" pitchFamily="34" charset="0"/>
                <a:ea typeface="Arial Unicode MS"/>
                <a:cs typeface="Arial" panose="020B0604020202020204" pitchFamily="34" charset="0"/>
              </a:rPr>
              <a:t>).</a:t>
            </a:r>
            <a:endParaRPr lang="cs-CZ"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840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C5BE2B7-7B38-447E-86CD-240D0D59ACE8}"/>
              </a:ext>
            </a:extLst>
          </p:cNvPr>
          <p:cNvSpPr txBox="1"/>
          <p:nvPr/>
        </p:nvSpPr>
        <p:spPr>
          <a:xfrm>
            <a:off x="292963" y="409047"/>
            <a:ext cx="11567604" cy="5940088"/>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В русском языке формы на –</a:t>
            </a:r>
            <a:r>
              <a:rPr lang="ru-RU" sz="2000" b="1" dirty="0" err="1">
                <a:latin typeface="Arial" panose="020B0604020202020204" pitchFamily="34" charset="0"/>
                <a:cs typeface="Arial" panose="020B0604020202020204" pitchFamily="34" charset="0"/>
              </a:rPr>
              <a:t>ейш</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айш</a:t>
            </a:r>
            <a:r>
              <a:rPr lang="ru-RU" sz="2000" b="1" dirty="0">
                <a:latin typeface="Arial" panose="020B0604020202020204" pitchFamily="34" charset="0"/>
                <a:cs typeface="Arial" panose="020B0604020202020204" pitchFamily="34" charset="0"/>
              </a:rPr>
              <a:t> имеют три значения:</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Значение предельной (или абсолютной) степени качества, признака вне сравнения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Это величайший артист</a:t>
            </a:r>
            <a:r>
              <a:rPr lang="ru-RU" sz="2000" dirty="0">
                <a:latin typeface="Arial" panose="020B0604020202020204" pitchFamily="34" charset="0"/>
                <a:cs typeface="Arial" panose="020B0604020202020204" pitchFamily="34" charset="0"/>
              </a:rPr>
              <a:t>.). Слово </a:t>
            </a:r>
            <a:r>
              <a:rPr lang="ru-RU" sz="2000" i="1" dirty="0">
                <a:latin typeface="Arial" panose="020B0604020202020204" pitchFamily="34" charset="0"/>
                <a:cs typeface="Arial" panose="020B0604020202020204" pitchFamily="34" charset="0"/>
              </a:rPr>
              <a:t>величайший</a:t>
            </a:r>
            <a:r>
              <a:rPr lang="ru-RU" sz="2000" dirty="0">
                <a:latin typeface="Arial" panose="020B0604020202020204" pitchFamily="34" charset="0"/>
                <a:cs typeface="Arial" panose="020B0604020202020204" pitchFamily="34" charset="0"/>
              </a:rPr>
              <a:t> выражает абсолютную, безотносительную степень качества и имеет оценочный характер, поэтому оно не может быть заменено сочетанием самый великий артист. Это значение называется </a:t>
            </a:r>
            <a:r>
              <a:rPr lang="ru-RU" sz="2000" b="1" dirty="0">
                <a:latin typeface="Arial" panose="020B0604020202020204" pitchFamily="34" charset="0"/>
                <a:cs typeface="Arial" panose="020B0604020202020204" pitchFamily="34" charset="0"/>
              </a:rPr>
              <a:t>элатив</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умнейшая голова, добрейшая душа</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Значение высшей степени качества по сравнению с другими. Это значение сходно со значением описательной формы превосходной степени</a:t>
            </a:r>
            <a:r>
              <a:rPr lang="ru-RU" sz="2000" dirty="0">
                <a:latin typeface="Arial" panose="020B0604020202020204" pitchFamily="34" charset="0"/>
                <a:cs typeface="Arial" panose="020B0604020202020204" pitchFamily="34" charset="0"/>
              </a:rPr>
              <a:t>, образованной при помощи слов самый, наиболее и т. п. (</a:t>
            </a:r>
            <a:r>
              <a:rPr lang="ru-RU" sz="2000" i="1" dirty="0">
                <a:latin typeface="Arial" panose="020B0604020202020204" pitchFamily="34" charset="0"/>
                <a:cs typeface="Arial" panose="020B0604020202020204" pitchFamily="34" charset="0"/>
              </a:rPr>
              <a:t>сильнейший из борцов, талантливейший из скрипачей</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Значение сравнительной степени</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Образ Пушкина является в новом и еще </a:t>
            </a:r>
            <a:r>
              <a:rPr lang="ru-RU" sz="2000" i="1" dirty="0" err="1">
                <a:latin typeface="Arial" panose="020B0604020202020204" pitchFamily="34" charset="0"/>
                <a:cs typeface="Arial" panose="020B0604020202020204" pitchFamily="34" charset="0"/>
              </a:rPr>
              <a:t>лучезарнейшем</a:t>
            </a:r>
            <a:r>
              <a:rPr lang="ru-RU" sz="2000" i="1" dirty="0">
                <a:latin typeface="Arial" panose="020B0604020202020204" pitchFamily="34" charset="0"/>
                <a:cs typeface="Arial" panose="020B0604020202020204" pitchFamily="34" charset="0"/>
              </a:rPr>
              <a:t> свете</a:t>
            </a:r>
            <a:r>
              <a:rPr lang="ru-RU" sz="2000" dirty="0">
                <a:latin typeface="Arial" panose="020B0604020202020204" pitchFamily="34" charset="0"/>
                <a:cs typeface="Arial" panose="020B0604020202020204" pitchFamily="34" charset="0"/>
              </a:rPr>
              <a:t>.). Это </a:t>
            </a:r>
            <a:r>
              <a:rPr lang="ru-RU" sz="2000" u="sng" dirty="0">
                <a:latin typeface="Arial" panose="020B0604020202020204" pitchFamily="34" charset="0"/>
                <a:cs typeface="Arial" panose="020B0604020202020204" pitchFamily="34" charset="0"/>
              </a:rPr>
              <a:t>устаревшее значение</a:t>
            </a:r>
            <a:r>
              <a:rPr lang="ru-RU" sz="2000" dirty="0">
                <a:latin typeface="Arial" panose="020B0604020202020204" pitchFamily="34" charset="0"/>
                <a:cs typeface="Arial" panose="020B0604020202020204" pitchFamily="34" charset="0"/>
              </a:rPr>
              <a:t> для современного языка нехарактерно.</a:t>
            </a:r>
          </a:p>
          <a:p>
            <a:pPr algn="just"/>
            <a:endParaRPr lang="ru-RU"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Некоторые флективные формы совмещают в себе значение сравнительной и превосходной степени</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больший, младший, старший, высший, низший, лучший, худший</a:t>
            </a:r>
            <a:r>
              <a:rPr lang="ru-RU" sz="2000" dirty="0">
                <a:latin typeface="Arial" panose="020B0604020202020204" pitchFamily="34" charset="0"/>
                <a:cs typeface="Arial" panose="020B0604020202020204" pitchFamily="34" charset="0"/>
              </a:rPr>
              <a:t>), а также </a:t>
            </a:r>
            <a:r>
              <a:rPr lang="ru-RU" sz="2000" u="sng" dirty="0">
                <a:latin typeface="Arial" panose="020B0604020202020204" pitchFamily="34" charset="0"/>
                <a:cs typeface="Arial" panose="020B0604020202020204" pitchFamily="34" charset="0"/>
              </a:rPr>
              <a:t>используются в сложных номинациях, где теряют характеристику сравнения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высшее образование, младший лейтенант</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46437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22E3A03-7BD9-4238-9DF5-5A9FE9BF1A42}"/>
              </a:ext>
            </a:extLst>
          </p:cNvPr>
          <p:cNvSpPr txBox="1"/>
          <p:nvPr/>
        </p:nvSpPr>
        <p:spPr>
          <a:xfrm>
            <a:off x="480874" y="612844"/>
            <a:ext cx="11230252" cy="5632311"/>
          </a:xfrm>
          <a:prstGeom prst="rect">
            <a:avLst/>
          </a:prstGeom>
          <a:noFill/>
        </p:spPr>
        <p:txBody>
          <a:bodyPr wrap="square">
            <a:spAutoFit/>
          </a:bodyPr>
          <a:lstStyle/>
          <a:p>
            <a:pPr marL="342900" indent="-342900" algn="just">
              <a:buFont typeface="Arial" panose="020B0604020202020204" pitchFamily="34" charset="0"/>
              <a:buChar char="•"/>
            </a:pPr>
            <a:r>
              <a:rPr lang="ru-RU" sz="2000" b="1" dirty="0">
                <a:latin typeface="Arial" panose="020B0604020202020204" pitchFamily="34" charset="0"/>
                <a:cs typeface="Arial" panose="020B0604020202020204" pitchFamily="34" charset="0"/>
              </a:rPr>
              <a:t>В области образования и употребления степеней сравнения имен прилагательных между русским и чешским языком наблюдаются </a:t>
            </a:r>
            <a:r>
              <a:rPr lang="ru-RU" sz="2000" b="1" u="sng" dirty="0">
                <a:latin typeface="Arial" panose="020B0604020202020204" pitchFamily="34" charset="0"/>
                <a:cs typeface="Arial" panose="020B0604020202020204" pitchFamily="34" charset="0"/>
              </a:rPr>
              <a:t>значительные различия</a:t>
            </a:r>
            <a:r>
              <a:rPr lang="ru-RU" sz="2000" b="1" dirty="0">
                <a:latin typeface="Arial" panose="020B0604020202020204" pitchFamily="34" charset="0"/>
                <a:cs typeface="Arial" panose="020B0604020202020204" pitchFamily="34" charset="0"/>
              </a:rPr>
              <a:t>. </a:t>
            </a:r>
          </a:p>
          <a:p>
            <a:pPr algn="just"/>
            <a:endParaRPr lang="ru-RU" sz="2000" b="1"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В чешском языке </a:t>
            </a:r>
            <a:r>
              <a:rPr lang="ru-RU" sz="2000" dirty="0">
                <a:latin typeface="Arial" panose="020B0604020202020204" pitchFamily="34" charset="0"/>
                <a:cs typeface="Arial" panose="020B0604020202020204" pitchFamily="34" charset="0"/>
              </a:rPr>
              <a:t>(несмотря на возможность аналитического образования форм, напр.: </a:t>
            </a:r>
            <a:r>
              <a:rPr lang="cs-CZ" sz="2000" i="1" dirty="0">
                <a:latin typeface="Arial" panose="020B0604020202020204" pitchFamily="34" charset="0"/>
                <a:cs typeface="Arial" panose="020B0604020202020204" pitchFamily="34" charset="0"/>
              </a:rPr>
              <a:t>nejvíce obézní</a:t>
            </a:r>
            <a:r>
              <a:rPr lang="ru-RU" sz="2000"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více sečtělý</a:t>
            </a: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регулярно создаются и широко употребляются флективные формы сравнительной и превосходной степени</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Русский язык отдает предпочтение адвербиальным неизменяемым и аналитическим формам.</a:t>
            </a:r>
            <a:r>
              <a:rPr lang="ru-RU" sz="2000" dirty="0">
                <a:latin typeface="Arial" panose="020B0604020202020204" pitchFamily="34" charset="0"/>
                <a:cs typeface="Arial" panose="020B0604020202020204" pitchFamily="34" charset="0"/>
              </a:rPr>
              <a:t> </a:t>
            </a:r>
          </a:p>
          <a:p>
            <a:pPr algn="just"/>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b="1" dirty="0">
                <a:latin typeface="Arial" panose="020B0604020202020204" pitchFamily="34" charset="0"/>
                <a:cs typeface="Arial" panose="020B0604020202020204" pitchFamily="34" charset="0"/>
              </a:rPr>
              <a:t>Чешские формы сравнительной степени выражают кроме прочего </a:t>
            </a:r>
            <a:r>
              <a:rPr lang="ru-RU" sz="2000" b="1" dirty="0" err="1">
                <a:latin typeface="Arial" panose="020B0604020202020204" pitchFamily="34" charset="0"/>
                <a:cs typeface="Arial" panose="020B0604020202020204" pitchFamily="34" charset="0"/>
              </a:rPr>
              <a:t>неспецифицированное</a:t>
            </a:r>
            <a:r>
              <a:rPr lang="ru-RU" sz="2000" b="1" dirty="0">
                <a:latin typeface="Arial" panose="020B0604020202020204" pitchFamily="34" charset="0"/>
                <a:cs typeface="Arial" panose="020B0604020202020204" pitchFamily="34" charset="0"/>
              </a:rPr>
              <a:t> количество признака, достигающего почти полной ступени своего проявления и исключающего наличие признака </a:t>
            </a:r>
            <a:r>
              <a:rPr lang="ru-RU" sz="2000" b="1" dirty="0" err="1">
                <a:latin typeface="Arial" panose="020B0604020202020204" pitchFamily="34" charset="0"/>
                <a:cs typeface="Arial" panose="020B0604020202020204" pitchFamily="34" charset="0"/>
              </a:rPr>
              <a:t>противопложного</a:t>
            </a:r>
            <a:r>
              <a:rPr lang="ru-RU" sz="2000" b="1"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i="1" dirty="0" err="1">
                <a:latin typeface="Arial" panose="020B0604020202020204" pitchFamily="34" charset="0"/>
                <a:cs typeface="Arial" panose="020B0604020202020204" pitchFamily="34" charset="0"/>
              </a:rPr>
              <a:t>Starší</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muž</a:t>
            </a:r>
            <a:r>
              <a:rPr lang="ru-RU" sz="2000" i="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относительно старый мужчина, немолодой мужчина, пожилой мужчина</a:t>
            </a:r>
          </a:p>
          <a:p>
            <a:pPr algn="just"/>
            <a:r>
              <a:rPr lang="ru-RU" sz="2000" u="sng" dirty="0">
                <a:latin typeface="Arial" panose="020B0604020202020204" pitchFamily="34" charset="0"/>
                <a:cs typeface="Arial" panose="020B0604020202020204" pitchFamily="34" charset="0"/>
              </a:rPr>
              <a:t>Это значение для ЧЯ довольно частотно и передается в РЯ другими, лексическими средствами, напр</a:t>
            </a:r>
            <a:r>
              <a:rPr lang="ru-RU" sz="2000"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delší</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doba</a:t>
            </a:r>
            <a:r>
              <a:rPr lang="ru-RU" sz="2000" i="1" dirty="0">
                <a:latin typeface="Arial" panose="020B0604020202020204" pitchFamily="34" charset="0"/>
                <a:cs typeface="Arial" panose="020B0604020202020204" pitchFamily="34" charset="0"/>
              </a:rPr>
              <a:t> = продолжительное время.</a:t>
            </a:r>
          </a:p>
          <a:p>
            <a:pPr algn="just"/>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890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4DD0D48-475F-48FB-ACFC-7D0614D45B85}"/>
              </a:ext>
            </a:extLst>
          </p:cNvPr>
          <p:cNvSpPr txBox="1"/>
          <p:nvPr/>
        </p:nvSpPr>
        <p:spPr>
          <a:xfrm>
            <a:off x="2949606" y="1591685"/>
            <a:ext cx="6094520" cy="3477875"/>
          </a:xfrm>
          <a:prstGeom prst="rect">
            <a:avLst/>
          </a:prstGeom>
          <a:noFill/>
        </p:spPr>
        <p:txBody>
          <a:bodyPr wrap="square">
            <a:spAutoFit/>
          </a:bodyPr>
          <a:lstStyle/>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Vezměte si tamten ručník, je o něco čistší.</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Bylo by dobré, kdyby referát byl o něco kratší.</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Vezmi si něco teplejšího, venku je zima.</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Tyhle kalhoty mi jsou velké, nemáte nějaké menší?</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Zbylo málo peněz, kup něco levnějšího.</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Nalij mně trochu silnější čaj, prosím tě.</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Vyber nějaký menší meloun.</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Nemáte nějakou tmavší halenku.</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Tahle sukně je moc úzká, potřebuju širší.</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Dej mi, prosím tě víc brambor, mám velký hlad.</a:t>
            </a:r>
          </a:p>
        </p:txBody>
      </p:sp>
    </p:spTree>
    <p:extLst>
      <p:ext uri="{BB962C8B-B14F-4D97-AF65-F5344CB8AC3E}">
        <p14:creationId xmlns:p14="http://schemas.microsoft.com/office/powerpoint/2010/main" val="1032227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25D50E-98AA-4C15-8E4D-A98F6EF26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326" y="711510"/>
            <a:ext cx="9725348" cy="55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90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3EE7776-801A-4F8D-A530-1E50E07F1188}"/>
              </a:ext>
            </a:extLst>
          </p:cNvPr>
          <p:cNvSpPr txBox="1"/>
          <p:nvPr/>
        </p:nvSpPr>
        <p:spPr>
          <a:xfrm>
            <a:off x="1355324" y="1824258"/>
            <a:ext cx="9481351" cy="2554545"/>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Краткая форма имен прилагательных </a:t>
            </a:r>
            <a:r>
              <a:rPr lang="ru-RU" sz="2000" dirty="0">
                <a:latin typeface="Arial" panose="020B0604020202020204" pitchFamily="34" charset="0"/>
                <a:cs typeface="Arial" panose="020B0604020202020204" pitchFamily="34" charset="0"/>
              </a:rPr>
              <a:t>образуется от полной формы качественных прилагательных путем отсечения окончаний полной формы и добавления окончаний </a:t>
            </a:r>
            <a:r>
              <a:rPr lang="ru-RU" sz="2000" b="1" dirty="0">
                <a:latin typeface="Arial" panose="020B0604020202020204" pitchFamily="34" charset="0"/>
                <a:cs typeface="Arial" panose="020B0604020202020204" pitchFamily="34" charset="0"/>
              </a:rPr>
              <a:t>–а, –о, –ы </a:t>
            </a:r>
            <a:r>
              <a:rPr lang="ru-RU" sz="2000" dirty="0">
                <a:latin typeface="Arial" panose="020B0604020202020204" pitchFamily="34" charset="0"/>
                <a:cs typeface="Arial" panose="020B0604020202020204" pitchFamily="34" charset="0"/>
              </a:rPr>
              <a:t>для форм ж. р., ср. р. и мн. ч. соответственно (</a:t>
            </a:r>
            <a:r>
              <a:rPr lang="ru-RU" sz="2000" i="1" dirty="0">
                <a:latin typeface="Arial" panose="020B0604020202020204" pitchFamily="34" charset="0"/>
                <a:cs typeface="Arial" panose="020B0604020202020204" pitchFamily="34" charset="0"/>
              </a:rPr>
              <a:t>красивый – красив, красива, красиво, красивы</a:t>
            </a:r>
            <a:r>
              <a:rPr lang="ru-RU" sz="2000" dirty="0">
                <a:latin typeface="Arial" panose="020B0604020202020204" pitchFamily="34" charset="0"/>
                <a:cs typeface="Arial" panose="020B0604020202020204" pitchFamily="34" charset="0"/>
              </a:rPr>
              <a:t>). </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Необходимо различать </a:t>
            </a:r>
            <a:r>
              <a:rPr lang="ru-RU" sz="2000" b="1" dirty="0">
                <a:latin typeface="Arial" panose="020B0604020202020204" pitchFamily="34" charset="0"/>
                <a:cs typeface="Arial" panose="020B0604020202020204" pitchFamily="34" charset="0"/>
              </a:rPr>
              <a:t>наречные формы </a:t>
            </a:r>
            <a:r>
              <a:rPr lang="ru-RU" sz="2000" dirty="0">
                <a:latin typeface="Arial" panose="020B0604020202020204" pitchFamily="34" charset="0"/>
                <a:cs typeface="Arial" panose="020B0604020202020204" pitchFamily="34" charset="0"/>
              </a:rPr>
              <a:t>от </a:t>
            </a:r>
            <a:r>
              <a:rPr lang="ru-RU" sz="2000" b="1" dirty="0">
                <a:latin typeface="Arial" panose="020B0604020202020204" pitchFamily="34" charset="0"/>
                <a:cs typeface="Arial" panose="020B0604020202020204" pitchFamily="34" charset="0"/>
              </a:rPr>
              <a:t>форм прилагательного</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больно удариться = наречие </a:t>
            </a:r>
            <a:r>
              <a:rPr lang="ru-RU" sz="2000" dirty="0">
                <a:latin typeface="Arial" panose="020B0604020202020204" pitchFamily="34" charset="0"/>
                <a:cs typeface="Arial" panose="020B0604020202020204" pitchFamily="34" charset="0"/>
              </a:rPr>
              <a:t>х </a:t>
            </a:r>
            <a:r>
              <a:rPr lang="ru-RU" sz="2000" i="1" dirty="0">
                <a:latin typeface="Arial" panose="020B0604020202020204" pitchFamily="34" charset="0"/>
                <a:cs typeface="Arial" panose="020B0604020202020204" pitchFamily="34" charset="0"/>
              </a:rPr>
              <a:t>животное больно = прилагательное, смешно улыбаться = наречие </a:t>
            </a:r>
            <a:r>
              <a:rPr lang="ru-RU" sz="2000" dirty="0">
                <a:latin typeface="Arial" panose="020B0604020202020204" pitchFamily="34" charset="0"/>
                <a:cs typeface="Arial" panose="020B0604020202020204" pitchFamily="34" charset="0"/>
              </a:rPr>
              <a:t>х </a:t>
            </a:r>
            <a:r>
              <a:rPr lang="ru-RU" sz="2000" i="1" dirty="0">
                <a:latin typeface="Arial" panose="020B0604020202020204" pitchFamily="34" charset="0"/>
                <a:cs typeface="Arial" panose="020B0604020202020204" pitchFamily="34" charset="0"/>
              </a:rPr>
              <a:t>выражение смешно = прилагательное</a:t>
            </a:r>
            <a:r>
              <a:rPr lang="ru-RU"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881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4A01239-4A58-4007-ADED-CB15D5507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556" y="955566"/>
            <a:ext cx="9826887" cy="518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508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A39F81D-2739-4304-BF7C-0214BBB6E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735" y="-7753"/>
            <a:ext cx="9614530" cy="686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258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CD32D2-B9A4-44F3-8C4F-5D5610E8B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75" y="98421"/>
            <a:ext cx="8567367" cy="652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457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C4B7039-0C1C-459F-876B-7123905CF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95" y="463195"/>
            <a:ext cx="10176782" cy="593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758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20BB36B-7AF2-4F35-9898-7E4EDF0DE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381" y="491054"/>
            <a:ext cx="9220801" cy="587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157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C746E9F-92D3-43BF-8CB5-99853DF05F2D}"/>
              </a:ext>
            </a:extLst>
          </p:cNvPr>
          <p:cNvSpPr txBox="1"/>
          <p:nvPr/>
        </p:nvSpPr>
        <p:spPr>
          <a:xfrm>
            <a:off x="374341" y="398416"/>
            <a:ext cx="11443317" cy="6232475"/>
          </a:xfrm>
          <a:prstGeom prst="rect">
            <a:avLst/>
          </a:prstGeom>
          <a:noFill/>
        </p:spPr>
        <p:txBody>
          <a:bodyPr wrap="square">
            <a:spAutoFit/>
          </a:bodyPr>
          <a:lstStyle/>
          <a:p>
            <a:pPr marL="342900" indent="-342900">
              <a:buAutoNum type="arabicPeriod"/>
            </a:pPr>
            <a:r>
              <a:rPr lang="cs-CZ" sz="1900" dirty="0">
                <a:latin typeface="Arial" panose="020B0604020202020204" pitchFamily="34" charset="0"/>
                <a:cs typeface="Arial" panose="020B0604020202020204" pitchFamily="34" charset="0"/>
              </a:rPr>
              <a:t>Mám zájem o nějakou kvalifikovanější práci.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2. Mášin pokoj je o dva metry širší než můj, ale můj pokoj je světlejší a útulnější.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3. Do divadla si musíš obléknout nějaký tmavší oblek. </a:t>
            </a:r>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4</a:t>
            </a:r>
            <a:r>
              <a:rPr lang="cs-CZ" sz="1900" dirty="0">
                <a:latin typeface="Arial" panose="020B0604020202020204" pitchFamily="34" charset="0"/>
                <a:cs typeface="Arial" panose="020B0604020202020204" pitchFamily="34" charset="0"/>
              </a:rPr>
              <a:t>. Autor zatím uveřejnil dvě sbírky kratších povídek.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5. Je třeba zvyknout si i na těžší životní podmínky.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6. Odpověď je jednodušší, než si myslíte.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7. Na otázku je možné odpovědět i jednodušším způsobem.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8. Ke konci byl film mnohem nudnější než na počátku.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9. Musíme dosáhnout ještě výraznějších úspěchů.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10. Proč si myslíš, že tvoje práce je mnohem důležitější než moje?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11. Mladší sestra je vdaná, ale starší je pořád svobodná.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12. Do nejvyšších orgánů musíme navrhnout i mladší kandidáty.</a:t>
            </a:r>
          </a:p>
          <a:p>
            <a:r>
              <a:rPr lang="cs-CZ" sz="1900" dirty="0">
                <a:latin typeface="Arial" panose="020B0604020202020204" pitchFamily="34" charset="0"/>
                <a:cs typeface="Arial" panose="020B0604020202020204" pitchFamily="34" charset="0"/>
              </a:rPr>
              <a:t>13. Dnes budeme posuzovat zásadnější otázky než včera.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14. Rodiče si postavili menší domek.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15. V poslední době malíř přistoupil k současnější tématice.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16. Petrovovi bydlí 0 dvě patra výše.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17. Ve dveřích stála nějaká starší žena a ptala se po tetě.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18. Rád bych se dověděl nějaké podrobnější údaje.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19. Otázky, které učitel dával, byly stále těžší a těžší; zodpovědět je mohli jen nejlepší žáci. </a:t>
            </a:r>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0. Do pokoje se hodí jen nějaký nižší stolek. </a:t>
            </a:r>
            <a:endParaRPr lang="ru-RU" sz="1900" dirty="0">
              <a:latin typeface="Arial" panose="020B0604020202020204" pitchFamily="34" charset="0"/>
              <a:cs typeface="Arial" panose="020B0604020202020204" pitchFamily="34" charset="0"/>
            </a:endParaRPr>
          </a:p>
          <a:p>
            <a:r>
              <a:rPr lang="cs-CZ" sz="1900" dirty="0">
                <a:latin typeface="Arial" panose="020B0604020202020204" pitchFamily="34" charset="0"/>
                <a:cs typeface="Arial" panose="020B0604020202020204" pitchFamily="34" charset="0"/>
              </a:rPr>
              <a:t>21. Pěšina byla stále užší a užší a stoupání strmější.</a:t>
            </a:r>
          </a:p>
        </p:txBody>
      </p:sp>
    </p:spTree>
    <p:extLst>
      <p:ext uri="{BB962C8B-B14F-4D97-AF65-F5344CB8AC3E}">
        <p14:creationId xmlns:p14="http://schemas.microsoft.com/office/powerpoint/2010/main" val="2448999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95539E-5303-4E92-A531-025E16C13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44" y="97655"/>
            <a:ext cx="8907039" cy="393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a:extLst>
              <a:ext uri="{FF2B5EF4-FFF2-40B4-BE49-F238E27FC236}">
                <a16:creationId xmlns:a16="http://schemas.microsoft.com/office/drawing/2014/main" id="{A2FCF1B6-16CE-464F-87AE-8E5CAFAD961B}"/>
              </a:ext>
            </a:extLst>
          </p:cNvPr>
          <p:cNvPicPr>
            <a:picLocks noChangeAspect="1"/>
          </p:cNvPicPr>
          <p:nvPr/>
        </p:nvPicPr>
        <p:blipFill>
          <a:blip r:embed="rId3"/>
          <a:stretch>
            <a:fillRect/>
          </a:stretch>
        </p:blipFill>
        <p:spPr>
          <a:xfrm>
            <a:off x="2376018" y="3808520"/>
            <a:ext cx="9734551" cy="3049480"/>
          </a:xfrm>
          <a:prstGeom prst="rect">
            <a:avLst/>
          </a:prstGeom>
        </p:spPr>
      </p:pic>
    </p:spTree>
    <p:extLst>
      <p:ext uri="{BB962C8B-B14F-4D97-AF65-F5344CB8AC3E}">
        <p14:creationId xmlns:p14="http://schemas.microsoft.com/office/powerpoint/2010/main" val="2282205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FFC092A-6951-4323-971F-829B4A801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30" y="1509204"/>
            <a:ext cx="10479999" cy="403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481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FA13923-0D49-484E-B4FB-FED05AD42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51" y="849403"/>
            <a:ext cx="10186098" cy="515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90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9FD901-60C9-4AD4-9F31-295D4810C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408" y="320514"/>
            <a:ext cx="10049535" cy="621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02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748BA27-AEE5-49D7-AFB0-56D648DFE682}"/>
              </a:ext>
            </a:extLst>
          </p:cNvPr>
          <p:cNvSpPr txBox="1"/>
          <p:nvPr/>
        </p:nvSpPr>
        <p:spPr>
          <a:xfrm>
            <a:off x="227860" y="145270"/>
            <a:ext cx="11736279" cy="6863417"/>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При образовании краткой формы необходимо помнить несколько особенностей:</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Иногда при образовании краткой формы в м. р. происходит усечение основы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двусмысленный – двусмыслен</a:t>
            </a:r>
            <a:r>
              <a:rPr lang="ru-RU" sz="2000" dirty="0">
                <a:latin typeface="Arial" panose="020B0604020202020204" pitchFamily="34" charset="0"/>
                <a:cs typeface="Arial" panose="020B0604020202020204" pitchFamily="34" charset="0"/>
              </a:rPr>
              <a:t>), однако суффикс </a:t>
            </a:r>
            <a:r>
              <a:rPr lang="ru-RU" sz="2000" b="1" dirty="0">
                <a:latin typeface="Arial" panose="020B0604020202020204" pitchFamily="34" charset="0"/>
                <a:cs typeface="Arial" panose="020B0604020202020204" pitchFamily="34" charset="0"/>
              </a:rPr>
              <a:t>–</a:t>
            </a:r>
            <a:r>
              <a:rPr lang="ru-RU" sz="2000" b="1" dirty="0" err="1">
                <a:latin typeface="Arial" panose="020B0604020202020204" pitchFamily="34" charset="0"/>
                <a:cs typeface="Arial" panose="020B0604020202020204" pitchFamily="34" charset="0"/>
              </a:rPr>
              <a:t>енн</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сохраняется в остальных формах (</a:t>
            </a:r>
            <a:r>
              <a:rPr lang="ru-RU" sz="2000" i="1" dirty="0">
                <a:latin typeface="Arial" panose="020B0604020202020204" pitchFamily="34" charset="0"/>
                <a:cs typeface="Arial" panose="020B0604020202020204" pitchFamily="34" charset="0"/>
              </a:rPr>
              <a:t>двусмысленна, двусмысленны</a:t>
            </a:r>
            <a:r>
              <a:rPr lang="ru-RU" sz="2000" dirty="0">
                <a:latin typeface="Arial" panose="020B0604020202020204" pitchFamily="34" charset="0"/>
                <a:cs typeface="Arial" panose="020B0604020202020204" pitchFamily="34" charset="0"/>
              </a:rPr>
              <a:t>).  </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Если в исходе основы имеется группа согласных, в формах </a:t>
            </a:r>
            <a:r>
              <a:rPr lang="ru-RU" sz="2000" u="sng" dirty="0" err="1">
                <a:latin typeface="Arial" panose="020B0604020202020204" pitchFamily="34" charset="0"/>
                <a:cs typeface="Arial" panose="020B0604020202020204" pitchFamily="34" charset="0"/>
              </a:rPr>
              <a:t>м.р</a:t>
            </a:r>
            <a:r>
              <a:rPr lang="ru-RU" sz="2000" u="sng" dirty="0">
                <a:latin typeface="Arial" panose="020B0604020202020204" pitchFamily="34" charset="0"/>
                <a:cs typeface="Arial" panose="020B0604020202020204" pitchFamily="34" charset="0"/>
              </a:rPr>
              <a:t>. появляется беглый гласный </a:t>
            </a:r>
            <a:r>
              <a:rPr lang="ru-RU" sz="2000" b="1" u="sng" dirty="0">
                <a:latin typeface="Arial" panose="020B0604020202020204" pitchFamily="34" charset="0"/>
                <a:cs typeface="Arial" panose="020B0604020202020204" pitchFamily="34" charset="0"/>
              </a:rPr>
              <a:t>о, е, и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полный – полон, интересный – интересен, достойный – достоин</a:t>
            </a:r>
            <a:r>
              <a:rPr lang="ru-RU" sz="2000" dirty="0">
                <a:latin typeface="Arial" panose="020B0604020202020204" pitchFamily="34" charset="0"/>
                <a:cs typeface="Arial" panose="020B0604020202020204" pitchFamily="34" charset="0"/>
              </a:rPr>
              <a:t>). </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Краткая форма не образуется от:</a:t>
            </a: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прилагательных с мягким исходом основы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летний</a:t>
            </a:r>
            <a:r>
              <a:rPr lang="ru-RU" sz="2000" dirty="0">
                <a:latin typeface="Arial" panose="020B0604020202020204" pitchFamily="34" charset="0"/>
                <a:cs typeface="Arial" panose="020B0604020202020204" pitchFamily="34" charset="0"/>
              </a:rPr>
              <a:t>), кроме некоторых исключений (</a:t>
            </a:r>
            <a:r>
              <a:rPr lang="ru-RU" sz="2000" i="1" dirty="0">
                <a:latin typeface="Arial" panose="020B0604020202020204" pitchFamily="34" charset="0"/>
                <a:cs typeface="Arial" panose="020B0604020202020204" pitchFamily="34" charset="0"/>
              </a:rPr>
              <a:t>искренен, синь</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от многих прилагательных с суффиксами </a:t>
            </a:r>
            <a:r>
              <a:rPr lang="ru-RU" sz="2000" b="1" u="sng" dirty="0">
                <a:latin typeface="Arial" panose="020B0604020202020204" pitchFamily="34" charset="0"/>
                <a:cs typeface="Arial" panose="020B0604020202020204" pitchFamily="34" charset="0"/>
              </a:rPr>
              <a:t>–к, –</a:t>
            </a:r>
            <a:r>
              <a:rPr lang="ru-RU" sz="2000" b="1" u="sng" dirty="0" err="1">
                <a:latin typeface="Arial" panose="020B0604020202020204" pitchFamily="34" charset="0"/>
                <a:cs typeface="Arial" panose="020B0604020202020204" pitchFamily="34" charset="0"/>
              </a:rPr>
              <a:t>ск</a:t>
            </a:r>
            <a:r>
              <a:rPr lang="ru-RU" sz="2000" b="1" u="sng" dirty="0">
                <a:latin typeface="Arial" panose="020B0604020202020204" pitchFamily="34" charset="0"/>
                <a:cs typeface="Arial" panose="020B0604020202020204" pitchFamily="34" charset="0"/>
              </a:rPr>
              <a:t>, –</a:t>
            </a:r>
            <a:r>
              <a:rPr lang="ru-RU" sz="2000" b="1" u="sng" dirty="0" err="1">
                <a:latin typeface="Arial" panose="020B0604020202020204" pitchFamily="34" charset="0"/>
                <a:cs typeface="Arial" panose="020B0604020202020204" pitchFamily="34" charset="0"/>
              </a:rPr>
              <a:t>ическ</a:t>
            </a:r>
            <a:r>
              <a:rPr lang="ru-RU" sz="2000" b="1" u="sng" dirty="0">
                <a:latin typeface="Arial" panose="020B0604020202020204" pitchFamily="34" charset="0"/>
                <a:cs typeface="Arial" panose="020B0604020202020204" pitchFamily="34" charset="0"/>
              </a:rPr>
              <a:t>, –</a:t>
            </a:r>
            <a:r>
              <a:rPr lang="ru-RU" sz="2000" b="1" u="sng" dirty="0" err="1">
                <a:latin typeface="Arial" panose="020B0604020202020204" pitchFamily="34" charset="0"/>
                <a:cs typeface="Arial" panose="020B0604020202020204" pitchFamily="34" charset="0"/>
              </a:rPr>
              <a:t>енск</a:t>
            </a:r>
            <a:r>
              <a:rPr lang="ru-RU" sz="2000" b="1" u="sng" dirty="0">
                <a:latin typeface="Arial" panose="020B0604020202020204" pitchFamily="34" charset="0"/>
                <a:cs typeface="Arial" panose="020B0604020202020204" pitchFamily="34" charset="0"/>
              </a:rPr>
              <a:t>, –</a:t>
            </a:r>
            <a:r>
              <a:rPr lang="ru-RU" sz="2000" b="1" u="sng" dirty="0" err="1">
                <a:latin typeface="Arial" panose="020B0604020202020204" pitchFamily="34" charset="0"/>
                <a:cs typeface="Arial" panose="020B0604020202020204" pitchFamily="34" charset="0"/>
              </a:rPr>
              <a:t>ов</a:t>
            </a:r>
            <a:r>
              <a:rPr lang="ru-RU" sz="2000" b="1" u="sng" dirty="0">
                <a:latin typeface="Arial" panose="020B0604020202020204" pitchFamily="34" charset="0"/>
                <a:cs typeface="Arial" panose="020B0604020202020204" pitchFamily="34" charset="0"/>
              </a:rPr>
              <a:t>, –ев, –н </a:t>
            </a:r>
            <a:r>
              <a:rPr lang="ru-RU" sz="2000" u="sng" dirty="0">
                <a:latin typeface="Arial" panose="020B0604020202020204" pitchFamily="34" charset="0"/>
                <a:cs typeface="Arial" panose="020B0604020202020204" pitchFamily="34" charset="0"/>
              </a:rPr>
              <a:t>и некоторых отглагольных прилагательных с суффиксом </a:t>
            </a:r>
            <a:r>
              <a:rPr lang="ru-RU" sz="2000" b="1" u="sng" dirty="0">
                <a:latin typeface="Arial" panose="020B0604020202020204" pitchFamily="34" charset="0"/>
                <a:cs typeface="Arial" panose="020B0604020202020204" pitchFamily="34" charset="0"/>
              </a:rPr>
              <a:t>л</a:t>
            </a:r>
            <a:r>
              <a:rPr lang="ru-RU" sz="2000"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иронический, деловой, колкий, бывалый</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качественных прилагательных со значением масти, субъективной оценки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вороной, толстенький</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при переносе значения и семантической оппозиции краткой и полной формы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человек глух х глухая улица</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6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9B19F11-55DE-4D2D-B2CB-21E4CC52E9C4}"/>
              </a:ext>
            </a:extLst>
          </p:cNvPr>
          <p:cNvSpPr txBox="1"/>
          <p:nvPr/>
        </p:nvSpPr>
        <p:spPr>
          <a:xfrm>
            <a:off x="241177" y="447671"/>
            <a:ext cx="11709646" cy="5962658"/>
          </a:xfrm>
          <a:prstGeom prst="rect">
            <a:avLst/>
          </a:prstGeom>
          <a:noFill/>
        </p:spPr>
        <p:txBody>
          <a:bodyPr wrap="square">
            <a:spAutoFit/>
          </a:bodyPr>
          <a:lstStyle/>
          <a:p>
            <a:pPr algn="just"/>
            <a:r>
              <a:rPr lang="ru-RU" sz="1900" b="1" kern="50" dirty="0">
                <a:effectLst/>
                <a:latin typeface="Arial" panose="020B0604020202020204" pitchFamily="34" charset="0"/>
                <a:ea typeface="Arial Unicode MS"/>
                <a:cs typeface="Arial" panose="020B0604020202020204" pitchFamily="34" charset="0"/>
              </a:rPr>
              <a:t>Краткая форма прилагательных не склоняется</a:t>
            </a:r>
            <a:r>
              <a:rPr lang="ru-RU" sz="1900" kern="50" dirty="0">
                <a:effectLst/>
                <a:latin typeface="Arial" panose="020B0604020202020204" pitchFamily="34" charset="0"/>
                <a:ea typeface="Arial Unicode MS"/>
                <a:cs typeface="Arial" panose="020B0604020202020204" pitchFamily="34" charset="0"/>
              </a:rPr>
              <a:t>, т.к. выступает </a:t>
            </a:r>
            <a:r>
              <a:rPr lang="ru-RU" sz="1900" u="sng" kern="50" dirty="0">
                <a:effectLst/>
                <a:latin typeface="Arial" panose="020B0604020202020204" pitchFamily="34" charset="0"/>
                <a:ea typeface="Arial Unicode MS"/>
                <a:cs typeface="Arial" panose="020B0604020202020204" pitchFamily="34" charset="0"/>
              </a:rPr>
              <a:t>по большей части в роли предиката</a:t>
            </a:r>
            <a:r>
              <a:rPr lang="ru-RU" sz="1900" kern="50" dirty="0">
                <a:effectLst/>
                <a:latin typeface="Arial" panose="020B0604020202020204" pitchFamily="34" charset="0"/>
                <a:ea typeface="Arial Unicode MS"/>
                <a:cs typeface="Arial" panose="020B0604020202020204" pitchFamily="34" charset="0"/>
              </a:rPr>
              <a:t> (</a:t>
            </a:r>
            <a:r>
              <a:rPr lang="ru-RU" sz="1900" i="1" kern="50" dirty="0">
                <a:effectLst/>
                <a:latin typeface="Arial" panose="020B0604020202020204" pitchFamily="34" charset="0"/>
                <a:ea typeface="Arial Unicode MS"/>
                <a:cs typeface="Arial" panose="020B0604020202020204" pitchFamily="34" charset="0"/>
              </a:rPr>
              <a:t>Она очень красива</a:t>
            </a:r>
            <a:r>
              <a:rPr lang="ru-RU" sz="1900" kern="50" dirty="0">
                <a:effectLst/>
                <a:latin typeface="Arial" panose="020B0604020202020204" pitchFamily="34" charset="0"/>
                <a:ea typeface="Arial Unicode MS"/>
                <a:cs typeface="Arial" panose="020B0604020202020204" pitchFamily="34" charset="0"/>
              </a:rPr>
              <a:t>.), исключение составляют устойчивые выражения (</a:t>
            </a:r>
            <a:r>
              <a:rPr lang="ru-RU" sz="1900" i="1" kern="50" dirty="0">
                <a:effectLst/>
                <a:latin typeface="Arial" panose="020B0604020202020204" pitchFamily="34" charset="0"/>
                <a:ea typeface="Arial Unicode MS"/>
                <a:cs typeface="Arial" panose="020B0604020202020204" pitchFamily="34" charset="0"/>
              </a:rPr>
              <a:t>красна девица</a:t>
            </a:r>
            <a:r>
              <a:rPr lang="ru-RU" sz="1900" kern="50" dirty="0">
                <a:effectLst/>
                <a:latin typeface="Arial" panose="020B0604020202020204" pitchFamily="34" charset="0"/>
                <a:ea typeface="Arial Unicode MS"/>
                <a:cs typeface="Arial" panose="020B0604020202020204" pitchFamily="34" charset="0"/>
              </a:rPr>
              <a:t>). </a:t>
            </a:r>
          </a:p>
          <a:p>
            <a:pPr algn="just"/>
            <a:endParaRPr lang="ru-RU" sz="1900" kern="50" dirty="0">
              <a:latin typeface="Arial" panose="020B0604020202020204" pitchFamily="34" charset="0"/>
              <a:ea typeface="Arial Unicode MS"/>
              <a:cs typeface="Arial" panose="020B0604020202020204" pitchFamily="34" charset="0"/>
            </a:endParaRPr>
          </a:p>
          <a:p>
            <a:pPr algn="just"/>
            <a:r>
              <a:rPr lang="ru-RU" sz="1900" u="sng" kern="50" dirty="0">
                <a:effectLst/>
                <a:latin typeface="Arial" panose="020B0604020202020204" pitchFamily="34" charset="0"/>
                <a:ea typeface="Arial Unicode MS"/>
                <a:cs typeface="Arial" panose="020B0604020202020204" pitchFamily="34" charset="0"/>
              </a:rPr>
              <a:t>Употребление по большей части только в им. п. и в позиции предиката является основным сходством между РЯ и ЧЯ в области кратких форм</a:t>
            </a:r>
            <a:r>
              <a:rPr lang="ru-RU" sz="1900" kern="50" dirty="0">
                <a:effectLst/>
                <a:latin typeface="Arial" panose="020B0604020202020204" pitchFamily="34" charset="0"/>
                <a:ea typeface="Arial Unicode MS"/>
                <a:cs typeface="Arial" panose="020B0604020202020204" pitchFamily="34" charset="0"/>
              </a:rPr>
              <a:t>. </a:t>
            </a:r>
          </a:p>
          <a:p>
            <a:pPr algn="just"/>
            <a:endParaRPr lang="ru-RU" sz="1900" kern="50" dirty="0">
              <a:latin typeface="Arial" panose="020B0604020202020204" pitchFamily="34" charset="0"/>
              <a:ea typeface="Arial Unicode MS"/>
              <a:cs typeface="Arial" panose="020B0604020202020204" pitchFamily="34" charset="0"/>
            </a:endParaRPr>
          </a:p>
          <a:p>
            <a:pPr algn="just"/>
            <a:r>
              <a:rPr lang="ru-RU" sz="1900" kern="50" dirty="0">
                <a:effectLst/>
                <a:latin typeface="Arial" panose="020B0604020202020204" pitchFamily="34" charset="0"/>
                <a:ea typeface="Arial Unicode MS"/>
                <a:cs typeface="Arial" panose="020B0604020202020204" pitchFamily="34" charset="0"/>
              </a:rPr>
              <a:t>Здесь имеет место </a:t>
            </a:r>
            <a:r>
              <a:rPr lang="ru-RU" sz="1900" u="sng" kern="50" dirty="0">
                <a:effectLst/>
                <a:latin typeface="Arial" panose="020B0604020202020204" pitchFamily="34" charset="0"/>
                <a:ea typeface="Arial Unicode MS"/>
                <a:cs typeface="Arial" panose="020B0604020202020204" pitchFamily="34" charset="0"/>
              </a:rPr>
              <a:t>противопоставление по признаку атрибутивности х предикативности</a:t>
            </a:r>
            <a:r>
              <a:rPr lang="ru-RU" sz="1900" kern="50" dirty="0">
                <a:effectLst/>
                <a:latin typeface="Arial" panose="020B0604020202020204" pitchFamily="34" charset="0"/>
                <a:ea typeface="Arial Unicode MS"/>
                <a:cs typeface="Arial" panose="020B0604020202020204" pitchFamily="34" charset="0"/>
              </a:rPr>
              <a:t>.</a:t>
            </a:r>
          </a:p>
          <a:p>
            <a:pPr algn="just"/>
            <a:r>
              <a:rPr lang="ru-RU" sz="1900" kern="50" dirty="0">
                <a:latin typeface="Arial" panose="020B0604020202020204" pitchFamily="34" charset="0"/>
                <a:ea typeface="Arial Unicode MS"/>
                <a:cs typeface="Arial" panose="020B0604020202020204" pitchFamily="34" charset="0"/>
              </a:rPr>
              <a:t>По</a:t>
            </a:r>
            <a:r>
              <a:rPr lang="ru-RU" sz="1900" kern="50" dirty="0">
                <a:effectLst/>
                <a:latin typeface="Arial" panose="020B0604020202020204" pitchFamily="34" charset="0"/>
                <a:ea typeface="Arial Unicode MS"/>
                <a:cs typeface="Arial" panose="020B0604020202020204" pitchFamily="34" charset="0"/>
              </a:rPr>
              <a:t>лные формы </a:t>
            </a:r>
            <a:r>
              <a:rPr lang="ru-RU" sz="1900" kern="50" dirty="0" err="1">
                <a:effectLst/>
                <a:latin typeface="Arial" panose="020B0604020202020204" pitchFamily="34" charset="0"/>
                <a:ea typeface="Arial Unicode MS"/>
                <a:cs typeface="Arial" panose="020B0604020202020204" pitchFamily="34" charset="0"/>
              </a:rPr>
              <a:t>немаркированы</a:t>
            </a:r>
            <a:r>
              <a:rPr lang="ru-RU" sz="1900" kern="50" dirty="0">
                <a:effectLst/>
                <a:latin typeface="Arial" panose="020B0604020202020204" pitchFamily="34" charset="0"/>
                <a:ea typeface="Arial Unicode MS"/>
                <a:cs typeface="Arial" panose="020B0604020202020204" pitchFamily="34" charset="0"/>
              </a:rPr>
              <a:t> по признакам предикативности и </a:t>
            </a:r>
            <a:r>
              <a:rPr lang="ru-RU" sz="1900" kern="50" dirty="0" err="1">
                <a:effectLst/>
                <a:latin typeface="Arial" panose="020B0604020202020204" pitchFamily="34" charset="0"/>
                <a:ea typeface="Arial Unicode MS"/>
                <a:cs typeface="Arial" panose="020B0604020202020204" pitchFamily="34" charset="0"/>
              </a:rPr>
              <a:t>неатрибутивности</a:t>
            </a:r>
            <a:r>
              <a:rPr lang="ru-RU" sz="1900" kern="50" dirty="0">
                <a:effectLst/>
                <a:latin typeface="Arial" panose="020B0604020202020204" pitchFamily="34" charset="0"/>
                <a:ea typeface="Arial Unicode MS"/>
                <a:cs typeface="Arial" panose="020B0604020202020204" pitchFamily="34" charset="0"/>
              </a:rPr>
              <a:t>. </a:t>
            </a:r>
          </a:p>
          <a:p>
            <a:pPr algn="just"/>
            <a:endParaRPr lang="ru-RU" sz="1900" kern="50" dirty="0">
              <a:effectLst/>
              <a:latin typeface="Arial" panose="020B0604020202020204" pitchFamily="34" charset="0"/>
              <a:ea typeface="Arial Unicode MS"/>
              <a:cs typeface="Arial" panose="020B0604020202020204" pitchFamily="34" charset="0"/>
            </a:endParaRPr>
          </a:p>
          <a:p>
            <a:pPr algn="just"/>
            <a:r>
              <a:rPr lang="ru-RU" sz="1900" kern="50" dirty="0">
                <a:effectLst/>
                <a:latin typeface="Arial" panose="020B0604020202020204" pitchFamily="34" charset="0"/>
                <a:ea typeface="Arial Unicode MS"/>
                <a:cs typeface="Arial" panose="020B0604020202020204" pitchFamily="34" charset="0"/>
              </a:rPr>
              <a:t>Далее, </a:t>
            </a:r>
            <a:r>
              <a:rPr lang="ru-RU" sz="1900" u="sng" kern="50" dirty="0">
                <a:effectLst/>
                <a:latin typeface="Arial" panose="020B0604020202020204" pitchFamily="34" charset="0"/>
                <a:ea typeface="Arial Unicode MS"/>
                <a:cs typeface="Arial" panose="020B0604020202020204" pitchFamily="34" charset="0"/>
              </a:rPr>
              <a:t>для РЯ в отличие от ЧЯ нетипично употребление кратких форм в функции </a:t>
            </a:r>
            <a:r>
              <a:rPr lang="ru-RU" sz="1900" u="sng" kern="50" dirty="0" err="1">
                <a:effectLst/>
                <a:latin typeface="Arial" panose="020B0604020202020204" pitchFamily="34" charset="0"/>
                <a:ea typeface="Arial Unicode MS"/>
                <a:cs typeface="Arial" panose="020B0604020202020204" pitchFamily="34" charset="0"/>
              </a:rPr>
              <a:t>дуплексива</a:t>
            </a:r>
            <a:r>
              <a:rPr lang="ru-RU" sz="1900" u="sng" kern="50" dirty="0">
                <a:effectLst/>
                <a:latin typeface="Arial" panose="020B0604020202020204" pitchFamily="34" charset="0"/>
                <a:ea typeface="Arial Unicode MS"/>
                <a:cs typeface="Arial" panose="020B0604020202020204" pitchFamily="34" charset="0"/>
              </a:rPr>
              <a:t> </a:t>
            </a:r>
            <a:r>
              <a:rPr lang="ru-RU" sz="1900" kern="50" dirty="0">
                <a:effectLst/>
                <a:latin typeface="Arial" panose="020B0604020202020204" pitchFamily="34" charset="0"/>
                <a:ea typeface="Arial Unicode MS"/>
                <a:cs typeface="Arial" panose="020B0604020202020204" pitchFamily="34" charset="0"/>
              </a:rPr>
              <a:t>(</a:t>
            </a:r>
            <a:r>
              <a:rPr lang="cs-CZ" sz="1900" i="1" kern="50" dirty="0">
                <a:effectLst/>
                <a:latin typeface="Arial" panose="020B0604020202020204" pitchFamily="34" charset="0"/>
                <a:ea typeface="Arial Unicode MS"/>
                <a:cs typeface="Arial" panose="020B0604020202020204" pitchFamily="34" charset="0"/>
              </a:rPr>
              <a:t>Chlapec se vrátil unaven</a:t>
            </a:r>
            <a:r>
              <a:rPr lang="cs-CZ" sz="1900" kern="50" dirty="0">
                <a:effectLst/>
                <a:latin typeface="Arial" panose="020B0604020202020204" pitchFamily="34" charset="0"/>
                <a:ea typeface="Arial Unicode MS"/>
                <a:cs typeface="Arial" panose="020B0604020202020204" pitchFamily="34" charset="0"/>
              </a:rPr>
              <a:t>. </a:t>
            </a:r>
            <a:r>
              <a:rPr lang="ru-RU" sz="1900" kern="50" dirty="0">
                <a:latin typeface="Arial" panose="020B0604020202020204" pitchFamily="34" charset="0"/>
                <a:ea typeface="Arial Unicode MS"/>
                <a:cs typeface="Arial" panose="020B0604020202020204" pitchFamily="34" charset="0"/>
              </a:rPr>
              <a:t>Х </a:t>
            </a:r>
            <a:r>
              <a:rPr lang="ru-RU" sz="1900" i="1" kern="50" dirty="0">
                <a:latin typeface="Arial" panose="020B0604020202020204" pitchFamily="34" charset="0"/>
                <a:ea typeface="Arial Unicode MS"/>
                <a:cs typeface="Arial" panose="020B0604020202020204" pitchFamily="34" charset="0"/>
              </a:rPr>
              <a:t>Мальчик</a:t>
            </a:r>
            <a:r>
              <a:rPr lang="ru-RU" sz="1900" i="1" kern="50" dirty="0">
                <a:effectLst/>
                <a:latin typeface="Arial" panose="020B0604020202020204" pitchFamily="34" charset="0"/>
                <a:ea typeface="Arial Unicode MS"/>
                <a:cs typeface="Arial" panose="020B0604020202020204" pitchFamily="34" charset="0"/>
              </a:rPr>
              <a:t> вернулся усталым</a:t>
            </a:r>
            <a:r>
              <a:rPr lang="ru-RU" sz="1900" kern="50" dirty="0">
                <a:effectLst/>
                <a:latin typeface="Arial" panose="020B0604020202020204" pitchFamily="34" charset="0"/>
                <a:ea typeface="Arial Unicode MS"/>
                <a:cs typeface="Arial" panose="020B0604020202020204" pitchFamily="34" charset="0"/>
              </a:rPr>
              <a:t>.), оно стилистически маркировано как архаизм или </a:t>
            </a:r>
            <a:r>
              <a:rPr lang="ru-RU" sz="1900" kern="50" dirty="0" err="1">
                <a:effectLst/>
                <a:latin typeface="Arial" panose="020B0604020202020204" pitchFamily="34" charset="0"/>
                <a:ea typeface="Arial Unicode MS"/>
                <a:cs typeface="Arial" panose="020B0604020202020204" pitchFamily="34" charset="0"/>
              </a:rPr>
              <a:t>поэтизм</a:t>
            </a:r>
            <a:r>
              <a:rPr lang="ru-RU" sz="1900" kern="50" dirty="0">
                <a:effectLst/>
                <a:latin typeface="Arial" panose="020B0604020202020204" pitchFamily="34" charset="0"/>
                <a:ea typeface="Arial Unicode MS"/>
                <a:cs typeface="Arial" panose="020B0604020202020204" pitchFamily="34" charset="0"/>
              </a:rPr>
              <a:t> (</a:t>
            </a:r>
            <a:r>
              <a:rPr lang="ru-RU" sz="1900" i="1" kern="50" dirty="0">
                <a:effectLst/>
                <a:latin typeface="Arial" panose="020B0604020202020204" pitchFamily="34" charset="0"/>
                <a:ea typeface="Arial Unicode MS"/>
                <a:cs typeface="Arial" panose="020B0604020202020204" pitchFamily="34" charset="0"/>
              </a:rPr>
              <a:t>На берегу пустынных волн Стоял он, дум великих </a:t>
            </a:r>
            <a:r>
              <a:rPr lang="ru-RU" sz="1900" i="1" kern="50" dirty="0" err="1">
                <a:effectLst/>
                <a:latin typeface="Arial" panose="020B0604020202020204" pitchFamily="34" charset="0"/>
                <a:ea typeface="Arial Unicode MS"/>
                <a:cs typeface="Arial" panose="020B0604020202020204" pitchFamily="34" charset="0"/>
              </a:rPr>
              <a:t>полн</a:t>
            </a:r>
            <a:r>
              <a:rPr lang="ru-RU" sz="1900" i="1" kern="50" dirty="0">
                <a:effectLst/>
                <a:latin typeface="Arial" panose="020B0604020202020204" pitchFamily="34" charset="0"/>
                <a:ea typeface="Arial Unicode MS"/>
                <a:cs typeface="Arial" panose="020B0604020202020204" pitchFamily="34" charset="0"/>
              </a:rPr>
              <a:t>, И в даль глядел.</a:t>
            </a:r>
            <a:r>
              <a:rPr lang="ru-RU" sz="1900" kern="50" dirty="0">
                <a:effectLst/>
                <a:latin typeface="Arial" panose="020B0604020202020204" pitchFamily="34" charset="0"/>
                <a:ea typeface="Arial Unicode MS"/>
                <a:cs typeface="Arial" panose="020B0604020202020204" pitchFamily="34" charset="0"/>
              </a:rPr>
              <a:t>).</a:t>
            </a:r>
          </a:p>
          <a:p>
            <a:pPr algn="just"/>
            <a:endParaRPr lang="cs-CZ" sz="1900" kern="50" dirty="0">
              <a:effectLst/>
              <a:latin typeface="Arial" panose="020B0604020202020204" pitchFamily="34" charset="0"/>
              <a:ea typeface="Arial Unicode MS"/>
              <a:cs typeface="Arial" panose="020B0604020202020204" pitchFamily="34" charset="0"/>
            </a:endParaRPr>
          </a:p>
          <a:p>
            <a:pPr algn="just"/>
            <a:r>
              <a:rPr lang="ru-RU" sz="1900" b="1" kern="50" dirty="0">
                <a:effectLst/>
                <a:latin typeface="Arial" panose="020B0604020202020204" pitchFamily="34" charset="0"/>
                <a:ea typeface="Arial Unicode MS"/>
                <a:cs typeface="Arial" panose="020B0604020202020204" pitchFamily="34" charset="0"/>
              </a:rPr>
              <a:t>В РЯ краткие формы прилагательных представлены весьма широко, они активно употребляются и систематически образуются, причем речь идет обо всех трех родах, а также формах множественного числа. </a:t>
            </a:r>
            <a:r>
              <a:rPr lang="ru-RU" sz="1900" u="sng" kern="50" dirty="0">
                <a:effectLst/>
                <a:latin typeface="Arial" panose="020B0604020202020204" pitchFamily="34" charset="0"/>
                <a:ea typeface="Arial Unicode MS"/>
                <a:cs typeface="Arial" panose="020B0604020202020204" pitchFamily="34" charset="0"/>
              </a:rPr>
              <a:t>Краткая форма обязательна:</a:t>
            </a:r>
          </a:p>
          <a:p>
            <a:pPr algn="just"/>
            <a:endParaRPr lang="cs-CZ" sz="1900" u="sng" kern="50" dirty="0">
              <a:effectLst/>
              <a:latin typeface="Arial" panose="020B0604020202020204" pitchFamily="34" charset="0"/>
              <a:ea typeface="Arial Unicode MS"/>
              <a:cs typeface="Arial" panose="020B0604020202020204" pitchFamily="34" charset="0"/>
            </a:endParaRPr>
          </a:p>
          <a:p>
            <a:pPr marL="342900" lvl="0" indent="-342900" algn="just">
              <a:lnSpc>
                <a:spcPct val="105000"/>
              </a:lnSpc>
              <a:buSzPts val="1200"/>
              <a:buFont typeface="+mj-lt"/>
              <a:buAutoNum type="arabicPeriod"/>
            </a:pPr>
            <a:r>
              <a:rPr lang="ru-RU" sz="1900" u="sng" kern="50" dirty="0">
                <a:effectLst/>
                <a:latin typeface="Arial" panose="020B0604020202020204" pitchFamily="34" charset="0"/>
                <a:ea typeface="Arial Unicode MS"/>
                <a:cs typeface="Arial" panose="020B0604020202020204" pitchFamily="34" charset="0"/>
              </a:rPr>
              <a:t>если предикат расположен перед подлежащим </a:t>
            </a:r>
            <a:r>
              <a:rPr lang="ru-RU" sz="1900" kern="50" dirty="0">
                <a:effectLst/>
                <a:latin typeface="Arial" panose="020B0604020202020204" pitchFamily="34" charset="0"/>
                <a:ea typeface="Arial Unicode MS"/>
                <a:cs typeface="Arial" panose="020B0604020202020204" pitchFamily="34" charset="0"/>
              </a:rPr>
              <a:t>(</a:t>
            </a:r>
            <a:r>
              <a:rPr lang="ru-RU" sz="1900" i="1" kern="50" dirty="0">
                <a:effectLst/>
                <a:latin typeface="Arial" panose="020B0604020202020204" pitchFamily="34" charset="0"/>
                <a:ea typeface="Arial Unicode MS"/>
                <a:cs typeface="Arial" panose="020B0604020202020204" pitchFamily="34" charset="0"/>
              </a:rPr>
              <a:t>Тиха украинская ночь</a:t>
            </a:r>
            <a:r>
              <a:rPr lang="ru-RU" sz="1900" kern="50" dirty="0">
                <a:effectLst/>
                <a:latin typeface="Arial" panose="020B0604020202020204" pitchFamily="34" charset="0"/>
                <a:ea typeface="Arial Unicode MS"/>
                <a:cs typeface="Arial" panose="020B0604020202020204" pitchFamily="34" charset="0"/>
              </a:rPr>
              <a:t>.);</a:t>
            </a:r>
            <a:endParaRPr lang="cs-CZ" sz="1900" kern="50" dirty="0">
              <a:effectLst/>
              <a:latin typeface="Arial" panose="020B0604020202020204" pitchFamily="34" charset="0"/>
              <a:ea typeface="Arial Unicode MS"/>
              <a:cs typeface="Arial" panose="020B0604020202020204" pitchFamily="34" charset="0"/>
            </a:endParaRPr>
          </a:p>
          <a:p>
            <a:pPr marL="342900" lvl="0" indent="-342900" algn="just">
              <a:lnSpc>
                <a:spcPct val="105000"/>
              </a:lnSpc>
              <a:buSzPts val="1200"/>
              <a:buFont typeface="+mj-lt"/>
              <a:buAutoNum type="arabicPeriod"/>
            </a:pPr>
            <a:r>
              <a:rPr lang="ru-RU" sz="1900" u="sng" kern="50" dirty="0">
                <a:effectLst/>
                <a:latin typeface="Arial" panose="020B0604020202020204" pitchFamily="34" charset="0"/>
                <a:ea typeface="Arial Unicode MS"/>
                <a:cs typeface="Arial" panose="020B0604020202020204" pitchFamily="34" charset="0"/>
              </a:rPr>
              <a:t>при употреблении с зависимой предложно-надежной конструкцией </a:t>
            </a:r>
            <a:r>
              <a:rPr lang="ru-RU" sz="1900" kern="50" dirty="0">
                <a:effectLst/>
                <a:latin typeface="Arial" panose="020B0604020202020204" pitchFamily="34" charset="0"/>
                <a:ea typeface="Arial Unicode MS"/>
                <a:cs typeface="Arial" panose="020B0604020202020204" pitchFamily="34" charset="0"/>
              </a:rPr>
              <a:t>(</a:t>
            </a:r>
            <a:r>
              <a:rPr lang="ru-RU" sz="1900" i="1" kern="50" dirty="0">
                <a:effectLst/>
                <a:latin typeface="Arial" panose="020B0604020202020204" pitchFamily="34" charset="0"/>
                <a:ea typeface="Arial Unicode MS"/>
                <a:cs typeface="Arial" panose="020B0604020202020204" pitchFamily="34" charset="0"/>
              </a:rPr>
              <a:t>Урал богат полезными ископаемыми</a:t>
            </a:r>
            <a:r>
              <a:rPr lang="ru-RU" sz="1900" kern="50" dirty="0">
                <a:effectLst/>
                <a:latin typeface="Arial" panose="020B0604020202020204" pitchFamily="34" charset="0"/>
                <a:ea typeface="Arial Unicode MS"/>
                <a:cs typeface="Arial" panose="020B0604020202020204" pitchFamily="34" charset="0"/>
              </a:rPr>
              <a:t>. х </a:t>
            </a:r>
            <a:r>
              <a:rPr lang="ru-RU" sz="1900" i="1" kern="50" dirty="0">
                <a:effectLst/>
                <a:latin typeface="Arial" panose="020B0604020202020204" pitchFamily="34" charset="0"/>
                <a:ea typeface="Arial Unicode MS"/>
                <a:cs typeface="Arial" panose="020B0604020202020204" pitchFamily="34" charset="0"/>
              </a:rPr>
              <a:t>Урал – богатый край.</a:t>
            </a:r>
            <a:r>
              <a:rPr lang="ru-RU" sz="1900" kern="50" dirty="0">
                <a:effectLst/>
                <a:latin typeface="Arial" panose="020B0604020202020204" pitchFamily="34" charset="0"/>
                <a:ea typeface="Arial Unicode MS"/>
                <a:cs typeface="Arial" panose="020B0604020202020204" pitchFamily="34" charset="0"/>
              </a:rPr>
              <a:t>).</a:t>
            </a:r>
            <a:endParaRPr lang="cs-CZ" sz="19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61938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7F90936-3CC6-4DAA-9D89-6E876271977B}"/>
              </a:ext>
            </a:extLst>
          </p:cNvPr>
          <p:cNvSpPr txBox="1"/>
          <p:nvPr/>
        </p:nvSpPr>
        <p:spPr>
          <a:xfrm>
            <a:off x="1260628" y="1378543"/>
            <a:ext cx="9809825" cy="2246769"/>
          </a:xfrm>
          <a:prstGeom prst="rect">
            <a:avLst/>
          </a:prstGeom>
          <a:noFill/>
        </p:spPr>
        <p:txBody>
          <a:bodyPr wrap="square">
            <a:spAutoFit/>
          </a:bodyPr>
          <a:lstStyle/>
          <a:p>
            <a:r>
              <a:rPr lang="ru-RU" sz="2000" b="1" dirty="0">
                <a:latin typeface="Arial" panose="020B0604020202020204" pitchFamily="34" charset="0"/>
                <a:cs typeface="Arial" panose="020B0604020202020204" pitchFamily="34" charset="0"/>
              </a:rPr>
              <a:t>В русском языке краткие формы образуются </a:t>
            </a:r>
            <a:r>
              <a:rPr lang="ru-RU" sz="2000" b="1" u="sng" dirty="0">
                <a:latin typeface="Arial" panose="020B0604020202020204" pitchFamily="34" charset="0"/>
                <a:cs typeface="Arial" panose="020B0604020202020204" pitchFamily="34" charset="0"/>
              </a:rPr>
              <a:t>систематически</a:t>
            </a:r>
            <a:r>
              <a:rPr lang="ru-RU" sz="2000" b="1" dirty="0">
                <a:latin typeface="Arial" panose="020B0604020202020204" pitchFamily="34" charset="0"/>
                <a:cs typeface="Arial" panose="020B0604020202020204" pitchFamily="34" charset="0"/>
              </a:rPr>
              <a:t> </a:t>
            </a:r>
          </a:p>
          <a:p>
            <a:endParaRPr lang="ru-RU" sz="2000" b="1" i="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i="1" dirty="0">
                <a:latin typeface="Arial" panose="020B0604020202020204" pitchFamily="34" charset="0"/>
                <a:cs typeface="Arial" panose="020B0604020202020204" pitchFamily="34" charset="0"/>
              </a:rPr>
              <a:t>Tak jsem byl zvědav jaké šalamounské řešení vymyslíte.</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Когда он голоден, он ходит по улицам и ест таких, как ты.</a:t>
            </a: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i="1" dirty="0">
                <a:latin typeface="Arial" panose="020B0604020202020204" pitchFamily="34" charset="0"/>
                <a:cs typeface="Arial" panose="020B0604020202020204" pitchFamily="34" charset="0"/>
              </a:rPr>
              <a:t>Jednotlivec sám je odpověden za své životní postoje, za svá sociální a hodnotová rozhodnutí.</a:t>
            </a:r>
          </a:p>
          <a:p>
            <a:pPr marL="285750" indent="-285750">
              <a:buFont typeface="Courier New" panose="02070309020205020404" pitchFamily="49" charset="0"/>
              <a:buChar char="o"/>
            </a:pPr>
            <a:r>
              <a:rPr lang="ru-RU" sz="2000" i="1" dirty="0">
                <a:latin typeface="Arial" panose="020B0604020202020204" pitchFamily="34" charset="0"/>
                <a:cs typeface="Arial" panose="020B0604020202020204" pitchFamily="34" charset="0"/>
              </a:rPr>
              <a:t>Заголовок данной статьи немного двусмыслен.</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854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9FAE1E9-5E83-44BA-A3BA-086221B1395C}"/>
              </a:ext>
            </a:extLst>
          </p:cNvPr>
          <p:cNvSpPr txBox="1"/>
          <p:nvPr/>
        </p:nvSpPr>
        <p:spPr>
          <a:xfrm>
            <a:off x="204186" y="259879"/>
            <a:ext cx="11745158" cy="6232475"/>
          </a:xfrm>
          <a:prstGeom prst="rect">
            <a:avLst/>
          </a:prstGeom>
          <a:noFill/>
        </p:spPr>
        <p:txBody>
          <a:bodyPr wrap="square">
            <a:spAutoFit/>
          </a:bodyPr>
          <a:lstStyle/>
          <a:p>
            <a:pPr algn="just"/>
            <a:r>
              <a:rPr lang="ru-RU" sz="1900" b="1" dirty="0">
                <a:latin typeface="Arial" panose="020B0604020202020204" pitchFamily="34" charset="0"/>
                <a:cs typeface="Arial" panose="020B0604020202020204" pitchFamily="34" charset="0"/>
              </a:rPr>
              <a:t>Краткие прилагательные чаще употребляются в книжных стилях и могут придавать речи возвышенный оттенок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Мне грустно и легко; печаль моя светла…</a:t>
            </a:r>
            <a:r>
              <a:rPr lang="ru-RU" sz="1900" dirty="0">
                <a:latin typeface="Arial" panose="020B0604020202020204" pitchFamily="34" charset="0"/>
                <a:cs typeface="Arial" panose="020B0604020202020204" pitchFamily="34" charset="0"/>
              </a:rPr>
              <a:t>), </a:t>
            </a:r>
            <a:r>
              <a:rPr lang="ru-RU" sz="1900" b="1" dirty="0">
                <a:latin typeface="Arial" panose="020B0604020202020204" pitchFamily="34" charset="0"/>
                <a:cs typeface="Arial" panose="020B0604020202020204" pitchFamily="34" charset="0"/>
              </a:rPr>
              <a:t>они часто встречаются в научном стиле. </a:t>
            </a:r>
          </a:p>
          <a:p>
            <a:pPr algn="just"/>
            <a:endParaRPr lang="ru-RU" sz="1900" b="1" dirty="0">
              <a:latin typeface="Arial" panose="020B0604020202020204" pitchFamily="34" charset="0"/>
              <a:cs typeface="Arial" panose="020B0604020202020204" pitchFamily="34" charset="0"/>
            </a:endParaRPr>
          </a:p>
          <a:p>
            <a:pPr algn="just"/>
            <a:r>
              <a:rPr lang="ru-RU" sz="1900" b="1" dirty="0">
                <a:latin typeface="Arial" panose="020B0604020202020204" pitchFamily="34" charset="0"/>
                <a:cs typeface="Arial" panose="020B0604020202020204" pitchFamily="34" charset="0"/>
              </a:rPr>
              <a:t>Краткие прилагательные также часто употребляются при вежливом обращении на Вы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Вы очень добры.</a:t>
            </a:r>
            <a:r>
              <a:rPr lang="ru-RU" sz="1900" dirty="0">
                <a:latin typeface="Arial" panose="020B0604020202020204" pitchFamily="34" charset="0"/>
                <a:cs typeface="Arial" panose="020B0604020202020204" pitchFamily="34" charset="0"/>
              </a:rPr>
              <a:t>). При обращении на Вы в РЯ мы используем мн. ч., т. к. согласование происходит по грамматическому признаку (</a:t>
            </a:r>
            <a:r>
              <a:rPr lang="ru-RU" sz="1900" i="1" dirty="0">
                <a:latin typeface="Arial" panose="020B0604020202020204" pitchFamily="34" charset="0"/>
                <a:cs typeface="Arial" panose="020B0604020202020204" pitchFamily="34" charset="0"/>
              </a:rPr>
              <a:t>Вы так добры</a:t>
            </a:r>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а ЧЯ требует единственного числа, т. к. согласование происходит по смыслу</a:t>
            </a:r>
            <a:r>
              <a:rPr lang="ru-RU" sz="1900" dirty="0">
                <a:latin typeface="Arial" panose="020B0604020202020204" pitchFamily="34" charset="0"/>
                <a:cs typeface="Arial" panose="020B0604020202020204" pitchFamily="34" charset="0"/>
              </a:rPr>
              <a:t> (</a:t>
            </a:r>
            <a:r>
              <a:rPr lang="cs-CZ" sz="1900" i="1" dirty="0">
                <a:latin typeface="Arial" panose="020B0604020202020204" pitchFamily="34" charset="0"/>
                <a:cs typeface="Arial" panose="020B0604020202020204" pitchFamily="34" charset="0"/>
              </a:rPr>
              <a:t>Zdá se, že jste spokojen</a:t>
            </a:r>
            <a:r>
              <a:rPr lang="ru-RU" sz="1900" dirty="0">
                <a:latin typeface="Arial" panose="020B0604020202020204" pitchFamily="34" charset="0"/>
                <a:cs typeface="Arial" panose="020B0604020202020204" pitchFamily="34" charset="0"/>
              </a:rPr>
              <a:t>.).  </a:t>
            </a:r>
          </a:p>
          <a:p>
            <a:pPr algn="just"/>
            <a:endParaRPr lang="ru-RU" sz="1900" dirty="0">
              <a:latin typeface="Arial" panose="020B0604020202020204" pitchFamily="34" charset="0"/>
              <a:cs typeface="Arial" panose="020B0604020202020204" pitchFamily="34" charset="0"/>
            </a:endParaRPr>
          </a:p>
          <a:p>
            <a:pPr algn="just"/>
            <a:r>
              <a:rPr lang="ru-RU" sz="1900" b="1" dirty="0">
                <a:latin typeface="Arial" panose="020B0604020202020204" pitchFamily="34" charset="0"/>
                <a:cs typeface="Arial" panose="020B0604020202020204" pitchFamily="34" charset="0"/>
              </a:rPr>
              <a:t>При противопоставлении кратких и полных форм по смыслу возникает </a:t>
            </a:r>
            <a:r>
              <a:rPr lang="ru-RU" sz="1900" b="1" u="sng" dirty="0">
                <a:latin typeface="Arial" panose="020B0604020202020204" pitchFamily="34" charset="0"/>
                <a:cs typeface="Arial" panose="020B0604020202020204" pitchFamily="34" charset="0"/>
              </a:rPr>
              <a:t>семантическая поляризация</a:t>
            </a:r>
            <a:r>
              <a:rPr lang="ru-RU" sz="1900" dirty="0">
                <a:latin typeface="Arial" panose="020B0604020202020204" pitchFamily="34" charset="0"/>
                <a:cs typeface="Arial" panose="020B0604020202020204" pitchFamily="34" charset="0"/>
              </a:rPr>
              <a:t>. </a:t>
            </a:r>
          </a:p>
          <a:p>
            <a:pPr algn="just"/>
            <a:r>
              <a:rPr lang="ru-RU" sz="1900" b="1" u="sng" dirty="0">
                <a:latin typeface="Arial" panose="020B0604020202020204" pitchFamily="34" charset="0"/>
                <a:cs typeface="Arial" panose="020B0604020202020204" pitchFamily="34" charset="0"/>
              </a:rPr>
              <a:t>Краткая форма </a:t>
            </a:r>
            <a:r>
              <a:rPr lang="ru-RU" sz="1900" u="sng" dirty="0">
                <a:latin typeface="Arial" panose="020B0604020202020204" pitchFamily="34" charset="0"/>
                <a:cs typeface="Arial" panose="020B0604020202020204" pitchFamily="34" charset="0"/>
              </a:rPr>
              <a:t>выражает релятивность, ограниченность признака</a:t>
            </a:r>
            <a:r>
              <a:rPr lang="ru-RU" sz="1900" dirty="0">
                <a:latin typeface="Arial" panose="020B0604020202020204" pitchFamily="34" charset="0"/>
                <a:cs typeface="Arial" panose="020B0604020202020204" pitchFamily="34" charset="0"/>
              </a:rPr>
              <a:t>, в то время как </a:t>
            </a:r>
          </a:p>
          <a:p>
            <a:pPr algn="just"/>
            <a:r>
              <a:rPr lang="ru-RU" sz="1900" b="1" u="sng" dirty="0">
                <a:latin typeface="Arial" panose="020B0604020202020204" pitchFamily="34" charset="0"/>
                <a:cs typeface="Arial" panose="020B0604020202020204" pitchFamily="34" charset="0"/>
              </a:rPr>
              <a:t>полная</a:t>
            </a:r>
            <a:r>
              <a:rPr lang="ru-RU" sz="1900" u="sng" dirty="0">
                <a:latin typeface="Arial" panose="020B0604020202020204" pitchFamily="34" charset="0"/>
                <a:cs typeface="Arial" panose="020B0604020202020204" pitchFamily="34" charset="0"/>
              </a:rPr>
              <a:t> – постоянство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Сегодняшний вечер тих. </a:t>
            </a:r>
            <a:r>
              <a:rPr lang="ru-RU" sz="1900" dirty="0">
                <a:latin typeface="Arial" panose="020B0604020202020204" pitchFamily="34" charset="0"/>
                <a:cs typeface="Arial" panose="020B0604020202020204" pitchFamily="34" charset="0"/>
              </a:rPr>
              <a:t>x</a:t>
            </a:r>
            <a:r>
              <a:rPr lang="ru-RU" sz="1900" i="1" dirty="0">
                <a:latin typeface="Arial" panose="020B0604020202020204" pitchFamily="34" charset="0"/>
                <a:cs typeface="Arial" panose="020B0604020202020204" pitchFamily="34" charset="0"/>
              </a:rPr>
              <a:t> Район здесь тихий</a:t>
            </a:r>
            <a:r>
              <a:rPr lang="ru-RU" sz="1900" dirty="0">
                <a:latin typeface="Arial" panose="020B0604020202020204" pitchFamily="34" charset="0"/>
                <a:cs typeface="Arial" panose="020B0604020202020204" pitchFamily="34" charset="0"/>
              </a:rPr>
              <a:t>.). </a:t>
            </a:r>
          </a:p>
          <a:p>
            <a:pPr algn="just"/>
            <a:r>
              <a:rPr lang="ru-RU" sz="1900" dirty="0">
                <a:latin typeface="Arial" panose="020B0604020202020204" pitchFamily="34" charset="0"/>
                <a:cs typeface="Arial" panose="020B0604020202020204" pitchFamily="34" charset="0"/>
              </a:rPr>
              <a:t>Т. е. краткая форма – актуально утверждающая, декларативная, а полная – вообще характеризующая, дескриптивная. </a:t>
            </a:r>
          </a:p>
          <a:p>
            <a:pPr algn="just"/>
            <a:endParaRPr lang="ru-RU" sz="1900" dirty="0">
              <a:latin typeface="Arial" panose="020B0604020202020204" pitchFamily="34" charset="0"/>
              <a:cs typeface="Arial" panose="020B0604020202020204" pitchFamily="34" charset="0"/>
            </a:endParaRPr>
          </a:p>
          <a:p>
            <a:pPr algn="just"/>
            <a:r>
              <a:rPr lang="ru-RU" sz="1900" b="1" dirty="0">
                <a:latin typeface="Arial" panose="020B0604020202020204" pitchFamily="34" charset="0"/>
                <a:cs typeface="Arial" panose="020B0604020202020204" pitchFamily="34" charset="0"/>
              </a:rPr>
              <a:t>Иногда происходит семантический отрыв кратких форм от полных:</a:t>
            </a:r>
          </a:p>
          <a:p>
            <a:pPr algn="just"/>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Выражение иного значения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жив = не мертв </a:t>
            </a:r>
            <a:r>
              <a:rPr lang="ru-RU" sz="1900" dirty="0">
                <a:latin typeface="Arial" panose="020B0604020202020204" pitchFamily="34" charset="0"/>
                <a:cs typeface="Arial" panose="020B0604020202020204" pitchFamily="34" charset="0"/>
              </a:rPr>
              <a:t>х </a:t>
            </a:r>
            <a:r>
              <a:rPr lang="ru-RU" sz="1900" i="1" dirty="0">
                <a:latin typeface="Arial" panose="020B0604020202020204" pitchFamily="34" charset="0"/>
                <a:cs typeface="Arial" panose="020B0604020202020204" pitchFamily="34" charset="0"/>
              </a:rPr>
              <a:t>живой = активный, хороша = красива </a:t>
            </a:r>
            <a:r>
              <a:rPr lang="ru-RU" sz="1900" dirty="0">
                <a:latin typeface="Arial" panose="020B0604020202020204" pitchFamily="34" charset="0"/>
                <a:cs typeface="Arial" panose="020B0604020202020204" pitchFamily="34" charset="0"/>
              </a:rPr>
              <a:t>х </a:t>
            </a:r>
            <a:r>
              <a:rPr lang="ru-RU" sz="1900" i="1" dirty="0">
                <a:latin typeface="Arial" panose="020B0604020202020204" pitchFamily="34" charset="0"/>
                <a:cs typeface="Arial" panose="020B0604020202020204" pitchFamily="34" charset="0"/>
              </a:rPr>
              <a:t>хорошая = добрая, плохой = нехороший </a:t>
            </a:r>
            <a:r>
              <a:rPr lang="ru-RU" sz="1900" dirty="0">
                <a:latin typeface="Arial" panose="020B0604020202020204" pitchFamily="34" charset="0"/>
                <a:cs typeface="Arial" panose="020B0604020202020204" pitchFamily="34" charset="0"/>
              </a:rPr>
              <a:t>х </a:t>
            </a:r>
            <a:r>
              <a:rPr lang="ru-RU" sz="1900" i="1" dirty="0">
                <a:latin typeface="Arial" panose="020B0604020202020204" pitchFamily="34" charset="0"/>
                <a:cs typeface="Arial" panose="020B0604020202020204" pitchFamily="34" charset="0"/>
              </a:rPr>
              <a:t>плох = слаб здоровьем</a:t>
            </a:r>
            <a:r>
              <a:rPr lang="ru-RU" sz="1900" dirty="0">
                <a:latin typeface="Arial" panose="020B0604020202020204" pitchFamily="34" charset="0"/>
                <a:cs typeface="Arial" panose="020B0604020202020204" pitchFamily="34" charset="0"/>
              </a:rPr>
              <a:t>).</a:t>
            </a:r>
          </a:p>
          <a:p>
            <a:pPr algn="just"/>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Выражение значения чрезмерности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малы = слишком маленькие, узка = слишком узкая, молод = чрезмерно молодой</a:t>
            </a:r>
            <a:r>
              <a:rPr lang="ru-RU" sz="1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68164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0393603-1901-4615-8831-606CB373D349}"/>
              </a:ext>
            </a:extLst>
          </p:cNvPr>
          <p:cNvSpPr txBox="1"/>
          <p:nvPr/>
        </p:nvSpPr>
        <p:spPr>
          <a:xfrm>
            <a:off x="1091953" y="529790"/>
            <a:ext cx="10173810" cy="5632311"/>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В чешском языке образование и употребление кратких форм прилагательных </a:t>
            </a:r>
            <a:r>
              <a:rPr lang="ru-RU" sz="2000" dirty="0">
                <a:latin typeface="Arial" panose="020B0604020202020204" pitchFamily="34" charset="0"/>
                <a:cs typeface="Arial" panose="020B0604020202020204" pitchFamily="34" charset="0"/>
              </a:rPr>
              <a:t>(не являющихся страдательными причастиями) </a:t>
            </a:r>
            <a:r>
              <a:rPr lang="ru-RU" sz="2000" b="1" dirty="0">
                <a:latin typeface="Arial" panose="020B0604020202020204" pitchFamily="34" charset="0"/>
                <a:cs typeface="Arial" panose="020B0604020202020204" pitchFamily="34" charset="0"/>
              </a:rPr>
              <a:t>ограничено</a:t>
            </a:r>
            <a:r>
              <a:rPr lang="ru-RU" sz="2000" dirty="0">
                <a:latin typeface="Arial" panose="020B0604020202020204" pitchFamily="34" charset="0"/>
                <a:cs typeface="Arial" panose="020B0604020202020204" pitchFamily="34" charset="0"/>
              </a:rPr>
              <a:t>. Они имеют книжный характер.</a:t>
            </a:r>
          </a:p>
          <a:p>
            <a:pPr algn="just"/>
            <a:endParaRPr lang="ru-RU" sz="2000" i="1" dirty="0">
              <a:latin typeface="Arial" panose="020B0604020202020204" pitchFamily="34" charset="0"/>
              <a:cs typeface="Arial" panose="020B0604020202020204" pitchFamily="34" charset="0"/>
            </a:endParaRPr>
          </a:p>
          <a:p>
            <a:pPr algn="just"/>
            <a:r>
              <a:rPr lang="ru-RU" sz="2000" u="sng" dirty="0">
                <a:latin typeface="Arial" panose="020B0604020202020204" pitchFamily="34" charset="0"/>
                <a:cs typeface="Arial" panose="020B0604020202020204" pitchFamily="34" charset="0"/>
              </a:rPr>
              <a:t>Часто используемые формы</a:t>
            </a:r>
            <a:r>
              <a:rPr lang="ru-RU" sz="2000" dirty="0">
                <a:latin typeface="Arial" panose="020B0604020202020204" pitchFamily="34" charset="0"/>
                <a:cs typeface="Arial" panose="020B0604020202020204" pitchFamily="34" charset="0"/>
              </a:rPr>
              <a:t>:</a:t>
            </a:r>
          </a:p>
          <a:p>
            <a:pPr algn="just"/>
            <a:r>
              <a:rPr lang="cs-CZ" sz="2000" i="1" dirty="0">
                <a:latin typeface="Arial" panose="020B0604020202020204" pitchFamily="34" charset="0"/>
                <a:cs typeface="Arial" panose="020B0604020202020204" pitchFamily="34" charset="0"/>
              </a:rPr>
              <a:t>rád, pln, jist, hotov, šťasten, schopen, vinen, spokojen, živ, zdráv, ochoten, mrtev, podoben, nemocen, zvědav, vědom, laskav, znám, mlád, hoden, vděčen, sláb, nešťasten, bos, dlužen, svoboden, přítomen, </a:t>
            </a:r>
            <a:r>
              <a:rPr lang="cs-CZ" sz="2000" i="1" dirty="0" err="1">
                <a:latin typeface="Arial" panose="020B0604020202020204" pitchFamily="34" charset="0"/>
                <a:cs typeface="Arial" panose="020B0604020202020204" pitchFamily="34" charset="0"/>
              </a:rPr>
              <a:t>bohat</a:t>
            </a:r>
            <a:r>
              <a:rPr lang="cs-CZ" sz="2000" i="1" dirty="0">
                <a:latin typeface="Arial" panose="020B0604020202020204" pitchFamily="34" charset="0"/>
                <a:cs typeface="Arial" panose="020B0604020202020204" pitchFamily="34" charset="0"/>
              </a:rPr>
              <a:t>, nespokojen, povinen, </a:t>
            </a:r>
            <a:r>
              <a:rPr lang="cs-CZ" sz="2000" i="1" dirty="0" err="1">
                <a:latin typeface="Arial" panose="020B0604020202020204" pitchFamily="34" charset="0"/>
                <a:cs typeface="Arial" panose="020B0604020202020204" pitchFamily="34" charset="0"/>
              </a:rPr>
              <a:t>chud</a:t>
            </a:r>
            <a:r>
              <a:rPr lang="cs-CZ" sz="2000" i="1" dirty="0">
                <a:latin typeface="Arial" panose="020B0604020202020204" pitchFamily="34" charset="0"/>
                <a:cs typeface="Arial" panose="020B0604020202020204" pitchFamily="34" charset="0"/>
              </a:rPr>
              <a:t>, stár, ženat, věren, prost, </a:t>
            </a:r>
            <a:r>
              <a:rPr lang="cs-CZ" sz="2000" i="1" dirty="0" err="1">
                <a:latin typeface="Arial" panose="020B0604020202020204" pitchFamily="34" charset="0"/>
                <a:cs typeface="Arial" panose="020B0604020202020204" pitchFamily="34" charset="0"/>
              </a:rPr>
              <a:t>kliden</a:t>
            </a:r>
            <a:r>
              <a:rPr lang="cs-CZ" sz="2000" i="1" dirty="0">
                <a:latin typeface="Arial" panose="020B0604020202020204" pitchFamily="34" charset="0"/>
                <a:cs typeface="Arial" panose="020B0604020202020204" pitchFamily="34" charset="0"/>
              </a:rPr>
              <a:t>, neschopen, </a:t>
            </a:r>
            <a:r>
              <a:rPr lang="cs-CZ" sz="2000" i="1" dirty="0" err="1">
                <a:latin typeface="Arial" panose="020B0604020202020204" pitchFamily="34" charset="0"/>
                <a:cs typeface="Arial" panose="020B0604020202020204" pitchFamily="34" charset="0"/>
              </a:rPr>
              <a:t>platen</a:t>
            </a:r>
            <a:r>
              <a:rPr lang="cs-CZ" sz="2000" i="1" dirty="0">
                <a:latin typeface="Arial" panose="020B0604020202020204" pitchFamily="34" charset="0"/>
                <a:cs typeface="Arial" panose="020B0604020202020204" pitchFamily="34" charset="0"/>
              </a:rPr>
              <a:t>, roven, vesel, blažen, odpověden, smuten, syt, hrd, blízek, </a:t>
            </a:r>
            <a:r>
              <a:rPr lang="cs-CZ" sz="2000" i="1" dirty="0" err="1">
                <a:latin typeface="Arial" panose="020B0604020202020204" pitchFamily="34" charset="0"/>
                <a:cs typeface="Arial" panose="020B0604020202020204" pitchFamily="34" charset="0"/>
              </a:rPr>
              <a:t>mrzut</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churav</a:t>
            </a:r>
            <a:r>
              <a:rPr lang="cs-CZ" sz="2000" i="1" dirty="0">
                <a:latin typeface="Arial" panose="020B0604020202020204" pitchFamily="34" charset="0"/>
                <a:cs typeface="Arial" panose="020B0604020202020204" pitchFamily="34" charset="0"/>
              </a:rPr>
              <a:t>, neznám, žádostiv, nevinen, poslušen, </a:t>
            </a:r>
            <a:r>
              <a:rPr lang="cs-CZ" sz="2000" i="1" dirty="0" err="1">
                <a:latin typeface="Arial" panose="020B0604020202020204" pitchFamily="34" charset="0"/>
                <a:cs typeface="Arial" panose="020B0604020202020204" pitchFamily="34" charset="0"/>
              </a:rPr>
              <a:t>pamětliv</a:t>
            </a:r>
            <a:r>
              <a:rPr lang="cs-CZ" sz="2000" i="1" dirty="0">
                <a:latin typeface="Arial" panose="020B0604020202020204" pitchFamily="34" charset="0"/>
                <a:cs typeface="Arial" panose="020B0604020202020204" pitchFamily="34" charset="0"/>
              </a:rPr>
              <a:t>, bezpečen, nepodoben, povděčen, mocen, </a:t>
            </a:r>
            <a:r>
              <a:rPr lang="cs-CZ" sz="2000" i="1" dirty="0" err="1">
                <a:latin typeface="Arial" panose="020B0604020202020204" pitchFamily="34" charset="0"/>
                <a:cs typeface="Arial" panose="020B0604020202020204" pitchFamily="34" charset="0"/>
              </a:rPr>
              <a:t>roztržit</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trpěliv</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samoten</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dychtiv</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hladov</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netrpěliv</a:t>
            </a:r>
            <a:r>
              <a:rPr lang="cs-CZ" sz="2000" i="1" dirty="0">
                <a:latin typeface="Arial" panose="020B0604020202020204" pitchFamily="34" charset="0"/>
                <a:cs typeface="Arial" panose="020B0604020202020204" pitchFamily="34" charset="0"/>
              </a:rPr>
              <a:t>, nápomocen, nedočkav, </a:t>
            </a:r>
            <a:r>
              <a:rPr lang="cs-CZ" sz="2000" i="1" dirty="0" err="1">
                <a:latin typeface="Arial" panose="020B0604020202020204" pitchFamily="34" charset="0"/>
                <a:cs typeface="Arial" panose="020B0604020202020204" pitchFamily="34" charset="0"/>
              </a:rPr>
              <a:t>bezmocen</a:t>
            </a:r>
            <a:r>
              <a:rPr lang="cs-CZ" sz="2000" i="1" dirty="0">
                <a:latin typeface="Arial" panose="020B0604020202020204" pitchFamily="34" charset="0"/>
                <a:cs typeface="Arial" panose="020B0604020202020204" pitchFamily="34" charset="0"/>
              </a:rPr>
              <a:t>, účasten</a:t>
            </a:r>
          </a:p>
          <a:p>
            <a:pPr algn="just"/>
            <a:endParaRPr lang="ru-RU" sz="2000" i="1" dirty="0">
              <a:latin typeface="Arial" panose="020B0604020202020204" pitchFamily="34" charset="0"/>
              <a:cs typeface="Arial" panose="020B0604020202020204" pitchFamily="34" charset="0"/>
            </a:endParaRPr>
          </a:p>
          <a:p>
            <a:pPr algn="just"/>
            <a:r>
              <a:rPr lang="ru-RU" sz="2000" u="sng" dirty="0">
                <a:latin typeface="Arial" panose="020B0604020202020204" pitchFamily="34" charset="0"/>
                <a:cs typeface="Arial" panose="020B0604020202020204" pitchFamily="34" charset="0"/>
              </a:rPr>
              <a:t>Менее часто используемые формы</a:t>
            </a:r>
            <a:r>
              <a:rPr lang="ru-RU" sz="2000" dirty="0">
                <a:latin typeface="Arial" panose="020B0604020202020204" pitchFamily="34" charset="0"/>
                <a:cs typeface="Arial" panose="020B0604020202020204" pitchFamily="34" charset="0"/>
              </a:rPr>
              <a:t>:</a:t>
            </a:r>
          </a:p>
          <a:p>
            <a:pPr algn="just"/>
            <a:r>
              <a:rPr lang="cs-CZ" sz="2000" i="1" dirty="0" err="1">
                <a:latin typeface="Arial" panose="020B0604020202020204" pitchFamily="34" charset="0"/>
                <a:cs typeface="Arial" panose="020B0604020202020204" pitchFamily="34" charset="0"/>
              </a:rPr>
              <a:t>přízniv</a:t>
            </a:r>
            <a:r>
              <a:rPr lang="cs-CZ" sz="2000" i="1" dirty="0">
                <a:latin typeface="Arial" panose="020B0604020202020204" pitchFamily="34" charset="0"/>
                <a:cs typeface="Arial" panose="020B0604020202020204" pitchFamily="34" charset="0"/>
              </a:rPr>
              <a:t>, prázden, dalek, </a:t>
            </a:r>
            <a:r>
              <a:rPr lang="cs-CZ" sz="2000" i="1" dirty="0" err="1">
                <a:latin typeface="Arial" panose="020B0604020202020204" pitchFamily="34" charset="0"/>
                <a:cs typeface="Arial" panose="020B0604020202020204" pitchFamily="34" charset="0"/>
              </a:rPr>
              <a:t>nedůvěřiv</a:t>
            </a:r>
            <a:r>
              <a:rPr lang="cs-CZ" sz="2000" i="1" dirty="0">
                <a:latin typeface="Arial" panose="020B0604020202020204" pitchFamily="34" charset="0"/>
                <a:cs typeface="Arial" panose="020B0604020202020204" pitchFamily="34" charset="0"/>
              </a:rPr>
              <a:t>, nepřítomen, </a:t>
            </a:r>
            <a:r>
              <a:rPr lang="cs-CZ" sz="2000" i="1" dirty="0" err="1">
                <a:latin typeface="Arial" panose="020B0604020202020204" pitchFamily="34" charset="0"/>
                <a:cs typeface="Arial" panose="020B0604020202020204" pitchFamily="34" charset="0"/>
              </a:rPr>
              <a:t>povědom</a:t>
            </a:r>
            <a:r>
              <a:rPr lang="cs-CZ" sz="2000" i="1" dirty="0">
                <a:latin typeface="Arial" panose="020B0604020202020204" pitchFamily="34" charset="0"/>
                <a:cs typeface="Arial" panose="020B0604020202020204" pitchFamily="34" charset="0"/>
              </a:rPr>
              <a:t>, čist, něm, </a:t>
            </a:r>
            <a:r>
              <a:rPr lang="cs-CZ" sz="2000" i="1" dirty="0" err="1">
                <a:latin typeface="Arial" panose="020B0604020202020204" pitchFamily="34" charset="0"/>
                <a:cs typeface="Arial" panose="020B0604020202020204" pitchFamily="34" charset="0"/>
              </a:rPr>
              <a:t>odporen</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silen</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žízniv</a:t>
            </a:r>
            <a:r>
              <a:rPr lang="cs-CZ" sz="2000" i="1" dirty="0">
                <a:latin typeface="Arial" panose="020B0604020202020204" pitchFamily="34" charset="0"/>
                <a:cs typeface="Arial" panose="020B0604020202020204" pitchFamily="34" charset="0"/>
              </a:rPr>
              <a:t>, bázliv, </a:t>
            </a:r>
            <a:r>
              <a:rPr lang="cs-CZ" sz="2000" i="1" dirty="0" err="1">
                <a:latin typeface="Arial" panose="020B0604020202020204" pitchFamily="34" charset="0"/>
                <a:cs typeface="Arial" panose="020B0604020202020204" pitchFamily="34" charset="0"/>
              </a:rPr>
              <a:t>nekliden</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nepovědom</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nespravedliv</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nevěren</a:t>
            </a:r>
            <a:r>
              <a:rPr lang="cs-CZ" sz="2000" i="1" dirty="0">
                <a:latin typeface="Arial" panose="020B0604020202020204" pitchFamily="34" charset="0"/>
                <a:cs typeface="Arial" panose="020B0604020202020204" pitchFamily="34" charset="0"/>
              </a:rPr>
              <a:t>, povinován, </a:t>
            </a:r>
            <a:r>
              <a:rPr lang="cs-CZ" sz="2000" i="1" dirty="0" err="1">
                <a:latin typeface="Arial" panose="020B0604020202020204" pitchFamily="34" charset="0"/>
                <a:cs typeface="Arial" panose="020B0604020202020204" pitchFamily="34" charset="0"/>
              </a:rPr>
              <a:t>žárliv</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bláhov</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lačen</a:t>
            </a:r>
            <a:r>
              <a:rPr lang="cs-CZ" sz="2000" i="1" dirty="0">
                <a:latin typeface="Arial" panose="020B0604020202020204" pitchFamily="34" charset="0"/>
                <a:cs typeface="Arial" panose="020B0604020202020204" pitchFamily="34" charset="0"/>
              </a:rPr>
              <a:t>, milostiv, </a:t>
            </a:r>
            <a:r>
              <a:rPr lang="cs-CZ" sz="2000" i="1" dirty="0" err="1">
                <a:latin typeface="Arial" panose="020B0604020202020204" pitchFamily="34" charset="0"/>
                <a:cs typeface="Arial" panose="020B0604020202020204" pitchFamily="34" charset="0"/>
              </a:rPr>
              <a:t>nedychtiv</a:t>
            </a:r>
            <a:r>
              <a:rPr lang="cs-CZ" sz="2000" i="1" dirty="0">
                <a:latin typeface="Arial" panose="020B0604020202020204" pitchFamily="34" charset="0"/>
                <a:cs typeface="Arial" panose="020B0604020202020204" pitchFamily="34" charset="0"/>
              </a:rPr>
              <a:t>, nejist, nemilostiv, práv, </a:t>
            </a:r>
            <a:r>
              <a:rPr lang="cs-CZ" sz="2000" i="1" dirty="0" err="1">
                <a:latin typeface="Arial" panose="020B0604020202020204" pitchFamily="34" charset="0"/>
                <a:cs typeface="Arial" panose="020B0604020202020204" pitchFamily="34" charset="0"/>
              </a:rPr>
              <a:t>přešťasten</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starostliv</a:t>
            </a:r>
            <a:r>
              <a:rPr lang="cs-CZ" sz="2000" i="1" dirty="0">
                <a:latin typeface="Arial" panose="020B0604020202020204" pitchFamily="34" charset="0"/>
                <a:cs typeface="Arial" panose="020B0604020202020204" pitchFamily="34" charset="0"/>
              </a:rPr>
              <a:t>, špinav</a:t>
            </a:r>
          </a:p>
          <a:p>
            <a:pPr algn="just"/>
            <a:r>
              <a:rPr lang="cs-CZ" sz="2000" i="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Josef V. Bečka</a:t>
            </a:r>
            <a:r>
              <a:rPr lang="ru-RU"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Naše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řeč</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ročník</a:t>
            </a:r>
            <a:r>
              <a:rPr lang="de-DE" sz="2000" dirty="0">
                <a:latin typeface="Arial" panose="020B0604020202020204" pitchFamily="34" charset="0"/>
                <a:cs typeface="Arial" panose="020B0604020202020204" pitchFamily="34" charset="0"/>
              </a:rPr>
              <a:t> 29</a:t>
            </a:r>
            <a:r>
              <a:rPr lang="ru-RU"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053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3F70ECA-9083-4380-9903-2DB395A2C8D1}"/>
              </a:ext>
            </a:extLst>
          </p:cNvPr>
          <p:cNvSpPr txBox="1"/>
          <p:nvPr/>
        </p:nvSpPr>
        <p:spPr>
          <a:xfrm>
            <a:off x="870011" y="920621"/>
            <a:ext cx="10795247" cy="5016758"/>
          </a:xfrm>
          <a:prstGeom prst="rect">
            <a:avLst/>
          </a:prstGeom>
          <a:noFill/>
        </p:spPr>
        <p:txBody>
          <a:bodyPr wrap="square">
            <a:spAutoFit/>
          </a:bodyPr>
          <a:lstStyle/>
          <a:p>
            <a:r>
              <a:rPr lang="ru-RU" sz="2000" u="sng" dirty="0">
                <a:latin typeface="Arial" panose="020B0604020202020204" pitchFamily="34" charset="0"/>
                <a:cs typeface="Arial" panose="020B0604020202020204" pitchFamily="34" charset="0"/>
              </a:rPr>
              <a:t>Прилагательные, образованные от страдательных причастий</a:t>
            </a:r>
            <a:r>
              <a:rPr lang="ru-RU" sz="2000" dirty="0">
                <a:latin typeface="Arial" panose="020B0604020202020204" pitchFamily="34" charset="0"/>
                <a:cs typeface="Arial" panose="020B0604020202020204" pitchFamily="34" charset="0"/>
              </a:rPr>
              <a:t>, напр. </a:t>
            </a:r>
            <a:r>
              <a:rPr lang="cs-CZ" sz="2000" i="1" dirty="0">
                <a:latin typeface="Arial" panose="020B0604020202020204" pitchFamily="34" charset="0"/>
                <a:cs typeface="Arial" panose="020B0604020202020204" pitchFamily="34" charset="0"/>
              </a:rPr>
              <a:t>dojatý, nesený, upravený</a:t>
            </a:r>
            <a:r>
              <a:rPr lang="ru-RU" sz="2000" i="1" dirty="0">
                <a:latin typeface="Arial" panose="020B0604020202020204" pitchFamily="34" charset="0"/>
                <a:cs typeface="Arial" panose="020B0604020202020204" pitchFamily="34" charset="0"/>
              </a:rPr>
              <a:t>,</a:t>
            </a:r>
            <a:r>
              <a:rPr lang="de-DE" sz="2000" i="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образованные от</a:t>
            </a:r>
            <a:r>
              <a:rPr lang="de-DE"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dojat, nesen, upraven</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находятся с ними в состоянии взаимной конкуренции</a:t>
            </a:r>
            <a:r>
              <a:rPr lang="ru-RU" sz="2000" dirty="0">
                <a:latin typeface="Arial" panose="020B0604020202020204" pitchFamily="34" charset="0"/>
                <a:cs typeface="Arial" panose="020B0604020202020204" pitchFamily="34" charset="0"/>
              </a:rPr>
              <a:t>. Различия в значении постепенно стираются и начинают преобладать формы </a:t>
            </a:r>
            <a:r>
              <a:rPr lang="cs-CZ" sz="2000" dirty="0">
                <a:latin typeface="Arial" panose="020B0604020202020204" pitchFamily="34" charset="0"/>
                <a:cs typeface="Arial" panose="020B0604020202020204" pitchFamily="34" charset="0"/>
              </a:rPr>
              <a:t>nesený, upravený</a:t>
            </a:r>
            <a:r>
              <a:rPr lang="ru-RU" sz="2000" dirty="0">
                <a:latin typeface="Arial" panose="020B0604020202020204" pitchFamily="34" charset="0"/>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r>
              <a:rPr lang="ru-RU" sz="2000" u="sng" dirty="0">
                <a:latin typeface="Arial" panose="020B0604020202020204" pitchFamily="34" charset="0"/>
                <a:cs typeface="Arial" panose="020B0604020202020204" pitchFamily="34" charset="0"/>
              </a:rPr>
              <a:t>Рекомендации (не правила, второй вариант также возможен) для выбора формы</a:t>
            </a:r>
            <a:r>
              <a:rPr lang="ru-RU" sz="20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Для выражения действия лучше использовать формы причастий.</a:t>
            </a:r>
          </a:p>
          <a:p>
            <a:r>
              <a:rPr lang="ru-RU"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Objednávky byly/jsou/budou vyřizovány postupně</a:t>
            </a:r>
            <a:r>
              <a:rPr lang="de-DE" sz="2000" i="1" dirty="0">
                <a:latin typeface="Arial" panose="020B0604020202020204" pitchFamily="34" charset="0"/>
                <a:cs typeface="Arial" panose="020B0604020202020204" pitchFamily="34" charset="0"/>
              </a:rPr>
              <a:t>.</a:t>
            </a:r>
            <a:endParaRPr lang="ru-RU" sz="2000" i="1" dirty="0">
              <a:latin typeface="Arial" panose="020B0604020202020204" pitchFamily="34" charset="0"/>
              <a:cs typeface="Arial" panose="020B0604020202020204" pitchFamily="34" charset="0"/>
            </a:endParaRPr>
          </a:p>
          <a:p>
            <a:endParaRPr lang="ru-RU" sz="20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Для выражения </a:t>
            </a:r>
            <a:r>
              <a:rPr lang="ru-RU" sz="2000" dirty="0" err="1">
                <a:latin typeface="Arial" panose="020B0604020202020204" pitchFamily="34" charset="0"/>
                <a:cs typeface="Arial" panose="020B0604020202020204" pitchFamily="34" charset="0"/>
              </a:rPr>
              <a:t>результатива</a:t>
            </a:r>
            <a:r>
              <a:rPr lang="ru-RU" sz="2000" dirty="0">
                <a:latin typeface="Arial" panose="020B0604020202020204" pitchFamily="34" charset="0"/>
                <a:cs typeface="Arial" panose="020B0604020202020204" pitchFamily="34" charset="0"/>
              </a:rPr>
              <a:t>. </a:t>
            </a:r>
          </a:p>
          <a:p>
            <a:r>
              <a:rPr lang="cs-CZ" sz="2000" i="1" dirty="0">
                <a:latin typeface="Arial" panose="020B0604020202020204" pitchFamily="34" charset="0"/>
                <a:cs typeface="Arial" panose="020B0604020202020204" pitchFamily="34" charset="0"/>
              </a:rPr>
              <a:t>Jsem objednán na osmou hodinu k lékaři.</a:t>
            </a:r>
            <a:endParaRPr lang="ru-RU" sz="2000" i="1" dirty="0">
              <a:latin typeface="Arial" panose="020B0604020202020204" pitchFamily="34" charset="0"/>
              <a:cs typeface="Arial" panose="020B0604020202020204" pitchFamily="34" charset="0"/>
            </a:endParaRPr>
          </a:p>
          <a:p>
            <a:endParaRPr lang="cs-CZ" sz="20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cs typeface="Arial" panose="020B0604020202020204" pitchFamily="34" charset="0"/>
              </a:rPr>
              <a:t>Если необходимо выразить состояние как качество предмета, нужно использовать именную конструкцию.</a:t>
            </a:r>
          </a:p>
          <a:p>
            <a:r>
              <a:rPr lang="cs-CZ" sz="2000" i="1" dirty="0">
                <a:latin typeface="Arial" panose="020B0604020202020204" pitchFamily="34" charset="0"/>
                <a:cs typeface="Arial" panose="020B0604020202020204" pitchFamily="34" charset="0"/>
              </a:rPr>
              <a:t>Včera byla místnost uzavřena. (= v předešlých dnech byla otevřená) × Včera byla místnost uzavřená. (= včera místnost nikdo neotvíral)</a:t>
            </a:r>
          </a:p>
        </p:txBody>
      </p:sp>
    </p:spTree>
    <p:extLst>
      <p:ext uri="{BB962C8B-B14F-4D97-AF65-F5344CB8AC3E}">
        <p14:creationId xmlns:p14="http://schemas.microsoft.com/office/powerpoint/2010/main" val="23512273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96</TotalTime>
  <Words>3319</Words>
  <Application>Microsoft Office PowerPoint</Application>
  <PresentationFormat>Širokoúhlá obrazovka</PresentationFormat>
  <Paragraphs>212</Paragraphs>
  <Slides>39</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39</vt:i4>
      </vt:variant>
    </vt:vector>
  </HeadingPairs>
  <TitlesOfParts>
    <vt:vector size="45" baseType="lpstr">
      <vt:lpstr>Arial</vt:lpstr>
      <vt:lpstr>Century Gothic</vt:lpstr>
      <vt:lpstr>Courier New</vt:lpstr>
      <vt:lpstr>Garamond</vt:lpstr>
      <vt:lpstr>Wingdings</vt:lpstr>
      <vt:lpstr>Savon</vt:lpstr>
      <vt:lpstr>Имя прилагательное степени сравнения краткие формы</vt:lpstr>
      <vt:lpstr>Краткие формы прилагательных</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Степени сравнения прилагательных</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Имя прилагательное степени сравнения краткие формы</dc:title>
  <dc:creator>Veronika Stranz-Nikitina</dc:creator>
  <cp:lastModifiedBy>Veronika Stranz-Nikitina</cp:lastModifiedBy>
  <cp:revision>9</cp:revision>
  <dcterms:created xsi:type="dcterms:W3CDTF">2021-01-25T12:37:36Z</dcterms:created>
  <dcterms:modified xsi:type="dcterms:W3CDTF">2021-01-29T15:59:27Z</dcterms:modified>
</cp:coreProperties>
</file>