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F5FD2-C386-4BCC-B786-EA9034731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B49B1E-F776-4CCA-B983-39B8C7D74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01BE9B-9B9B-4B47-9BAD-5DC52672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A5DDE0-B61E-400C-8351-82C9EC59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DBBD00-54BB-43A8-B156-48D220531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0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0D474-5169-47A7-9F3F-8628B7AE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5E6C799-71DE-4932-9105-381232A9D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A1F89D-2B88-41AD-BDDF-2FBABC0BF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C3FDC8-8E20-4FB3-9631-41DBB584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D6B6D2-C8BA-40E7-A28C-E3C05BBC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29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6988C5A-3723-4430-AB67-9260AF15C3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E5049B-A9EB-4C57-89B7-1848C68AD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2E5A48-712F-4C71-92D8-63548E06C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2979C4-D2D4-45BD-9A3F-8931396DF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CDADE5-C81C-4347-B739-F6D3579BC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28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73619-01F0-496E-A240-34D127EA7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C9CEAA-B294-49FE-AF00-2776519AA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D1F23C-BF11-4E8A-A463-87CC70C0F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3DF261-2F1E-437C-BDB1-A9CAE59D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11C12A-489F-4EF7-A4E1-C9488A83F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65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D8592-13D7-4CF9-BED7-2597CBF48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3FDB4AC-EF87-4FD3-B861-C5B2AD560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A07307-79FC-406F-91B6-5289C4BBD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6CAB14-FDF1-4375-97BF-BC562AA5A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2B28C4-F018-49C7-8AC8-FE26EAF6E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76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95409-49A8-4199-BEE4-BEFB2189A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3B2C2E-C209-4B48-95DE-D35F0B5D4F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81B3AE7-86EA-479B-9203-35965C4B9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B4CC8D-0423-4B08-98E6-CD1A459B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00F25E-B75D-4702-BEDA-77A41574C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FB14A2-4E8A-4FCD-A224-DB4BE97DA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12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6ADC2-7796-430C-9539-5FEEB2A5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9F7B7B9-A9DC-4882-8A8C-A2C3E4E6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5AE5E91-B3D1-4871-BD44-797EA0828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FFFCAF6-5D2F-47C5-9A91-2282B6F8B8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F5CFE7F-16C1-4B00-BCB6-DAAA910844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BA9F434-91D7-4064-9E60-65F4AF68E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55F9637-0D2D-4465-ADDA-B5A7314E6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59A6B9C-B1D9-46A2-B158-DF648A9B9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92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052FA-2702-4F5E-B6DB-04BDC33B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88D4293-D949-4A91-B465-8B8F4038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A496C82-535E-465F-B5FE-8CE9D01A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118BCF-CCE3-4CF5-A5C9-8FC68D463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39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6A16F9E-8FAF-4C43-9595-8FDBC86D0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91C9ADA-2328-4C47-AC51-8561972D5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AB97FC-BFC7-47BC-B84A-C5DE1C5C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58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3F6FB-1973-4A62-9C8F-F34811B7F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A2E934-AEE5-4992-B62F-E1562369B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6E672A-D1AF-4CC0-AC43-BC4A9FA62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A0950A-2A06-46D0-AD0A-73AC33BE3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01AE04-8393-4E13-BD7A-99D1B9D43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2C6BCA-EC8C-4AD1-A8CA-AC3F882C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50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0A838-0088-45A5-9B1D-05D33C7E5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FC0617-DED4-49DF-BF4E-4EBA52A22B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FA20D48-46C7-46AD-B08D-160D63E6B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54609B-205F-4A52-99CF-B794D18C5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EE1327-536B-485F-B80F-FC1575684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D96EE-3EBB-4E88-BCA0-703B7A9A1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93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CDF11B3-3384-4968-BB47-E4D84ED9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13C70FA-1020-4642-90F0-AC121FA19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DB63B4-06E8-4DEC-86BC-61EED8B6F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515BD-DEAC-4EAB-900F-882630C72DB3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98C0EC-5F35-4A92-80EA-95FC11E68F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B02E51-EAB6-4ECD-B05D-803259E6E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D1556-4C39-4D8F-B1E2-00C9B7EB1A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98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92364-F3C8-4A67-805A-3099ACBC6A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8. Kapitál a úrok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DF4842-06BD-4966-9AE6-F9EE78BCAD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Holman, Ekonomie, kapitola 13. </a:t>
            </a:r>
          </a:p>
        </p:txBody>
      </p:sp>
    </p:spTree>
    <p:extLst>
      <p:ext uri="{BB962C8B-B14F-4D97-AF65-F5344CB8AC3E}">
        <p14:creationId xmlns:p14="http://schemas.microsoft.com/office/powerpoint/2010/main" val="891163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BDF65E5-F2AA-4D37-8802-4AD5D165C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Nabídka </a:t>
            </a:r>
            <a:r>
              <a:rPr lang="cs-CZ" dirty="0" err="1"/>
              <a:t>zapůjčitelných</a:t>
            </a:r>
            <a:r>
              <a:rPr lang="cs-CZ" dirty="0"/>
              <a:t> fondů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3493367-87C1-409D-A098-65EA310A8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99286"/>
            <a:ext cx="5157787" cy="1005789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/>
              <a:t>Nabídka </a:t>
            </a:r>
            <a:r>
              <a:rPr lang="cs-CZ" dirty="0" err="1"/>
              <a:t>zapůjčitelných</a:t>
            </a:r>
            <a:r>
              <a:rPr lang="cs-CZ" dirty="0"/>
              <a:t> fondů je funkce, která nám ukazuje závislost úspor na úrokové míře. </a:t>
            </a:r>
            <a:endParaRPr lang="cs-CZ" i="1" dirty="0"/>
          </a:p>
          <a:p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85897C2-F2CE-4528-8E4C-55921064F1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člověk, který se rozhoduje, kolik má spořit, porovnává úrokovou míru s </a:t>
            </a:r>
            <a:r>
              <a:rPr lang="cs-CZ" i="1" dirty="0"/>
              <a:t>mezní mírou </a:t>
            </a:r>
            <a:r>
              <a:rPr lang="cs-CZ" dirty="0"/>
              <a:t>časové </a:t>
            </a:r>
            <a:r>
              <a:rPr lang="cs-CZ" i="1" dirty="0"/>
              <a:t>preference </a:t>
            </a:r>
            <a:r>
              <a:rPr lang="cs-CZ" dirty="0"/>
              <a:t>- s mírou časové preference poslední spořené koruny</a:t>
            </a:r>
          </a:p>
          <a:p>
            <a:r>
              <a:rPr lang="cs-CZ" dirty="0"/>
              <a:t>Velikost úspor přitom závisí na </a:t>
            </a:r>
            <a:r>
              <a:rPr lang="cs-CZ" i="1" dirty="0"/>
              <a:t>reálné </a:t>
            </a:r>
            <a:r>
              <a:rPr lang="cs-CZ" dirty="0"/>
              <a:t>úrokové míře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411FC044-C0CF-4DE8-8EA0-4A9F245F6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25146"/>
            <a:ext cx="5183188" cy="1079929"/>
          </a:xfrm>
        </p:spPr>
        <p:txBody>
          <a:bodyPr>
            <a:normAutofit fontScale="70000" lnSpcReduction="20000"/>
          </a:bodyPr>
          <a:lstStyle/>
          <a:p>
            <a:r>
              <a:rPr lang="cs-CZ" b="0" dirty="0"/>
              <a:t>Křivka individuálních úspor ukazuje, kolik je člověk ochoten spořit při různých úrokových mírách. Protože jeho mezní míra časové preference se s růstem úspor zvyšuje, je ochoten spořit více jen při zvyšující se úrokové míře.</a:t>
            </a:r>
            <a:endParaRPr lang="cs-CZ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3C5C5713-7F7D-46F5-94B8-C22308FCCFC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694111"/>
            <a:ext cx="5183188" cy="330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622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89D55-FCB1-4A14-A0F0-517B37F4B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a tržní nabídka úspor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6D0692-89E4-4584-A3F3-B4287C7EC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člověk má svou individuální funkci úspor. </a:t>
            </a:r>
            <a:r>
              <a:rPr lang="cs-CZ" dirty="0" err="1"/>
              <a:t>Zapůjčitelnéfondy</a:t>
            </a:r>
            <a:r>
              <a:rPr lang="cs-CZ" dirty="0"/>
              <a:t> jsou vlastně celkové úspory. </a:t>
            </a:r>
          </a:p>
          <a:p>
            <a:r>
              <a:rPr lang="cs-CZ" dirty="0"/>
              <a:t>Tržní nabídka </a:t>
            </a:r>
            <a:r>
              <a:rPr lang="cs-CZ" dirty="0" err="1"/>
              <a:t>zapůjčitelných</a:t>
            </a:r>
            <a:r>
              <a:rPr lang="cs-CZ" dirty="0"/>
              <a:t> fondů je součtem individuálních funkcí úspor.</a:t>
            </a:r>
          </a:p>
        </p:txBody>
      </p:sp>
    </p:spTree>
    <p:extLst>
      <p:ext uri="{BB962C8B-B14F-4D97-AF65-F5344CB8AC3E}">
        <p14:creationId xmlns:p14="http://schemas.microsoft.com/office/powerpoint/2010/main" val="2566942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C083D05-B185-4312-B5DA-87721EC49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Investice a úroky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C674D9F-61F5-4266-928A-C1D206E249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Firma investuje do takového objemu kapitálu, jehož mezní </a:t>
            </a:r>
            <a:r>
              <a:rPr lang="cs-CZ" dirty="0"/>
              <a:t>produkt se již rovná odpisové částce plus úroku z půjčky: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9A82546-81E0-4CAA-AF7A-C0B9B64153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MP=</a:t>
            </a:r>
            <a:r>
              <a:rPr lang="cs-CZ" dirty="0" err="1"/>
              <a:t>q</a:t>
            </a:r>
            <a:r>
              <a:rPr lang="cs-CZ" sz="2000" dirty="0" err="1"/>
              <a:t>x</a:t>
            </a:r>
            <a:r>
              <a:rPr lang="cs-CZ" dirty="0" err="1"/>
              <a:t>P+r</a:t>
            </a:r>
            <a:r>
              <a:rPr lang="cs-CZ" sz="2000" dirty="0" err="1"/>
              <a:t>x</a:t>
            </a:r>
            <a:r>
              <a:rPr lang="cs-CZ" dirty="0" err="1"/>
              <a:t>P</a:t>
            </a:r>
            <a:endParaRPr lang="cs-CZ" dirty="0"/>
          </a:p>
          <a:p>
            <a:r>
              <a:rPr lang="cs-CZ" dirty="0"/>
              <a:t>MP= </a:t>
            </a:r>
            <a:r>
              <a:rPr lang="cs-CZ" dirty="0" err="1"/>
              <a:t>P</a:t>
            </a:r>
            <a:r>
              <a:rPr lang="cs-CZ" sz="2400" dirty="0" err="1"/>
              <a:t>x</a:t>
            </a:r>
            <a:r>
              <a:rPr lang="cs-CZ" dirty="0"/>
              <a:t>(r + q)</a:t>
            </a:r>
          </a:p>
          <a:p>
            <a:r>
              <a:rPr lang="cs-CZ" dirty="0"/>
              <a:t>kde MP je mezní produkt kapitálu, P je prodejní cena kapitálových statků, </a:t>
            </a:r>
          </a:p>
          <a:p>
            <a:r>
              <a:rPr lang="cs-CZ" dirty="0"/>
              <a:t>r je úroková míra a q je míra opotřebení kapitálových statků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A7CD4EB-3272-4344-A11B-28313209A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690688"/>
            <a:ext cx="5291847" cy="826851"/>
          </a:xfrm>
          <a:prstGeom prst="rect">
            <a:avLst/>
          </a:prstGeom>
        </p:spPr>
      </p:pic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CF71FD79-B764-46DA-A36C-6DD00F85CDC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2758562"/>
            <a:ext cx="5183188" cy="317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59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87307-B383-4215-A8F1-8C54DA682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27070"/>
          </a:xfrm>
        </p:spPr>
        <p:txBody>
          <a:bodyPr>
            <a:normAutofit fontScale="90000"/>
          </a:bodyPr>
          <a:lstStyle/>
          <a:p>
            <a:r>
              <a:rPr lang="cs-CZ" dirty="0"/>
              <a:t>POPTÁVKA PO </a:t>
            </a:r>
            <a:r>
              <a:rPr lang="cs-CZ" dirty="0" err="1"/>
              <a:t>ZAPŮJČITElNÝCH</a:t>
            </a:r>
            <a:r>
              <a:rPr lang="cs-CZ" dirty="0"/>
              <a:t> FONDECH</a:t>
            </a:r>
            <a:br>
              <a:rPr lang="cs-CZ" dirty="0"/>
            </a:br>
            <a:r>
              <a:rPr lang="cs-CZ" dirty="0"/>
              <a:t>(INVESTICE)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E5F1BBE-3D2B-43A0-A5FE-C06F83F78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78005"/>
            <a:ext cx="5157787" cy="1027070"/>
          </a:xfrm>
        </p:spPr>
        <p:txBody>
          <a:bodyPr>
            <a:normAutofit lnSpcReduction="10000"/>
          </a:bodyPr>
          <a:lstStyle/>
          <a:p>
            <a:r>
              <a:rPr lang="cs-CZ" b="0" dirty="0"/>
              <a:t>vztah mezi mezním produktem kapitálu a úrokovou mírou placenou za </a:t>
            </a:r>
            <a:r>
              <a:rPr lang="cs-CZ" b="0" dirty="0" err="1"/>
              <a:t>zapůjčitelné</a:t>
            </a:r>
            <a:r>
              <a:rPr lang="cs-CZ" b="0" dirty="0"/>
              <a:t> fondy: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A07BA87-CB4D-401D-9437-86B611D7E8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r= MP/P-q</a:t>
            </a:r>
          </a:p>
          <a:p>
            <a:r>
              <a:rPr lang="pl-PL" dirty="0"/>
              <a:t>Poptávka po zapůjčitelných fondech je odvozena od poptávky po kapitálových </a:t>
            </a:r>
            <a:r>
              <a:rPr lang="cs-CZ" dirty="0"/>
              <a:t>statcích. </a:t>
            </a:r>
          </a:p>
          <a:p>
            <a:r>
              <a:rPr lang="cs-CZ" dirty="0"/>
              <a:t>Úrok, který jsou ochotny platit za </a:t>
            </a:r>
            <a:r>
              <a:rPr lang="cs-CZ" dirty="0" err="1"/>
              <a:t>zapůjčitelné</a:t>
            </a:r>
            <a:r>
              <a:rPr lang="cs-CZ" dirty="0"/>
              <a:t> fondy, závisí na mezním produktu kapitálových statků.</a:t>
            </a:r>
          </a:p>
          <a:p>
            <a:r>
              <a:rPr lang="cs-CZ" dirty="0"/>
              <a:t>funkce poptávky po </a:t>
            </a:r>
            <a:r>
              <a:rPr lang="cs-CZ" dirty="0" err="1"/>
              <a:t>zapůjčitelných</a:t>
            </a:r>
            <a:r>
              <a:rPr lang="cs-CZ" dirty="0"/>
              <a:t> fondech má také klesající průběh. Čím více kapitálových statků firmy používají, tím nižší je jejich mezní produkt. Proto firmy poptávají více </a:t>
            </a:r>
            <a:r>
              <a:rPr lang="cs-CZ" dirty="0" err="1"/>
              <a:t>zapůjčitelných</a:t>
            </a:r>
            <a:r>
              <a:rPr lang="cs-CZ" dirty="0"/>
              <a:t> fondů jen při nižší úrokové míře.</a:t>
            </a:r>
          </a:p>
          <a:p>
            <a:r>
              <a:rPr lang="cs-CZ" dirty="0"/>
              <a:t>Poptávka po </a:t>
            </a:r>
            <a:r>
              <a:rPr lang="cs-CZ" dirty="0" err="1"/>
              <a:t>zapůjčitelných</a:t>
            </a:r>
            <a:r>
              <a:rPr lang="cs-CZ" dirty="0"/>
              <a:t> fondech přitom závisí na </a:t>
            </a:r>
            <a:r>
              <a:rPr lang="cs-CZ" i="1" dirty="0"/>
              <a:t>reálné </a:t>
            </a:r>
            <a:r>
              <a:rPr lang="cs-CZ" dirty="0"/>
              <a:t>úrokové míře.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DC9E099-1E3F-4A53-9929-E6816A68E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28584"/>
            <a:ext cx="5183188" cy="1376491"/>
          </a:xfrm>
        </p:spPr>
        <p:txBody>
          <a:bodyPr>
            <a:normAutofit lnSpcReduction="10000"/>
          </a:bodyPr>
          <a:lstStyle/>
          <a:p>
            <a:r>
              <a:rPr lang="cs-CZ" b="0" dirty="0"/>
              <a:t>Graf ukazuje, že poptávka po </a:t>
            </a:r>
            <a:r>
              <a:rPr lang="cs-CZ" b="0" dirty="0" err="1"/>
              <a:t>zapůjčitelných</a:t>
            </a:r>
            <a:r>
              <a:rPr lang="cs-CZ" b="0" dirty="0"/>
              <a:t> fondech je odvozena od poptávky po kapitálových statcích a je rovněž klesající funkcí úrokové míry.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A77FEDDC-B9FE-4F52-8022-88D00766567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223688" y="2505075"/>
            <a:ext cx="5080211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283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FE98D-A80B-4703-A248-AB61134E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TRH </a:t>
            </a:r>
            <a:r>
              <a:rPr lang="cs-CZ" dirty="0"/>
              <a:t>ZAPOJČITELNÝCH </a:t>
            </a:r>
            <a:r>
              <a:rPr lang="cs-CZ" b="1" dirty="0"/>
              <a:t>FONDO (TRH KAPITÁLU)</a:t>
            </a:r>
            <a:endParaRPr lang="cs-CZ" dirty="0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1B765A9-ED51-473C-99C0-DACB348E3E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Trh </a:t>
            </a:r>
            <a:r>
              <a:rPr lang="cs-CZ" dirty="0" err="1"/>
              <a:t>zapůjčítelných</a:t>
            </a:r>
            <a:r>
              <a:rPr lang="cs-CZ" dirty="0"/>
              <a:t> fondů přeměňuje úspory v investice. Převádí </a:t>
            </a:r>
            <a:r>
              <a:rPr lang="cs-CZ" dirty="0" err="1"/>
              <a:t>zapůjčitelné</a:t>
            </a:r>
            <a:r>
              <a:rPr lang="cs-CZ" dirty="0"/>
              <a:t> fondy z rukou těch, kdo spoří, do rukou těch, kdo mají investiční příležitostí.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36BC57D-C25D-4C37-9ACD-84D08460A1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nabídka </a:t>
            </a:r>
            <a:r>
              <a:rPr lang="cs-CZ" dirty="0" err="1"/>
              <a:t>zapůjčitetelných</a:t>
            </a:r>
            <a:r>
              <a:rPr lang="cs-CZ" dirty="0"/>
              <a:t> fondů (úspory) je určena mírou časové preference lidí, kteří spoří. </a:t>
            </a:r>
          </a:p>
          <a:p>
            <a:r>
              <a:rPr lang="cs-CZ" dirty="0"/>
              <a:t> Poptávka po </a:t>
            </a:r>
            <a:r>
              <a:rPr lang="cs-CZ" dirty="0" err="1"/>
              <a:t>zapůjčítelných</a:t>
            </a:r>
            <a:r>
              <a:rPr lang="cs-CZ" dirty="0"/>
              <a:t> fondech (investice) je určena mezní produktivitou kapitálu, který si firmy za </a:t>
            </a:r>
            <a:r>
              <a:rPr lang="cs-CZ" dirty="0" err="1"/>
              <a:t>zapůjčítelné</a:t>
            </a:r>
            <a:r>
              <a:rPr lang="cs-CZ" dirty="0"/>
              <a:t> fondy pořizují. </a:t>
            </a:r>
          </a:p>
          <a:p>
            <a:r>
              <a:rPr lang="cs-CZ" dirty="0"/>
              <a:t>Rovnováha tohoto trhu je v bodě E, kde se velikost úspor rovná velikosti investic. Jak vidíte, úspory jsou proinvestovány,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3BE30BA-4281-4F6E-BABF-B96FB146F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0" dirty="0"/>
              <a:t>Trh </a:t>
            </a:r>
            <a:r>
              <a:rPr lang="cs-CZ" b="0" dirty="0" err="1"/>
              <a:t>zapůjčitelných</a:t>
            </a:r>
            <a:r>
              <a:rPr lang="cs-CZ" b="0" dirty="0"/>
              <a:t> fondů je v rovnováze, když se poptávka po </a:t>
            </a:r>
            <a:r>
              <a:rPr lang="cs-CZ" b="0" dirty="0" err="1"/>
              <a:t>zapůjčitelných</a:t>
            </a:r>
            <a:r>
              <a:rPr lang="cs-CZ" b="0" dirty="0"/>
              <a:t> fondech (úspory) rovná nabídce </a:t>
            </a:r>
            <a:r>
              <a:rPr lang="cs-CZ" b="0" dirty="0" err="1"/>
              <a:t>zapůjčitelných</a:t>
            </a:r>
            <a:r>
              <a:rPr lang="cs-CZ" b="0" dirty="0"/>
              <a:t> fondů (investicím).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7174FB83-68E3-488D-BD62-B2DEA33F16E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838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65F37-F982-45B4-ACD5-73BCF536A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Hospodářská deprese trh kapitálu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5A0E6BE-D258-4A72-8CB5-0D5C7D4A07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Hospodářská expanze - Za hospodářské expanze rostou investice. tedy i poptávka po </a:t>
            </a:r>
            <a:r>
              <a:rPr lang="cs-CZ" dirty="0" err="1"/>
              <a:t>zapůjčítelných</a:t>
            </a:r>
            <a:r>
              <a:rPr lang="cs-CZ" dirty="0"/>
              <a:t> fondech.</a:t>
            </a:r>
          </a:p>
        </p:txBody>
      </p:sp>
      <p:pic>
        <p:nvPicPr>
          <p:cNvPr id="8" name="Zástupný symbol pro obsah 7">
            <a:extLst>
              <a:ext uri="{FF2B5EF4-FFF2-40B4-BE49-F238E27FC236}">
                <a16:creationId xmlns:a16="http://schemas.microsoft.com/office/drawing/2014/main" id="{7372DD4A-E3C6-4BB1-AA3D-C3DD1BBC8E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94513" y="2505075"/>
            <a:ext cx="4848337" cy="3684588"/>
          </a:xfrm>
          <a:prstGeom prst="rect">
            <a:avLst/>
          </a:prstGeom>
        </p:spPr>
      </p:pic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14F0B1E-B610-4DEB-A12B-C4DDD33B2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Hospodářská deprese - Za hospodářské deprese klesají investice, tedy i poptávka po </a:t>
            </a:r>
            <a:r>
              <a:rPr lang="cs-CZ" dirty="0" err="1"/>
              <a:t>zapůjčitelných</a:t>
            </a:r>
            <a:r>
              <a:rPr lang="cs-CZ" dirty="0"/>
              <a:t> fondech.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961A0AC0-D6DE-43CE-AAF7-F752083357C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44822" y="2505075"/>
            <a:ext cx="4637943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79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67973-8BF1-4D0E-A8FF-A0DB7D1CB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Ke změně rovnováhy na trhu kapitálu může dojít i z důvodů zvýšení rizika pro kapitál.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8448F0D-437A-4409-AEEF-D693F682BC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Země, jejichž vlády provádějí politiku, která zvyšuje riziko pro kapitál, bývají trestány "útěkem kapitálu" - přicházejí o kapitál ve prospěch zemí, kde je investování menším rizikem.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1565C42-A0EC-4ABC-A535-7EED5EE17F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0" dirty="0"/>
              <a:t>Zvýšení rizika pro kapitál snižuje investice, tedy poptávku po kapitálu. Může snížit i jeho nabídku, pokud mohou majitelé </a:t>
            </a:r>
            <a:r>
              <a:rPr lang="cs-CZ" b="0" dirty="0" err="1"/>
              <a:t>zapůjčitelných</a:t>
            </a:r>
            <a:r>
              <a:rPr lang="cs-CZ" b="0" dirty="0"/>
              <a:t> fondů. převést své peníze do zahraničí.</a:t>
            </a:r>
            <a:endParaRPr lang="cs-CZ" dirty="0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05B2BC68-EE4F-410D-86F7-1F98FB2764B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98832" y="2505075"/>
            <a:ext cx="5129923" cy="368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72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B04A9-B5D1-4341-910D-ECFB4C5F6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LIDSKÝ KAPITÁL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853BF281-94D9-4AB6-A224-79EE389F0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Vzdělání je investice, která slibuje výnos v podobě budoucího vyššího platu. Člověk, který se o této investici rozhoduje, ji porovnává s jinými investičními příležitostmi, které má. </a:t>
            </a:r>
          </a:p>
          <a:p>
            <a:r>
              <a:rPr lang="cs-CZ" dirty="0"/>
              <a:t>Pak porovnává náklady a výnosy z těchto investičních příležitostí. </a:t>
            </a:r>
          </a:p>
          <a:p>
            <a:r>
              <a:rPr lang="cs-CZ" dirty="0"/>
              <a:t>Nákladem investice do vzdělání je (mimo jiné) hlavně ušlý výdělek během studií. Výnosem investice do vzdělání je zvýšení mzdy. Proto také považujeme vzdělání za určitý druh kapitálu - nazýváme jej </a:t>
            </a:r>
            <a:r>
              <a:rPr lang="cs-CZ" i="1" dirty="0"/>
              <a:t>lidským kapitálem.</a:t>
            </a:r>
          </a:p>
          <a:p>
            <a:r>
              <a:rPr lang="cs-CZ" dirty="0"/>
              <a:t>člověk, vykonávající práci vysoké kvalifikace, nenabízí pouze jeden, nýbrž dva výrobní faktory: práci a lidský kapitál. Jeho mzda </a:t>
            </a:r>
            <a:r>
              <a:rPr lang="pl-PL" dirty="0"/>
              <a:t>obsahuje proto dva elementy, a to odměnu za práci samotnou (za fyzickou a duševní </a:t>
            </a:r>
            <a:r>
              <a:rPr lang="cs-CZ" dirty="0"/>
              <a:t>námahu) a navíc výnos z lidského kapitálu. </a:t>
            </a:r>
          </a:p>
          <a:p>
            <a:r>
              <a:rPr lang="cs-CZ" dirty="0"/>
              <a:t>Mzdové rozdíly mezi málo kvalifikovanými a více kvalifikovanými profesemi jsou tedy vlastně výnosy z lidského kapitálu - kapitálu, který má podobu (studiem nebo vyučením nahromaděných) znalostí a dovedností.</a:t>
            </a:r>
          </a:p>
        </p:txBody>
      </p:sp>
    </p:spTree>
    <p:extLst>
      <p:ext uri="{BB962C8B-B14F-4D97-AF65-F5344CB8AC3E}">
        <p14:creationId xmlns:p14="http://schemas.microsoft.com/office/powerpoint/2010/main" val="60378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562F9-4D03-485A-94A0-D2CD57EE9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KAPITÁL A INVESTICE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1B756C-D930-4375-BB05-149DD53265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na počátku vzniku kapitálu je rozhodování </a:t>
            </a:r>
            <a:r>
              <a:rPr lang="cs-CZ" dirty="0"/>
              <a:t>člověka, který volí mezi dnešní spotřebou a spotřebou v budoucnu. Rozhodne-li se odložit svou spotřebu do budoucna, je to první nutný krok ke vzniku kapitálu.</a:t>
            </a:r>
          </a:p>
          <a:p>
            <a:r>
              <a:rPr lang="cs-CZ" dirty="0"/>
              <a:t>Vznik </a:t>
            </a:r>
            <a:r>
              <a:rPr lang="cs-CZ" i="1" dirty="0"/>
              <a:t>kapitálu </a:t>
            </a:r>
            <a:r>
              <a:rPr lang="cs-CZ" dirty="0"/>
              <a:t>vyžaduje </a:t>
            </a:r>
            <a:r>
              <a:rPr lang="cs-CZ" i="1" dirty="0"/>
              <a:t>investici. </a:t>
            </a:r>
            <a:r>
              <a:rPr lang="cs-CZ" dirty="0"/>
              <a:t>Investice znamená, že se místo spotřebních statků budou vyrábět kapitálové statky. Je tudíž třeba odložit část přítomné spotřeby do budoucna. Investice do kapitálu tedy vyžaduje obětování přítomné spotřeby v zájmu zvýšení budoucí spotřeby.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28A687C2-51C1-4343-A83C-B64688F754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583253"/>
            <a:ext cx="5181600" cy="283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09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849C12-152D-4ED6-B4ED-5727962BF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teorie vzniku kapitálu (ve vztahu k úrokovým sazbám)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B88122-5209-434B-928E-F89A540F0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Klasická teorie úrokových sazeb</a:t>
            </a:r>
          </a:p>
          <a:p>
            <a:pPr lvl="1"/>
            <a:r>
              <a:rPr lang="cs-CZ" dirty="0"/>
              <a:t>Lidé preferují běžnou okamžitou spotřebu před spotřebou budoucí.</a:t>
            </a:r>
          </a:p>
          <a:p>
            <a:pPr lvl="1"/>
            <a:r>
              <a:rPr lang="cs-CZ" dirty="0"/>
              <a:t>Proto je nutné motivovat ho úrokovou sazbou, kterou budou úročeny jeho úspory.</a:t>
            </a:r>
          </a:p>
          <a:p>
            <a:r>
              <a:rPr lang="cs-CZ" b="1" dirty="0"/>
              <a:t> Úroková teorie preference likvidity</a:t>
            </a:r>
          </a:p>
          <a:p>
            <a:pPr lvl="1"/>
            <a:r>
              <a:rPr lang="cs-CZ" dirty="0"/>
              <a:t>Úrok je proto cenou, kterou je potřeba zaplatit vlastníkům peněz za to, aby se jich vzdali a vyměnili je za méně likvidní finanční (investiční) aktiva nesoucí i více rizika. </a:t>
            </a:r>
          </a:p>
          <a:p>
            <a:r>
              <a:rPr lang="cs-CZ" b="1" dirty="0"/>
              <a:t> Úroková teorie </a:t>
            </a:r>
            <a:r>
              <a:rPr lang="cs-CZ" b="1" dirty="0" err="1"/>
              <a:t>zapůjčitelných</a:t>
            </a:r>
            <a:r>
              <a:rPr lang="cs-CZ" b="1" dirty="0"/>
              <a:t> fondů</a:t>
            </a:r>
          </a:p>
          <a:p>
            <a:pPr lvl="1"/>
            <a:r>
              <a:rPr lang="cs-CZ" dirty="0"/>
              <a:t>Velikost tržních úrokových sazeb je determinována vzájemným působením dvou sil, v daném případě poptávkou po </a:t>
            </a:r>
            <a:r>
              <a:rPr lang="cs-CZ" dirty="0" err="1"/>
              <a:t>zapůjčitelných</a:t>
            </a:r>
            <a:r>
              <a:rPr lang="cs-CZ" dirty="0"/>
              <a:t> fondech a jejich nabídkou.</a:t>
            </a:r>
          </a:p>
          <a:p>
            <a:r>
              <a:rPr lang="cs-CZ" b="1" dirty="0"/>
              <a:t> Úroková teorie racionálního očekávání</a:t>
            </a:r>
          </a:p>
          <a:p>
            <a:pPr lvl="1"/>
            <a:r>
              <a:rPr lang="cs-CZ" dirty="0"/>
              <a:t>objeví-li se na finančním trhu nové informace, všichni účastníci si je ihned promítnou do svých úvah. Tím se ovšem pozmění jejich chování, což způsobí jak změny úrokových sazeb, tak i tržních cen cenných papírů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4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CC6BB-8738-427B-BDF1-CC09021D0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Trh </a:t>
            </a:r>
            <a:r>
              <a:rPr lang="cs-CZ" dirty="0" err="1"/>
              <a:t>zapůjčitelných</a:t>
            </a:r>
            <a:r>
              <a:rPr lang="cs-CZ" dirty="0"/>
              <a:t> fondů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8AB30A-6E3D-43A8-9D47-D37D183A1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Ti, kdo spoří, nemívají vždy investiční příležitosti, a proto své úspory zapůjčují těm, kdo investiční příležitosti mají.</a:t>
            </a:r>
          </a:p>
          <a:p>
            <a:r>
              <a:rPr lang="cs-CZ" dirty="0"/>
              <a:t>"akt investování" a "akt spoření" bývá většinou oddělen.</a:t>
            </a:r>
          </a:p>
          <a:p>
            <a:r>
              <a:rPr lang="cs-CZ" dirty="0"/>
              <a:t>Proto se vyvinul </a:t>
            </a:r>
            <a:r>
              <a:rPr lang="cs-CZ" i="1" dirty="0"/>
              <a:t>trh </a:t>
            </a:r>
            <a:r>
              <a:rPr lang="cs-CZ" dirty="0" err="1"/>
              <a:t>zapůjčitelných</a:t>
            </a:r>
            <a:r>
              <a:rPr lang="cs-CZ" dirty="0"/>
              <a:t> fondů, který oba tyto "akty" tvorby kapitálu spojuje.</a:t>
            </a:r>
          </a:p>
        </p:txBody>
      </p:sp>
    </p:spTree>
    <p:extLst>
      <p:ext uri="{BB962C8B-B14F-4D97-AF65-F5344CB8AC3E}">
        <p14:creationId xmlns:p14="http://schemas.microsoft.com/office/powerpoint/2010/main" val="2919783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1352F-F3CF-4C1B-9E35-0888949F8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kapitálu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D984D4-E6A9-4FCF-AA3C-8037C72F7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fixní kapitál </a:t>
            </a:r>
            <a:r>
              <a:rPr lang="cs-CZ" dirty="0"/>
              <a:t>- kapitálové statky dlouhodobého použití, jako jsou budovy, komunikace, stroje, dopravní prostředky nebo Robinsonův člun,</a:t>
            </a:r>
          </a:p>
          <a:p>
            <a:r>
              <a:rPr lang="cs-CZ" i="1" dirty="0"/>
              <a:t>zásoby </a:t>
            </a:r>
            <a:r>
              <a:rPr lang="cs-CZ" dirty="0"/>
              <a:t>- zboží na skladě, zásoby materiálu a polotovare], zásoba sušených ryb domorodého kmene,</a:t>
            </a:r>
          </a:p>
          <a:p>
            <a:r>
              <a:rPr lang="cs-CZ" i="1" dirty="0"/>
              <a:t>technologie </a:t>
            </a:r>
            <a:r>
              <a:rPr lang="cs-CZ" dirty="0"/>
              <a:t>- složité výrobní postupy, jejichž objevení vyžaduje investice do výzkumu,</a:t>
            </a:r>
          </a:p>
          <a:p>
            <a:r>
              <a:rPr lang="cs-CZ" i="1" dirty="0"/>
              <a:t>lidský kapitál </a:t>
            </a:r>
            <a:r>
              <a:rPr lang="cs-CZ" dirty="0"/>
              <a:t>- nahromaděné znalosti lidí, získané zejména studiem.</a:t>
            </a:r>
          </a:p>
        </p:txBody>
      </p:sp>
    </p:spTree>
    <p:extLst>
      <p:ext uri="{BB962C8B-B14F-4D97-AF65-F5344CB8AC3E}">
        <p14:creationId xmlns:p14="http://schemas.microsoft.com/office/powerpoint/2010/main" val="3259466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20FB5F-AFCE-463E-978D-E7AFECBD1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mezi investicí a kapitálem.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92B4BF5-ED3E-480A-AFA0-9F27750E5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5157787" cy="45085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Kapitál je stav (budov, strojů, zásob, znalostí), investice je tok, který doplňuje, popřípadě zvětšuje stav kapitálu. </a:t>
            </a:r>
          </a:p>
          <a:p>
            <a:r>
              <a:rPr lang="cs-CZ" i="1" dirty="0"/>
              <a:t>Hrubé investice </a:t>
            </a:r>
            <a:r>
              <a:rPr lang="cs-CZ" dirty="0"/>
              <a:t>jsou veškeré investice se z(na obrázku je vidíme jako "přítok vody"). Ty části použijí na obnovu opotřebovaného kapitálu a zčásti na zvětšení stavu kapitálu. A právě tu část investic, která zvětšuje stav kapitálu, nazýváme čistými </a:t>
            </a:r>
            <a:r>
              <a:rPr lang="cs-CZ" i="1" dirty="0"/>
              <a:t>investicemi.</a:t>
            </a:r>
          </a:p>
          <a:p>
            <a:r>
              <a:rPr lang="cs-CZ" b="1" i="1" dirty="0"/>
              <a:t>čisté investice =hrubé investice - opotřebení kapitálu</a:t>
            </a:r>
          </a:p>
        </p:txBody>
      </p:sp>
      <p:sp>
        <p:nvSpPr>
          <p:cNvPr id="7" name="Zástupný symbol pro text 6">
            <a:extLst>
              <a:ext uri="{FF2B5EF4-FFF2-40B4-BE49-F238E27FC236}">
                <a16:creationId xmlns:a16="http://schemas.microsoft.com/office/drawing/2014/main" id="{20F7A743-79C9-4F30-B35D-10C2F1087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Kapitál a investice - Vztah mezi kapitálem a investicemi je podobný jako vztah mezi stavem a tokem vody. Investice vytvářejí kapitál a obnovují jeho opotřebení.</a:t>
            </a: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6F00C643-B450-403A-9E4E-5A08A242730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200" y="2640208"/>
            <a:ext cx="5183188" cy="341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98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F42C5F-9A62-4DF6-8B8A-19B65326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OROK A M</a:t>
            </a:r>
            <a:r>
              <a:rPr lang="cs-CZ" dirty="0"/>
              <a:t>Í</a:t>
            </a:r>
            <a:r>
              <a:rPr lang="pt-BR" dirty="0"/>
              <a:t>RA ČASOVÉ PREFERENCE</a:t>
            </a:r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E54AE4C5-965F-45E5-88AF-05F4D4E6D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Úrok </a:t>
            </a:r>
            <a:r>
              <a:rPr lang="cs-CZ" dirty="0"/>
              <a:t>je nájemní cenou </a:t>
            </a:r>
            <a:r>
              <a:rPr lang="cs-CZ" dirty="0" err="1"/>
              <a:t>zapůjčitelných</a:t>
            </a:r>
            <a:r>
              <a:rPr lang="cs-CZ" dirty="0"/>
              <a:t> fondů.</a:t>
            </a:r>
          </a:p>
          <a:p>
            <a:r>
              <a:rPr lang="cs-CZ" dirty="0"/>
              <a:t>Lide preferují dnešní statky před budoucími statky. Této preferenci dnešních statků před budoucími statky říkáme též časová preference.</a:t>
            </a:r>
          </a:p>
          <a:p>
            <a:r>
              <a:rPr lang="cs-CZ" dirty="0"/>
              <a:t>míra časové preference udává, kolikrát oceňuje člověk dnešní statky více než statky budoucí.</a:t>
            </a:r>
          </a:p>
          <a:p>
            <a:r>
              <a:rPr lang="cs-CZ" i="1" dirty="0"/>
              <a:t>Úroková míra </a:t>
            </a:r>
            <a:r>
              <a:rPr lang="cs-CZ" dirty="0"/>
              <a:t>je určena mírou časové preference:</a:t>
            </a:r>
          </a:p>
          <a:p>
            <a:pPr marL="0" indent="0" algn="ctr">
              <a:buNone/>
            </a:pPr>
            <a:r>
              <a:rPr lang="cs-CZ" dirty="0"/>
              <a:t>1+r=A/B</a:t>
            </a:r>
          </a:p>
          <a:p>
            <a:r>
              <a:rPr lang="pt-BR" dirty="0"/>
              <a:t>kde A</a:t>
            </a:r>
            <a:r>
              <a:rPr lang="cs-CZ" dirty="0"/>
              <a:t>/</a:t>
            </a:r>
            <a:r>
              <a:rPr lang="pt-BR" dirty="0"/>
              <a:t>B je míra časové preference a r je úroková míra.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1468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0A51C-7228-4D89-B5B1-365F5B3FF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NOMINÁLNí A REÁLNÁ ÚROKOVÁ MíRA</a:t>
            </a:r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02E13A25-645F-4FA8-A43E-977A3F81E6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466335"/>
            <a:ext cx="5157787" cy="4723328"/>
          </a:xfrm>
        </p:spPr>
        <p:txBody>
          <a:bodyPr>
            <a:normAutofit/>
          </a:bodyPr>
          <a:lstStyle/>
          <a:p>
            <a:r>
              <a:rPr lang="cs-CZ" dirty="0"/>
              <a:t>rozlišujeme nominální a reálnou úrokovou míru. </a:t>
            </a:r>
          </a:p>
          <a:p>
            <a:r>
              <a:rPr lang="cs-CZ" i="1" dirty="0"/>
              <a:t>Nominální úroková míra </a:t>
            </a:r>
            <a:r>
              <a:rPr lang="cs-CZ" dirty="0"/>
              <a:t>je úroková míra placená z peněžní půjčky. </a:t>
            </a:r>
          </a:p>
          <a:p>
            <a:r>
              <a:rPr lang="cs-CZ" i="1" dirty="0"/>
              <a:t>Reálná úroková míra </a:t>
            </a:r>
            <a:r>
              <a:rPr lang="cs-CZ" dirty="0"/>
              <a:t>je očištěná od inflace.</a:t>
            </a:r>
          </a:p>
          <a:p>
            <a:r>
              <a:rPr lang="cs-CZ" i="1" dirty="0"/>
              <a:t>nominální úroková míra =reálná úroková míra + očekávaná míra inflace</a:t>
            </a: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8B151E5A-7915-40DD-B418-C837B8825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Tabulka ukazuje, že existuje jistá korelace mezi mírou inflace a nominální úrokovou mírou. Údaje jsou za rok 1997.</a:t>
            </a:r>
          </a:p>
        </p:txBody>
      </p:sp>
      <p:pic>
        <p:nvPicPr>
          <p:cNvPr id="11" name="Zástupný symbol pro obsah 10">
            <a:extLst>
              <a:ext uri="{FF2B5EF4-FFF2-40B4-BE49-F238E27FC236}">
                <a16:creationId xmlns:a16="http://schemas.microsoft.com/office/drawing/2014/main" id="{889D8D1A-D43A-472B-A876-E0C0CF9C5F2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301946" y="2630554"/>
            <a:ext cx="5103627" cy="355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875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2CC8F85-9E2D-4A08-A77D-13649619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NABíDKA</a:t>
            </a:r>
            <a:r>
              <a:rPr lang="cs-CZ" dirty="0"/>
              <a:t> ZAPŮJČITELNÝCH FONDŮ (ÚSPORY)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D846F2F6-5133-42EB-BC97-EC22BBDBB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Zapůjčitelné</a:t>
            </a:r>
            <a:r>
              <a:rPr lang="cs-CZ" dirty="0"/>
              <a:t> </a:t>
            </a:r>
            <a:r>
              <a:rPr lang="cs-CZ" i="1" dirty="0"/>
              <a:t>fondy </a:t>
            </a:r>
            <a:r>
              <a:rPr lang="cs-CZ" dirty="0"/>
              <a:t>(zápůjční kapitál) jsou úspory, které člověk (firma) nabízí k zapůjčení jinému. Mohou mít mnoho různých podob. Nejběžnější jsou </a:t>
            </a:r>
            <a:r>
              <a:rPr lang="cs-CZ" b="1" i="1" dirty="0"/>
              <a:t>bankovní </a:t>
            </a:r>
            <a:r>
              <a:rPr lang="cs-CZ" b="1" dirty="0"/>
              <a:t>půjčky.</a:t>
            </a:r>
            <a:r>
              <a:rPr lang="cs-CZ" dirty="0"/>
              <a:t> Banky shromažďují úspory lidí a firem a pak je nabízejí jako půjčky investorům.</a:t>
            </a:r>
          </a:p>
          <a:p>
            <a:r>
              <a:rPr lang="cs-CZ" dirty="0"/>
              <a:t>Jinou formou </a:t>
            </a:r>
            <a:r>
              <a:rPr lang="cs-CZ" dirty="0" err="1"/>
              <a:t>zapůjčitelných</a:t>
            </a:r>
            <a:r>
              <a:rPr lang="cs-CZ" dirty="0"/>
              <a:t> fondů jsou </a:t>
            </a:r>
            <a:r>
              <a:rPr lang="cs-CZ" b="1" i="1" dirty="0"/>
              <a:t>dluhopisy</a:t>
            </a:r>
            <a:r>
              <a:rPr lang="cs-CZ" i="1" dirty="0"/>
              <a:t>. </a:t>
            </a:r>
            <a:r>
              <a:rPr lang="cs-CZ" dirty="0"/>
              <a:t>Dluhopis je cenný papír, který je nástrojem pro vypůjčování. Slibuje svému majiteli, že mu bude vynášet úrok. Ti, kdo si chtějí vypůjčit, prodávají dluhopisy, a ti, kdo spoří, je za své úspory nakupují.</a:t>
            </a:r>
          </a:p>
        </p:txBody>
      </p:sp>
    </p:spTree>
    <p:extLst>
      <p:ext uri="{BB962C8B-B14F-4D97-AF65-F5344CB8AC3E}">
        <p14:creationId xmlns:p14="http://schemas.microsoft.com/office/powerpoint/2010/main" val="10535195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1410</Words>
  <Application>Microsoft Office PowerPoint</Application>
  <PresentationFormat>Širokoúhlá obrazovka</PresentationFormat>
  <Paragraphs>85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8. Kapitál a úrok</vt:lpstr>
      <vt:lpstr>KAPITÁL A INVESTICE</vt:lpstr>
      <vt:lpstr>Jiné teorie vzniku kapitálu (ve vztahu k úrokovým sazbám)</vt:lpstr>
      <vt:lpstr>Trh zapůjčitelných fondů</vt:lpstr>
      <vt:lpstr>Druhy kapitálu</vt:lpstr>
      <vt:lpstr>vztah mezi investicí a kapitálem. </vt:lpstr>
      <vt:lpstr>OROK A MÍRA ČASOVÉ PREFERENCE</vt:lpstr>
      <vt:lpstr>NOMINÁLNí A REÁLNÁ ÚROKOVÁ MíRA</vt:lpstr>
      <vt:lpstr>NABíDKA ZAPŮJČITELNÝCH FONDŮ (ÚSPORY)</vt:lpstr>
      <vt:lpstr>Nabídka zapůjčitelných fondů</vt:lpstr>
      <vt:lpstr>Individuální a tržní nabídka úspor</vt:lpstr>
      <vt:lpstr>Investice a úroky</vt:lpstr>
      <vt:lpstr>POPTÁVKA PO ZAPŮJČITElNÝCH FONDECH (INVESTICE)</vt:lpstr>
      <vt:lpstr>TRH ZAPOJČITELNÝCH FONDO (TRH KAPITÁLU)</vt:lpstr>
      <vt:lpstr>Hospodářská deprese trh kapitálu</vt:lpstr>
      <vt:lpstr>Ke změně rovnováhy na trhu kapitálu může dojít i z důvodů zvýšení rizika pro kapitál.</vt:lpstr>
      <vt:lpstr>LIDSKÝ KAPITÁL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Kapitál a úrok</dc:title>
  <dc:creator>Čábelková Inna</dc:creator>
  <cp:lastModifiedBy>Čábelková Inna</cp:lastModifiedBy>
  <cp:revision>32</cp:revision>
  <dcterms:created xsi:type="dcterms:W3CDTF">2020-10-12T13:02:33Z</dcterms:created>
  <dcterms:modified xsi:type="dcterms:W3CDTF">2020-10-12T15:00:36Z</dcterms:modified>
</cp:coreProperties>
</file>