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i8uBI69xRnK7I/5rDUqWpcVhyK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F70903-6FD8-46D1-B7A9-700065C8B919}">
  <a:tblStyle styleId="{89F70903-6FD8-46D1-B7A9-700065C8B91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7E9"/>
          </a:solidFill>
        </a:fill>
      </a:tcStyle>
    </a:wholeTbl>
    <a:band1H>
      <a:tcTxStyle/>
      <a:tcStyle>
        <a:fill>
          <a:solidFill>
            <a:srgbClr val="F9CDD1"/>
          </a:solidFill>
        </a:fill>
      </a:tcStyle>
    </a:band1H>
    <a:band2H>
      <a:tcTxStyle/>
    </a:band2H>
    <a:band1V>
      <a:tcTxStyle/>
      <a:tcStyle>
        <a:fill>
          <a:solidFill>
            <a:srgbClr val="F9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bg>
      <p:bgPr>
        <a:solidFill>
          <a:schemeClr val="accent1"/>
        </a:solidFill>
      </p:bgPr>
    </p:bg>
    <p:spTree>
      <p:nvGrpSpPr>
        <p:cNvPr id="15" name="Shape 15"/>
        <p:cNvGrpSpPr/>
        <p:nvPr/>
      </p:nvGrpSpPr>
      <p:grpSpPr>
        <a:xfrm>
          <a:off x="0" y="0"/>
          <a:ext cx="0" cy="0"/>
          <a:chOff x="0" y="0"/>
          <a:chExt cx="0" cy="0"/>
        </a:xfrm>
      </p:grpSpPr>
      <p:sp>
        <p:nvSpPr>
          <p:cNvPr id="16" name="Google Shape;16;p42"/>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2"/>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2"/>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p:txBody>
      </p:sp>
      <p:sp>
        <p:nvSpPr>
          <p:cNvPr id="19" name="Google Shape;19;p4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2"/>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4" name="Shape 74"/>
        <p:cNvGrpSpPr/>
        <p:nvPr/>
      </p:nvGrpSpPr>
      <p:grpSpPr>
        <a:xfrm>
          <a:off x="0" y="0"/>
          <a:ext cx="0" cy="0"/>
          <a:chOff x="0" y="0"/>
          <a:chExt cx="0" cy="0"/>
        </a:xfrm>
      </p:grpSpPr>
      <p:sp>
        <p:nvSpPr>
          <p:cNvPr id="75" name="Google Shape;75;p51"/>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 type="body"/>
          </p:nvPr>
        </p:nvSpPr>
        <p:spPr>
          <a:xfrm rot="5400000">
            <a:off x="4170426" y="-1482090"/>
            <a:ext cx="3766185" cy="1075372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77" name="Google Shape;77;p5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80" name="Shape 80"/>
        <p:cNvGrpSpPr/>
        <p:nvPr/>
      </p:nvGrpSpPr>
      <p:grpSpPr>
        <a:xfrm>
          <a:off x="0" y="0"/>
          <a:ext cx="0" cy="0"/>
          <a:chOff x="0" y="0"/>
          <a:chExt cx="0" cy="0"/>
        </a:xfrm>
      </p:grpSpPr>
      <p:sp>
        <p:nvSpPr>
          <p:cNvPr id="81" name="Google Shape;81;p52"/>
          <p:cNvSpPr txBox="1"/>
          <p:nvPr>
            <p:ph type="title"/>
          </p:nvPr>
        </p:nvSpPr>
        <p:spPr>
          <a:xfrm rot="5400000">
            <a:off x="7658100" y="1781175"/>
            <a:ext cx="4800600" cy="26289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2"/>
          <p:cNvSpPr txBox="1"/>
          <p:nvPr>
            <p:ph idx="1" type="body"/>
          </p:nvPr>
        </p:nvSpPr>
        <p:spPr>
          <a:xfrm rot="5400000">
            <a:off x="1938338" y="-452437"/>
            <a:ext cx="5400675"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83" name="Google Shape;83;p5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2"/>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3"/>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25" name="Google Shape;25;p4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3"/>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8" name="Shape 28"/>
        <p:cNvGrpSpPr/>
        <p:nvPr/>
      </p:nvGrpSpPr>
      <p:grpSpPr>
        <a:xfrm>
          <a:off x="0" y="0"/>
          <a:ext cx="0" cy="0"/>
          <a:chOff x="0" y="0"/>
          <a:chExt cx="0" cy="0"/>
        </a:xfrm>
      </p:grpSpPr>
      <p:sp>
        <p:nvSpPr>
          <p:cNvPr id="29" name="Google Shape;29;p44"/>
          <p:cNvSpPr txBox="1"/>
          <p:nvPr>
            <p:ph type="title"/>
          </p:nvPr>
        </p:nvSpPr>
        <p:spPr>
          <a:xfrm>
            <a:off x="603504" y="767419"/>
            <a:ext cx="10780776" cy="3355848"/>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accent1"/>
              </a:buClr>
              <a:buSzPts val="8800"/>
              <a:buFont typeface="Calibri"/>
              <a:buNone/>
              <a:defRPr b="0" sz="8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4"/>
          <p:cNvSpPr txBox="1"/>
          <p:nvPr>
            <p:ph idx="1" type="body"/>
          </p:nvPr>
        </p:nvSpPr>
        <p:spPr>
          <a:xfrm>
            <a:off x="667512" y="4204209"/>
            <a:ext cx="9226296"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indent="-228600" lvl="1" marL="914400" algn="l">
              <a:lnSpc>
                <a:spcPct val="85000"/>
              </a:lnSpc>
              <a:spcBef>
                <a:spcPts val="600"/>
              </a:spcBef>
              <a:spcAft>
                <a:spcPts val="0"/>
              </a:spcAft>
              <a:buClr>
                <a:srgbClr val="888888"/>
              </a:buClr>
              <a:buSzPts val="1800"/>
              <a:buNone/>
              <a:defRPr sz="1800">
                <a:solidFill>
                  <a:srgbClr val="888888"/>
                </a:solidFill>
              </a:defRPr>
            </a:lvl2pPr>
            <a:lvl3pPr indent="-228600" lvl="2" marL="1371600" algn="l">
              <a:lnSpc>
                <a:spcPct val="85000"/>
              </a:lnSpc>
              <a:spcBef>
                <a:spcPts val="600"/>
              </a:spcBef>
              <a:spcAft>
                <a:spcPts val="0"/>
              </a:spcAft>
              <a:buClr>
                <a:srgbClr val="888888"/>
              </a:buClr>
              <a:buSzPts val="1600"/>
              <a:buNone/>
              <a:defRPr sz="1600">
                <a:solidFill>
                  <a:srgbClr val="888888"/>
                </a:solidFill>
              </a:defRPr>
            </a:lvl3pPr>
            <a:lvl4pPr indent="-228600" lvl="3" marL="1828800" algn="l">
              <a:lnSpc>
                <a:spcPct val="85000"/>
              </a:lnSpc>
              <a:spcBef>
                <a:spcPts val="600"/>
              </a:spcBef>
              <a:spcAft>
                <a:spcPts val="0"/>
              </a:spcAft>
              <a:buClr>
                <a:srgbClr val="888888"/>
              </a:buClr>
              <a:buSzPts val="1400"/>
              <a:buNone/>
              <a:defRPr sz="1400">
                <a:solidFill>
                  <a:srgbClr val="888888"/>
                </a:solidFill>
              </a:defRPr>
            </a:lvl4pPr>
            <a:lvl5pPr indent="-228600" lvl="4" marL="2286000" algn="l">
              <a:lnSpc>
                <a:spcPct val="85000"/>
              </a:lnSpc>
              <a:spcBef>
                <a:spcPts val="600"/>
              </a:spcBef>
              <a:spcAft>
                <a:spcPts val="0"/>
              </a:spcAft>
              <a:buClr>
                <a:srgbClr val="888888"/>
              </a:buClr>
              <a:buSzPts val="1400"/>
              <a:buNone/>
              <a:defRPr sz="1400">
                <a:solidFill>
                  <a:srgbClr val="888888"/>
                </a:solidFill>
              </a:defRPr>
            </a:lvl5pPr>
            <a:lvl6pPr indent="-228600" lvl="5" marL="2743200" algn="l">
              <a:lnSpc>
                <a:spcPct val="85000"/>
              </a:lnSpc>
              <a:spcBef>
                <a:spcPts val="600"/>
              </a:spcBef>
              <a:spcAft>
                <a:spcPts val="0"/>
              </a:spcAft>
              <a:buClr>
                <a:srgbClr val="888888"/>
              </a:buClr>
              <a:buSzPts val="1400"/>
              <a:buNone/>
              <a:defRPr sz="1400">
                <a:solidFill>
                  <a:srgbClr val="888888"/>
                </a:solidFill>
              </a:defRPr>
            </a:lvl6pPr>
            <a:lvl7pPr indent="-228600" lvl="6" marL="3200400" algn="l">
              <a:lnSpc>
                <a:spcPct val="85000"/>
              </a:lnSpc>
              <a:spcBef>
                <a:spcPts val="600"/>
              </a:spcBef>
              <a:spcAft>
                <a:spcPts val="0"/>
              </a:spcAft>
              <a:buClr>
                <a:srgbClr val="888888"/>
              </a:buClr>
              <a:buSzPts val="1400"/>
              <a:buNone/>
              <a:defRPr sz="1400">
                <a:solidFill>
                  <a:srgbClr val="888888"/>
                </a:solidFill>
              </a:defRPr>
            </a:lvl7pPr>
            <a:lvl8pPr indent="-228600" lvl="7" marL="3657600" algn="l">
              <a:lnSpc>
                <a:spcPct val="85000"/>
              </a:lnSpc>
              <a:spcBef>
                <a:spcPts val="600"/>
              </a:spcBef>
              <a:spcAft>
                <a:spcPts val="0"/>
              </a:spcAft>
              <a:buClr>
                <a:srgbClr val="888888"/>
              </a:buClr>
              <a:buSzPts val="1400"/>
              <a:buNone/>
              <a:defRPr sz="1400">
                <a:solidFill>
                  <a:srgbClr val="888888"/>
                </a:solidFill>
              </a:defRPr>
            </a:lvl8pPr>
            <a:lvl9pPr indent="-228600" lvl="8" marL="4114800" algn="l">
              <a:lnSpc>
                <a:spcPct val="85000"/>
              </a:lnSpc>
              <a:spcBef>
                <a:spcPts val="600"/>
              </a:spcBef>
              <a:spcAft>
                <a:spcPts val="0"/>
              </a:spcAft>
              <a:buClr>
                <a:srgbClr val="888888"/>
              </a:buClr>
              <a:buSzPts val="1400"/>
              <a:buNone/>
              <a:defRPr sz="1400">
                <a:solidFill>
                  <a:srgbClr val="888888"/>
                </a:solidFill>
              </a:defRPr>
            </a:lvl9pPr>
          </a:lstStyle>
          <a:p/>
        </p:txBody>
      </p:sp>
      <p:sp>
        <p:nvSpPr>
          <p:cNvPr id="31" name="Google Shape;31;p4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4"/>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4" name="Shape 34"/>
        <p:cNvGrpSpPr/>
        <p:nvPr/>
      </p:nvGrpSpPr>
      <p:grpSpPr>
        <a:xfrm>
          <a:off x="0" y="0"/>
          <a:ext cx="0" cy="0"/>
          <a:chOff x="0" y="0"/>
          <a:chExt cx="0" cy="0"/>
        </a:xfrm>
      </p:grpSpPr>
      <p:sp>
        <p:nvSpPr>
          <p:cNvPr id="35" name="Google Shape;35;p45"/>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5"/>
          <p:cNvSpPr txBox="1"/>
          <p:nvPr>
            <p:ph idx="1" type="body"/>
          </p:nvPr>
        </p:nvSpPr>
        <p:spPr>
          <a:xfrm>
            <a:off x="676656" y="1998134"/>
            <a:ext cx="4663440" cy="3767328"/>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37" name="Google Shape;37;p45"/>
          <p:cNvSpPr txBox="1"/>
          <p:nvPr>
            <p:ph idx="2" type="body"/>
          </p:nvPr>
        </p:nvSpPr>
        <p:spPr>
          <a:xfrm>
            <a:off x="6011330" y="1998134"/>
            <a:ext cx="4663440" cy="3767328"/>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38" name="Google Shape;38;p4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5"/>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1" name="Shape 41"/>
        <p:cNvGrpSpPr/>
        <p:nvPr/>
      </p:nvGrpSpPr>
      <p:grpSpPr>
        <a:xfrm>
          <a:off x="0" y="0"/>
          <a:ext cx="0" cy="0"/>
          <a:chOff x="0" y="0"/>
          <a:chExt cx="0" cy="0"/>
        </a:xfrm>
      </p:grpSpPr>
      <p:sp>
        <p:nvSpPr>
          <p:cNvPr id="42" name="Google Shape;42;p46"/>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6"/>
          <p:cNvSpPr txBox="1"/>
          <p:nvPr>
            <p:ph idx="1" type="body"/>
          </p:nvPr>
        </p:nvSpPr>
        <p:spPr>
          <a:xfrm>
            <a:off x="676656" y="2040467"/>
            <a:ext cx="4663440" cy="723400"/>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1300"/>
              </a:spcBef>
              <a:spcAft>
                <a:spcPts val="0"/>
              </a:spcAft>
              <a:buClr>
                <a:srgbClr val="262626"/>
              </a:buClr>
              <a:buSzPts val="2200"/>
              <a:buNone/>
              <a:defRPr b="0" sz="22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4" name="Google Shape;44;p46"/>
          <p:cNvSpPr txBox="1"/>
          <p:nvPr>
            <p:ph idx="2" type="body"/>
          </p:nvPr>
        </p:nvSpPr>
        <p:spPr>
          <a:xfrm>
            <a:off x="676656" y="2753084"/>
            <a:ext cx="466344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45" name="Google Shape;45;p46"/>
          <p:cNvSpPr txBox="1"/>
          <p:nvPr>
            <p:ph idx="3" type="body"/>
          </p:nvPr>
        </p:nvSpPr>
        <p:spPr>
          <a:xfrm>
            <a:off x="6007608" y="2038435"/>
            <a:ext cx="4663440" cy="722376"/>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1300"/>
              </a:spcBef>
              <a:spcAft>
                <a:spcPts val="0"/>
              </a:spcAft>
              <a:buClr>
                <a:srgbClr val="262626"/>
              </a:buClr>
              <a:buSzPts val="2200"/>
              <a:buNone/>
              <a:defRPr b="0" sz="22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6" name="Google Shape;46;p46"/>
          <p:cNvSpPr txBox="1"/>
          <p:nvPr>
            <p:ph idx="4" type="body"/>
          </p:nvPr>
        </p:nvSpPr>
        <p:spPr>
          <a:xfrm>
            <a:off x="6007608" y="2750990"/>
            <a:ext cx="466344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47" name="Google Shape;47;p4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6"/>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50" name="Shape 50"/>
        <p:cNvGrpSpPr/>
        <p:nvPr/>
      </p:nvGrpSpPr>
      <p:grpSpPr>
        <a:xfrm>
          <a:off x="0" y="0"/>
          <a:ext cx="0" cy="0"/>
          <a:chOff x="0" y="0"/>
          <a:chExt cx="0" cy="0"/>
        </a:xfrm>
      </p:grpSpPr>
      <p:sp>
        <p:nvSpPr>
          <p:cNvPr id="51" name="Google Shape;51;p47"/>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5" name="Shape 55"/>
        <p:cNvGrpSpPr/>
        <p:nvPr/>
      </p:nvGrpSpPr>
      <p:grpSpPr>
        <a:xfrm>
          <a:off x="0" y="0"/>
          <a:ext cx="0" cy="0"/>
          <a:chOff x="0" y="0"/>
          <a:chExt cx="0" cy="0"/>
        </a:xfrm>
      </p:grpSpPr>
      <p:sp>
        <p:nvSpPr>
          <p:cNvPr id="56" name="Google Shape;56;p4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8"/>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9" name="Shape 59"/>
        <p:cNvGrpSpPr/>
        <p:nvPr/>
      </p:nvGrpSpPr>
      <p:grpSpPr>
        <a:xfrm>
          <a:off x="0" y="0"/>
          <a:ext cx="0" cy="0"/>
          <a:chOff x="0" y="0"/>
          <a:chExt cx="0" cy="0"/>
        </a:xfrm>
      </p:grpSpPr>
      <p:sp>
        <p:nvSpPr>
          <p:cNvPr id="60" name="Google Shape;60;p49"/>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9"/>
          <p:cNvSpPr txBox="1"/>
          <p:nvPr>
            <p:ph type="title"/>
          </p:nvPr>
        </p:nvSpPr>
        <p:spPr>
          <a:xfrm>
            <a:off x="8261404" y="542282"/>
            <a:ext cx="3383280" cy="192024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9"/>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rmAutofit/>
          </a:bodyPr>
          <a:lstStyle>
            <a:lvl1pPr indent="-431800" lvl="0" marL="457200" algn="l">
              <a:lnSpc>
                <a:spcPct val="85000"/>
              </a:lnSpc>
              <a:spcBef>
                <a:spcPts val="1300"/>
              </a:spcBef>
              <a:spcAft>
                <a:spcPts val="0"/>
              </a:spcAft>
              <a:buClr>
                <a:srgbClr val="262626"/>
              </a:buClr>
              <a:buSzPts val="3200"/>
              <a:buChar char=" "/>
              <a:defRPr sz="3200"/>
            </a:lvl1pPr>
            <a:lvl2pPr indent="-406400" lvl="1" marL="914400" algn="l">
              <a:lnSpc>
                <a:spcPct val="85000"/>
              </a:lnSpc>
              <a:spcBef>
                <a:spcPts val="600"/>
              </a:spcBef>
              <a:spcAft>
                <a:spcPts val="0"/>
              </a:spcAft>
              <a:buClr>
                <a:srgbClr val="262626"/>
              </a:buClr>
              <a:buSzPts val="2800"/>
              <a:buChar char=" "/>
              <a:defRPr sz="2800"/>
            </a:lvl2pPr>
            <a:lvl3pPr indent="-381000" lvl="2" marL="1371600" algn="l">
              <a:lnSpc>
                <a:spcPct val="85000"/>
              </a:lnSpc>
              <a:spcBef>
                <a:spcPts val="600"/>
              </a:spcBef>
              <a:spcAft>
                <a:spcPts val="0"/>
              </a:spcAft>
              <a:buClr>
                <a:srgbClr val="262626"/>
              </a:buClr>
              <a:buSzPts val="2400"/>
              <a:buChar char=" "/>
              <a:defRPr sz="2400"/>
            </a:lvl3pPr>
            <a:lvl4pPr indent="-355600" lvl="3" marL="1828800" algn="l">
              <a:lnSpc>
                <a:spcPct val="85000"/>
              </a:lnSpc>
              <a:spcBef>
                <a:spcPts val="600"/>
              </a:spcBef>
              <a:spcAft>
                <a:spcPts val="0"/>
              </a:spcAft>
              <a:buClr>
                <a:srgbClr val="262626"/>
              </a:buClr>
              <a:buSzPts val="2000"/>
              <a:buChar char=" "/>
              <a:defRPr sz="2000"/>
            </a:lvl4pPr>
            <a:lvl5pPr indent="-355600" lvl="4" marL="2286000" algn="l">
              <a:lnSpc>
                <a:spcPct val="85000"/>
              </a:lnSpc>
              <a:spcBef>
                <a:spcPts val="600"/>
              </a:spcBef>
              <a:spcAft>
                <a:spcPts val="0"/>
              </a:spcAft>
              <a:buClr>
                <a:srgbClr val="262626"/>
              </a:buClr>
              <a:buSzPts val="2000"/>
              <a:buChar char=" "/>
              <a:defRPr sz="2000"/>
            </a:lvl5pPr>
            <a:lvl6pPr indent="-355600" lvl="5" marL="2743200" algn="l">
              <a:lnSpc>
                <a:spcPct val="85000"/>
              </a:lnSpc>
              <a:spcBef>
                <a:spcPts val="600"/>
              </a:spcBef>
              <a:spcAft>
                <a:spcPts val="0"/>
              </a:spcAft>
              <a:buClr>
                <a:srgbClr val="262626"/>
              </a:buClr>
              <a:buSzPts val="2000"/>
              <a:buChar char=" "/>
              <a:defRPr sz="2000"/>
            </a:lvl6pPr>
            <a:lvl7pPr indent="-355600" lvl="6" marL="3200400" algn="l">
              <a:lnSpc>
                <a:spcPct val="85000"/>
              </a:lnSpc>
              <a:spcBef>
                <a:spcPts val="600"/>
              </a:spcBef>
              <a:spcAft>
                <a:spcPts val="0"/>
              </a:spcAft>
              <a:buClr>
                <a:srgbClr val="262626"/>
              </a:buClr>
              <a:buSzPts val="2000"/>
              <a:buChar char=" "/>
              <a:defRPr sz="2000"/>
            </a:lvl7pPr>
            <a:lvl8pPr indent="-355600" lvl="7" marL="3657600" algn="l">
              <a:lnSpc>
                <a:spcPct val="85000"/>
              </a:lnSpc>
              <a:spcBef>
                <a:spcPts val="600"/>
              </a:spcBef>
              <a:spcAft>
                <a:spcPts val="0"/>
              </a:spcAft>
              <a:buClr>
                <a:srgbClr val="262626"/>
              </a:buClr>
              <a:buSzPts val="2000"/>
              <a:buChar char=" "/>
              <a:defRPr sz="2000"/>
            </a:lvl8pPr>
            <a:lvl9pPr indent="-355600" lvl="8" marL="4114800" algn="l">
              <a:lnSpc>
                <a:spcPct val="85000"/>
              </a:lnSpc>
              <a:spcBef>
                <a:spcPts val="600"/>
              </a:spcBef>
              <a:spcAft>
                <a:spcPts val="0"/>
              </a:spcAft>
              <a:buClr>
                <a:srgbClr val="262626"/>
              </a:buClr>
              <a:buSzPts val="2000"/>
              <a:buChar char=" "/>
              <a:defRPr sz="2000"/>
            </a:lvl9pPr>
          </a:lstStyle>
          <a:p/>
        </p:txBody>
      </p:sp>
      <p:sp>
        <p:nvSpPr>
          <p:cNvPr id="63" name="Google Shape;63;p49"/>
          <p:cNvSpPr txBox="1"/>
          <p:nvPr>
            <p:ph idx="2" type="body"/>
          </p:nvPr>
        </p:nvSpPr>
        <p:spPr>
          <a:xfrm>
            <a:off x="8275982" y="2511813"/>
            <a:ext cx="3398520" cy="3126987"/>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200"/>
              </a:spcBef>
              <a:spcAft>
                <a:spcPts val="0"/>
              </a:spcAft>
              <a:buClr>
                <a:srgbClr val="262626"/>
              </a:buClr>
              <a:buSzPts val="1800"/>
              <a:buFont typeface="Calibri"/>
              <a:buNone/>
              <a:defRPr sz="1800">
                <a:solidFill>
                  <a:srgbClr val="262626"/>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64" name="Google Shape;64;p4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9"/>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bg>
      <p:bgPr>
        <a:solidFill>
          <a:schemeClr val="accent1"/>
        </a:solidFill>
      </p:bgPr>
    </p:bg>
    <p:spTree>
      <p:nvGrpSpPr>
        <p:cNvPr id="67" name="Shape 67"/>
        <p:cNvGrpSpPr/>
        <p:nvPr/>
      </p:nvGrpSpPr>
      <p:grpSpPr>
        <a:xfrm>
          <a:off x="0" y="0"/>
          <a:ext cx="0" cy="0"/>
          <a:chOff x="0" y="0"/>
          <a:chExt cx="0" cy="0"/>
        </a:xfrm>
      </p:grpSpPr>
      <p:sp>
        <p:nvSpPr>
          <p:cNvPr id="68" name="Google Shape;68;p50"/>
          <p:cNvSpPr txBox="1"/>
          <p:nvPr>
            <p:ph type="title"/>
          </p:nvPr>
        </p:nvSpPr>
        <p:spPr>
          <a:xfrm>
            <a:off x="649224" y="5418667"/>
            <a:ext cx="10780776" cy="613283"/>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200"/>
              <a:buFont typeface="Calibri"/>
              <a:buNone/>
              <a:defRPr b="0"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0"/>
          <p:cNvSpPr/>
          <p:nvPr>
            <p:ph idx="2" type="pic"/>
          </p:nvPr>
        </p:nvSpPr>
        <p:spPr>
          <a:xfrm>
            <a:off x="0" y="0"/>
            <a:ext cx="12192000" cy="5330952"/>
          </a:xfrm>
          <a:prstGeom prst="rect">
            <a:avLst/>
          </a:prstGeom>
          <a:solidFill>
            <a:srgbClr val="FCD6DE"/>
          </a:solidFill>
          <a:ln>
            <a:noFill/>
          </a:ln>
        </p:spPr>
      </p:sp>
      <p:sp>
        <p:nvSpPr>
          <p:cNvPr id="70" name="Google Shape;70;p50"/>
          <p:cNvSpPr txBox="1"/>
          <p:nvPr>
            <p:ph idx="1" type="body"/>
          </p:nvPr>
        </p:nvSpPr>
        <p:spPr>
          <a:xfrm>
            <a:off x="676656" y="5909735"/>
            <a:ext cx="9229344" cy="533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00"/>
              </a:spcBef>
              <a:spcAft>
                <a:spcPts val="0"/>
              </a:spcAft>
              <a:buClr>
                <a:srgbClr val="262626"/>
              </a:buClr>
              <a:buSzPts val="1400"/>
              <a:buNone/>
              <a:defRPr sz="1400">
                <a:solidFill>
                  <a:srgbClr val="262626"/>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71" name="Google Shape;71;p5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1"/>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12" name="Google Shape;12;p4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publi.cz/books/462/index.html?secured=false#07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9" name="Shape 89"/>
        <p:cNvGrpSpPr/>
        <p:nvPr/>
      </p:nvGrpSpPr>
      <p:grpSpPr>
        <a:xfrm>
          <a:off x="0" y="0"/>
          <a:ext cx="0" cy="0"/>
          <a:chOff x="0" y="0"/>
          <a:chExt cx="0" cy="0"/>
        </a:xfrm>
      </p:grpSpPr>
      <p:pic>
        <p:nvPicPr>
          <p:cNvPr descr="Obsah obrázku ohňostroj&#10;&#10;Popis byl vytvořen automaticky" id="90" name="Google Shape;90;p1"/>
          <p:cNvPicPr preferRelativeResize="0"/>
          <p:nvPr/>
        </p:nvPicPr>
        <p:blipFill rotWithShape="1">
          <a:blip r:embed="rId3">
            <a:alphaModFix amt="25000"/>
          </a:blip>
          <a:srcRect b="0" l="0" r="0" t="19643"/>
          <a:stretch/>
        </p:blipFill>
        <p:spPr>
          <a:xfrm>
            <a:off x="20" y="10"/>
            <a:ext cx="12191980" cy="6857990"/>
          </a:xfrm>
          <a:prstGeom prst="rect">
            <a:avLst/>
          </a:prstGeom>
          <a:noFill/>
          <a:ln>
            <a:noFill/>
          </a:ln>
        </p:spPr>
      </p:pic>
      <p:sp>
        <p:nvSpPr>
          <p:cNvPr id="91" name="Google Shape;91;p1"/>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rgbClr val="FFFFFF"/>
              </a:buClr>
              <a:buSzPts val="8333"/>
              <a:buFont typeface="Calibri"/>
              <a:buNone/>
            </a:pPr>
            <a:r>
              <a:rPr lang="cs-CZ" sz="7500">
                <a:latin typeface="Calibri"/>
                <a:ea typeface="Calibri"/>
                <a:cs typeface="Calibri"/>
                <a:sym typeface="Calibri"/>
              </a:rPr>
              <a:t>Psycholingvistika</a:t>
            </a:r>
            <a:endParaRPr sz="7500">
              <a:latin typeface="Calibri"/>
              <a:ea typeface="Calibri"/>
              <a:cs typeface="Calibri"/>
              <a:sym typeface="Calibri"/>
            </a:endParaRPr>
          </a:p>
        </p:txBody>
      </p:sp>
      <p:sp>
        <p:nvSpPr>
          <p:cNvPr id="92" name="Google Shape;92;p1"/>
          <p:cNvSpPr txBox="1"/>
          <p:nvPr>
            <p:ph idx="1" type="subTitle"/>
          </p:nvPr>
        </p:nvSpPr>
        <p:spPr>
          <a:xfrm>
            <a:off x="968549" y="4846207"/>
            <a:ext cx="10417255" cy="1645920"/>
          </a:xfrm>
          <a:prstGeom prst="rect">
            <a:avLst/>
          </a:prstGeom>
          <a:noFill/>
          <a:ln>
            <a:noFill/>
          </a:ln>
        </p:spPr>
        <p:txBody>
          <a:bodyPr anchorCtr="0" anchor="t" bIns="45700" lIns="91425" spcFirstLastPara="1" rIns="91425" wrap="square" tIns="45700">
            <a:normAutofit/>
          </a:bodyPr>
          <a:lstStyle/>
          <a:p>
            <a:pPr indent="0" lvl="0" marL="0" rtl="0" algn="r">
              <a:lnSpc>
                <a:spcPct val="85000"/>
              </a:lnSpc>
              <a:spcBef>
                <a:spcPts val="0"/>
              </a:spcBef>
              <a:spcAft>
                <a:spcPts val="0"/>
              </a:spcAft>
              <a:buClr>
                <a:schemeClr val="lt1"/>
              </a:buClr>
              <a:buSzPts val="3200"/>
              <a:buNone/>
            </a:pPr>
            <a:r>
              <a:rPr lang="cs-CZ"/>
              <a:t>Zuzana Wildová</a:t>
            </a:r>
            <a:endParaRPr/>
          </a:p>
          <a:p>
            <a:pPr indent="0" lvl="0" marL="0" rtl="0" algn="r">
              <a:lnSpc>
                <a:spcPct val="85000"/>
              </a:lnSpc>
              <a:spcBef>
                <a:spcPts val="1300"/>
              </a:spcBef>
              <a:spcAft>
                <a:spcPts val="0"/>
              </a:spcAft>
              <a:buClr>
                <a:schemeClr val="lt1"/>
              </a:buClr>
              <a:buSzPts val="3200"/>
              <a:buNone/>
            </a:pPr>
            <a:r>
              <a:rPr lang="cs-CZ"/>
              <a:t>LS 2023/2024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FFFFFF"/>
              </a:buClr>
              <a:buSzPts val="8800"/>
              <a:buFont typeface="Calibri"/>
              <a:buNone/>
            </a:pPr>
            <a:r>
              <a:rPr lang="cs-CZ" sz="4800"/>
              <a:t>doc. PhDr. Pavla Chejnová, Ph.D. –  Jazykový vývoj u dítěte: </a:t>
            </a:r>
            <a:br>
              <a:rPr lang="cs-CZ" sz="4800"/>
            </a:br>
            <a:r>
              <a:rPr lang="cs-CZ" sz="4800"/>
              <a:t>https://ecuni.publi.cz/book/462-jazykovy-vyvoj-ditete</a:t>
            </a:r>
            <a:endParaRPr/>
          </a:p>
        </p:txBody>
      </p:sp>
      <p:sp>
        <p:nvSpPr>
          <p:cNvPr id="165" name="Google Shape;165;p10"/>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fontScale="85000" lnSpcReduction="10000"/>
          </a:bodyPr>
          <a:lstStyle/>
          <a:p>
            <a:pPr indent="-381000" lvl="0" marL="457200" rtl="0" algn="l">
              <a:lnSpc>
                <a:spcPct val="85000"/>
              </a:lnSpc>
              <a:spcBef>
                <a:spcPts val="1300"/>
              </a:spcBef>
              <a:spcAft>
                <a:spcPts val="0"/>
              </a:spcAft>
              <a:buClr>
                <a:schemeClr val="lt1"/>
              </a:buClr>
              <a:buSzPct val="117647"/>
              <a:buNone/>
            </a:pPr>
            <a:r>
              <a:rPr lang="cs-CZ"/>
              <a:t>Interaktivní skripta věnovaná osvojování jazyka. U každé kapitoly je uveden slovníček pojmů a doporučená literatura. V každé kapitole je sada úkolů s řešením. Postupně řešte jednotlivé úkoly. Odpovědi jsou vyhodnocovány automaticky.</a:t>
            </a:r>
            <a:endParaRPr/>
          </a:p>
          <a:p>
            <a:pPr indent="-381000" lvl="0" marL="457200" rtl="0" algn="l">
              <a:lnSpc>
                <a:spcPct val="85000"/>
              </a:lnSpc>
              <a:spcBef>
                <a:spcPts val="1300"/>
              </a:spcBef>
              <a:spcAft>
                <a:spcPts val="0"/>
              </a:spcAft>
              <a:buClr>
                <a:schemeClr val="lt1"/>
              </a:buClr>
              <a:buSzPct val="117647"/>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ph type="ctrTitle"/>
          </p:nvPr>
        </p:nvSpPr>
        <p:spPr>
          <a:xfrm>
            <a:off x="1629102" y="2558867"/>
            <a:ext cx="8933796" cy="24372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0000"/>
              </a:lnSpc>
              <a:spcBef>
                <a:spcPts val="0"/>
              </a:spcBef>
              <a:spcAft>
                <a:spcPts val="0"/>
              </a:spcAft>
              <a:buClr>
                <a:srgbClr val="FFFFFF"/>
              </a:buClr>
              <a:buSzPct val="111111"/>
              <a:buFont typeface="Calibri"/>
              <a:buNone/>
            </a:pPr>
            <a:r>
              <a:rPr b="1" lang="cs-CZ"/>
              <a:t>KONSTRUOVÁNÍ GRAMATICKÉ KOMPETENCE</a:t>
            </a:r>
            <a:br>
              <a:rPr b="1" lang="cs-CZ"/>
            </a:b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title"/>
          </p:nvPr>
        </p:nvSpPr>
        <p:spPr>
          <a:xfrm>
            <a:off x="828529" y="842819"/>
            <a:ext cx="10018713" cy="124953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b="1" lang="cs-CZ"/>
              <a:t>KONSTRUOVÁNÍ GRAMATICKÉ KOMPETENCE</a:t>
            </a:r>
            <a:br>
              <a:rPr b="1" lang="cs-CZ"/>
            </a:br>
            <a:endParaRPr b="1"/>
          </a:p>
        </p:txBody>
      </p:sp>
      <p:sp>
        <p:nvSpPr>
          <p:cNvPr id="176" name="Google Shape;176;p12"/>
          <p:cNvSpPr txBox="1"/>
          <p:nvPr>
            <p:ph idx="1" type="body"/>
          </p:nvPr>
        </p:nvSpPr>
        <p:spPr>
          <a:xfrm>
            <a:off x="969818" y="1935333"/>
            <a:ext cx="10533205" cy="3855867"/>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85000"/>
              </a:lnSpc>
              <a:spcBef>
                <a:spcPts val="1300"/>
              </a:spcBef>
              <a:spcAft>
                <a:spcPts val="0"/>
              </a:spcAft>
              <a:buClr>
                <a:srgbClr val="262626"/>
              </a:buClr>
              <a:buSzPts val="1800"/>
              <a:buChar char=" "/>
            </a:pPr>
            <a:r>
              <a:rPr lang="cs-CZ" sz="2000"/>
              <a:t>v prvních dvou letech je osvojování jazyka soustředěno hlavně na vývoj fonologického systému jazyka</a:t>
            </a:r>
            <a:endParaRPr/>
          </a:p>
          <a:p>
            <a:pPr indent="-342900" lvl="0" marL="457200" rtl="0" algn="l">
              <a:lnSpc>
                <a:spcPct val="85000"/>
              </a:lnSpc>
              <a:spcBef>
                <a:spcPts val="1300"/>
              </a:spcBef>
              <a:spcAft>
                <a:spcPts val="0"/>
              </a:spcAft>
              <a:buClr>
                <a:srgbClr val="262626"/>
              </a:buClr>
              <a:buSzPts val="1800"/>
              <a:buChar char=" "/>
            </a:pPr>
            <a:r>
              <a:rPr lang="cs-CZ" sz="2000"/>
              <a:t>ve 3. roce a později – změna zaměření v osvojování jazyka: intenzivní osvojování gramatiky jazyka (morfologický a syntaktický systém), slovní zásoba, pragmalingvistické funkce</a:t>
            </a:r>
            <a:endParaRPr/>
          </a:p>
          <a:p>
            <a:pPr indent="-342900" lvl="0" marL="457200" rtl="0" algn="l">
              <a:lnSpc>
                <a:spcPct val="85000"/>
              </a:lnSpc>
              <a:spcBef>
                <a:spcPts val="1300"/>
              </a:spcBef>
              <a:spcAft>
                <a:spcPts val="0"/>
              </a:spcAft>
              <a:buClr>
                <a:srgbClr val="262626"/>
              </a:buClr>
              <a:buSzPts val="1800"/>
              <a:buChar char=" "/>
            </a:pPr>
            <a:r>
              <a:rPr lang="cs-CZ" sz="2000"/>
              <a:t>neuvědomovaná kompetence</a:t>
            </a:r>
            <a:endParaRPr/>
          </a:p>
          <a:p>
            <a:pPr indent="-342900" lvl="0" marL="457200" rtl="0" algn="l">
              <a:lnSpc>
                <a:spcPct val="85000"/>
              </a:lnSpc>
              <a:spcBef>
                <a:spcPts val="1300"/>
              </a:spcBef>
              <a:spcAft>
                <a:spcPts val="0"/>
              </a:spcAft>
              <a:buClr>
                <a:srgbClr val="262626"/>
              </a:buClr>
              <a:buSzPts val="1800"/>
              <a:buChar char=" "/>
            </a:pPr>
            <a:r>
              <a:rPr lang="cs-CZ" sz="2000"/>
              <a:t>osvojování gramatických prostředků, ale také pravidel jejich používání</a:t>
            </a:r>
            <a:endParaRPr/>
          </a:p>
          <a:p>
            <a:pPr indent="0" lvl="0" marL="0" rtl="0" algn="l">
              <a:lnSpc>
                <a:spcPct val="85000"/>
              </a:lnSpc>
              <a:spcBef>
                <a:spcPts val="1300"/>
              </a:spcBef>
              <a:spcAft>
                <a:spcPts val="0"/>
              </a:spcAft>
              <a:buSzPts val="1800"/>
              <a:buNone/>
            </a:pPr>
            <a:r>
              <a:rPr lang="cs-CZ" sz="2000"/>
              <a:t>Např. </a:t>
            </a:r>
            <a:endParaRPr/>
          </a:p>
          <a:p>
            <a:pPr indent="-342900" lvl="1" marL="914400" rtl="0" algn="l">
              <a:lnSpc>
                <a:spcPct val="85000"/>
              </a:lnSpc>
              <a:spcBef>
                <a:spcPts val="600"/>
              </a:spcBef>
              <a:spcAft>
                <a:spcPts val="0"/>
              </a:spcAft>
              <a:buSzPts val="1800"/>
              <a:buChar char=" "/>
            </a:pPr>
            <a:r>
              <a:rPr lang="cs-CZ" sz="1800"/>
              <a:t>2;1 </a:t>
            </a:r>
            <a:r>
              <a:rPr i="1" lang="cs-CZ" sz="1800"/>
              <a:t>utek k tatimu</a:t>
            </a:r>
            <a:endParaRPr/>
          </a:p>
          <a:p>
            <a:pPr indent="-342900" lvl="1" marL="914400" rtl="0" algn="l">
              <a:lnSpc>
                <a:spcPct val="85000"/>
              </a:lnSpc>
              <a:spcBef>
                <a:spcPts val="600"/>
              </a:spcBef>
              <a:spcAft>
                <a:spcPts val="0"/>
              </a:spcAft>
              <a:buSzPts val="1800"/>
              <a:buChar char=" "/>
            </a:pPr>
            <a:r>
              <a:rPr lang="cs-CZ" sz="1800"/>
              <a:t>2;2 ½ </a:t>
            </a:r>
            <a:r>
              <a:rPr i="1" lang="cs-CZ" sz="1800"/>
              <a:t>na zem, na zemi je</a:t>
            </a:r>
            <a:endParaRPr/>
          </a:p>
          <a:p>
            <a:pPr indent="-342900" lvl="1" marL="914400" rtl="0" algn="l">
              <a:lnSpc>
                <a:spcPct val="85000"/>
              </a:lnSpc>
              <a:spcBef>
                <a:spcPts val="600"/>
              </a:spcBef>
              <a:spcAft>
                <a:spcPts val="0"/>
              </a:spcAft>
              <a:buSzPts val="1800"/>
              <a:buChar char=" "/>
            </a:pPr>
            <a:r>
              <a:rPr lang="cs-CZ" sz="1800"/>
              <a:t>2;3 ½ </a:t>
            </a:r>
            <a:r>
              <a:rPr i="1" lang="cs-CZ" sz="1800"/>
              <a:t>To je teta – to je tety </a:t>
            </a:r>
            <a:r>
              <a:rPr lang="cs-CZ" sz="1800"/>
              <a:t>(gen.)</a:t>
            </a:r>
            <a:endParaRPr/>
          </a:p>
          <a:p>
            <a:pPr indent="-342900" lvl="1" marL="914400" rtl="0" algn="l">
              <a:lnSpc>
                <a:spcPct val="85000"/>
              </a:lnSpc>
              <a:spcBef>
                <a:spcPts val="600"/>
              </a:spcBef>
              <a:spcAft>
                <a:spcPts val="0"/>
              </a:spcAft>
              <a:buSzPts val="1800"/>
              <a:buChar char=" "/>
            </a:pPr>
            <a:r>
              <a:rPr lang="cs-CZ" sz="1800"/>
              <a:t>do věku 2;4 užíval ženský rod u sloves (</a:t>
            </a:r>
            <a:r>
              <a:rPr i="1" lang="cs-CZ" sz="1800"/>
              <a:t>já jsem rozvázala</a:t>
            </a:r>
            <a:r>
              <a:rPr lang="cs-CZ" sz="1800"/>
              <a:t>) </a:t>
            </a:r>
            <a:endParaRPr/>
          </a:p>
          <a:p>
            <a:pPr indent="-228600" lvl="0" marL="457200" rtl="0" algn="l">
              <a:lnSpc>
                <a:spcPct val="85000"/>
              </a:lnSpc>
              <a:spcBef>
                <a:spcPts val="1300"/>
              </a:spcBef>
              <a:spcAft>
                <a:spcPts val="0"/>
              </a:spcAft>
              <a:buClr>
                <a:srgbClr val="262626"/>
              </a:buClr>
              <a:buSzPts val="1800"/>
              <a:buNone/>
            </a:pPr>
            <a:r>
              <a:t/>
            </a:r>
            <a:endParaRPr sz="2000"/>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Příhoda – návrh stádií gramatického vývoje (1967)</a:t>
            </a:r>
            <a:endParaRPr/>
          </a:p>
        </p:txBody>
      </p:sp>
      <p:graphicFrame>
        <p:nvGraphicFramePr>
          <p:cNvPr id="182" name="Google Shape;182;p13"/>
          <p:cNvGraphicFramePr/>
          <p:nvPr/>
        </p:nvGraphicFramePr>
        <p:xfrm>
          <a:off x="1182209" y="2475075"/>
          <a:ext cx="3000000" cy="3000000"/>
        </p:xfrm>
        <a:graphic>
          <a:graphicData uri="http://schemas.openxmlformats.org/drawingml/2006/table">
            <a:tbl>
              <a:tblPr bandRow="1" firstCol="1" firstRow="1">
                <a:noFill/>
                <a:tableStyleId>{89F70903-6FD8-46D1-B7A9-700065C8B919}</a:tableStyleId>
              </a:tblPr>
              <a:tblGrid>
                <a:gridCol w="6297600"/>
                <a:gridCol w="3530000"/>
              </a:tblGrid>
              <a:tr h="541550">
                <a:tc>
                  <a:txBody>
                    <a:bodyPr/>
                    <a:lstStyle/>
                    <a:p>
                      <a:pPr indent="0" lvl="0" marL="0" marR="0" rtl="0" algn="l">
                        <a:lnSpc>
                          <a:spcPct val="107000"/>
                        </a:lnSpc>
                        <a:spcBef>
                          <a:spcPts val="0"/>
                        </a:spcBef>
                        <a:spcAft>
                          <a:spcPts val="0"/>
                        </a:spcAft>
                        <a:buNone/>
                      </a:pPr>
                      <a:r>
                        <a:rPr lang="cs-CZ" sz="2000" u="none" cap="none" strike="noStrike"/>
                        <a:t>Stádia vývoje</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cs-CZ" sz="2000" u="none" cap="none" strike="noStrike"/>
                        <a:t>Věkové období</a:t>
                      </a:r>
                      <a:endParaRPr sz="2000" u="none" cap="none" strike="noStrike">
                        <a:latin typeface="Calibri"/>
                        <a:ea typeface="Calibri"/>
                        <a:cs typeface="Calibri"/>
                        <a:sym typeface="Calibri"/>
                      </a:endParaRPr>
                    </a:p>
                  </a:txBody>
                  <a:tcPr marT="0" marB="0" marR="68575" marL="68575"/>
                </a:tc>
              </a:tr>
              <a:tr h="541550">
                <a:tc>
                  <a:txBody>
                    <a:bodyPr/>
                    <a:lstStyle/>
                    <a:p>
                      <a:pPr indent="0" lvl="0" marL="0" marR="0" rtl="0" algn="l">
                        <a:lnSpc>
                          <a:spcPct val="107000"/>
                        </a:lnSpc>
                        <a:spcBef>
                          <a:spcPts val="0"/>
                        </a:spcBef>
                        <a:spcAft>
                          <a:spcPts val="0"/>
                        </a:spcAft>
                        <a:buNone/>
                      </a:pPr>
                      <a:r>
                        <a:rPr lang="cs-CZ" sz="2000" u="none" cap="none" strike="noStrike"/>
                        <a:t>Izolační typ řeči (bez skloňování a časování)</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cs-CZ" sz="2000" u="none" cap="none" strike="noStrike"/>
                        <a:t>1;5–1;8½ </a:t>
                      </a:r>
                      <a:endParaRPr sz="2000" u="none" cap="none" strike="noStrike">
                        <a:latin typeface="Calibri"/>
                        <a:ea typeface="Calibri"/>
                        <a:cs typeface="Calibri"/>
                        <a:sym typeface="Calibri"/>
                      </a:endParaRPr>
                    </a:p>
                  </a:txBody>
                  <a:tcPr marT="0" marB="0" marR="68575" marL="68575"/>
                </a:tc>
              </a:tr>
              <a:tr h="541550">
                <a:tc>
                  <a:txBody>
                    <a:bodyPr/>
                    <a:lstStyle/>
                    <a:p>
                      <a:pPr indent="0" lvl="0" marL="0" marR="0" rtl="0" algn="l">
                        <a:lnSpc>
                          <a:spcPct val="107000"/>
                        </a:lnSpc>
                        <a:spcBef>
                          <a:spcPts val="0"/>
                        </a:spcBef>
                        <a:spcAft>
                          <a:spcPts val="0"/>
                        </a:spcAft>
                        <a:buNone/>
                      </a:pPr>
                      <a:r>
                        <a:rPr lang="cs-CZ" sz="2000" u="none" cap="none" strike="noStrike"/>
                        <a:t>Rozšířené izolační věty (od 2 do 7 slov)</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cs-CZ" sz="2000" u="none" cap="none" strike="noStrike"/>
                        <a:t>do 2;1</a:t>
                      </a:r>
                      <a:endParaRPr sz="2000" u="none" cap="none" strike="noStrike">
                        <a:latin typeface="Calibri"/>
                        <a:ea typeface="Calibri"/>
                        <a:cs typeface="Calibri"/>
                        <a:sym typeface="Calibri"/>
                      </a:endParaRPr>
                    </a:p>
                  </a:txBody>
                  <a:tcPr marT="0" marB="0" marR="68575" marL="68575"/>
                </a:tc>
              </a:tr>
              <a:tr h="541550">
                <a:tc>
                  <a:txBody>
                    <a:bodyPr/>
                    <a:lstStyle/>
                    <a:p>
                      <a:pPr indent="0" lvl="0" marL="0" marR="0" rtl="0" algn="l">
                        <a:lnSpc>
                          <a:spcPct val="107000"/>
                        </a:lnSpc>
                        <a:spcBef>
                          <a:spcPts val="0"/>
                        </a:spcBef>
                        <a:spcAft>
                          <a:spcPts val="0"/>
                        </a:spcAft>
                        <a:buNone/>
                      </a:pPr>
                      <a:r>
                        <a:rPr lang="cs-CZ" sz="2000" u="none" cap="none" strike="noStrike"/>
                        <a:t>Flektivní typ řeči (skloňování a časování některých slov)</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cs-CZ" sz="2000" u="none" cap="none" strike="noStrike"/>
                        <a:t>2;1–2;5</a:t>
                      </a:r>
                      <a:endParaRPr sz="2000" u="none" cap="none" strike="noStrike">
                        <a:latin typeface="Calibri"/>
                        <a:ea typeface="Calibri"/>
                        <a:cs typeface="Calibri"/>
                        <a:sym typeface="Calibri"/>
                      </a:endParaRPr>
                    </a:p>
                  </a:txBody>
                  <a:tcPr marT="0" marB="0" marR="68575" marL="68575"/>
                </a:tc>
              </a:tr>
              <a:tr h="541550">
                <a:tc>
                  <a:txBody>
                    <a:bodyPr/>
                    <a:lstStyle/>
                    <a:p>
                      <a:pPr indent="0" lvl="0" marL="0" marR="0" rtl="0" algn="l">
                        <a:lnSpc>
                          <a:spcPct val="107000"/>
                        </a:lnSpc>
                        <a:spcBef>
                          <a:spcPts val="0"/>
                        </a:spcBef>
                        <a:spcAft>
                          <a:spcPts val="0"/>
                        </a:spcAft>
                        <a:buNone/>
                      </a:pPr>
                      <a:r>
                        <a:rPr lang="cs-CZ" sz="2000" u="none" cap="none" strike="noStrike"/>
                        <a:t>Zdokonalování tvaroslovné a syntaktické</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cs-CZ" sz="2000" u="none" cap="none" strike="noStrike"/>
                        <a:t>2;7–2;9 </a:t>
                      </a:r>
                      <a:endParaRPr sz="2000" u="none" cap="none" strike="noStrike">
                        <a:latin typeface="Calibri"/>
                        <a:ea typeface="Calibri"/>
                        <a:cs typeface="Calibri"/>
                        <a:sym typeface="Calibri"/>
                      </a:endParaRPr>
                    </a:p>
                  </a:txBody>
                  <a:tcPr marT="0" marB="0" marR="68575" marL="68575"/>
                </a:tc>
              </a:tr>
              <a:tr h="541550">
                <a:tc>
                  <a:txBody>
                    <a:bodyPr/>
                    <a:lstStyle/>
                    <a:p>
                      <a:pPr indent="0" lvl="0" marL="0" marR="0" rtl="0" algn="l">
                        <a:lnSpc>
                          <a:spcPct val="107000"/>
                        </a:lnSpc>
                        <a:spcBef>
                          <a:spcPts val="0"/>
                        </a:spcBef>
                        <a:spcAft>
                          <a:spcPts val="0"/>
                        </a:spcAft>
                        <a:buNone/>
                      </a:pPr>
                      <a:r>
                        <a:rPr lang="cs-CZ" sz="2000" u="none" cap="none" strike="noStrike"/>
                        <a:t>Vytváření podřadných souvětí</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cs-CZ" sz="2000" u="none" cap="none" strike="noStrike"/>
                        <a:t>2;9 a později</a:t>
                      </a:r>
                      <a:endParaRPr sz="20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Pačesová (1979): Řeč v raném dětství</a:t>
            </a:r>
            <a:endParaRPr/>
          </a:p>
        </p:txBody>
      </p:sp>
      <p:sp>
        <p:nvSpPr>
          <p:cNvPr id="188" name="Google Shape;188;p14"/>
          <p:cNvSpPr txBox="1"/>
          <p:nvPr>
            <p:ph idx="1" type="body"/>
          </p:nvPr>
        </p:nvSpPr>
        <p:spPr>
          <a:xfrm>
            <a:off x="1066800" y="1884219"/>
            <a:ext cx="10436223" cy="4287982"/>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000"/>
              <a:t>dlouhodobé sledování řeči chlapce od prvních řečových projevů do 5 let věku + sledování 100 dětí ve věku 2–6 v mateřských školách a v rodinách</a:t>
            </a:r>
            <a:endParaRPr/>
          </a:p>
          <a:p>
            <a:pPr indent="-342900" lvl="0" marL="457200" rtl="0" algn="l">
              <a:lnSpc>
                <a:spcPct val="85000"/>
              </a:lnSpc>
              <a:spcBef>
                <a:spcPts val="1300"/>
              </a:spcBef>
              <a:spcAft>
                <a:spcPts val="0"/>
              </a:spcAft>
              <a:buClr>
                <a:srgbClr val="262626"/>
              </a:buClr>
              <a:buSzPts val="1800"/>
              <a:buChar char=" "/>
            </a:pPr>
            <a:r>
              <a:rPr lang="cs-CZ" sz="2000"/>
              <a:t>komplexní popis vývoje gramatických kategorií – ojedinělý, detailní vývoj všech slovních druhů</a:t>
            </a:r>
            <a:endParaRPr/>
          </a:p>
          <a:p>
            <a:pPr indent="-342900" lvl="0" marL="457200" rtl="0" algn="l">
              <a:lnSpc>
                <a:spcPct val="85000"/>
              </a:lnSpc>
              <a:spcBef>
                <a:spcPts val="1300"/>
              </a:spcBef>
              <a:spcAft>
                <a:spcPts val="0"/>
              </a:spcAft>
              <a:buClr>
                <a:srgbClr val="262626"/>
              </a:buClr>
              <a:buSzPts val="1800"/>
              <a:buChar char=" "/>
            </a:pPr>
            <a:r>
              <a:rPr lang="cs-CZ" sz="2000"/>
              <a:t>pořadí gramatických kategorií u substantiv – rod, číslo, pád</a:t>
            </a:r>
            <a:endParaRPr/>
          </a:p>
          <a:p>
            <a:pPr indent="-342900" lvl="0" marL="457200" rtl="0" algn="l">
              <a:lnSpc>
                <a:spcPct val="85000"/>
              </a:lnSpc>
              <a:spcBef>
                <a:spcPts val="1300"/>
              </a:spcBef>
              <a:spcAft>
                <a:spcPts val="0"/>
              </a:spcAft>
              <a:buClr>
                <a:srgbClr val="262626"/>
              </a:buClr>
              <a:buSzPts val="1800"/>
              <a:buChar char=" "/>
            </a:pPr>
            <a:r>
              <a:rPr lang="cs-CZ" sz="2000"/>
              <a:t>časově poslední si děti osvojují spojky – složitá funkce – spojují větné konstrukce, ty se v předškolním věku objevují jen v omezené míře</a:t>
            </a:r>
            <a:endParaRPr/>
          </a:p>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type="title"/>
          </p:nvPr>
        </p:nvSpPr>
        <p:spPr>
          <a:xfrm>
            <a:off x="1484311" y="685801"/>
            <a:ext cx="10018713" cy="105156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Hypergeneralizace</a:t>
            </a:r>
            <a:endParaRPr/>
          </a:p>
        </p:txBody>
      </p:sp>
      <p:sp>
        <p:nvSpPr>
          <p:cNvPr id="194" name="Google Shape;194;p15"/>
          <p:cNvSpPr txBox="1"/>
          <p:nvPr>
            <p:ph idx="1" type="body"/>
          </p:nvPr>
        </p:nvSpPr>
        <p:spPr>
          <a:xfrm>
            <a:off x="1484310" y="2155371"/>
            <a:ext cx="10018713" cy="4369716"/>
          </a:xfrm>
          <a:prstGeom prst="rect">
            <a:avLst/>
          </a:prstGeom>
          <a:noFill/>
          <a:ln>
            <a:noFill/>
          </a:ln>
        </p:spPr>
        <p:txBody>
          <a:bodyPr anchorCtr="0" anchor="t" bIns="45700" lIns="91425" spcFirstLastPara="1" rIns="91425" wrap="square" tIns="45700">
            <a:normAutofit/>
          </a:bodyPr>
          <a:lstStyle/>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
        <p:nvSpPr>
          <p:cNvPr id="195" name="Google Shape;195;p15"/>
          <p:cNvSpPr txBox="1"/>
          <p:nvPr/>
        </p:nvSpPr>
        <p:spPr>
          <a:xfrm>
            <a:off x="1052945" y="1921164"/>
            <a:ext cx="9910619" cy="378565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0" i="0" lang="cs-CZ" sz="2000" u="none" cap="none" strike="noStrike">
                <a:solidFill>
                  <a:schemeClr val="dk1"/>
                </a:solidFill>
                <a:latin typeface="Arial"/>
                <a:ea typeface="Arial"/>
                <a:cs typeface="Arial"/>
                <a:sym typeface="Arial"/>
              </a:rPr>
              <a:t>dítě si osvojuje jazyk aktivně – vytváří si pravidla</a:t>
            </a:r>
            <a:endParaRPr/>
          </a:p>
          <a:p>
            <a:pPr indent="-285750" lvl="0" marL="285750" marR="0" rtl="0" algn="l">
              <a:spcBef>
                <a:spcPts val="1800"/>
              </a:spcBef>
              <a:spcAft>
                <a:spcPts val="0"/>
              </a:spcAft>
              <a:buClr>
                <a:schemeClr val="dk1"/>
              </a:buClr>
              <a:buSzPts val="2000"/>
              <a:buFont typeface="Arial"/>
              <a:buChar char="•"/>
            </a:pPr>
            <a:r>
              <a:rPr b="0" i="0" lang="cs-CZ" sz="2000" u="none" cap="none" strike="noStrike">
                <a:solidFill>
                  <a:schemeClr val="dk1"/>
                </a:solidFill>
                <a:latin typeface="Arial"/>
                <a:ea typeface="Arial"/>
                <a:cs typeface="Arial"/>
                <a:sym typeface="Arial"/>
              </a:rPr>
              <a:t>pravidla generalizuje</a:t>
            </a:r>
            <a:endParaRPr/>
          </a:p>
          <a:p>
            <a:pPr indent="-285750" lvl="0" marL="285750" marR="0" rtl="0" algn="l">
              <a:spcBef>
                <a:spcPts val="1800"/>
              </a:spcBef>
              <a:spcAft>
                <a:spcPts val="0"/>
              </a:spcAft>
              <a:buClr>
                <a:schemeClr val="dk1"/>
              </a:buClr>
              <a:buSzPts val="2000"/>
              <a:buFont typeface="Arial"/>
              <a:buChar char="•"/>
            </a:pPr>
            <a:r>
              <a:rPr b="0" i="0" lang="cs-CZ" sz="2000" u="none" cap="none" strike="noStrike">
                <a:solidFill>
                  <a:schemeClr val="dk1"/>
                </a:solidFill>
                <a:latin typeface="Arial"/>
                <a:ea typeface="Arial"/>
                <a:cs typeface="Arial"/>
                <a:sym typeface="Arial"/>
              </a:rPr>
              <a:t>aplikuje nezřídka i nesystémově, např. v AJ analogie pravidelný tvar he goed místo he went, pravidelný plurál mouses místo mice, v ČJ pudla od půjde místo šla</a:t>
            </a:r>
            <a:endParaRPr/>
          </a:p>
          <a:p>
            <a:pPr indent="-285750" lvl="0" marL="285750" marR="0" rtl="0" algn="l">
              <a:spcBef>
                <a:spcPts val="1800"/>
              </a:spcBef>
              <a:spcAft>
                <a:spcPts val="0"/>
              </a:spcAft>
              <a:buClr>
                <a:schemeClr val="dk1"/>
              </a:buClr>
              <a:buSzPts val="2000"/>
              <a:buFont typeface="Arial"/>
              <a:buChar char="•"/>
            </a:pPr>
            <a:r>
              <a:rPr b="0" i="0" lang="cs-CZ" sz="2000" u="none" cap="none" strike="noStrike">
                <a:solidFill>
                  <a:schemeClr val="dk1"/>
                </a:solidFill>
                <a:latin typeface="Arial"/>
                <a:ea typeface="Arial"/>
                <a:cs typeface="Arial"/>
                <a:sym typeface="Arial"/>
              </a:rPr>
              <a:t>není to narušený vývoj, pouze to ukazuje na aktivní osvojování jazyka a vytváření pravidel</a:t>
            </a:r>
            <a:endParaRPr/>
          </a:p>
          <a:p>
            <a:pPr indent="-285750" lvl="0" marL="285750" marR="0" rtl="0" algn="l">
              <a:spcBef>
                <a:spcPts val="1800"/>
              </a:spcBef>
              <a:spcAft>
                <a:spcPts val="0"/>
              </a:spcAft>
              <a:buClr>
                <a:schemeClr val="dk1"/>
              </a:buClr>
              <a:buSzPts val="2000"/>
              <a:buFont typeface="Arial"/>
              <a:buChar char="•"/>
            </a:pPr>
            <a:r>
              <a:rPr b="0" i="0" lang="cs-CZ" sz="2000" u="none" cap="none" strike="noStrike">
                <a:solidFill>
                  <a:schemeClr val="dk1"/>
                </a:solidFill>
                <a:latin typeface="Arial"/>
                <a:ea typeface="Arial"/>
                <a:cs typeface="Arial"/>
                <a:sym typeface="Arial"/>
              </a:rPr>
              <a:t>odchylky od řeči dospělých v různých jazycích nejsou náhodné, ale řízené určitými pravidly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FFFFFF"/>
              </a:buClr>
              <a:buSzPts val="8800"/>
              <a:buFont typeface="Calibri"/>
              <a:buNone/>
            </a:pPr>
            <a:r>
              <a:rPr b="1" lang="cs-CZ"/>
              <a:t>FÁZE JAZYKOVÉ AKVIZICE</a:t>
            </a:r>
            <a:endParaRPr/>
          </a:p>
        </p:txBody>
      </p:sp>
      <p:sp>
        <p:nvSpPr>
          <p:cNvPr id="201" name="Google Shape;201;p16"/>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a:bodyPr>
          <a:lstStyle/>
          <a:p>
            <a:pPr indent="-381000" lvl="0" marL="457200" rtl="0" algn="l">
              <a:lnSpc>
                <a:spcPct val="85000"/>
              </a:lnSpc>
              <a:spcBef>
                <a:spcPts val="1300"/>
              </a:spcBef>
              <a:spcAft>
                <a:spcPts val="0"/>
              </a:spcAft>
              <a:buClr>
                <a:schemeClr val="lt1"/>
              </a:buClr>
              <a:buSzPts val="32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932875" y="437125"/>
            <a:ext cx="10782300" cy="1129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b="1" lang="cs-CZ"/>
              <a:t>OSVOJOVÁNÍ GRAMATICKÝCH KATEGORIÍ</a:t>
            </a:r>
            <a:endParaRPr/>
          </a:p>
        </p:txBody>
      </p:sp>
      <p:sp>
        <p:nvSpPr>
          <p:cNvPr id="207" name="Google Shape;207;p17"/>
          <p:cNvSpPr txBox="1"/>
          <p:nvPr>
            <p:ph idx="1" type="body"/>
          </p:nvPr>
        </p:nvSpPr>
        <p:spPr>
          <a:xfrm>
            <a:off x="932874" y="1644072"/>
            <a:ext cx="10570150" cy="4599709"/>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600"/>
              </a:spcBef>
              <a:spcAft>
                <a:spcPts val="0"/>
              </a:spcAft>
              <a:buSzPts val="1800"/>
              <a:buChar char=" "/>
            </a:pPr>
            <a:r>
              <a:rPr lang="cs-CZ" sz="1700"/>
              <a:t>může se u dětí lišit až o několik měsíců </a:t>
            </a:r>
            <a:endParaRPr/>
          </a:p>
          <a:p>
            <a:pPr indent="-342900" lvl="0" marL="457200" rtl="0" algn="l">
              <a:lnSpc>
                <a:spcPct val="85000"/>
              </a:lnSpc>
              <a:spcBef>
                <a:spcPts val="600"/>
              </a:spcBef>
              <a:spcAft>
                <a:spcPts val="0"/>
              </a:spcAft>
              <a:buSzPts val="1800"/>
              <a:buChar char=" "/>
            </a:pPr>
            <a:r>
              <a:rPr lang="cs-CZ" sz="1700"/>
              <a:t>dívky jsou zpravidla o něco rychlejší, sled kroků je však identický</a:t>
            </a:r>
            <a:endParaRPr/>
          </a:p>
          <a:p>
            <a:pPr indent="-342900" lvl="0" marL="457200" rtl="0" algn="l">
              <a:lnSpc>
                <a:spcPct val="85000"/>
              </a:lnSpc>
              <a:spcBef>
                <a:spcPts val="600"/>
              </a:spcBef>
              <a:spcAft>
                <a:spcPts val="0"/>
              </a:spcAft>
              <a:buSzPts val="1800"/>
              <a:buChar char=" "/>
            </a:pPr>
            <a:r>
              <a:rPr lang="cs-CZ" sz="1700"/>
              <a:t>v osvojování morfologie je možné sledovat stádia:</a:t>
            </a:r>
            <a:endParaRPr/>
          </a:p>
          <a:p>
            <a:pPr indent="-228600" lvl="0" marL="457200" rtl="0" algn="l">
              <a:lnSpc>
                <a:spcPct val="85000"/>
              </a:lnSpc>
              <a:spcBef>
                <a:spcPts val="600"/>
              </a:spcBef>
              <a:spcAft>
                <a:spcPts val="0"/>
              </a:spcAft>
              <a:buSzPts val="1800"/>
              <a:buNone/>
            </a:pPr>
            <a:r>
              <a:t/>
            </a:r>
            <a:endParaRPr sz="1700"/>
          </a:p>
          <a:p>
            <a:pPr indent="-457200" lvl="0" marL="457200" rtl="0" algn="l">
              <a:lnSpc>
                <a:spcPct val="85000"/>
              </a:lnSpc>
              <a:spcBef>
                <a:spcPts val="600"/>
              </a:spcBef>
              <a:spcAft>
                <a:spcPts val="0"/>
              </a:spcAft>
              <a:buSzPts val="1800"/>
              <a:buFont typeface="Arial"/>
              <a:buAutoNum type="arabicPeriod"/>
            </a:pPr>
            <a:r>
              <a:rPr lang="cs-CZ" sz="1700">
                <a:solidFill>
                  <a:srgbClr val="7030A0"/>
                </a:solidFill>
              </a:rPr>
              <a:t>období pre-morfologické</a:t>
            </a:r>
            <a:endParaRPr/>
          </a:p>
          <a:p>
            <a:pPr indent="-342900" lvl="1" marL="914400" rtl="0" algn="l">
              <a:lnSpc>
                <a:spcPct val="85000"/>
              </a:lnSpc>
              <a:spcBef>
                <a:spcPts val="600"/>
              </a:spcBef>
              <a:spcAft>
                <a:spcPts val="0"/>
              </a:spcAft>
              <a:buSzPts val="1800"/>
              <a:buChar char=" "/>
            </a:pPr>
            <a:r>
              <a:rPr lang="cs-CZ" sz="1500"/>
              <a:t>dítě ještě neužívá morfologické kategorie</a:t>
            </a:r>
            <a:endParaRPr/>
          </a:p>
          <a:p>
            <a:pPr indent="-342900" lvl="1" marL="914400" rtl="0" algn="l">
              <a:lnSpc>
                <a:spcPct val="85000"/>
              </a:lnSpc>
              <a:spcBef>
                <a:spcPts val="600"/>
              </a:spcBef>
              <a:spcAft>
                <a:spcPts val="0"/>
              </a:spcAft>
              <a:buSzPts val="1800"/>
              <a:buChar char=" "/>
            </a:pPr>
            <a:r>
              <a:rPr lang="cs-CZ" sz="1500"/>
              <a:t>většina slov se vyskytuje pouze v jedné formě: u substantiv – 1. p. jednotného čísla, u sloves – 3. os. jednotného čísla nebo infinitiv</a:t>
            </a:r>
            <a:endParaRPr/>
          </a:p>
          <a:p>
            <a:pPr indent="-457200" lvl="0" marL="457200" rtl="0" algn="l">
              <a:lnSpc>
                <a:spcPct val="85000"/>
              </a:lnSpc>
              <a:spcBef>
                <a:spcPts val="600"/>
              </a:spcBef>
              <a:spcAft>
                <a:spcPts val="0"/>
              </a:spcAft>
              <a:buSzPts val="1800"/>
              <a:buFont typeface="Arial"/>
              <a:buAutoNum type="arabicPeriod"/>
            </a:pPr>
            <a:r>
              <a:rPr lang="cs-CZ" sz="1700">
                <a:solidFill>
                  <a:srgbClr val="7030A0"/>
                </a:solidFill>
              </a:rPr>
              <a:t>období protomorfologické</a:t>
            </a:r>
            <a:endParaRPr sz="1700">
              <a:solidFill>
                <a:srgbClr val="7030A0"/>
              </a:solidFill>
            </a:endParaRPr>
          </a:p>
          <a:p>
            <a:pPr indent="-342900" lvl="1" marL="914400" rtl="0" algn="l">
              <a:lnSpc>
                <a:spcPct val="85000"/>
              </a:lnSpc>
              <a:spcBef>
                <a:spcPts val="600"/>
              </a:spcBef>
              <a:spcAft>
                <a:spcPts val="0"/>
              </a:spcAft>
              <a:buSzPts val="1800"/>
              <a:buChar char=" "/>
            </a:pPr>
            <a:r>
              <a:rPr lang="cs-CZ" sz="1500"/>
              <a:t>dítě si začíná aktivně vytvářet gramatický systém</a:t>
            </a:r>
            <a:endParaRPr/>
          </a:p>
          <a:p>
            <a:pPr indent="-342900" lvl="1" marL="914400" rtl="0" algn="l">
              <a:lnSpc>
                <a:spcPct val="85000"/>
              </a:lnSpc>
              <a:spcBef>
                <a:spcPts val="600"/>
              </a:spcBef>
              <a:spcAft>
                <a:spcPts val="0"/>
              </a:spcAft>
              <a:buSzPts val="1800"/>
              <a:buChar char=" "/>
            </a:pPr>
            <a:r>
              <a:rPr lang="cs-CZ" sz="1500"/>
              <a:t>u jmen se začínají vytvářet tvar dalších pádů, nejdříve tvary jednotného čísla, poté až množného</a:t>
            </a:r>
            <a:endParaRPr/>
          </a:p>
          <a:p>
            <a:pPr indent="-342900" lvl="1" marL="914400" rtl="0" algn="l">
              <a:lnSpc>
                <a:spcPct val="85000"/>
              </a:lnSpc>
              <a:spcBef>
                <a:spcPts val="600"/>
              </a:spcBef>
              <a:spcAft>
                <a:spcPts val="0"/>
              </a:spcAft>
              <a:buSzPts val="1800"/>
              <a:buChar char=" "/>
            </a:pPr>
            <a:r>
              <a:rPr lang="cs-CZ" sz="1500"/>
              <a:t>také u sloves další tvary</a:t>
            </a:r>
            <a:endParaRPr/>
          </a:p>
          <a:p>
            <a:pPr indent="-457200" lvl="0" marL="457200" rtl="0" algn="l">
              <a:lnSpc>
                <a:spcPct val="85000"/>
              </a:lnSpc>
              <a:spcBef>
                <a:spcPts val="600"/>
              </a:spcBef>
              <a:spcAft>
                <a:spcPts val="0"/>
              </a:spcAft>
              <a:buSzPts val="1800"/>
              <a:buFont typeface="Arial"/>
              <a:buAutoNum type="arabicPeriod"/>
            </a:pPr>
            <a:r>
              <a:rPr lang="cs-CZ" sz="1700">
                <a:solidFill>
                  <a:srgbClr val="7030A0"/>
                </a:solidFill>
              </a:rPr>
              <a:t>období modularizované morfologie</a:t>
            </a:r>
            <a:endParaRPr/>
          </a:p>
          <a:p>
            <a:pPr indent="-342900" lvl="1" marL="914400" rtl="0" algn="l">
              <a:lnSpc>
                <a:spcPct val="85000"/>
              </a:lnSpc>
              <a:spcBef>
                <a:spcPts val="600"/>
              </a:spcBef>
              <a:spcAft>
                <a:spcPts val="0"/>
              </a:spcAft>
              <a:buSzPts val="1800"/>
              <a:buChar char=" "/>
            </a:pPr>
            <a:r>
              <a:rPr lang="cs-CZ" sz="1500"/>
              <a:t>gramatický systém dítěte se přibližuje systému dospělých</a:t>
            </a:r>
            <a:endParaRPr/>
          </a:p>
          <a:p>
            <a:pPr indent="-342900" lvl="1" marL="914400" rtl="0" algn="l">
              <a:lnSpc>
                <a:spcPct val="85000"/>
              </a:lnSpc>
              <a:spcBef>
                <a:spcPts val="600"/>
              </a:spcBef>
              <a:spcAft>
                <a:spcPts val="0"/>
              </a:spcAft>
              <a:buSzPts val="1800"/>
              <a:buChar char=" "/>
            </a:pPr>
            <a:r>
              <a:rPr lang="cs-CZ" sz="1500"/>
              <a:t>většina gramatických kategorií je osvojena</a:t>
            </a:r>
            <a:endParaRPr/>
          </a:p>
          <a:p>
            <a:pPr indent="-228600" lvl="1" marL="914400" rtl="0" algn="l">
              <a:lnSpc>
                <a:spcPct val="85000"/>
              </a:lnSpc>
              <a:spcBef>
                <a:spcPts val="600"/>
              </a:spcBef>
              <a:spcAft>
                <a:spcPts val="0"/>
              </a:spcAft>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1484311" y="685801"/>
            <a:ext cx="10018713" cy="86868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NULTÁ FÁZE</a:t>
            </a:r>
            <a:endParaRPr/>
          </a:p>
        </p:txBody>
      </p:sp>
      <p:sp>
        <p:nvSpPr>
          <p:cNvPr id="213" name="Google Shape;213;p18"/>
          <p:cNvSpPr txBox="1"/>
          <p:nvPr>
            <p:ph idx="1" type="body"/>
          </p:nvPr>
        </p:nvSpPr>
        <p:spPr>
          <a:xfrm>
            <a:off x="1145309" y="1671783"/>
            <a:ext cx="10357715" cy="4119418"/>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000"/>
              <a:t>stejné je pořadí fází</a:t>
            </a:r>
            <a:endParaRPr/>
          </a:p>
          <a:p>
            <a:pPr indent="-342900" lvl="0" marL="457200" rtl="0" algn="l">
              <a:lnSpc>
                <a:spcPct val="85000"/>
              </a:lnSpc>
              <a:spcBef>
                <a:spcPts val="1300"/>
              </a:spcBef>
              <a:spcAft>
                <a:spcPts val="0"/>
              </a:spcAft>
              <a:buClr>
                <a:srgbClr val="262626"/>
              </a:buClr>
              <a:buSzPts val="1800"/>
              <a:buChar char=" "/>
            </a:pPr>
            <a:r>
              <a:rPr lang="cs-CZ" sz="2000"/>
              <a:t>osvojování jazyka je ale individuální a děti vstupují do jednotlivých fází v různou dobu</a:t>
            </a:r>
            <a:endParaRPr/>
          </a:p>
          <a:p>
            <a:pPr indent="-228600" lvl="0" marL="457200" rtl="0" algn="l">
              <a:lnSpc>
                <a:spcPct val="85000"/>
              </a:lnSpc>
              <a:spcBef>
                <a:spcPts val="1300"/>
              </a:spcBef>
              <a:spcAft>
                <a:spcPts val="0"/>
              </a:spcAft>
              <a:buClr>
                <a:srgbClr val="262626"/>
              </a:buClr>
              <a:buSzPts val="1800"/>
              <a:buNone/>
            </a:pPr>
            <a:r>
              <a:t/>
            </a:r>
            <a:endParaRPr sz="2000"/>
          </a:p>
          <a:p>
            <a:pPr indent="-342900" lvl="0" marL="457200" rtl="0" algn="l">
              <a:lnSpc>
                <a:spcPct val="85000"/>
              </a:lnSpc>
              <a:spcBef>
                <a:spcPts val="1300"/>
              </a:spcBef>
              <a:spcAft>
                <a:spcPts val="0"/>
              </a:spcAft>
              <a:buClr>
                <a:srgbClr val="262626"/>
              </a:buClr>
              <a:buSzPts val="1800"/>
              <a:buChar char=" "/>
            </a:pPr>
            <a:r>
              <a:rPr lang="cs-CZ" sz="2000"/>
              <a:t>akvizice jazyka začíná již v prenatálním období</a:t>
            </a:r>
            <a:endParaRPr/>
          </a:p>
          <a:p>
            <a:pPr indent="-342900" lvl="0" marL="457200" rtl="0" algn="l">
              <a:lnSpc>
                <a:spcPct val="85000"/>
              </a:lnSpc>
              <a:spcBef>
                <a:spcPts val="1300"/>
              </a:spcBef>
              <a:spcAft>
                <a:spcPts val="0"/>
              </a:spcAft>
              <a:buClr>
                <a:srgbClr val="262626"/>
              </a:buClr>
              <a:buSzPts val="1800"/>
              <a:buChar char=" "/>
            </a:pPr>
            <a:r>
              <a:rPr lang="cs-CZ" sz="2000"/>
              <a:t>dítě ve věku 7 (možná již 5) měsíců slyší zkresleně okolní zvuky, včetně hlasu matky</a:t>
            </a:r>
            <a:endParaRPr/>
          </a:p>
          <a:p>
            <a:pPr indent="-342900" lvl="0" marL="457200" rtl="0" algn="l">
              <a:lnSpc>
                <a:spcPct val="85000"/>
              </a:lnSpc>
              <a:spcBef>
                <a:spcPts val="1300"/>
              </a:spcBef>
              <a:spcAft>
                <a:spcPts val="0"/>
              </a:spcAft>
              <a:buClr>
                <a:srgbClr val="262626"/>
              </a:buClr>
              <a:buSzPts val="1800"/>
              <a:buChar char=" "/>
            </a:pPr>
            <a:r>
              <a:rPr lang="cs-CZ" sz="2000"/>
              <a:t>uvědomují si prozodické faktory: melodii a rytmus – ty jsou specifické pro každý jazyk</a:t>
            </a:r>
            <a:endParaRPr/>
          </a:p>
          <a:p>
            <a:pPr indent="-342900" lvl="0" marL="457200" rtl="0" algn="l">
              <a:lnSpc>
                <a:spcPct val="85000"/>
              </a:lnSpc>
              <a:spcBef>
                <a:spcPts val="1300"/>
              </a:spcBef>
              <a:spcAft>
                <a:spcPts val="0"/>
              </a:spcAft>
              <a:buClr>
                <a:srgbClr val="262626"/>
              </a:buClr>
              <a:buSzPts val="1800"/>
              <a:buChar char=" "/>
            </a:pPr>
            <a:r>
              <a:rPr lang="cs-CZ" sz="2000"/>
              <a:t>podle výzkumů děti rozpoznají mateřský jazyk už po narození (experiment s využitím metody nenutričního sání)</a:t>
            </a:r>
            <a:endParaRPr/>
          </a:p>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type="title"/>
          </p:nvPr>
        </p:nvSpPr>
        <p:spPr>
          <a:xfrm>
            <a:off x="1484311" y="685800"/>
            <a:ext cx="10018713" cy="1064623"/>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PŘEDJAZYKOVÁ FÁZE</a:t>
            </a:r>
            <a:endParaRPr/>
          </a:p>
        </p:txBody>
      </p:sp>
      <p:sp>
        <p:nvSpPr>
          <p:cNvPr id="219" name="Google Shape;219;p19"/>
          <p:cNvSpPr txBox="1"/>
          <p:nvPr>
            <p:ph idx="1" type="body"/>
          </p:nvPr>
        </p:nvSpPr>
        <p:spPr>
          <a:xfrm>
            <a:off x="1145310" y="1921165"/>
            <a:ext cx="10357714" cy="3870036"/>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000"/>
              <a:t>od 6. týdne po narození dítě brouká (i dítě neslyšící)</a:t>
            </a:r>
            <a:endParaRPr/>
          </a:p>
          <a:p>
            <a:pPr indent="-342900" lvl="0" marL="457200" rtl="0" algn="l">
              <a:lnSpc>
                <a:spcPct val="85000"/>
              </a:lnSpc>
              <a:spcBef>
                <a:spcPts val="1300"/>
              </a:spcBef>
              <a:spcAft>
                <a:spcPts val="0"/>
              </a:spcAft>
              <a:buClr>
                <a:srgbClr val="262626"/>
              </a:buClr>
              <a:buSzPts val="1800"/>
              <a:buChar char=" "/>
            </a:pPr>
            <a:r>
              <a:rPr lang="cs-CZ" sz="2000"/>
              <a:t>nejprve vydává zvuky samohláskové, později i souhláskové – retné (sání)</a:t>
            </a:r>
            <a:endParaRPr/>
          </a:p>
          <a:p>
            <a:pPr indent="-342900" lvl="0" marL="457200" rtl="0" algn="l">
              <a:lnSpc>
                <a:spcPct val="85000"/>
              </a:lnSpc>
              <a:spcBef>
                <a:spcPts val="1300"/>
              </a:spcBef>
              <a:spcAft>
                <a:spcPts val="0"/>
              </a:spcAft>
              <a:buClr>
                <a:srgbClr val="262626"/>
              </a:buClr>
              <a:buSzPts val="1800"/>
              <a:buChar char=" "/>
            </a:pPr>
            <a:r>
              <a:rPr lang="cs-CZ" sz="2000"/>
              <a:t>od 6. do 8./10. měsíce je další etapou žvatlání: dítě zkouší vyslovovat hlásky a slabiky, které jsou v jeho mateřském jazyce</a:t>
            </a:r>
            <a:endParaRPr/>
          </a:p>
          <a:p>
            <a:pPr indent="-342900" lvl="0" marL="457200" rtl="0" algn="l">
              <a:lnSpc>
                <a:spcPct val="85000"/>
              </a:lnSpc>
              <a:spcBef>
                <a:spcPts val="1300"/>
              </a:spcBef>
              <a:spcAft>
                <a:spcPts val="0"/>
              </a:spcAft>
              <a:buClr>
                <a:srgbClr val="262626"/>
              </a:buClr>
              <a:buSzPts val="1800"/>
              <a:buChar char=" "/>
            </a:pPr>
            <a:r>
              <a:rPr lang="cs-CZ" sz="2000"/>
              <a:t>dítě se postupně vylaďuje na fonémy mateřského jazyka, kolem 10. měsíce přestává být citlivé na fonémy jiných jazyků (u neslyšících k této fázi nedochází)</a:t>
            </a:r>
            <a:endParaRPr/>
          </a:p>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Logo v detailu&#10;&#10;Automaticky generovaný popis" id="97" name="Google Shape;97;p2"/>
          <p:cNvPicPr preferRelativeResize="0"/>
          <p:nvPr/>
        </p:nvPicPr>
        <p:blipFill rotWithShape="1">
          <a:blip r:embed="rId3">
            <a:alphaModFix/>
          </a:blip>
          <a:srcRect b="0" l="0" r="-1" t="0"/>
          <a:stretch/>
        </p:blipFill>
        <p:spPr>
          <a:xfrm>
            <a:off x="8126361" y="0"/>
            <a:ext cx="4065640" cy="6857990"/>
          </a:xfrm>
          <a:prstGeom prst="rect">
            <a:avLst/>
          </a:prstGeom>
          <a:noFill/>
          <a:ln>
            <a:noFill/>
          </a:ln>
        </p:spPr>
      </p:pic>
      <p:sp>
        <p:nvSpPr>
          <p:cNvPr id="98" name="Google Shape;98;p2"/>
          <p:cNvSpPr txBox="1"/>
          <p:nvPr>
            <p:ph type="ctrTitle"/>
          </p:nvPr>
        </p:nvSpPr>
        <p:spPr>
          <a:xfrm>
            <a:off x="358407" y="1752595"/>
            <a:ext cx="10782300" cy="3352800"/>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chemeClr val="lt1"/>
              </a:buClr>
              <a:buSzPts val="6600"/>
              <a:buFont typeface="Calibri"/>
              <a:buNone/>
            </a:pPr>
            <a:r>
              <a:rPr b="1" lang="cs-CZ" sz="6600">
                <a:solidFill>
                  <a:schemeClr val="lt1"/>
                </a:solidFill>
              </a:rPr>
              <a:t>Psycholingvistika: </a:t>
            </a:r>
            <a:br>
              <a:rPr b="1" lang="cs-CZ" sz="6600">
                <a:solidFill>
                  <a:schemeClr val="lt1"/>
                </a:solidFill>
              </a:rPr>
            </a:br>
            <a:r>
              <a:rPr b="1" lang="cs-CZ" sz="6600">
                <a:solidFill>
                  <a:schemeClr val="lt1"/>
                </a:solidFill>
              </a:rPr>
              <a:t>OSVOJOVÁNÍ JAZYKA</a:t>
            </a:r>
            <a:br>
              <a:rPr b="1" lang="cs-CZ" sz="4000">
                <a:solidFill>
                  <a:schemeClr val="dk1"/>
                </a:solidFill>
              </a:rPr>
            </a:br>
            <a:endParaRPr b="1" sz="4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1484311" y="685800"/>
            <a:ext cx="10018713" cy="81642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HOLOFRASTICKÁ FÁZE</a:t>
            </a:r>
            <a:endParaRPr/>
          </a:p>
        </p:txBody>
      </p:sp>
      <p:sp>
        <p:nvSpPr>
          <p:cNvPr id="225" name="Google Shape;225;p20"/>
          <p:cNvSpPr txBox="1"/>
          <p:nvPr>
            <p:ph idx="1" type="body"/>
          </p:nvPr>
        </p:nvSpPr>
        <p:spPr>
          <a:xfrm>
            <a:off x="1099127" y="1807424"/>
            <a:ext cx="10117569" cy="4010297"/>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85000"/>
              </a:lnSpc>
              <a:spcBef>
                <a:spcPts val="1300"/>
              </a:spcBef>
              <a:spcAft>
                <a:spcPts val="0"/>
              </a:spcAft>
              <a:buClr>
                <a:srgbClr val="262626"/>
              </a:buClr>
              <a:buSzPts val="1800"/>
              <a:buChar char=" "/>
            </a:pPr>
            <a:r>
              <a:rPr lang="cs-CZ" sz="1800"/>
              <a:t>mezi 8. a 18. měsícem – první slova</a:t>
            </a:r>
            <a:endParaRPr/>
          </a:p>
          <a:p>
            <a:pPr indent="-342900" lvl="0" marL="457200" rtl="0" algn="l">
              <a:lnSpc>
                <a:spcPct val="85000"/>
              </a:lnSpc>
              <a:spcBef>
                <a:spcPts val="1300"/>
              </a:spcBef>
              <a:spcAft>
                <a:spcPts val="0"/>
              </a:spcAft>
              <a:buClr>
                <a:srgbClr val="262626"/>
              </a:buClr>
              <a:buSzPts val="1800"/>
              <a:buChar char=" "/>
            </a:pPr>
            <a:r>
              <a:rPr lang="cs-CZ" sz="1800"/>
              <a:t>většinou označení nejbližších osob a věcí</a:t>
            </a:r>
            <a:endParaRPr/>
          </a:p>
          <a:p>
            <a:pPr indent="-342900" lvl="0" marL="457200" rtl="0" algn="l">
              <a:lnSpc>
                <a:spcPct val="85000"/>
              </a:lnSpc>
              <a:spcBef>
                <a:spcPts val="1300"/>
              </a:spcBef>
              <a:spcAft>
                <a:spcPts val="0"/>
              </a:spcAft>
              <a:buClr>
                <a:srgbClr val="262626"/>
              </a:buClr>
              <a:buSzPts val="1800"/>
              <a:buChar char=" "/>
            </a:pPr>
            <a:r>
              <a:rPr lang="cs-CZ" sz="1800"/>
              <a:t>tzv. období slov, která jsou větami (dítě vysloví slovo, ale má na mysli celou větu)</a:t>
            </a:r>
            <a:endParaRPr/>
          </a:p>
          <a:p>
            <a:pPr indent="-342900" lvl="1" marL="914400" rtl="0" algn="l">
              <a:lnSpc>
                <a:spcPct val="85000"/>
              </a:lnSpc>
              <a:spcBef>
                <a:spcPts val="600"/>
              </a:spcBef>
              <a:spcAft>
                <a:spcPts val="0"/>
              </a:spcAft>
              <a:buSzPts val="1800"/>
              <a:buChar char=" "/>
            </a:pPr>
            <a:r>
              <a:rPr lang="cs-CZ" sz="1600"/>
              <a:t>ham = já chci jíst</a:t>
            </a:r>
            <a:endParaRPr/>
          </a:p>
          <a:p>
            <a:pPr indent="-342900" lvl="0" marL="457200" rtl="0" algn="l">
              <a:lnSpc>
                <a:spcPct val="85000"/>
              </a:lnSpc>
              <a:spcBef>
                <a:spcPts val="1300"/>
              </a:spcBef>
              <a:spcAft>
                <a:spcPts val="0"/>
              </a:spcAft>
              <a:buClr>
                <a:srgbClr val="262626"/>
              </a:buClr>
              <a:buSzPts val="1800"/>
              <a:buChar char=" "/>
            </a:pPr>
            <a:r>
              <a:rPr lang="cs-CZ" sz="1800"/>
              <a:t>pomocí intonace rozlišují žádost, komentář, rozkaz</a:t>
            </a:r>
            <a:endParaRPr/>
          </a:p>
          <a:p>
            <a:pPr indent="-342900" lvl="1" marL="914400" rtl="0" algn="l">
              <a:lnSpc>
                <a:spcPct val="85000"/>
              </a:lnSpc>
              <a:spcBef>
                <a:spcPts val="600"/>
              </a:spcBef>
              <a:spcAft>
                <a:spcPts val="0"/>
              </a:spcAft>
              <a:buSzPts val="1800"/>
              <a:buChar char=" "/>
            </a:pPr>
            <a:r>
              <a:rPr lang="cs-CZ" sz="1600"/>
              <a:t>stoupání výšky hlasu = dožadují se informace</a:t>
            </a:r>
            <a:endParaRPr/>
          </a:p>
          <a:p>
            <a:pPr indent="-342900" lvl="1" marL="914400" rtl="0" algn="l">
              <a:lnSpc>
                <a:spcPct val="85000"/>
              </a:lnSpc>
              <a:spcBef>
                <a:spcPts val="600"/>
              </a:spcBef>
              <a:spcAft>
                <a:spcPts val="0"/>
              </a:spcAft>
              <a:buSzPts val="1800"/>
              <a:buChar char=" "/>
            </a:pPr>
            <a:r>
              <a:rPr lang="cs-CZ" sz="1600"/>
              <a:t>klesání výšky hlasu = vyjadřují požadavek</a:t>
            </a:r>
            <a:endParaRPr/>
          </a:p>
          <a:p>
            <a:pPr indent="-342900" lvl="0" marL="457200" rtl="0" algn="l">
              <a:lnSpc>
                <a:spcPct val="85000"/>
              </a:lnSpc>
              <a:spcBef>
                <a:spcPts val="1300"/>
              </a:spcBef>
              <a:spcAft>
                <a:spcPts val="0"/>
              </a:spcAft>
              <a:buClr>
                <a:srgbClr val="262626"/>
              </a:buClr>
              <a:buSzPts val="1800"/>
              <a:buChar char=" "/>
            </a:pPr>
            <a:r>
              <a:rPr lang="cs-CZ" sz="1800"/>
              <a:t>okolo 9. měsíce – první gesta</a:t>
            </a:r>
            <a:endParaRPr/>
          </a:p>
          <a:p>
            <a:pPr indent="-342900" lvl="0" marL="457200" rtl="0" algn="l">
              <a:lnSpc>
                <a:spcPct val="85000"/>
              </a:lnSpc>
              <a:spcBef>
                <a:spcPts val="1300"/>
              </a:spcBef>
              <a:spcAft>
                <a:spcPts val="0"/>
              </a:spcAft>
              <a:buClr>
                <a:srgbClr val="262626"/>
              </a:buClr>
              <a:buSzPts val="1800"/>
              <a:buChar char=" "/>
            </a:pPr>
            <a:r>
              <a:rPr lang="cs-CZ" sz="1800"/>
              <a:t>mluvit ale mnohé děti začnou později – v tomto věku rozumí a dorozumí se pomocí gest</a:t>
            </a:r>
            <a:endParaRPr/>
          </a:p>
          <a:p>
            <a:pPr indent="-342900" lvl="0" marL="457200" rtl="0" algn="l">
              <a:lnSpc>
                <a:spcPct val="85000"/>
              </a:lnSpc>
              <a:spcBef>
                <a:spcPts val="1300"/>
              </a:spcBef>
              <a:spcAft>
                <a:spcPts val="0"/>
              </a:spcAft>
              <a:buClr>
                <a:srgbClr val="262626"/>
              </a:buClr>
              <a:buSzPts val="1800"/>
              <a:buChar char=" "/>
            </a:pPr>
            <a:r>
              <a:rPr lang="cs-CZ" sz="1800"/>
              <a:t>kritickou hranicí pro rozvoj řeči jsou 3 roky</a:t>
            </a:r>
            <a:endParaRPr/>
          </a:p>
          <a:p>
            <a:pPr indent="-342900" lvl="0" marL="457200" rtl="0" algn="l">
              <a:lnSpc>
                <a:spcPct val="85000"/>
              </a:lnSpc>
              <a:spcBef>
                <a:spcPts val="1300"/>
              </a:spcBef>
              <a:spcAft>
                <a:spcPts val="0"/>
              </a:spcAft>
              <a:buClr>
                <a:srgbClr val="262626"/>
              </a:buClr>
              <a:buSzPts val="1800"/>
              <a:buChar char=" "/>
            </a:pPr>
            <a:r>
              <a:rPr lang="cs-CZ" u="sng">
                <a:solidFill>
                  <a:schemeClr val="hlink"/>
                </a:solidFill>
                <a:hlinkClick r:id="rId3"/>
              </a:rPr>
              <a:t>https://publi.cz/books/462/index.html?secured=false#07d</a:t>
            </a:r>
            <a:endParaRPr/>
          </a:p>
          <a:p>
            <a:pPr indent="0" lvl="0" marL="0" rtl="0" algn="l">
              <a:lnSpc>
                <a:spcPct val="85000"/>
              </a:lnSpc>
              <a:spcBef>
                <a:spcPts val="1300"/>
              </a:spcBef>
              <a:spcAft>
                <a:spcPts val="0"/>
              </a:spcAft>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ph type="title"/>
          </p:nvPr>
        </p:nvSpPr>
        <p:spPr>
          <a:xfrm>
            <a:off x="1484311" y="685801"/>
            <a:ext cx="10018713" cy="96012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FÁZE ELEMENTÁRNÍCH VĚT</a:t>
            </a:r>
            <a:endParaRPr/>
          </a:p>
        </p:txBody>
      </p:sp>
      <p:sp>
        <p:nvSpPr>
          <p:cNvPr id="231" name="Google Shape;231;p21"/>
          <p:cNvSpPr txBox="1"/>
          <p:nvPr>
            <p:ph idx="1" type="body"/>
          </p:nvPr>
        </p:nvSpPr>
        <p:spPr>
          <a:xfrm>
            <a:off x="1126836" y="1645921"/>
            <a:ext cx="10376187" cy="4526278"/>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1800"/>
              <a:t>18 – 24  měsíců – první dvouslovné nebo i víceslovné věty</a:t>
            </a:r>
            <a:endParaRPr/>
          </a:p>
          <a:p>
            <a:pPr indent="-342900" lvl="0" marL="457200" rtl="0" algn="l">
              <a:lnSpc>
                <a:spcPct val="85000"/>
              </a:lnSpc>
              <a:spcBef>
                <a:spcPts val="1300"/>
              </a:spcBef>
              <a:spcAft>
                <a:spcPts val="0"/>
              </a:spcAft>
              <a:buClr>
                <a:srgbClr val="262626"/>
              </a:buClr>
              <a:buSzPts val="1800"/>
              <a:buChar char=" "/>
            </a:pPr>
            <a:r>
              <a:rPr lang="cs-CZ" sz="1800"/>
              <a:t>většinou dvoučlenné, až 2500 kombinací</a:t>
            </a:r>
            <a:endParaRPr/>
          </a:p>
          <a:p>
            <a:pPr indent="-342900" lvl="0" marL="457200" rtl="0" algn="l">
              <a:lnSpc>
                <a:spcPct val="85000"/>
              </a:lnSpc>
              <a:spcBef>
                <a:spcPts val="1300"/>
              </a:spcBef>
              <a:spcAft>
                <a:spcPts val="0"/>
              </a:spcAft>
              <a:buClr>
                <a:srgbClr val="262626"/>
              </a:buClr>
              <a:buSzPts val="1800"/>
              <a:buChar char=" "/>
            </a:pPr>
            <a:r>
              <a:rPr lang="cs-CZ" sz="1800"/>
              <a:t>jde o fázi telegrafickou – dítě vynechává koncovky, přípony, předložky, spojky, pomocná slovesa</a:t>
            </a:r>
            <a:endParaRPr/>
          </a:p>
          <a:p>
            <a:pPr indent="-342900" lvl="0" marL="457200" rtl="0" algn="l">
              <a:lnSpc>
                <a:spcPct val="85000"/>
              </a:lnSpc>
              <a:spcBef>
                <a:spcPts val="1300"/>
              </a:spcBef>
              <a:spcAft>
                <a:spcPts val="0"/>
              </a:spcAft>
              <a:buClr>
                <a:srgbClr val="262626"/>
              </a:buClr>
              <a:buSzPts val="1800"/>
              <a:buChar char=" "/>
            </a:pPr>
            <a:r>
              <a:rPr lang="cs-CZ" sz="1800"/>
              <a:t>do této fáze vstupuje až tehdy, pokud má v aktivní slovní zásobě 50 – 100 slov</a:t>
            </a:r>
            <a:endParaRPr/>
          </a:p>
          <a:p>
            <a:pPr indent="-342900" lvl="0" marL="457200" rtl="0" algn="l">
              <a:lnSpc>
                <a:spcPct val="85000"/>
              </a:lnSpc>
              <a:spcBef>
                <a:spcPts val="1300"/>
              </a:spcBef>
              <a:spcAft>
                <a:spcPts val="0"/>
              </a:spcAft>
              <a:buClr>
                <a:srgbClr val="262626"/>
              </a:buClr>
              <a:buSzPts val="1800"/>
              <a:buChar char=" "/>
            </a:pPr>
            <a:r>
              <a:rPr lang="cs-CZ" sz="1800"/>
              <a:t>Které syntaktické vztahy podle vás dokáže dítě vyjádřit?</a:t>
            </a:r>
            <a:endParaRPr/>
          </a:p>
          <a:p>
            <a:pPr indent="-342900" lvl="1" marL="914400" rtl="0" algn="l">
              <a:lnSpc>
                <a:spcPct val="85000"/>
              </a:lnSpc>
              <a:spcBef>
                <a:spcPts val="600"/>
              </a:spcBef>
              <a:spcAft>
                <a:spcPts val="0"/>
              </a:spcAft>
              <a:buSzPts val="1800"/>
              <a:buChar char=" "/>
            </a:pPr>
            <a:r>
              <a:rPr lang="cs-CZ" sz="1600"/>
              <a:t>táta kope</a:t>
            </a:r>
            <a:endParaRPr/>
          </a:p>
          <a:p>
            <a:pPr indent="-342900" lvl="1" marL="914400" rtl="0" algn="l">
              <a:lnSpc>
                <a:spcPct val="85000"/>
              </a:lnSpc>
              <a:spcBef>
                <a:spcPts val="600"/>
              </a:spcBef>
              <a:spcAft>
                <a:spcPts val="0"/>
              </a:spcAft>
              <a:buSzPts val="1800"/>
              <a:buChar char=" "/>
            </a:pPr>
            <a:r>
              <a:rPr lang="cs-CZ" sz="1600"/>
              <a:t>kope míč</a:t>
            </a:r>
            <a:endParaRPr/>
          </a:p>
          <a:p>
            <a:pPr indent="-342900" lvl="1" marL="914400" rtl="0" algn="l">
              <a:lnSpc>
                <a:spcPct val="85000"/>
              </a:lnSpc>
              <a:spcBef>
                <a:spcPts val="600"/>
              </a:spcBef>
              <a:spcAft>
                <a:spcPts val="0"/>
              </a:spcAft>
              <a:buSzPts val="1800"/>
              <a:buChar char=" "/>
            </a:pPr>
            <a:r>
              <a:rPr lang="cs-CZ" sz="1600"/>
              <a:t>táta míč</a:t>
            </a:r>
            <a:endParaRPr/>
          </a:p>
          <a:p>
            <a:pPr indent="-342900" lvl="1" marL="914400" rtl="0" algn="l">
              <a:lnSpc>
                <a:spcPct val="85000"/>
              </a:lnSpc>
              <a:spcBef>
                <a:spcPts val="600"/>
              </a:spcBef>
              <a:spcAft>
                <a:spcPts val="0"/>
              </a:spcAft>
              <a:buSzPts val="1800"/>
              <a:buChar char=" "/>
            </a:pPr>
            <a:r>
              <a:rPr lang="cs-CZ" sz="1600"/>
              <a:t>táta židle</a:t>
            </a:r>
            <a:endParaRPr/>
          </a:p>
          <a:p>
            <a:pPr indent="-342900" lvl="1" marL="914400" rtl="0" algn="l">
              <a:lnSpc>
                <a:spcPct val="85000"/>
              </a:lnSpc>
              <a:spcBef>
                <a:spcPts val="600"/>
              </a:spcBef>
              <a:spcAft>
                <a:spcPts val="0"/>
              </a:spcAft>
              <a:buSzPts val="1800"/>
              <a:buChar char=" "/>
            </a:pPr>
            <a:r>
              <a:rPr lang="cs-CZ" sz="1600"/>
              <a:t>míč židle</a:t>
            </a:r>
            <a:endParaRPr/>
          </a:p>
          <a:p>
            <a:pPr indent="-342900" lvl="1" marL="914400" rtl="0" algn="l">
              <a:lnSpc>
                <a:spcPct val="85000"/>
              </a:lnSpc>
              <a:spcBef>
                <a:spcPts val="600"/>
              </a:spcBef>
              <a:spcAft>
                <a:spcPts val="0"/>
              </a:spcAft>
              <a:buSzPts val="1800"/>
              <a:buChar char=" "/>
            </a:pPr>
            <a:r>
              <a:rPr lang="cs-CZ" sz="1600"/>
              <a:t>velkej míč</a:t>
            </a:r>
            <a:endParaRPr/>
          </a:p>
          <a:p>
            <a:pPr indent="-342900" lvl="1" marL="914400" rtl="0" algn="l">
              <a:lnSpc>
                <a:spcPct val="85000"/>
              </a:lnSpc>
              <a:spcBef>
                <a:spcPts val="600"/>
              </a:spcBef>
              <a:spcAft>
                <a:spcPts val="0"/>
              </a:spcAft>
              <a:buSzPts val="1800"/>
              <a:buChar char=" "/>
            </a:pPr>
            <a:r>
              <a:rPr lang="cs-CZ" sz="1600"/>
              <a:t>ten míč</a:t>
            </a:r>
            <a:endParaRPr/>
          </a:p>
          <a:p>
            <a:pPr indent="-342900" lvl="1" marL="914400" rtl="0" algn="l">
              <a:lnSpc>
                <a:spcPct val="85000"/>
              </a:lnSpc>
              <a:spcBef>
                <a:spcPts val="600"/>
              </a:spcBef>
              <a:spcAft>
                <a:spcPts val="0"/>
              </a:spcAft>
              <a:buSzPts val="1800"/>
              <a:buChar char=" "/>
            </a:pPr>
            <a:r>
              <a:rPr lang="cs-CZ" sz="1600"/>
              <a:t>míč ne</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2"/>
          <p:cNvSpPr txBox="1"/>
          <p:nvPr>
            <p:ph type="title"/>
          </p:nvPr>
        </p:nvSpPr>
        <p:spPr>
          <a:xfrm>
            <a:off x="1484311" y="685800"/>
            <a:ext cx="10018713" cy="1064623"/>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FÁZE ELEMENTÁRNÍCH VĚT</a:t>
            </a:r>
            <a:endParaRPr/>
          </a:p>
        </p:txBody>
      </p:sp>
      <p:sp>
        <p:nvSpPr>
          <p:cNvPr id="237" name="Google Shape;237;p22"/>
          <p:cNvSpPr txBox="1"/>
          <p:nvPr>
            <p:ph idx="1" type="body"/>
          </p:nvPr>
        </p:nvSpPr>
        <p:spPr>
          <a:xfrm>
            <a:off x="858982" y="1750423"/>
            <a:ext cx="10644041" cy="4576486"/>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85000"/>
              </a:lnSpc>
              <a:spcBef>
                <a:spcPts val="1300"/>
              </a:spcBef>
              <a:spcAft>
                <a:spcPts val="0"/>
              </a:spcAft>
              <a:buClr>
                <a:srgbClr val="262626"/>
              </a:buClr>
              <a:buSzPct val="97297"/>
              <a:buChar char=" "/>
            </a:pPr>
            <a:r>
              <a:rPr lang="cs-CZ" sz="2000"/>
              <a:t>Které syntaktické vztahy podle vás dokáže dítě vyjádřit?</a:t>
            </a:r>
            <a:endParaRPr/>
          </a:p>
          <a:p>
            <a:pPr indent="-342900" lvl="1" marL="914400" rtl="0" algn="l">
              <a:lnSpc>
                <a:spcPct val="85000"/>
              </a:lnSpc>
              <a:spcBef>
                <a:spcPts val="600"/>
              </a:spcBef>
              <a:spcAft>
                <a:spcPts val="0"/>
              </a:spcAft>
              <a:buSzPct val="108108"/>
              <a:buChar char=" "/>
            </a:pPr>
            <a:r>
              <a:rPr lang="cs-CZ" sz="1800"/>
              <a:t>táta kope: AGENS + AKCE</a:t>
            </a:r>
            <a:endParaRPr/>
          </a:p>
          <a:p>
            <a:pPr indent="-342900" lvl="1" marL="914400" rtl="0" algn="l">
              <a:lnSpc>
                <a:spcPct val="85000"/>
              </a:lnSpc>
              <a:spcBef>
                <a:spcPts val="600"/>
              </a:spcBef>
              <a:spcAft>
                <a:spcPts val="0"/>
              </a:spcAft>
              <a:buSzPct val="108108"/>
              <a:buChar char=" "/>
            </a:pPr>
            <a:r>
              <a:rPr lang="cs-CZ" sz="1800"/>
              <a:t>kope míč: AGENS + ZASAŽENÁ ENTITA</a:t>
            </a:r>
            <a:endParaRPr/>
          </a:p>
          <a:p>
            <a:pPr indent="-342900" lvl="1" marL="914400" rtl="0" algn="l">
              <a:lnSpc>
                <a:spcPct val="85000"/>
              </a:lnSpc>
              <a:spcBef>
                <a:spcPts val="600"/>
              </a:spcBef>
              <a:spcAft>
                <a:spcPts val="0"/>
              </a:spcAft>
              <a:buSzPct val="108108"/>
              <a:buChar char=" "/>
            </a:pPr>
            <a:r>
              <a:rPr lang="cs-CZ" sz="1800"/>
              <a:t>táta míč: POSESOR + VLASTNĚNÁ VĚC</a:t>
            </a:r>
            <a:endParaRPr/>
          </a:p>
          <a:p>
            <a:pPr indent="-342900" lvl="1" marL="914400" rtl="0" algn="l">
              <a:lnSpc>
                <a:spcPct val="85000"/>
              </a:lnSpc>
              <a:spcBef>
                <a:spcPts val="600"/>
              </a:spcBef>
              <a:spcAft>
                <a:spcPts val="0"/>
              </a:spcAft>
              <a:buSzPct val="108108"/>
              <a:buChar char=" "/>
            </a:pPr>
            <a:r>
              <a:rPr lang="cs-CZ" sz="1800"/>
              <a:t>táta židle: AGENS + MÍSTO</a:t>
            </a:r>
            <a:endParaRPr/>
          </a:p>
          <a:p>
            <a:pPr indent="-342900" lvl="1" marL="914400" rtl="0" algn="l">
              <a:lnSpc>
                <a:spcPct val="85000"/>
              </a:lnSpc>
              <a:spcBef>
                <a:spcPts val="600"/>
              </a:spcBef>
              <a:spcAft>
                <a:spcPts val="0"/>
              </a:spcAft>
              <a:buSzPct val="108108"/>
              <a:buChar char=" "/>
            </a:pPr>
            <a:r>
              <a:rPr lang="cs-CZ" sz="1800"/>
              <a:t>míč židle: ENTITA + MÍSTO</a:t>
            </a:r>
            <a:endParaRPr/>
          </a:p>
          <a:p>
            <a:pPr indent="-342900" lvl="1" marL="914400" rtl="0" algn="l">
              <a:lnSpc>
                <a:spcPct val="85000"/>
              </a:lnSpc>
              <a:spcBef>
                <a:spcPts val="600"/>
              </a:spcBef>
              <a:spcAft>
                <a:spcPts val="0"/>
              </a:spcAft>
              <a:buSzPct val="108108"/>
              <a:buChar char=" "/>
            </a:pPr>
            <a:r>
              <a:rPr lang="cs-CZ" sz="1800"/>
              <a:t>velkej míč: ATRIBUT + ENTITA</a:t>
            </a:r>
            <a:endParaRPr/>
          </a:p>
          <a:p>
            <a:pPr indent="-342900" lvl="1" marL="914400" rtl="0" algn="l">
              <a:lnSpc>
                <a:spcPct val="85000"/>
              </a:lnSpc>
              <a:spcBef>
                <a:spcPts val="600"/>
              </a:spcBef>
              <a:spcAft>
                <a:spcPts val="0"/>
              </a:spcAft>
              <a:buSzPct val="108108"/>
              <a:buChar char=" "/>
            </a:pPr>
            <a:r>
              <a:rPr lang="cs-CZ" sz="1800"/>
              <a:t>ten míč: NOMINACE</a:t>
            </a:r>
            <a:endParaRPr/>
          </a:p>
          <a:p>
            <a:pPr indent="-342900" lvl="1" marL="914400" rtl="0" algn="l">
              <a:lnSpc>
                <a:spcPct val="85000"/>
              </a:lnSpc>
              <a:spcBef>
                <a:spcPts val="600"/>
              </a:spcBef>
              <a:spcAft>
                <a:spcPts val="0"/>
              </a:spcAft>
              <a:buSzPct val="108108"/>
              <a:buChar char=" "/>
            </a:pPr>
            <a:r>
              <a:rPr lang="cs-CZ" sz="1800"/>
              <a:t>míč ne: NEGACE</a:t>
            </a:r>
            <a:endParaRPr/>
          </a:p>
          <a:p>
            <a:pPr indent="-342900" lvl="0" marL="457200" rtl="0" algn="l">
              <a:lnSpc>
                <a:spcPct val="85000"/>
              </a:lnSpc>
              <a:spcBef>
                <a:spcPts val="1300"/>
              </a:spcBef>
              <a:spcAft>
                <a:spcPts val="0"/>
              </a:spcAft>
              <a:buClr>
                <a:srgbClr val="262626"/>
              </a:buClr>
              <a:buSzPct val="97297"/>
              <a:buChar char=" "/>
            </a:pPr>
            <a:r>
              <a:rPr lang="cs-CZ" sz="2000"/>
              <a:t>děti zřejmě chápou strukturu věty AGENS – AKCE – ZASAŽENÝ OBJEKT</a:t>
            </a:r>
            <a:endParaRPr/>
          </a:p>
          <a:p>
            <a:pPr indent="-342900" lvl="0" marL="457200" rtl="0" algn="l">
              <a:lnSpc>
                <a:spcPct val="85000"/>
              </a:lnSpc>
              <a:spcBef>
                <a:spcPts val="1300"/>
              </a:spcBef>
              <a:spcAft>
                <a:spcPts val="0"/>
              </a:spcAft>
              <a:buClr>
                <a:srgbClr val="262626"/>
              </a:buClr>
              <a:buSzPct val="97297"/>
              <a:buChar char=" "/>
            </a:pPr>
            <a:r>
              <a:rPr lang="cs-CZ" sz="2000"/>
              <a:t>Proč tedy netvoří věty se třemi, čtyřmi a více slovy? </a:t>
            </a:r>
            <a:endParaRPr/>
          </a:p>
          <a:p>
            <a:pPr indent="-342900" lvl="0" marL="457200" rtl="0" algn="l">
              <a:lnSpc>
                <a:spcPct val="85000"/>
              </a:lnSpc>
              <a:spcBef>
                <a:spcPts val="1300"/>
              </a:spcBef>
              <a:spcAft>
                <a:spcPts val="0"/>
              </a:spcAft>
              <a:buClr>
                <a:srgbClr val="262626"/>
              </a:buClr>
              <a:buSzPct val="97297"/>
              <a:buChar char=" "/>
            </a:pPr>
            <a:r>
              <a:rPr lang="cs-CZ" sz="2000"/>
              <a:t>různé možné důvody:</a:t>
            </a:r>
            <a:endParaRPr/>
          </a:p>
          <a:p>
            <a:pPr indent="-342900" lvl="1" marL="914400" rtl="0" algn="l">
              <a:lnSpc>
                <a:spcPct val="85000"/>
              </a:lnSpc>
              <a:spcBef>
                <a:spcPts val="600"/>
              </a:spcBef>
              <a:spcAft>
                <a:spcPts val="0"/>
              </a:spcAft>
              <a:buSzPct val="108108"/>
              <a:buChar char=" "/>
            </a:pPr>
            <a:r>
              <a:rPr lang="cs-CZ" sz="1800"/>
              <a:t>neovládají funkční slova (přeložky, spojky, pomocná slovesa)</a:t>
            </a:r>
            <a:endParaRPr/>
          </a:p>
          <a:p>
            <a:pPr indent="-342900" lvl="1" marL="914400" rtl="0" algn="l">
              <a:lnSpc>
                <a:spcPct val="85000"/>
              </a:lnSpc>
              <a:spcBef>
                <a:spcPts val="600"/>
              </a:spcBef>
              <a:spcAft>
                <a:spcPts val="0"/>
              </a:spcAft>
              <a:buSzPct val="108108"/>
              <a:buChar char=" "/>
            </a:pPr>
            <a:r>
              <a:rPr lang="cs-CZ" sz="1800"/>
              <a:t>paměť – při vytváření věty je nutné sledovat velké množství informací</a:t>
            </a:r>
            <a:endParaRPr/>
          </a:p>
          <a:p>
            <a:pPr indent="-228600" lvl="1" marL="914400" rtl="0" algn="l">
              <a:lnSpc>
                <a:spcPct val="85000"/>
              </a:lnSpc>
              <a:spcBef>
                <a:spcPts val="600"/>
              </a:spcBef>
              <a:spcAft>
                <a:spcPts val="0"/>
              </a:spcAft>
              <a:buSzPct val="108108"/>
              <a:buNone/>
            </a:pPr>
            <a:r>
              <a:t/>
            </a:r>
            <a:endParaRPr sz="1800"/>
          </a:p>
          <a:p>
            <a:pPr indent="-228600" lvl="0" marL="457200" rtl="0" algn="l">
              <a:lnSpc>
                <a:spcPct val="85000"/>
              </a:lnSpc>
              <a:spcBef>
                <a:spcPts val="1300"/>
              </a:spcBef>
              <a:spcAft>
                <a:spcPts val="0"/>
              </a:spcAft>
              <a:buClr>
                <a:srgbClr val="262626"/>
              </a:buClr>
              <a:buSzPct val="81081"/>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txBox="1"/>
          <p:nvPr>
            <p:ph type="title"/>
          </p:nvPr>
        </p:nvSpPr>
        <p:spPr>
          <a:xfrm>
            <a:off x="1484311" y="685801"/>
            <a:ext cx="10018713" cy="1116874"/>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VLASTNÍ JAZYKOVÁ FÁZE</a:t>
            </a:r>
            <a:endParaRPr/>
          </a:p>
        </p:txBody>
      </p:sp>
      <p:sp>
        <p:nvSpPr>
          <p:cNvPr id="243" name="Google Shape;243;p23"/>
          <p:cNvSpPr txBox="1"/>
          <p:nvPr>
            <p:ph idx="1" type="body"/>
          </p:nvPr>
        </p:nvSpPr>
        <p:spPr>
          <a:xfrm>
            <a:off x="914400" y="1930400"/>
            <a:ext cx="10210800" cy="4022344"/>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k hlavnímu rozvoji jazyka dochází mezi 2. – 3- rokem (a pak s nástupem puberty mezi 12. – 13. rokem)</a:t>
            </a:r>
            <a:endParaRPr/>
          </a:p>
          <a:p>
            <a:pPr indent="-342900" lvl="0" marL="457200" rtl="0" algn="l">
              <a:lnSpc>
                <a:spcPct val="85000"/>
              </a:lnSpc>
              <a:spcBef>
                <a:spcPts val="1300"/>
              </a:spcBef>
              <a:spcAft>
                <a:spcPts val="0"/>
              </a:spcAft>
              <a:buClr>
                <a:srgbClr val="262626"/>
              </a:buClr>
              <a:buSzPts val="1800"/>
              <a:buChar char=" "/>
            </a:pPr>
            <a:r>
              <a:rPr lang="cs-CZ" sz="2400"/>
              <a:t>rozšíření slovní zásoby</a:t>
            </a:r>
            <a:endParaRPr/>
          </a:p>
          <a:p>
            <a:pPr indent="-342900" lvl="0" marL="457200" rtl="0" algn="l">
              <a:lnSpc>
                <a:spcPct val="85000"/>
              </a:lnSpc>
              <a:spcBef>
                <a:spcPts val="1300"/>
              </a:spcBef>
              <a:spcAft>
                <a:spcPts val="0"/>
              </a:spcAft>
              <a:buClr>
                <a:srgbClr val="262626"/>
              </a:buClr>
              <a:buSzPts val="1800"/>
              <a:buChar char=" "/>
            </a:pPr>
            <a:r>
              <a:rPr lang="cs-CZ" sz="2400"/>
              <a:t>osvojení morfologie slov mezi 2.- 5. rokem</a:t>
            </a:r>
            <a:endParaRPr/>
          </a:p>
          <a:p>
            <a:pPr indent="-342900" lvl="0" marL="457200" rtl="0" algn="l">
              <a:lnSpc>
                <a:spcPct val="85000"/>
              </a:lnSpc>
              <a:spcBef>
                <a:spcPts val="1300"/>
              </a:spcBef>
              <a:spcAft>
                <a:spcPts val="0"/>
              </a:spcAft>
              <a:buClr>
                <a:srgbClr val="262626"/>
              </a:buClr>
              <a:buSzPts val="1800"/>
              <a:buChar char=" "/>
            </a:pPr>
            <a:r>
              <a:rPr lang="cs-CZ" sz="2400"/>
              <a:t>osvojování syntaxe –II–</a:t>
            </a:r>
            <a:endParaRPr/>
          </a:p>
          <a:p>
            <a:pPr indent="-342900" lvl="0" marL="457200" rtl="0" algn="l">
              <a:lnSpc>
                <a:spcPct val="85000"/>
              </a:lnSpc>
              <a:spcBef>
                <a:spcPts val="1300"/>
              </a:spcBef>
              <a:spcAft>
                <a:spcPts val="0"/>
              </a:spcAft>
              <a:buClr>
                <a:srgbClr val="262626"/>
              </a:buClr>
              <a:buSzPts val="1800"/>
              <a:buChar char=" "/>
            </a:pPr>
            <a:r>
              <a:rPr lang="cs-CZ" sz="2400"/>
              <a:t>pokud v této fázi k osvojení nedojde, nenaučí se jazyk na úrovni rodilého mluvčího</a:t>
            </a:r>
            <a:endParaRPr/>
          </a:p>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4"/>
          <p:cNvSpPr txBox="1"/>
          <p:nvPr>
            <p:ph type="title"/>
          </p:nvPr>
        </p:nvSpPr>
        <p:spPr>
          <a:xfrm>
            <a:off x="1484311" y="685801"/>
            <a:ext cx="10018713" cy="1089734"/>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POSTPUBERTÁLNÍ FÁZE</a:t>
            </a:r>
            <a:endParaRPr/>
          </a:p>
        </p:txBody>
      </p:sp>
      <p:sp>
        <p:nvSpPr>
          <p:cNvPr id="249" name="Google Shape;249;p24"/>
          <p:cNvSpPr txBox="1"/>
          <p:nvPr>
            <p:ph idx="1" type="body"/>
          </p:nvPr>
        </p:nvSpPr>
        <p:spPr>
          <a:xfrm>
            <a:off x="1484310" y="2041865"/>
            <a:ext cx="10018713" cy="3749336"/>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osvojování jazyka je celoživotní proces</a:t>
            </a:r>
            <a:endParaRPr/>
          </a:p>
          <a:p>
            <a:pPr indent="-342900" lvl="0" marL="457200" rtl="0" algn="l">
              <a:lnSpc>
                <a:spcPct val="85000"/>
              </a:lnSpc>
              <a:spcBef>
                <a:spcPts val="1300"/>
              </a:spcBef>
              <a:spcAft>
                <a:spcPts val="0"/>
              </a:spcAft>
              <a:buClr>
                <a:srgbClr val="262626"/>
              </a:buClr>
              <a:buSzPts val="1800"/>
              <a:buChar char=" "/>
            </a:pPr>
            <a:r>
              <a:rPr lang="cs-CZ" sz="2400"/>
              <a:t>osvojování komunikačních norem typických pro určité společenství / jazykové prostředí</a:t>
            </a:r>
            <a:endParaRPr/>
          </a:p>
          <a:p>
            <a:pPr indent="-342900" lvl="0" marL="457200" rtl="0" algn="l">
              <a:lnSpc>
                <a:spcPct val="85000"/>
              </a:lnSpc>
              <a:spcBef>
                <a:spcPts val="1300"/>
              </a:spcBef>
              <a:spcAft>
                <a:spcPts val="0"/>
              </a:spcAft>
              <a:buClr>
                <a:srgbClr val="262626"/>
              </a:buClr>
              <a:buSzPts val="1800"/>
              <a:buChar char=" "/>
            </a:pPr>
            <a:r>
              <a:rPr lang="cs-CZ" sz="2400"/>
              <a:t>rozšiřování slovní zásoby</a:t>
            </a:r>
            <a:endParaRPr/>
          </a:p>
          <a:p>
            <a:pPr indent="-342900" lvl="0" marL="457200" rtl="0" algn="l">
              <a:lnSpc>
                <a:spcPct val="85000"/>
              </a:lnSpc>
              <a:spcBef>
                <a:spcPts val="1300"/>
              </a:spcBef>
              <a:spcAft>
                <a:spcPts val="0"/>
              </a:spcAft>
              <a:buClr>
                <a:srgbClr val="262626"/>
              </a:buClr>
              <a:buSzPts val="1800"/>
              <a:buChar char=" "/>
            </a:pPr>
            <a:r>
              <a:rPr lang="cs-CZ" sz="2400"/>
              <a:t>seznamování se s periferními jazykovými jevy (např. přechodníky)</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5"/>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FFFFFF"/>
              </a:buClr>
              <a:buSzPts val="8800"/>
              <a:buFont typeface="Calibri"/>
              <a:buNone/>
            </a:pPr>
            <a:r>
              <a:rPr b="1" lang="cs-CZ"/>
              <a:t>OSVOJOVÁNÍ SYNTAXE A SLOVNÍ ZÁSOBY</a:t>
            </a:r>
            <a:endParaRPr/>
          </a:p>
        </p:txBody>
      </p:sp>
      <p:sp>
        <p:nvSpPr>
          <p:cNvPr id="255" name="Google Shape;255;p25"/>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a:bodyPr>
          <a:lstStyle/>
          <a:p>
            <a:pPr indent="-381000" lvl="0" marL="457200" rtl="0" algn="l">
              <a:lnSpc>
                <a:spcPct val="85000"/>
              </a:lnSpc>
              <a:spcBef>
                <a:spcPts val="1300"/>
              </a:spcBef>
              <a:spcAft>
                <a:spcPts val="0"/>
              </a:spcAft>
              <a:buClr>
                <a:schemeClr val="lt1"/>
              </a:buClr>
              <a:buSzPts val="32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6"/>
          <p:cNvSpPr txBox="1"/>
          <p:nvPr>
            <p:ph type="title"/>
          </p:nvPr>
        </p:nvSpPr>
        <p:spPr>
          <a:xfrm>
            <a:off x="1484311" y="685800"/>
            <a:ext cx="10018713" cy="931985"/>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PRŮMĚRNÁ DÉLKA VÝPOVĚDI</a:t>
            </a:r>
            <a:endParaRPr/>
          </a:p>
        </p:txBody>
      </p:sp>
      <p:sp>
        <p:nvSpPr>
          <p:cNvPr id="261" name="Google Shape;261;p26"/>
          <p:cNvSpPr txBox="1"/>
          <p:nvPr>
            <p:ph idx="1" type="body"/>
          </p:nvPr>
        </p:nvSpPr>
        <p:spPr>
          <a:xfrm>
            <a:off x="979056" y="1875693"/>
            <a:ext cx="10523968" cy="4670580"/>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1800"/>
              <a:t>index průměrné délky výpovědi</a:t>
            </a:r>
            <a:endParaRPr/>
          </a:p>
          <a:p>
            <a:pPr indent="-342900" lvl="0" marL="457200" rtl="0" algn="l">
              <a:lnSpc>
                <a:spcPct val="85000"/>
              </a:lnSpc>
              <a:spcBef>
                <a:spcPts val="1300"/>
              </a:spcBef>
              <a:spcAft>
                <a:spcPts val="0"/>
              </a:spcAft>
              <a:buClr>
                <a:srgbClr val="262626"/>
              </a:buClr>
              <a:buSzPts val="1800"/>
              <a:buChar char=" "/>
            </a:pPr>
            <a:r>
              <a:rPr lang="cs-CZ" sz="1800"/>
              <a:t>možno ověřovat v jednotkách slov nebo morfémů </a:t>
            </a:r>
            <a:endParaRPr/>
          </a:p>
          <a:p>
            <a:pPr indent="-342900" lvl="0" marL="457200" rtl="0" algn="l">
              <a:lnSpc>
                <a:spcPct val="85000"/>
              </a:lnSpc>
              <a:spcBef>
                <a:spcPts val="1300"/>
              </a:spcBef>
              <a:spcAft>
                <a:spcPts val="0"/>
              </a:spcAft>
              <a:buClr>
                <a:srgbClr val="262626"/>
              </a:buClr>
              <a:buSzPts val="1800"/>
              <a:buChar char=" "/>
            </a:pPr>
            <a:r>
              <a:rPr lang="cs-CZ" sz="1800"/>
              <a:t>MLUW (mean length of utterance in words = počet slov v každé výpovědi vydělený počtem výpovědí – čím je vyšší, tím je syntax rozvinutější</a:t>
            </a:r>
            <a:endParaRPr/>
          </a:p>
          <a:p>
            <a:pPr indent="-342900" lvl="0" marL="457200" rtl="0" algn="l">
              <a:lnSpc>
                <a:spcPct val="85000"/>
              </a:lnSpc>
              <a:spcBef>
                <a:spcPts val="1300"/>
              </a:spcBef>
              <a:spcAft>
                <a:spcPts val="0"/>
              </a:spcAft>
              <a:buClr>
                <a:srgbClr val="262626"/>
              </a:buClr>
              <a:buSzPts val="1800"/>
              <a:buChar char=" "/>
            </a:pPr>
            <a:r>
              <a:rPr lang="cs-CZ" sz="1800"/>
              <a:t>má však větší výpovědní hodnotu v jazycích s omezenou flexí</a:t>
            </a:r>
            <a:endParaRPr/>
          </a:p>
          <a:p>
            <a:pPr indent="-342900" lvl="0" marL="457200" rtl="0" algn="l">
              <a:lnSpc>
                <a:spcPct val="85000"/>
              </a:lnSpc>
              <a:spcBef>
                <a:spcPts val="1300"/>
              </a:spcBef>
              <a:spcAft>
                <a:spcPts val="0"/>
              </a:spcAft>
              <a:buClr>
                <a:srgbClr val="262626"/>
              </a:buClr>
              <a:buSzPts val="1800"/>
              <a:buChar char=" "/>
            </a:pPr>
            <a:r>
              <a:rPr lang="cs-CZ" sz="1800"/>
              <a:t>v jazycích s bohatou flexí se v jednom morfému (např. flektivní koncovce) hromadí množství informací a není jisté, zda dítě zná všechny gramatické významy, které koncovka vyjadřuje</a:t>
            </a:r>
            <a:endParaRPr/>
          </a:p>
          <a:p>
            <a:pPr indent="-342900" lvl="0" marL="457200" rtl="0" algn="l">
              <a:lnSpc>
                <a:spcPct val="85000"/>
              </a:lnSpc>
              <a:spcBef>
                <a:spcPts val="1300"/>
              </a:spcBef>
              <a:spcAft>
                <a:spcPts val="0"/>
              </a:spcAft>
              <a:buClr>
                <a:srgbClr val="262626"/>
              </a:buClr>
              <a:buSzPts val="1800"/>
              <a:buChar char=" "/>
            </a:pPr>
            <a:r>
              <a:rPr lang="cs-CZ" sz="1800"/>
              <a:t>např. v AJ koncovka -s u 3. os. sg. – osvojilo si ji</a:t>
            </a:r>
            <a:endParaRPr/>
          </a:p>
          <a:p>
            <a:pPr indent="-342900" lvl="0" marL="457200" rtl="0" algn="l">
              <a:lnSpc>
                <a:spcPct val="85000"/>
              </a:lnSpc>
              <a:spcBef>
                <a:spcPts val="1300"/>
              </a:spcBef>
              <a:spcAft>
                <a:spcPts val="0"/>
              </a:spcAft>
              <a:buClr>
                <a:srgbClr val="262626"/>
              </a:buClr>
              <a:buSzPts val="1800"/>
              <a:buChar char=" "/>
            </a:pPr>
            <a:r>
              <a:rPr lang="cs-CZ" sz="1800"/>
              <a:t>ale pokud v ČJ užívá jako základní tvar 3. os. sg. prézentu (papá, sedí) nemusí to znamenat, že ovládá gramatickou kategorii osoby, čísla, času, způsobu a vidu, ačkoliv jsou v této koncovce obsaženy</a:t>
            </a:r>
            <a:endParaRPr/>
          </a:p>
          <a:p>
            <a:pPr indent="-342900" lvl="0" marL="457200" rtl="0" algn="l">
              <a:lnSpc>
                <a:spcPct val="85000"/>
              </a:lnSpc>
              <a:spcBef>
                <a:spcPts val="1300"/>
              </a:spcBef>
              <a:spcAft>
                <a:spcPts val="0"/>
              </a:spcAft>
              <a:buClr>
                <a:srgbClr val="262626"/>
              </a:buClr>
              <a:buSzPts val="1800"/>
              <a:buChar char=" "/>
            </a:pPr>
            <a:r>
              <a:rPr lang="cs-CZ" sz="1800"/>
              <a:t>důležitý je zejména přechod od jednoslovných výpovědí ke dvou a víceslovným</a:t>
            </a:r>
            <a:endParaRPr/>
          </a:p>
          <a:p>
            <a:pPr indent="-228600" lvl="0" marL="457200" rtl="0" algn="l">
              <a:lnSpc>
                <a:spcPct val="85000"/>
              </a:lnSpc>
              <a:spcBef>
                <a:spcPts val="1300"/>
              </a:spcBef>
              <a:spcAft>
                <a:spcPts val="0"/>
              </a:spcAft>
              <a:buClr>
                <a:srgbClr val="262626"/>
              </a:buClr>
              <a:buSzPts val="1800"/>
              <a:buNone/>
            </a:pPr>
            <a:r>
              <a:t/>
            </a:r>
            <a:endParaRPr sz="1800"/>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type="title"/>
          </p:nvPr>
        </p:nvSpPr>
        <p:spPr>
          <a:xfrm>
            <a:off x="1484311" y="781235"/>
            <a:ext cx="10018713" cy="79818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VYJADŘOVÁNÍ VZTAHU MEZI VĚTNÝMI ČLENY</a:t>
            </a:r>
            <a:br>
              <a:rPr lang="cs-CZ"/>
            </a:br>
            <a:endParaRPr/>
          </a:p>
        </p:txBody>
      </p:sp>
      <p:sp>
        <p:nvSpPr>
          <p:cNvPr id="267" name="Google Shape;267;p27"/>
          <p:cNvSpPr txBox="1"/>
          <p:nvPr>
            <p:ph idx="1" type="body"/>
          </p:nvPr>
        </p:nvSpPr>
        <p:spPr>
          <a:xfrm>
            <a:off x="849744" y="1579419"/>
            <a:ext cx="10653279" cy="4405745"/>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85000"/>
              </a:lnSpc>
              <a:spcBef>
                <a:spcPts val="1300"/>
              </a:spcBef>
              <a:spcAft>
                <a:spcPts val="0"/>
              </a:spcAft>
              <a:buClr>
                <a:srgbClr val="262626"/>
              </a:buClr>
              <a:buSzPct val="69498"/>
              <a:buChar char=" "/>
            </a:pPr>
            <a:r>
              <a:rPr lang="cs-CZ" sz="2800"/>
              <a:t>elementární větné konstrukce – viz telegrafické stádium jazykového vývoje</a:t>
            </a:r>
            <a:endParaRPr/>
          </a:p>
          <a:p>
            <a:pPr indent="-342900" lvl="0" marL="457200" rtl="0" algn="l">
              <a:lnSpc>
                <a:spcPct val="85000"/>
              </a:lnSpc>
              <a:spcBef>
                <a:spcPts val="1300"/>
              </a:spcBef>
              <a:spcAft>
                <a:spcPts val="0"/>
              </a:spcAft>
              <a:buClr>
                <a:srgbClr val="262626"/>
              </a:buClr>
              <a:buSzPct val="69498"/>
              <a:buChar char=" "/>
            </a:pPr>
            <a:r>
              <a:rPr lang="cs-CZ" sz="2800"/>
              <a:t>osvojované vztahy:</a:t>
            </a:r>
            <a:endParaRPr/>
          </a:p>
          <a:p>
            <a:pPr indent="-342900" lvl="1" marL="914400" rtl="0" algn="l">
              <a:lnSpc>
                <a:spcPct val="85000"/>
              </a:lnSpc>
              <a:spcBef>
                <a:spcPts val="600"/>
              </a:spcBef>
              <a:spcAft>
                <a:spcPts val="0"/>
              </a:spcAft>
              <a:buSzPct val="81081"/>
              <a:buChar char=" "/>
            </a:pPr>
            <a:r>
              <a:rPr lang="cs-CZ" sz="2400"/>
              <a:t>predikace, často bez sponového slovesa: jáji ňam = jahody jsou dobré</a:t>
            </a:r>
            <a:endParaRPr/>
          </a:p>
          <a:p>
            <a:pPr indent="-342900" lvl="1" marL="914400" rtl="0" algn="l">
              <a:lnSpc>
                <a:spcPct val="85000"/>
              </a:lnSpc>
              <a:spcBef>
                <a:spcPts val="600"/>
              </a:spcBef>
              <a:spcAft>
                <a:spcPts val="0"/>
              </a:spcAft>
              <a:buSzPct val="81081"/>
              <a:buChar char=" "/>
            </a:pPr>
            <a:r>
              <a:rPr lang="cs-CZ" sz="2400"/>
              <a:t>vlastnictví: kaši mama</a:t>
            </a:r>
            <a:endParaRPr/>
          </a:p>
          <a:p>
            <a:pPr indent="-342900" lvl="1" marL="914400" rtl="0" algn="l">
              <a:lnSpc>
                <a:spcPct val="85000"/>
              </a:lnSpc>
              <a:spcBef>
                <a:spcPts val="600"/>
              </a:spcBef>
              <a:spcAft>
                <a:spcPts val="0"/>
              </a:spcAft>
              <a:buSzPct val="81081"/>
              <a:buChar char=" "/>
            </a:pPr>
            <a:r>
              <a:rPr lang="cs-CZ" sz="2400"/>
              <a:t>vyjádření agense a zasažené entity: máma lva = máma mi dala lva nebo mami, dej mi lva</a:t>
            </a:r>
            <a:endParaRPr/>
          </a:p>
          <a:p>
            <a:pPr indent="-342900" lvl="1" marL="914400" rtl="0" algn="l">
              <a:lnSpc>
                <a:spcPct val="85000"/>
              </a:lnSpc>
              <a:spcBef>
                <a:spcPts val="600"/>
              </a:spcBef>
              <a:spcAft>
                <a:spcPts val="0"/>
              </a:spcAft>
              <a:buSzPct val="81081"/>
              <a:buChar char=" "/>
            </a:pPr>
            <a:r>
              <a:rPr lang="cs-CZ" sz="2400"/>
              <a:t>dotazy na umístění: kam iči = kam jsi dala/kde je tygr? </a:t>
            </a:r>
            <a:endParaRPr/>
          </a:p>
          <a:p>
            <a:pPr indent="-342900" lvl="0" marL="457200" rtl="0" algn="l">
              <a:lnSpc>
                <a:spcPct val="85000"/>
              </a:lnSpc>
              <a:spcBef>
                <a:spcPts val="1300"/>
              </a:spcBef>
              <a:spcAft>
                <a:spcPts val="0"/>
              </a:spcAft>
              <a:buClr>
                <a:srgbClr val="262626"/>
              </a:buClr>
              <a:buSzPct val="69498"/>
              <a:buChar char=" "/>
            </a:pPr>
            <a:r>
              <a:rPr lang="cs-CZ" sz="2800"/>
              <a:t>děti jsou vnímavé ke slovosledu</a:t>
            </a:r>
            <a:endParaRPr/>
          </a:p>
          <a:p>
            <a:pPr indent="-342900" lvl="0" marL="457200" rtl="0" algn="l">
              <a:lnSpc>
                <a:spcPct val="85000"/>
              </a:lnSpc>
              <a:spcBef>
                <a:spcPts val="1300"/>
              </a:spcBef>
              <a:spcAft>
                <a:spcPts val="0"/>
              </a:spcAft>
              <a:buClr>
                <a:srgbClr val="262626"/>
              </a:buClr>
              <a:buSzPct val="69498"/>
              <a:buChar char=" "/>
            </a:pPr>
            <a:r>
              <a:rPr lang="cs-CZ" sz="2800"/>
              <a:t>produkují převážně výpovědi se slovosledem typickým pro jejich mateřštinu</a:t>
            </a:r>
            <a:endParaRPr/>
          </a:p>
          <a:p>
            <a:pPr indent="-342900" lvl="0" marL="457200" rtl="0" algn="l">
              <a:lnSpc>
                <a:spcPct val="85000"/>
              </a:lnSpc>
              <a:spcBef>
                <a:spcPts val="1300"/>
              </a:spcBef>
              <a:spcAft>
                <a:spcPts val="0"/>
              </a:spcAft>
              <a:buClr>
                <a:srgbClr val="262626"/>
              </a:buClr>
              <a:buSzPct val="69498"/>
              <a:buChar char=" "/>
            </a:pPr>
            <a:r>
              <a:rPr lang="cs-CZ" sz="2800"/>
              <a:t>pro češtinu je to slovosled podmět – sloveso – předmět</a:t>
            </a:r>
            <a:endParaRPr/>
          </a:p>
          <a:p>
            <a:pPr indent="-228600" lvl="1" marL="914400" rtl="0" algn="l">
              <a:lnSpc>
                <a:spcPct val="85000"/>
              </a:lnSpc>
              <a:spcBef>
                <a:spcPts val="600"/>
              </a:spcBef>
              <a:spcAft>
                <a:spcPts val="0"/>
              </a:spcAft>
              <a:buSzPct val="81081"/>
              <a:buNone/>
            </a:pPr>
            <a:r>
              <a:t/>
            </a:r>
            <a:endParaRPr sz="2400"/>
          </a:p>
          <a:p>
            <a:pPr indent="-228600" lvl="0" marL="457200" rtl="0" algn="l">
              <a:lnSpc>
                <a:spcPct val="85000"/>
              </a:lnSpc>
              <a:spcBef>
                <a:spcPts val="1300"/>
              </a:spcBef>
              <a:spcAft>
                <a:spcPts val="0"/>
              </a:spcAft>
              <a:buClr>
                <a:srgbClr val="262626"/>
              </a:buClr>
              <a:buSzPct val="81081"/>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8"/>
          <p:cNvSpPr txBox="1"/>
          <p:nvPr>
            <p:ph type="title"/>
          </p:nvPr>
        </p:nvSpPr>
        <p:spPr>
          <a:xfrm>
            <a:off x="1484311" y="685800"/>
            <a:ext cx="10018713" cy="102576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OSVOJOVÁNÍ VÝZNAMU SLOV</a:t>
            </a:r>
            <a:br>
              <a:rPr lang="cs-CZ"/>
            </a:br>
            <a:endParaRPr/>
          </a:p>
        </p:txBody>
      </p:sp>
      <p:sp>
        <p:nvSpPr>
          <p:cNvPr id="273" name="Google Shape;273;p28"/>
          <p:cNvSpPr txBox="1"/>
          <p:nvPr>
            <p:ph idx="1" type="body"/>
          </p:nvPr>
        </p:nvSpPr>
        <p:spPr>
          <a:xfrm>
            <a:off x="1484310" y="1711569"/>
            <a:ext cx="10018713" cy="4478216"/>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800"/>
              <a:t>Otázky: </a:t>
            </a:r>
            <a:endParaRPr/>
          </a:p>
          <a:p>
            <a:pPr indent="-342900" lvl="1" marL="914400" rtl="0" algn="l">
              <a:lnSpc>
                <a:spcPct val="85000"/>
              </a:lnSpc>
              <a:spcBef>
                <a:spcPts val="600"/>
              </a:spcBef>
              <a:spcAft>
                <a:spcPts val="0"/>
              </a:spcAft>
              <a:buSzPts val="1800"/>
              <a:buChar char=" "/>
            </a:pPr>
            <a:r>
              <a:rPr i="1" lang="cs-CZ" sz="2400"/>
              <a:t>Jak si dítě osvojuje významy slov?</a:t>
            </a:r>
            <a:endParaRPr/>
          </a:p>
          <a:p>
            <a:pPr indent="-342900" lvl="1" marL="914400" rtl="0" algn="l">
              <a:lnSpc>
                <a:spcPct val="85000"/>
              </a:lnSpc>
              <a:spcBef>
                <a:spcPts val="600"/>
              </a:spcBef>
              <a:spcAft>
                <a:spcPts val="0"/>
              </a:spcAft>
              <a:buSzPts val="1800"/>
              <a:buChar char=" "/>
            </a:pPr>
            <a:r>
              <a:rPr i="1" lang="cs-CZ" sz="2400"/>
              <a:t>Co mu při tom pomáhá</a:t>
            </a:r>
            <a:r>
              <a:rPr lang="cs-CZ" sz="2400"/>
              <a:t>? </a:t>
            </a:r>
            <a:endParaRPr/>
          </a:p>
          <a:p>
            <a:pPr indent="-342900" lvl="0" marL="457200" rtl="0" algn="l">
              <a:lnSpc>
                <a:spcPct val="85000"/>
              </a:lnSpc>
              <a:spcBef>
                <a:spcPts val="1300"/>
              </a:spcBef>
              <a:spcAft>
                <a:spcPts val="0"/>
              </a:spcAft>
              <a:buClr>
                <a:srgbClr val="262626"/>
              </a:buClr>
              <a:buSzPts val="1800"/>
              <a:buChar char=" "/>
            </a:pPr>
            <a:r>
              <a:rPr lang="cs-CZ" sz="2800"/>
              <a:t>v euroamerické kultuře se dospělí často obracejí na děti</a:t>
            </a:r>
            <a:endParaRPr/>
          </a:p>
          <a:p>
            <a:pPr indent="-342900" lvl="0" marL="457200" rtl="0" algn="l">
              <a:lnSpc>
                <a:spcPct val="85000"/>
              </a:lnSpc>
              <a:spcBef>
                <a:spcPts val="1300"/>
              </a:spcBef>
              <a:spcAft>
                <a:spcPts val="0"/>
              </a:spcAft>
              <a:buClr>
                <a:srgbClr val="262626"/>
              </a:buClr>
              <a:buSzPts val="1800"/>
              <a:buChar char=" "/>
            </a:pPr>
            <a:r>
              <a:rPr lang="cs-CZ" sz="2800"/>
              <a:t>hovoří s nimi zjednodušeným jazykem – child direct speech</a:t>
            </a:r>
            <a:endParaRPr sz="2800"/>
          </a:p>
          <a:p>
            <a:pPr indent="-342900" lvl="0" marL="457200" rtl="0" algn="l">
              <a:lnSpc>
                <a:spcPct val="85000"/>
              </a:lnSpc>
              <a:spcBef>
                <a:spcPts val="1300"/>
              </a:spcBef>
              <a:spcAft>
                <a:spcPts val="0"/>
              </a:spcAft>
              <a:buClr>
                <a:srgbClr val="262626"/>
              </a:buClr>
              <a:buSzPts val="1800"/>
              <a:buChar char=" "/>
            </a:pPr>
            <a:r>
              <a:rPr lang="cs-CZ" sz="2800"/>
              <a:t>podle výzkumů děti tento typ řeči upřednostňují</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9"/>
          <p:cNvSpPr txBox="1"/>
          <p:nvPr>
            <p:ph idx="1" type="body"/>
          </p:nvPr>
        </p:nvSpPr>
        <p:spPr>
          <a:xfrm>
            <a:off x="812800" y="984738"/>
            <a:ext cx="10690223" cy="5462953"/>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slova podle dítěte označují celý předmět, ne pouze jeho část</a:t>
            </a:r>
            <a:endParaRPr/>
          </a:p>
          <a:p>
            <a:pPr indent="-342900" lvl="0" marL="457200" rtl="0" algn="l">
              <a:lnSpc>
                <a:spcPct val="85000"/>
              </a:lnSpc>
              <a:spcBef>
                <a:spcPts val="1300"/>
              </a:spcBef>
              <a:spcAft>
                <a:spcPts val="0"/>
              </a:spcAft>
              <a:buClr>
                <a:srgbClr val="262626"/>
              </a:buClr>
              <a:buSzPts val="1800"/>
              <a:buChar char=" "/>
            </a:pPr>
            <a:r>
              <a:rPr lang="cs-CZ" sz="2400"/>
              <a:t>avšak pokud se setká s novým pojmenováním, předpokládá, že slovo označuje něco jiného  = odmítá existenci synonym</a:t>
            </a:r>
            <a:endParaRPr/>
          </a:p>
          <a:p>
            <a:pPr indent="-342900" lvl="0" marL="457200" rtl="0" algn="l">
              <a:lnSpc>
                <a:spcPct val="85000"/>
              </a:lnSpc>
              <a:spcBef>
                <a:spcPts val="1300"/>
              </a:spcBef>
              <a:spcAft>
                <a:spcPts val="0"/>
              </a:spcAft>
              <a:buClr>
                <a:srgbClr val="262626"/>
              </a:buClr>
              <a:buSzPts val="1800"/>
              <a:buChar char=" "/>
            </a:pPr>
            <a:r>
              <a:rPr lang="cs-CZ" sz="2400"/>
              <a:t>nejprve si děti osvojují základní úroveň významu slov – např. </a:t>
            </a:r>
            <a:r>
              <a:rPr i="1" lang="cs-CZ" sz="2400"/>
              <a:t>pes</a:t>
            </a:r>
            <a:r>
              <a:rPr lang="cs-CZ" sz="2400"/>
              <a:t> dříve než </a:t>
            </a:r>
            <a:r>
              <a:rPr i="1" lang="cs-CZ" sz="2400"/>
              <a:t>zvíře, šelma, savec </a:t>
            </a:r>
            <a:r>
              <a:rPr lang="cs-CZ" sz="2400"/>
              <a:t>(vyšší úroveň) nebo </a:t>
            </a:r>
            <a:r>
              <a:rPr i="1" lang="cs-CZ" sz="2400"/>
              <a:t>jezevčík, Fido </a:t>
            </a:r>
            <a:r>
              <a:rPr lang="cs-CZ" sz="2400"/>
              <a:t>(nižší úroveň) </a:t>
            </a:r>
            <a:endParaRPr/>
          </a:p>
          <a:p>
            <a:pPr indent="-342900" lvl="0" marL="457200" rtl="0" algn="l">
              <a:lnSpc>
                <a:spcPct val="85000"/>
              </a:lnSpc>
              <a:spcBef>
                <a:spcPts val="1300"/>
              </a:spcBef>
              <a:spcAft>
                <a:spcPts val="0"/>
              </a:spcAft>
              <a:buClr>
                <a:srgbClr val="262626"/>
              </a:buClr>
              <a:buSzPts val="1800"/>
              <a:buChar char=" "/>
            </a:pPr>
            <a:r>
              <a:rPr lang="cs-CZ" sz="2400"/>
              <a:t>ale naopak pokud se naučí jméno psa, může tím označovat všechny psy v okolí = tzv. rozšířená extenze</a:t>
            </a:r>
            <a:endParaRPr/>
          </a:p>
          <a:p>
            <a:pPr indent="-342900" lvl="0" marL="457200" rtl="0" algn="l">
              <a:lnSpc>
                <a:spcPct val="85000"/>
              </a:lnSpc>
              <a:spcBef>
                <a:spcPts val="1300"/>
              </a:spcBef>
              <a:spcAft>
                <a:spcPts val="0"/>
              </a:spcAft>
              <a:buClr>
                <a:srgbClr val="262626"/>
              </a:buClr>
              <a:buSzPts val="1800"/>
              <a:buChar char=" "/>
            </a:pPr>
            <a:r>
              <a:rPr lang="cs-CZ" sz="2400"/>
              <a:t>stejně tak může označovat jako psa všechny savce, jako míč všechny kulaté předměty</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657224" y="499533"/>
            <a:ext cx="10772775" cy="1404681"/>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lang="cs-CZ"/>
              <a:t>Jazyk  </a:t>
            </a:r>
            <a:endParaRPr/>
          </a:p>
        </p:txBody>
      </p:sp>
      <p:grpSp>
        <p:nvGrpSpPr>
          <p:cNvPr id="104" name="Google Shape;104;p3"/>
          <p:cNvGrpSpPr/>
          <p:nvPr/>
        </p:nvGrpSpPr>
        <p:grpSpPr>
          <a:xfrm>
            <a:off x="676656" y="2461123"/>
            <a:ext cx="10753725" cy="3316014"/>
            <a:chOff x="0" y="727"/>
            <a:chExt cx="10753725" cy="3316014"/>
          </a:xfrm>
        </p:grpSpPr>
        <p:sp>
          <p:nvSpPr>
            <p:cNvPr id="105" name="Google Shape;105;p3"/>
            <p:cNvSpPr/>
            <p:nvPr/>
          </p:nvSpPr>
          <p:spPr>
            <a:xfrm>
              <a:off x="0" y="727"/>
              <a:ext cx="10753725" cy="825718"/>
            </a:xfrm>
            <a:prstGeom prst="roundRect">
              <a:avLst>
                <a:gd fmla="val 16667" name="adj"/>
              </a:avLst>
            </a:prstGeom>
            <a:solidFill>
              <a:schemeClr val="lt1"/>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40308" y="41035"/>
              <a:ext cx="10673109" cy="74510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Calibri"/>
                <a:buNone/>
              </a:pPr>
              <a:r>
                <a:rPr b="0" i="0" lang="cs-CZ" sz="2000" u="none" cap="none" strike="noStrike">
                  <a:solidFill>
                    <a:srgbClr val="000000"/>
                  </a:solidFill>
                  <a:latin typeface="Calibri"/>
                  <a:ea typeface="Calibri"/>
                  <a:cs typeface="Calibri"/>
                  <a:sym typeface="Calibri"/>
                </a:rPr>
                <a:t>Je jednoduché jej produkovat, ale velmi obtížné vysvětlit, jak funguje.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000000"/>
                </a:buClr>
                <a:buSzPts val="2000"/>
                <a:buFont typeface="Calibri"/>
                <a:buNone/>
              </a:pPr>
              <a:r>
                <a:rPr b="0" i="0" lang="cs-CZ" sz="2000" u="none" cap="none" strike="noStrike">
                  <a:solidFill>
                    <a:srgbClr val="000000"/>
                  </a:solidFill>
                  <a:latin typeface="Calibri"/>
                  <a:ea typeface="Calibri"/>
                  <a:cs typeface="Calibri"/>
                  <a:sym typeface="Calibri"/>
                </a:rPr>
                <a:t>Výzkum toho, jak zpracování jazyka funguje v plně funkčním systému, je velmi důležitý – model zpracování jazyka používán k rozvoji efektivnějších terapií pro osoby s narušením jejich jazykové schopnosti: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70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63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63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7" name="Google Shape;107;p3"/>
            <p:cNvSpPr/>
            <p:nvPr/>
          </p:nvSpPr>
          <p:spPr>
            <a:xfrm>
              <a:off x="0" y="830825"/>
              <a:ext cx="10753725" cy="825718"/>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txBox="1"/>
            <p:nvPr/>
          </p:nvSpPr>
          <p:spPr>
            <a:xfrm>
              <a:off x="40308" y="871133"/>
              <a:ext cx="10673109" cy="74510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Calibri"/>
                <a:buNone/>
              </a:pPr>
              <a:r>
                <a:rPr b="0" i="0" lang="cs-CZ" sz="2000" u="none" cap="none" strike="noStrike">
                  <a:solidFill>
                    <a:srgbClr val="FFFFFF"/>
                  </a:solidFill>
                  <a:latin typeface="Calibri"/>
                  <a:ea typeface="Calibri"/>
                  <a:cs typeface="Calibri"/>
                  <a:sym typeface="Calibri"/>
                </a:rPr>
                <a:t>Ústřední význam jazyka: čím horší je jeho poškození, tím více zničující je dopad takového poškození. </a:t>
              </a:r>
              <a:endParaRPr b="0" i="0" sz="2000" u="none" cap="none" strike="noStrike">
                <a:solidFill>
                  <a:srgbClr val="FFFFFF"/>
                </a:solidFill>
                <a:latin typeface="Calibri"/>
                <a:ea typeface="Calibri"/>
                <a:cs typeface="Calibri"/>
                <a:sym typeface="Calibri"/>
              </a:endParaRPr>
            </a:p>
          </p:txBody>
        </p:sp>
        <p:sp>
          <p:nvSpPr>
            <p:cNvPr id="109" name="Google Shape;109;p3"/>
            <p:cNvSpPr/>
            <p:nvPr/>
          </p:nvSpPr>
          <p:spPr>
            <a:xfrm>
              <a:off x="0" y="1660924"/>
              <a:ext cx="10753725" cy="825718"/>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a:off x="40308" y="1701232"/>
              <a:ext cx="10673109" cy="74510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Calibri"/>
                <a:buNone/>
              </a:pPr>
              <a:r>
                <a:rPr b="0" i="0" lang="cs-CZ" sz="2000" u="none" cap="none" strike="noStrike">
                  <a:solidFill>
                    <a:srgbClr val="FFFFFF"/>
                  </a:solidFill>
                  <a:latin typeface="Calibri"/>
                  <a:ea typeface="Calibri"/>
                  <a:cs typeface="Calibri"/>
                  <a:sym typeface="Calibri"/>
                </a:rPr>
                <a:t>Lehčí poškození: najít správné slovo nebo porozumění velmi komplexní a/nebo neobvyklé jazykové struktuře.</a:t>
              </a:r>
              <a:endParaRPr b="0" i="0" sz="2000" u="none" cap="none" strike="noStrike">
                <a:solidFill>
                  <a:srgbClr val="FFFFFF"/>
                </a:solidFill>
                <a:latin typeface="Calibri"/>
                <a:ea typeface="Calibri"/>
                <a:cs typeface="Calibri"/>
                <a:sym typeface="Calibri"/>
              </a:endParaRPr>
            </a:p>
          </p:txBody>
        </p:sp>
        <p:sp>
          <p:nvSpPr>
            <p:cNvPr id="111" name="Google Shape;111;p3"/>
            <p:cNvSpPr/>
            <p:nvPr/>
          </p:nvSpPr>
          <p:spPr>
            <a:xfrm>
              <a:off x="0" y="2491023"/>
              <a:ext cx="10753725" cy="825718"/>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40308" y="2531331"/>
              <a:ext cx="10673109" cy="74510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Calibri"/>
                <a:buNone/>
              </a:pPr>
              <a:r>
                <a:rPr b="0" i="0" lang="cs-CZ" sz="2000" u="none" cap="none" strike="noStrike">
                  <a:solidFill>
                    <a:srgbClr val="FFFFFF"/>
                  </a:solidFill>
                  <a:latin typeface="Calibri"/>
                  <a:ea typeface="Calibri"/>
                  <a:cs typeface="Calibri"/>
                  <a:sym typeface="Calibri"/>
                </a:rPr>
                <a:t>Těžké poškození: od částečné obtíže v oblasti produkce nebo porozumění až ke kompletní ztrátě (téměř všech) jazykových schopností. </a:t>
              </a:r>
              <a:endParaRPr b="0" i="0" sz="2000" u="none" cap="none" strike="noStrike">
                <a:solidFill>
                  <a:srgbClr val="FFFFFF"/>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idx="1" type="body"/>
          </p:nvPr>
        </p:nvSpPr>
        <p:spPr>
          <a:xfrm>
            <a:off x="803564" y="726830"/>
            <a:ext cx="10699459" cy="5908431"/>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800"/>
              <a:t>pravděpodobné při tom ví, že označení není přesné, ale volí slovo s nejbližším významem</a:t>
            </a:r>
            <a:endParaRPr/>
          </a:p>
          <a:p>
            <a:pPr indent="-342900" lvl="0" marL="457200" rtl="0" algn="l">
              <a:lnSpc>
                <a:spcPct val="85000"/>
              </a:lnSpc>
              <a:spcBef>
                <a:spcPts val="1300"/>
              </a:spcBef>
              <a:spcAft>
                <a:spcPts val="0"/>
              </a:spcAft>
              <a:buClr>
                <a:srgbClr val="262626"/>
              </a:buClr>
              <a:buSzPts val="1800"/>
              <a:buChar char=" "/>
            </a:pPr>
            <a:r>
              <a:rPr lang="cs-CZ" sz="2800"/>
              <a:t>naopak může docházet ke zúžené extenzi = zúžení významu slova – např. bílý pouze pro sníh, ne pro všechny bílé předměty</a:t>
            </a:r>
            <a:endParaRPr/>
          </a:p>
          <a:p>
            <a:pPr indent="-342900" lvl="0" marL="457200" rtl="0" algn="l">
              <a:lnSpc>
                <a:spcPct val="85000"/>
              </a:lnSpc>
              <a:spcBef>
                <a:spcPts val="1300"/>
              </a:spcBef>
              <a:spcAft>
                <a:spcPts val="0"/>
              </a:spcAft>
              <a:buClr>
                <a:srgbClr val="262626"/>
              </a:buClr>
              <a:buSzPts val="1800"/>
              <a:buChar char=" "/>
            </a:pPr>
            <a:r>
              <a:rPr lang="cs-CZ" sz="2800"/>
              <a:t>3 typy rozšíření významu (Rescorla, 1980):</a:t>
            </a:r>
            <a:endParaRPr/>
          </a:p>
          <a:p>
            <a:pPr indent="-457200" lvl="1" marL="914400" rtl="0" algn="l">
              <a:lnSpc>
                <a:spcPct val="85000"/>
              </a:lnSpc>
              <a:spcBef>
                <a:spcPts val="600"/>
              </a:spcBef>
              <a:spcAft>
                <a:spcPts val="0"/>
              </a:spcAft>
              <a:buSzPts val="1800"/>
              <a:buFont typeface="Arial"/>
              <a:buAutoNum type="arabicPeriod"/>
            </a:pPr>
            <a:r>
              <a:rPr lang="cs-CZ" sz="2400"/>
              <a:t>Kategorické – dítě nazývá všechno ovoce jablkem</a:t>
            </a:r>
            <a:endParaRPr/>
          </a:p>
          <a:p>
            <a:pPr indent="-457200" lvl="1" marL="914400" rtl="0" algn="l">
              <a:lnSpc>
                <a:spcPct val="85000"/>
              </a:lnSpc>
              <a:spcBef>
                <a:spcPts val="600"/>
              </a:spcBef>
              <a:spcAft>
                <a:spcPts val="0"/>
              </a:spcAft>
              <a:buSzPts val="1800"/>
              <a:buFont typeface="Arial"/>
              <a:buAutoNum type="arabicPeriod"/>
            </a:pPr>
            <a:r>
              <a:rPr lang="cs-CZ" sz="2400"/>
              <a:t>Analogické – dítě rozšíří označení i na věc jiné kategorie, která má podobnou charakteristiku – kočka – kožešina, klobouk – hřeben</a:t>
            </a:r>
            <a:endParaRPr/>
          </a:p>
          <a:p>
            <a:pPr indent="-457200" lvl="1" marL="914400" rtl="0" algn="l">
              <a:lnSpc>
                <a:spcPct val="85000"/>
              </a:lnSpc>
              <a:spcBef>
                <a:spcPts val="600"/>
              </a:spcBef>
              <a:spcAft>
                <a:spcPts val="0"/>
              </a:spcAft>
              <a:buSzPts val="1800"/>
              <a:buFont typeface="Arial"/>
              <a:buAutoNum type="arabicPeriod"/>
            </a:pPr>
            <a:r>
              <a:rPr lang="cs-CZ" sz="2400"/>
              <a:t>Větné – dítě např. řekne slovo panenka, když vidí prázdnou postýlku pro panenku</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1484311" y="685800"/>
            <a:ext cx="10018713" cy="6271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O který typ rozšíření se jedná? </a:t>
            </a:r>
            <a:endParaRPr/>
          </a:p>
        </p:txBody>
      </p:sp>
      <p:sp>
        <p:nvSpPr>
          <p:cNvPr id="289" name="Google Shape;289;p31"/>
          <p:cNvSpPr txBox="1"/>
          <p:nvPr>
            <p:ph idx="1" type="body"/>
          </p:nvPr>
        </p:nvSpPr>
        <p:spPr>
          <a:xfrm>
            <a:off x="1484310" y="2063263"/>
            <a:ext cx="10018713" cy="3727938"/>
          </a:xfrm>
          <a:prstGeom prst="rect">
            <a:avLst/>
          </a:prstGeom>
          <a:noFill/>
          <a:ln>
            <a:noFill/>
          </a:ln>
        </p:spPr>
        <p:txBody>
          <a:bodyPr anchorCtr="0" anchor="t" bIns="45700" lIns="91425" spcFirstLastPara="1" rIns="91425" wrap="square" tIns="45700">
            <a:normAutofit/>
          </a:bodyPr>
          <a:lstStyle/>
          <a:p>
            <a:pPr indent="-457200" lvl="0" marL="457200" rtl="0" algn="l">
              <a:lnSpc>
                <a:spcPct val="85000"/>
              </a:lnSpc>
              <a:spcBef>
                <a:spcPts val="1300"/>
              </a:spcBef>
              <a:spcAft>
                <a:spcPts val="0"/>
              </a:spcAft>
              <a:buSzPts val="1800"/>
              <a:buFont typeface="Arial"/>
              <a:buAutoNum type="arabicPeriod"/>
            </a:pPr>
            <a:r>
              <a:rPr lang="cs-CZ" sz="2000"/>
              <a:t>Dítě říká moucha všem druhům hmyzu, ale i prstíčkům a různým flíčkům.</a:t>
            </a:r>
            <a:endParaRPr/>
          </a:p>
          <a:p>
            <a:pPr indent="-457200" lvl="0" marL="457200" rtl="0" algn="l">
              <a:lnSpc>
                <a:spcPct val="85000"/>
              </a:lnSpc>
              <a:spcBef>
                <a:spcPts val="1300"/>
              </a:spcBef>
              <a:spcAft>
                <a:spcPts val="0"/>
              </a:spcAft>
              <a:buSzPts val="1800"/>
              <a:buFont typeface="Arial"/>
              <a:buAutoNum type="arabicPeriod"/>
            </a:pPr>
            <a:r>
              <a:rPr lang="cs-CZ" sz="2000"/>
              <a:t>Dítě říká táta, když vidí tátovu tašku. </a:t>
            </a:r>
            <a:endParaRPr/>
          </a:p>
          <a:p>
            <a:pPr indent="-457200" lvl="0" marL="457200" rtl="0" algn="l">
              <a:lnSpc>
                <a:spcPct val="85000"/>
              </a:lnSpc>
              <a:spcBef>
                <a:spcPts val="1300"/>
              </a:spcBef>
              <a:spcAft>
                <a:spcPts val="0"/>
              </a:spcAft>
              <a:buSzPts val="1800"/>
              <a:buFont typeface="Arial"/>
              <a:buAutoNum type="arabicPeriod"/>
            </a:pPr>
            <a:r>
              <a:rPr lang="cs-CZ" sz="2000"/>
              <a:t>Dítě říká pejsek i kočkám a dalším savcům. </a:t>
            </a:r>
            <a:endParaRPr/>
          </a:p>
          <a:p>
            <a:pPr indent="-457200" lvl="0" marL="457200" rtl="0" algn="l">
              <a:lnSpc>
                <a:spcPct val="85000"/>
              </a:lnSpc>
              <a:spcBef>
                <a:spcPts val="1300"/>
              </a:spcBef>
              <a:spcAft>
                <a:spcPts val="0"/>
              </a:spcAft>
              <a:buSzPts val="1800"/>
              <a:buFont typeface="Arial"/>
              <a:buAutoNum type="arabicPeriod"/>
            </a:pPr>
            <a:r>
              <a:rPr lang="cs-CZ" sz="2000"/>
              <a:t>Dítě říká táta všem mužům. </a:t>
            </a:r>
            <a:endParaRPr/>
          </a:p>
          <a:p>
            <a:pPr indent="-457200" lvl="0" marL="457200" rtl="0" algn="l">
              <a:lnSpc>
                <a:spcPct val="85000"/>
              </a:lnSpc>
              <a:spcBef>
                <a:spcPts val="1300"/>
              </a:spcBef>
              <a:spcAft>
                <a:spcPts val="0"/>
              </a:spcAft>
              <a:buSzPts val="1800"/>
              <a:buFont typeface="Arial"/>
              <a:buAutoNum type="arabicPeriod"/>
            </a:pPr>
            <a:r>
              <a:rPr lang="cs-CZ" sz="2000"/>
              <a:t>Dítě říká míč nejen míčům, ale i korálkům a kulatému ovoci. </a:t>
            </a:r>
            <a:endParaRPr/>
          </a:p>
          <a:p>
            <a:pPr indent="-457200" lvl="0" marL="457200" rtl="0" algn="l">
              <a:lnSpc>
                <a:spcPct val="85000"/>
              </a:lnSpc>
              <a:spcBef>
                <a:spcPts val="1300"/>
              </a:spcBef>
              <a:spcAft>
                <a:spcPts val="0"/>
              </a:spcAft>
              <a:buSzPts val="1800"/>
              <a:buFont typeface="Arial"/>
              <a:buAutoNum type="arabicPeriod"/>
            </a:pPr>
            <a:r>
              <a:rPr lang="cs-CZ" sz="2000"/>
              <a:t>Dítě říká auto nejen autům, ale i autobusům a motorkám. </a:t>
            </a:r>
            <a:endParaRPr/>
          </a:p>
          <a:p>
            <a:pPr indent="-457200" lvl="0" marL="457200" rtl="0" algn="l">
              <a:lnSpc>
                <a:spcPct val="85000"/>
              </a:lnSpc>
              <a:spcBef>
                <a:spcPts val="1300"/>
              </a:spcBef>
              <a:spcAft>
                <a:spcPts val="0"/>
              </a:spcAft>
              <a:buSzPts val="1800"/>
              <a:buFont typeface="Arial"/>
              <a:buAutoNum type="arabicPeriod"/>
            </a:pPr>
            <a:r>
              <a:rPr lang="cs-CZ" sz="2000"/>
              <a:t>Dítě říká dort, když se dívá na ledničku. </a:t>
            </a:r>
            <a:endParaRPr/>
          </a:p>
          <a:p>
            <a:pPr indent="-457200" lvl="0" marL="457200" rtl="0" algn="l">
              <a:lnSpc>
                <a:spcPct val="85000"/>
              </a:lnSpc>
              <a:spcBef>
                <a:spcPts val="1300"/>
              </a:spcBef>
              <a:spcAft>
                <a:spcPts val="0"/>
              </a:spcAft>
              <a:buSzPts val="1800"/>
              <a:buFont typeface="Arial"/>
              <a:buAutoNum type="arabicPeriod"/>
            </a:pPr>
            <a:r>
              <a:rPr lang="cs-CZ" sz="2000"/>
              <a:t>Dítě říká padajícímu lístečku člun. </a:t>
            </a:r>
            <a:endParaRPr/>
          </a:p>
          <a:p>
            <a:pPr indent="-342900" lvl="0" marL="457200" rtl="0" algn="l">
              <a:lnSpc>
                <a:spcPct val="85000"/>
              </a:lnSpc>
              <a:spcBef>
                <a:spcPts val="1300"/>
              </a:spcBef>
              <a:spcAft>
                <a:spcPts val="0"/>
              </a:spcAft>
              <a:buSzPts val="1800"/>
              <a:buFont typeface="Arial"/>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txBox="1"/>
          <p:nvPr>
            <p:ph type="title"/>
          </p:nvPr>
        </p:nvSpPr>
        <p:spPr>
          <a:xfrm>
            <a:off x="1484311" y="685801"/>
            <a:ext cx="10018713" cy="9085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O který typ rozšíření se jedná? </a:t>
            </a:r>
            <a:br>
              <a:rPr lang="cs-CZ"/>
            </a:br>
            <a:endParaRPr/>
          </a:p>
        </p:txBody>
      </p:sp>
      <p:graphicFrame>
        <p:nvGraphicFramePr>
          <p:cNvPr id="295" name="Google Shape;295;p32"/>
          <p:cNvGraphicFramePr/>
          <p:nvPr/>
        </p:nvGraphicFramePr>
        <p:xfrm>
          <a:off x="1735016" y="1594337"/>
          <a:ext cx="3000000" cy="3000000"/>
        </p:xfrm>
        <a:graphic>
          <a:graphicData uri="http://schemas.openxmlformats.org/drawingml/2006/table">
            <a:tbl>
              <a:tblPr bandRow="1" firstCol="1" firstRow="1">
                <a:noFill/>
                <a:tableStyleId>{89F70903-6FD8-46D1-B7A9-700065C8B919}</a:tableStyleId>
              </a:tblPr>
              <a:tblGrid>
                <a:gridCol w="6664400"/>
                <a:gridCol w="3103600"/>
              </a:tblGrid>
              <a:tr h="795350">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moucha všem druhům hmyzu, ale i prstíčkům a různým flíčkům.</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b="0" lang="cs-CZ" sz="2400" u="none" cap="none" strike="noStrike">
                          <a:solidFill>
                            <a:schemeClr val="dk1"/>
                          </a:solidFill>
                        </a:rPr>
                        <a:t>Analogické</a:t>
                      </a:r>
                      <a:endParaRPr b="0" sz="2400" u="none" cap="none" strike="noStrike">
                        <a:solidFill>
                          <a:schemeClr val="dk1"/>
                        </a:solidFill>
                        <a:latin typeface="Calibri"/>
                        <a:ea typeface="Calibri"/>
                        <a:cs typeface="Calibri"/>
                        <a:sym typeface="Calibri"/>
                      </a:endParaRPr>
                    </a:p>
                  </a:txBody>
                  <a:tcPr marT="0" marB="0" marR="68575" marL="68575"/>
                </a:tc>
              </a:tr>
              <a:tr h="388675">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táta, když vidí tátovu tašku. </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lang="cs-CZ" sz="2400" u="none" cap="none" strike="noStrike"/>
                        <a:t>Větné. </a:t>
                      </a:r>
                      <a:endParaRPr sz="2400" u="none" cap="none" strike="noStrike">
                        <a:latin typeface="Calibri"/>
                        <a:ea typeface="Calibri"/>
                        <a:cs typeface="Calibri"/>
                        <a:sym typeface="Calibri"/>
                      </a:endParaRPr>
                    </a:p>
                  </a:txBody>
                  <a:tcPr marT="0" marB="0" marR="68575" marL="68575"/>
                </a:tc>
              </a:tr>
              <a:tr h="445475">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pejsek i kočkám a dalším savcům. </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lang="cs-CZ" sz="2400" u="none" cap="none" strike="noStrike"/>
                        <a:t>Kategorické. </a:t>
                      </a:r>
                      <a:endParaRPr sz="2400" u="none" cap="none" strike="noStrike">
                        <a:latin typeface="Calibri"/>
                        <a:ea typeface="Calibri"/>
                        <a:cs typeface="Calibri"/>
                        <a:sym typeface="Calibri"/>
                      </a:endParaRPr>
                    </a:p>
                  </a:txBody>
                  <a:tcPr marT="0" marB="0" marR="68575" marL="68575"/>
                </a:tc>
              </a:tr>
              <a:tr h="388675">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táta všem mužům. </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lang="cs-CZ" sz="2400" u="none" cap="none" strike="noStrike"/>
                        <a:t>Kategorické. </a:t>
                      </a:r>
                      <a:endParaRPr sz="2400" u="none" cap="none" strike="noStrike">
                        <a:latin typeface="Calibri"/>
                        <a:ea typeface="Calibri"/>
                        <a:cs typeface="Calibri"/>
                        <a:sym typeface="Calibri"/>
                      </a:endParaRPr>
                    </a:p>
                  </a:txBody>
                  <a:tcPr marT="0" marB="0" marR="68575" marL="68575"/>
                </a:tc>
              </a:tr>
              <a:tr h="795350">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míč nejen míčům, ale i korálkům a kulatému ovoci. </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lang="cs-CZ" sz="2400" u="none" cap="none" strike="noStrike"/>
                        <a:t>Analogické. </a:t>
                      </a:r>
                      <a:endParaRPr sz="2400" u="none" cap="none" strike="noStrike">
                        <a:latin typeface="Calibri"/>
                        <a:ea typeface="Calibri"/>
                        <a:cs typeface="Calibri"/>
                        <a:sym typeface="Calibri"/>
                      </a:endParaRPr>
                    </a:p>
                  </a:txBody>
                  <a:tcPr marT="0" marB="0" marR="68575" marL="68575"/>
                </a:tc>
              </a:tr>
              <a:tr h="795350">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auto nejen autům, ale i autobusům a motorkám. </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lang="cs-CZ" sz="2400" u="none" cap="none" strike="noStrike"/>
                        <a:t>Kategorické. </a:t>
                      </a:r>
                      <a:endParaRPr sz="2400" u="none" cap="none" strike="noStrike">
                        <a:latin typeface="Calibri"/>
                        <a:ea typeface="Calibri"/>
                        <a:cs typeface="Calibri"/>
                        <a:sym typeface="Calibri"/>
                      </a:endParaRPr>
                    </a:p>
                  </a:txBody>
                  <a:tcPr marT="0" marB="0" marR="68575" marL="68575"/>
                </a:tc>
              </a:tr>
              <a:tr h="388675">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dort, když se dívá na ledničku. </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lang="cs-CZ" sz="2400" u="none" cap="none" strike="noStrike"/>
                        <a:t>Větné. </a:t>
                      </a:r>
                      <a:endParaRPr sz="2400" u="none" cap="none" strike="noStrike">
                        <a:latin typeface="Calibri"/>
                        <a:ea typeface="Calibri"/>
                        <a:cs typeface="Calibri"/>
                        <a:sym typeface="Calibri"/>
                      </a:endParaRPr>
                    </a:p>
                  </a:txBody>
                  <a:tcPr marT="0" marB="0" marR="68575" marL="68575"/>
                </a:tc>
              </a:tr>
              <a:tr h="388675">
                <a:tc>
                  <a:txBody>
                    <a:bodyPr/>
                    <a:lstStyle/>
                    <a:p>
                      <a:pPr indent="0" lvl="0" marL="0" marR="0" rtl="0" algn="l">
                        <a:lnSpc>
                          <a:spcPct val="107000"/>
                        </a:lnSpc>
                        <a:spcBef>
                          <a:spcPts val="0"/>
                        </a:spcBef>
                        <a:spcAft>
                          <a:spcPts val="0"/>
                        </a:spcAft>
                        <a:buClr>
                          <a:srgbClr val="000000"/>
                        </a:buClr>
                        <a:buSzPts val="2400"/>
                        <a:buFont typeface="Arial"/>
                        <a:buNone/>
                      </a:pPr>
                      <a:r>
                        <a:rPr b="1" lang="cs-CZ" sz="2400" u="none" cap="none" strike="noStrike"/>
                        <a:t>Dítě říká padajícímu lístečku člun. </a:t>
                      </a:r>
                      <a:endParaRPr b="1" sz="2400" u="none" cap="none" strike="noStrike">
                        <a:latin typeface="Calibri"/>
                        <a:ea typeface="Calibri"/>
                        <a:cs typeface="Calibri"/>
                        <a:sym typeface="Calibri"/>
                      </a:endParaRPr>
                    </a:p>
                  </a:txBody>
                  <a:tcPr marT="0" marB="0" marR="68575" marL="68575"/>
                </a:tc>
                <a:tc>
                  <a:txBody>
                    <a:bodyPr/>
                    <a:lstStyle/>
                    <a:p>
                      <a:pPr indent="0" lvl="0" marL="228600" marR="0" rtl="0" algn="l">
                        <a:lnSpc>
                          <a:spcPct val="107000"/>
                        </a:lnSpc>
                        <a:spcBef>
                          <a:spcPts val="0"/>
                        </a:spcBef>
                        <a:spcAft>
                          <a:spcPts val="0"/>
                        </a:spcAft>
                        <a:buNone/>
                      </a:pPr>
                      <a:r>
                        <a:rPr lang="cs-CZ" sz="2400" u="none" cap="none" strike="noStrike"/>
                        <a:t>Analogické. </a:t>
                      </a:r>
                      <a:endParaRPr sz="24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3"/>
          <p:cNvSpPr txBox="1"/>
          <p:nvPr>
            <p:ph type="title"/>
          </p:nvPr>
        </p:nvSpPr>
        <p:spPr>
          <a:xfrm>
            <a:off x="1484311" y="685801"/>
            <a:ext cx="10018713" cy="10726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JAKÁ JE ŘEČ ORIENTOVANÁ NA DÍTĚ? </a:t>
            </a:r>
            <a:br>
              <a:rPr lang="cs-CZ"/>
            </a:br>
            <a:endParaRPr/>
          </a:p>
        </p:txBody>
      </p:sp>
      <p:sp>
        <p:nvSpPr>
          <p:cNvPr id="301" name="Google Shape;301;p33"/>
          <p:cNvSpPr txBox="1"/>
          <p:nvPr>
            <p:ph idx="1" type="body"/>
          </p:nvPr>
        </p:nvSpPr>
        <p:spPr>
          <a:xfrm>
            <a:off x="609600" y="1758463"/>
            <a:ext cx="11139055" cy="4759568"/>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000"/>
              <a:t>pomalejší</a:t>
            </a:r>
            <a:endParaRPr/>
          </a:p>
          <a:p>
            <a:pPr indent="-342900" lvl="0" marL="457200" rtl="0" algn="l">
              <a:lnSpc>
                <a:spcPct val="85000"/>
              </a:lnSpc>
              <a:spcBef>
                <a:spcPts val="1300"/>
              </a:spcBef>
              <a:spcAft>
                <a:spcPts val="0"/>
              </a:spcAft>
              <a:buClr>
                <a:srgbClr val="262626"/>
              </a:buClr>
              <a:buSzPts val="1800"/>
              <a:buChar char=" "/>
            </a:pPr>
            <a:r>
              <a:rPr lang="cs-CZ" sz="2000"/>
              <a:t>výraznější intonační kontury</a:t>
            </a:r>
            <a:endParaRPr/>
          </a:p>
          <a:p>
            <a:pPr indent="-342900" lvl="0" marL="457200" rtl="0" algn="l">
              <a:lnSpc>
                <a:spcPct val="85000"/>
              </a:lnSpc>
              <a:spcBef>
                <a:spcPts val="1300"/>
              </a:spcBef>
              <a:spcAft>
                <a:spcPts val="0"/>
              </a:spcAft>
              <a:buClr>
                <a:srgbClr val="262626"/>
              </a:buClr>
              <a:buSzPts val="1800"/>
              <a:buChar char=" "/>
            </a:pPr>
            <a:r>
              <a:rPr lang="cs-CZ" sz="2000"/>
              <a:t>zvýraznění a opakování důležitých slov (</a:t>
            </a:r>
            <a:r>
              <a:rPr i="1" lang="cs-CZ" sz="2000"/>
              <a:t>To je hezký pejsek. Vidíš pejska? Tam je pejsek.</a:t>
            </a:r>
            <a:r>
              <a:rPr lang="cs-CZ" sz="2000"/>
              <a:t>)</a:t>
            </a:r>
            <a:endParaRPr/>
          </a:p>
          <a:p>
            <a:pPr indent="-342900" lvl="0" marL="457200" rtl="0" algn="l">
              <a:lnSpc>
                <a:spcPct val="85000"/>
              </a:lnSpc>
              <a:spcBef>
                <a:spcPts val="1300"/>
              </a:spcBef>
              <a:spcAft>
                <a:spcPts val="0"/>
              </a:spcAft>
              <a:buClr>
                <a:srgbClr val="262626"/>
              </a:buClr>
              <a:buSzPts val="1800"/>
              <a:buChar char=" "/>
            </a:pPr>
            <a:r>
              <a:rPr lang="cs-CZ" sz="2000"/>
              <a:t>věty jsou krátké</a:t>
            </a:r>
            <a:endParaRPr/>
          </a:p>
          <a:p>
            <a:pPr indent="-342900" lvl="0" marL="457200" rtl="0" algn="l">
              <a:lnSpc>
                <a:spcPct val="85000"/>
              </a:lnSpc>
              <a:spcBef>
                <a:spcPts val="1300"/>
              </a:spcBef>
              <a:spcAft>
                <a:spcPts val="0"/>
              </a:spcAft>
              <a:buClr>
                <a:srgbClr val="262626"/>
              </a:buClr>
              <a:buSzPts val="1800"/>
              <a:buChar char=" "/>
            </a:pPr>
            <a:r>
              <a:rPr lang="cs-CZ" sz="2000"/>
              <a:t>dítě při ní sdílí pozornost s dospělým </a:t>
            </a:r>
            <a:endParaRPr/>
          </a:p>
          <a:p>
            <a:pPr indent="-342900" lvl="0" marL="457200" rtl="0" algn="l">
              <a:lnSpc>
                <a:spcPct val="85000"/>
              </a:lnSpc>
              <a:spcBef>
                <a:spcPts val="1300"/>
              </a:spcBef>
              <a:spcAft>
                <a:spcPts val="0"/>
              </a:spcAft>
              <a:buClr>
                <a:srgbClr val="262626"/>
              </a:buClr>
              <a:buSzPts val="1800"/>
              <a:buChar char=" "/>
            </a:pPr>
            <a:r>
              <a:rPr lang="cs-CZ" sz="2000"/>
              <a:t>to není běžné ve všech kulturách, někde hovoří dospělý převážně mezi sebou – </a:t>
            </a:r>
            <a:r>
              <a:rPr b="1" lang="cs-CZ" sz="2000"/>
              <a:t>přesto se dítě naučí hovořit stejně rychle a dobře jako dítě, na které rodiče hovoří</a:t>
            </a:r>
            <a:endParaRPr/>
          </a:p>
          <a:p>
            <a:pPr indent="-342900" lvl="0" marL="457200" rtl="0" algn="l">
              <a:lnSpc>
                <a:spcPct val="85000"/>
              </a:lnSpc>
              <a:spcBef>
                <a:spcPts val="1300"/>
              </a:spcBef>
              <a:spcAft>
                <a:spcPts val="0"/>
              </a:spcAft>
              <a:buClr>
                <a:srgbClr val="262626"/>
              </a:buClr>
              <a:buSzPts val="1800"/>
              <a:buChar char=" "/>
            </a:pPr>
            <a:r>
              <a:rPr lang="cs-CZ" sz="2000"/>
              <a:t>sledování televize nevede k tak rychlému a kvalitnímu osvojení jazyka</a:t>
            </a:r>
            <a:endParaRPr/>
          </a:p>
          <a:p>
            <a:pPr indent="-342900" lvl="0" marL="457200" rtl="0" algn="l">
              <a:lnSpc>
                <a:spcPct val="85000"/>
              </a:lnSpc>
              <a:spcBef>
                <a:spcPts val="1300"/>
              </a:spcBef>
              <a:spcAft>
                <a:spcPts val="0"/>
              </a:spcAft>
              <a:buClr>
                <a:srgbClr val="262626"/>
              </a:buClr>
              <a:buSzPts val="1800"/>
              <a:buChar char=" "/>
            </a:pPr>
            <a:r>
              <a:rPr lang="cs-CZ" sz="2000"/>
              <a:t>Která z následujících slov bývají podle vás mezi prvními osvojenými slovy? </a:t>
            </a:r>
            <a:endParaRPr/>
          </a:p>
          <a:p>
            <a:pPr indent="0" lvl="0" marL="0" rtl="0" algn="l">
              <a:lnSpc>
                <a:spcPct val="85000"/>
              </a:lnSpc>
              <a:spcBef>
                <a:spcPts val="1300"/>
              </a:spcBef>
              <a:spcAft>
                <a:spcPts val="0"/>
              </a:spcAft>
              <a:buSzPts val="1800"/>
              <a:buNone/>
            </a:pPr>
            <a:r>
              <a:rPr i="1" lang="cs-CZ" sz="2000"/>
              <a:t>Klíče, deka, pes, máma, podlaha, hodiny, autíčko, dům, park, škola, panenka, plena, strop, pokoj, počítač, lampa</a:t>
            </a:r>
            <a:endParaRPr/>
          </a:p>
          <a:p>
            <a:pPr indent="-228600" lvl="0" marL="457200" rtl="0" algn="l">
              <a:lnSpc>
                <a:spcPct val="85000"/>
              </a:lnSpc>
              <a:spcBef>
                <a:spcPts val="1300"/>
              </a:spcBef>
              <a:spcAft>
                <a:spcPts val="0"/>
              </a:spcAft>
              <a:buClr>
                <a:srgbClr val="262626"/>
              </a:buClr>
              <a:buSzPts val="1800"/>
              <a:buNone/>
            </a:pPr>
            <a:r>
              <a:t/>
            </a:r>
            <a:endParaRPr sz="2000"/>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type="title"/>
          </p:nvPr>
        </p:nvSpPr>
        <p:spPr>
          <a:xfrm>
            <a:off x="1484311" y="932155"/>
            <a:ext cx="10018713" cy="59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RYCHLOST OSVOJOVÁNÍ SLOVNÍ ZÁSOBY</a:t>
            </a:r>
            <a:br>
              <a:rPr lang="cs-CZ"/>
            </a:br>
            <a:endParaRPr/>
          </a:p>
        </p:txBody>
      </p:sp>
      <p:sp>
        <p:nvSpPr>
          <p:cNvPr id="307" name="Google Shape;307;p34"/>
          <p:cNvSpPr txBox="1"/>
          <p:nvPr>
            <p:ph idx="1" type="body"/>
          </p:nvPr>
        </p:nvSpPr>
        <p:spPr>
          <a:xfrm>
            <a:off x="868218" y="1979719"/>
            <a:ext cx="10634805" cy="4172505"/>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000"/>
              <a:t>individuální, nelze přesně stanovit, kolik slov děti ve kterém věku znají</a:t>
            </a:r>
            <a:endParaRPr/>
          </a:p>
          <a:p>
            <a:pPr indent="-342900" lvl="0" marL="457200" rtl="0" algn="l">
              <a:lnSpc>
                <a:spcPct val="85000"/>
              </a:lnSpc>
              <a:spcBef>
                <a:spcPts val="1300"/>
              </a:spcBef>
              <a:spcAft>
                <a:spcPts val="0"/>
              </a:spcAft>
              <a:buClr>
                <a:srgbClr val="262626"/>
              </a:buClr>
              <a:buSzPts val="1800"/>
              <a:buChar char=" "/>
            </a:pPr>
            <a:r>
              <a:rPr lang="cs-CZ" sz="2000"/>
              <a:t>cca 100 – 600 slov ve věku 2 let</a:t>
            </a:r>
            <a:endParaRPr/>
          </a:p>
          <a:p>
            <a:pPr indent="-342900" lvl="0" marL="457200" rtl="0" algn="l">
              <a:lnSpc>
                <a:spcPct val="85000"/>
              </a:lnSpc>
              <a:spcBef>
                <a:spcPts val="1300"/>
              </a:spcBef>
              <a:spcAft>
                <a:spcPts val="0"/>
              </a:spcAft>
              <a:buClr>
                <a:srgbClr val="262626"/>
              </a:buClr>
              <a:buSzPts val="1800"/>
              <a:buChar char=" "/>
            </a:pPr>
            <a:r>
              <a:rPr lang="cs-CZ" sz="2000"/>
              <a:t>navíc je u malých dětí problematické vymezení toho, co už je slovo (např. kvůli výslovnosti)</a:t>
            </a:r>
            <a:endParaRPr/>
          </a:p>
          <a:p>
            <a:pPr indent="-342900" lvl="0" marL="457200" rtl="0" algn="l">
              <a:lnSpc>
                <a:spcPct val="85000"/>
              </a:lnSpc>
              <a:spcBef>
                <a:spcPts val="1300"/>
              </a:spcBef>
              <a:spcAft>
                <a:spcPts val="0"/>
              </a:spcAft>
              <a:buClr>
                <a:srgbClr val="262626"/>
              </a:buClr>
              <a:buSzPts val="1800"/>
              <a:buChar char=" "/>
            </a:pPr>
            <a:r>
              <a:rPr lang="cs-CZ" sz="2000"/>
              <a:t>podrobný výzkum na Slovensku</a:t>
            </a:r>
            <a:endParaRPr/>
          </a:p>
          <a:p>
            <a:pPr indent="-342900" lvl="0" marL="457200" rtl="0" algn="l">
              <a:lnSpc>
                <a:spcPct val="85000"/>
              </a:lnSpc>
              <a:spcBef>
                <a:spcPts val="1300"/>
              </a:spcBef>
              <a:spcAft>
                <a:spcPts val="0"/>
              </a:spcAft>
              <a:buClr>
                <a:srgbClr val="262626"/>
              </a:buClr>
              <a:buSzPts val="1800"/>
              <a:buChar char=" "/>
            </a:pPr>
            <a:r>
              <a:rPr lang="cs-CZ" sz="2000"/>
              <a:t>osvojování může být postupné nebo skokové (= rychlé přírůstky v určitých  obdobích)</a:t>
            </a:r>
            <a:endParaRPr/>
          </a:p>
          <a:p>
            <a:pPr indent="-342900" lvl="0" marL="457200" rtl="0" algn="l">
              <a:lnSpc>
                <a:spcPct val="85000"/>
              </a:lnSpc>
              <a:spcBef>
                <a:spcPts val="1300"/>
              </a:spcBef>
              <a:spcAft>
                <a:spcPts val="0"/>
              </a:spcAft>
              <a:buClr>
                <a:srgbClr val="262626"/>
              </a:buClr>
              <a:buSzPts val="1800"/>
              <a:buChar char=" "/>
            </a:pPr>
            <a:r>
              <a:rPr lang="cs-CZ" sz="2000"/>
              <a:t>obecně chlapci zpravidla hovoří později než dívky</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1205525" y="892895"/>
            <a:ext cx="10297500" cy="831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SLOVNĚDRUHOVÁ CHARAKTERISTIKA RANÉ SLOVNÍ ZÁSOBY</a:t>
            </a:r>
            <a:br>
              <a:rPr lang="cs-CZ"/>
            </a:br>
            <a:endParaRPr/>
          </a:p>
        </p:txBody>
      </p:sp>
      <p:sp>
        <p:nvSpPr>
          <p:cNvPr id="313" name="Google Shape;313;p35"/>
          <p:cNvSpPr txBox="1"/>
          <p:nvPr>
            <p:ph idx="1" type="body"/>
          </p:nvPr>
        </p:nvSpPr>
        <p:spPr>
          <a:xfrm>
            <a:off x="367900" y="1907175"/>
            <a:ext cx="11582700" cy="3884100"/>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a:t>u prvních slov určení slovního druhu obtížné – slov je používáno v různých větněčlenských funkcích, či dokonce jako věta </a:t>
            </a:r>
            <a:endParaRPr/>
          </a:p>
          <a:p>
            <a:pPr indent="-342900" lvl="0" marL="457200" rtl="0" algn="l">
              <a:lnSpc>
                <a:spcPct val="85000"/>
              </a:lnSpc>
              <a:spcBef>
                <a:spcPts val="1300"/>
              </a:spcBef>
              <a:spcAft>
                <a:spcPts val="0"/>
              </a:spcAft>
              <a:buClr>
                <a:srgbClr val="262626"/>
              </a:buClr>
              <a:buSzPts val="1800"/>
              <a:buChar char=" "/>
            </a:pPr>
            <a:r>
              <a:rPr lang="cs-CZ"/>
              <a:t>např. </a:t>
            </a:r>
            <a:r>
              <a:rPr i="1" lang="cs-CZ"/>
              <a:t>búú</a:t>
            </a:r>
            <a:r>
              <a:rPr lang="cs-CZ"/>
              <a:t> může označovat: bučení (citoslovce), bučet (sloveso), krávu i větu </a:t>
            </a:r>
            <a:r>
              <a:rPr i="1" lang="cs-CZ"/>
              <a:t>Vidím krávu</a:t>
            </a:r>
            <a:r>
              <a:rPr lang="cs-CZ"/>
              <a:t>.</a:t>
            </a:r>
            <a:endParaRPr/>
          </a:p>
          <a:p>
            <a:pPr indent="-342900" lvl="0" marL="457200" rtl="0" algn="l">
              <a:lnSpc>
                <a:spcPct val="85000"/>
              </a:lnSpc>
              <a:spcBef>
                <a:spcPts val="1300"/>
              </a:spcBef>
              <a:spcAft>
                <a:spcPts val="0"/>
              </a:spcAft>
              <a:buClr>
                <a:srgbClr val="262626"/>
              </a:buClr>
              <a:buSzPts val="1800"/>
              <a:buChar char=" "/>
            </a:pPr>
            <a:r>
              <a:rPr lang="cs-CZ"/>
              <a:t>výzkum Pačesové (1968) – prvních 50 slov:</a:t>
            </a:r>
            <a:endParaRPr/>
          </a:p>
          <a:p>
            <a:pPr indent="-228600" lvl="0" marL="457200" rtl="0" algn="l">
              <a:lnSpc>
                <a:spcPct val="85000"/>
              </a:lnSpc>
              <a:spcBef>
                <a:spcPts val="1300"/>
              </a:spcBef>
              <a:spcAft>
                <a:spcPts val="0"/>
              </a:spcAft>
              <a:buClr>
                <a:srgbClr val="262626"/>
              </a:buClr>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pic>
        <p:nvPicPr>
          <p:cNvPr id="314" name="Google Shape;314;p35"/>
          <p:cNvPicPr preferRelativeResize="0"/>
          <p:nvPr/>
        </p:nvPicPr>
        <p:blipFill rotWithShape="1">
          <a:blip r:embed="rId3">
            <a:alphaModFix/>
          </a:blip>
          <a:srcRect b="0" l="0" r="0" t="0"/>
          <a:stretch/>
        </p:blipFill>
        <p:spPr>
          <a:xfrm>
            <a:off x="3975971" y="3698129"/>
            <a:ext cx="7333674" cy="31598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1066800" y="642594"/>
            <a:ext cx="10058400" cy="87217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PRAGMATICKÁ KOMPETENCE</a:t>
            </a:r>
            <a:endParaRPr/>
          </a:p>
        </p:txBody>
      </p:sp>
      <p:sp>
        <p:nvSpPr>
          <p:cNvPr id="320" name="Google Shape;320;p36"/>
          <p:cNvSpPr txBox="1"/>
          <p:nvPr>
            <p:ph idx="1" type="body"/>
          </p:nvPr>
        </p:nvSpPr>
        <p:spPr>
          <a:xfrm>
            <a:off x="1066800" y="1597891"/>
            <a:ext cx="10058400" cy="4719782"/>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1600"/>
              <a:t>pragmatika studuje komunikáty z hlediska záměru a cíle produktora, z hlediska účinků na recipienta a se zřetelem ke komunikační situaci</a:t>
            </a:r>
            <a:endParaRPr/>
          </a:p>
          <a:p>
            <a:pPr indent="-342900" lvl="0" marL="457200" rtl="0" algn="l">
              <a:lnSpc>
                <a:spcPct val="85000"/>
              </a:lnSpc>
              <a:spcBef>
                <a:spcPts val="1300"/>
              </a:spcBef>
              <a:spcAft>
                <a:spcPts val="0"/>
              </a:spcAft>
              <a:buClr>
                <a:srgbClr val="262626"/>
              </a:buClr>
              <a:buSzPts val="1800"/>
              <a:buChar char=" "/>
            </a:pPr>
            <a:r>
              <a:rPr lang="cs-CZ" sz="1600"/>
              <a:t>mluvení jako součást jednání</a:t>
            </a:r>
            <a:endParaRPr/>
          </a:p>
          <a:p>
            <a:pPr indent="-342900" lvl="0" marL="457200" rtl="0" algn="l">
              <a:lnSpc>
                <a:spcPct val="85000"/>
              </a:lnSpc>
              <a:spcBef>
                <a:spcPts val="1300"/>
              </a:spcBef>
              <a:spcAft>
                <a:spcPts val="0"/>
              </a:spcAft>
              <a:buClr>
                <a:srgbClr val="262626"/>
              </a:buClr>
              <a:buSzPts val="1800"/>
              <a:buChar char=" "/>
            </a:pPr>
            <a:r>
              <a:rPr lang="cs-CZ" sz="1600"/>
              <a:t>pravidla sociální interakce, zdvořilost, komunikační normy</a:t>
            </a:r>
            <a:endParaRPr/>
          </a:p>
          <a:p>
            <a:pPr indent="-228600" lvl="0" marL="457200" rtl="0" algn="l">
              <a:lnSpc>
                <a:spcPct val="85000"/>
              </a:lnSpc>
              <a:spcBef>
                <a:spcPts val="1300"/>
              </a:spcBef>
              <a:spcAft>
                <a:spcPts val="0"/>
              </a:spcAft>
              <a:buClr>
                <a:srgbClr val="262626"/>
              </a:buClr>
              <a:buSzPts val="1800"/>
              <a:buNone/>
            </a:pPr>
            <a:r>
              <a:t/>
            </a:r>
            <a:endParaRPr sz="1600"/>
          </a:p>
          <a:p>
            <a:pPr indent="0" lvl="0" marL="0" rtl="0" algn="l">
              <a:lnSpc>
                <a:spcPct val="85000"/>
              </a:lnSpc>
              <a:spcBef>
                <a:spcPts val="1300"/>
              </a:spcBef>
              <a:spcAft>
                <a:spcPts val="0"/>
              </a:spcAft>
              <a:buSzPts val="1800"/>
              <a:buNone/>
            </a:pPr>
            <a:r>
              <a:rPr b="1" lang="cs-CZ" sz="1600"/>
              <a:t>SOCIÁLNÍ ROLE</a:t>
            </a:r>
            <a:endParaRPr/>
          </a:p>
          <a:p>
            <a:pPr indent="-342900" lvl="0" marL="457200" rtl="0" algn="l">
              <a:lnSpc>
                <a:spcPct val="85000"/>
              </a:lnSpc>
              <a:spcBef>
                <a:spcPts val="1300"/>
              </a:spcBef>
              <a:spcAft>
                <a:spcPts val="0"/>
              </a:spcAft>
              <a:buClr>
                <a:srgbClr val="262626"/>
              </a:buClr>
              <a:buSzPts val="1800"/>
              <a:buChar char=" "/>
            </a:pPr>
            <a:r>
              <a:rPr lang="cs-CZ" sz="1600"/>
              <a:t>dítě sleduje asymetrii ve vztazích (lékař – pacient, rodič – dítě…)</a:t>
            </a:r>
            <a:endParaRPr/>
          </a:p>
          <a:p>
            <a:pPr indent="-342900" lvl="0" marL="457200" rtl="0" algn="l">
              <a:lnSpc>
                <a:spcPct val="85000"/>
              </a:lnSpc>
              <a:spcBef>
                <a:spcPts val="1300"/>
              </a:spcBef>
              <a:spcAft>
                <a:spcPts val="0"/>
              </a:spcAft>
              <a:buClr>
                <a:srgbClr val="262626"/>
              </a:buClr>
              <a:buSzPts val="1800"/>
              <a:buChar char=" "/>
            </a:pPr>
            <a:r>
              <a:rPr lang="cs-CZ" sz="1600"/>
              <a:t>pokud v simulované hře hraje podřízenější roli, volí propracovanější a zdvořilejší vyjádření např. při vyjadřování žádosti</a:t>
            </a:r>
            <a:endParaRPr/>
          </a:p>
          <a:p>
            <a:pPr indent="-342900" lvl="0" marL="457200" rtl="0" algn="l">
              <a:lnSpc>
                <a:spcPct val="85000"/>
              </a:lnSpc>
              <a:spcBef>
                <a:spcPts val="1300"/>
              </a:spcBef>
              <a:spcAft>
                <a:spcPts val="0"/>
              </a:spcAft>
              <a:buClr>
                <a:srgbClr val="262626"/>
              </a:buClr>
              <a:buSzPts val="1800"/>
              <a:buChar char=" "/>
            </a:pPr>
            <a:r>
              <a:rPr lang="cs-CZ" sz="1600"/>
              <a:t>roli hraje také distance mezi komunikanty a vzájemná schopnost porozumění</a:t>
            </a:r>
            <a:endParaRPr/>
          </a:p>
          <a:p>
            <a:pPr indent="-342900" lvl="0" marL="457200" rtl="0" algn="l">
              <a:lnSpc>
                <a:spcPct val="85000"/>
              </a:lnSpc>
              <a:spcBef>
                <a:spcPts val="1300"/>
              </a:spcBef>
              <a:spcAft>
                <a:spcPts val="0"/>
              </a:spcAft>
              <a:buClr>
                <a:srgbClr val="262626"/>
              </a:buClr>
              <a:buSzPts val="1800"/>
              <a:buChar char=" "/>
            </a:pPr>
            <a:r>
              <a:rPr lang="cs-CZ" sz="1600"/>
              <a:t>děti se také umí přizpůsobovat v hovoru mladším dětem (jednodušší věty, pomalejší tempo, výraznější intonace)</a:t>
            </a:r>
            <a:endParaRPr/>
          </a:p>
          <a:p>
            <a:pPr indent="0" lvl="0" marL="0" rtl="0" algn="l">
              <a:lnSpc>
                <a:spcPct val="85000"/>
              </a:lnSpc>
              <a:spcBef>
                <a:spcPts val="1300"/>
              </a:spcBef>
              <a:spcAft>
                <a:spcPts val="0"/>
              </a:spcAft>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7"/>
          <p:cNvSpPr txBox="1"/>
          <p:nvPr>
            <p:ph type="title"/>
          </p:nvPr>
        </p:nvSpPr>
        <p:spPr>
          <a:xfrm>
            <a:off x="1484311" y="685801"/>
            <a:ext cx="10018713" cy="9601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FORMULOVÁNÍ ŽÁDOSTI</a:t>
            </a:r>
            <a:br>
              <a:rPr lang="cs-CZ"/>
            </a:br>
            <a:endParaRPr/>
          </a:p>
        </p:txBody>
      </p:sp>
      <p:sp>
        <p:nvSpPr>
          <p:cNvPr id="326" name="Google Shape;326;p37"/>
          <p:cNvSpPr txBox="1"/>
          <p:nvPr>
            <p:ph idx="1" type="body"/>
          </p:nvPr>
        </p:nvSpPr>
        <p:spPr>
          <a:xfrm>
            <a:off x="1163782" y="1645921"/>
            <a:ext cx="10339241" cy="4145279"/>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000"/>
              <a:t>zpravidla má dvě fáze: </a:t>
            </a:r>
            <a:endParaRPr/>
          </a:p>
          <a:p>
            <a:pPr indent="-457200" lvl="0" marL="457200" rtl="0" algn="l">
              <a:lnSpc>
                <a:spcPct val="85000"/>
              </a:lnSpc>
              <a:spcBef>
                <a:spcPts val="1300"/>
              </a:spcBef>
              <a:spcAft>
                <a:spcPts val="0"/>
              </a:spcAft>
              <a:buSzPts val="1800"/>
              <a:buFont typeface="Arial"/>
              <a:buAutoNum type="arabicPeriod"/>
            </a:pPr>
            <a:r>
              <a:rPr lang="cs-CZ" sz="2000"/>
              <a:t>nejprve formuluje žádost, pokud mu není vyhověno, je důraznější – zhruba do 4 let děti kladou důraz na explicitnost, nikoliv na zdvořilost</a:t>
            </a:r>
            <a:endParaRPr/>
          </a:p>
          <a:p>
            <a:pPr indent="-457200" lvl="0" marL="457200" rtl="0" algn="l">
              <a:lnSpc>
                <a:spcPct val="85000"/>
              </a:lnSpc>
              <a:spcBef>
                <a:spcPts val="1300"/>
              </a:spcBef>
              <a:spcAft>
                <a:spcPts val="0"/>
              </a:spcAft>
              <a:buSzPts val="1800"/>
              <a:buFont typeface="Arial"/>
              <a:buAutoNum type="arabicPeriod"/>
            </a:pPr>
            <a:r>
              <a:rPr lang="cs-CZ" sz="2000"/>
              <a:t>od 4 let dítě umí formulovat žádost s ohledem na okolnost. Nejprve formuluje žádost, pokud mu není vyhověno, přeformuluje ji, aby byla zdvořilejší – získává povědomí, že zdvořilejší žádost je úspěšnější</a:t>
            </a:r>
            <a:endParaRPr/>
          </a:p>
          <a:p>
            <a:pPr indent="-342900" lvl="0" marL="457200" rtl="0" algn="l">
              <a:lnSpc>
                <a:spcPct val="85000"/>
              </a:lnSpc>
              <a:spcBef>
                <a:spcPts val="1300"/>
              </a:spcBef>
              <a:spcAft>
                <a:spcPts val="0"/>
              </a:spcAft>
              <a:buClr>
                <a:srgbClr val="262626"/>
              </a:buClr>
              <a:buSzPts val="1800"/>
              <a:buChar char=" "/>
            </a:pPr>
            <a:r>
              <a:rPr lang="cs-CZ" sz="2000"/>
              <a:t>zjišťováno simulovanou hrou s loutkami: např. do 4 let děti užívají slovo </a:t>
            </a:r>
            <a:r>
              <a:rPr i="1" lang="cs-CZ" sz="2000"/>
              <a:t>prosím</a:t>
            </a:r>
            <a:r>
              <a:rPr lang="cs-CZ" sz="2000"/>
              <a:t> a mění intonaci, později užívají složitější jazykové prostředky, např. podmiňovací způsob</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8"/>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Clr>
                <a:srgbClr val="FFFFFF"/>
              </a:buClr>
              <a:buSzPts val="8800"/>
              <a:buFont typeface="Calibri"/>
              <a:buNone/>
            </a:pPr>
            <a:r>
              <a:rPr b="1" lang="cs-CZ"/>
              <a:t>BILINGVISMUS</a:t>
            </a:r>
            <a:endParaRPr/>
          </a:p>
        </p:txBody>
      </p:sp>
      <p:sp>
        <p:nvSpPr>
          <p:cNvPr id="332" name="Google Shape;332;p38"/>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a:bodyPr>
          <a:lstStyle/>
          <a:p>
            <a:pPr indent="-381000" lvl="0" marL="457200" rtl="0" algn="l">
              <a:lnSpc>
                <a:spcPct val="85000"/>
              </a:lnSpc>
              <a:spcBef>
                <a:spcPts val="1300"/>
              </a:spcBef>
              <a:spcAft>
                <a:spcPts val="0"/>
              </a:spcAft>
              <a:buClr>
                <a:schemeClr val="lt1"/>
              </a:buClr>
              <a:buSzPts val="3200"/>
              <a:buNone/>
            </a:pPr>
            <a:r>
              <a:t/>
            </a:r>
            <a:endParaRPr/>
          </a:p>
        </p:txBody>
      </p:sp>
      <p:sp>
        <p:nvSpPr>
          <p:cNvPr id="333" name="Google Shape;333;p3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cs-CZ"/>
              <a:t>08.03.2024</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9"/>
          <p:cNvSpPr txBox="1"/>
          <p:nvPr>
            <p:ph type="title"/>
          </p:nvPr>
        </p:nvSpPr>
        <p:spPr>
          <a:xfrm>
            <a:off x="1484311" y="685800"/>
            <a:ext cx="10018713" cy="103849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BILINGVISMUS</a:t>
            </a:r>
            <a:br>
              <a:rPr lang="cs-CZ"/>
            </a:br>
            <a:endParaRPr/>
          </a:p>
        </p:txBody>
      </p:sp>
      <p:sp>
        <p:nvSpPr>
          <p:cNvPr id="339" name="Google Shape;339;p39"/>
          <p:cNvSpPr txBox="1"/>
          <p:nvPr>
            <p:ph idx="1" type="body"/>
          </p:nvPr>
        </p:nvSpPr>
        <p:spPr>
          <a:xfrm>
            <a:off x="812800" y="1724298"/>
            <a:ext cx="10690223" cy="4639558"/>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85000"/>
              </a:lnSpc>
              <a:spcBef>
                <a:spcPts val="1300"/>
              </a:spcBef>
              <a:spcAft>
                <a:spcPts val="0"/>
              </a:spcAft>
              <a:buClr>
                <a:srgbClr val="262626"/>
              </a:buClr>
              <a:buSzPct val="74844"/>
              <a:buChar char=" "/>
            </a:pPr>
            <a:r>
              <a:rPr lang="cs-CZ" sz="2600"/>
              <a:t>většina společností je do jisté míry bilingvních – starší a střední generace Čechů zná slovenštinu – ale hlavně receptivní bilingvismus (rozumí, ale nejsou schopni hovořit)</a:t>
            </a:r>
            <a:endParaRPr/>
          </a:p>
          <a:p>
            <a:pPr indent="-342900" lvl="0" marL="457200" rtl="0" algn="l">
              <a:lnSpc>
                <a:spcPct val="85000"/>
              </a:lnSpc>
              <a:spcBef>
                <a:spcPts val="1300"/>
              </a:spcBef>
              <a:spcAft>
                <a:spcPts val="0"/>
              </a:spcAft>
              <a:buClr>
                <a:srgbClr val="262626"/>
              </a:buClr>
              <a:buSzPct val="74844"/>
              <a:buChar char=" "/>
            </a:pPr>
            <a:r>
              <a:rPr lang="cs-CZ" sz="2600"/>
              <a:t>při vymezování bilingvismu nepanuje shoda, jak musí člověk jazyk ovládat (od úrovně rodilého mluvčího po pouze schopnost komunikace)</a:t>
            </a:r>
            <a:endParaRPr/>
          </a:p>
          <a:p>
            <a:pPr indent="0" lvl="0" marL="0" rtl="0" algn="l">
              <a:lnSpc>
                <a:spcPct val="85000"/>
              </a:lnSpc>
              <a:spcBef>
                <a:spcPts val="1300"/>
              </a:spcBef>
              <a:spcAft>
                <a:spcPts val="0"/>
              </a:spcAft>
              <a:buSzPct val="74844"/>
              <a:buNone/>
            </a:pPr>
            <a:r>
              <a:rPr lang="cs-CZ" sz="2600"/>
              <a:t>Bilingvismus:</a:t>
            </a:r>
            <a:endParaRPr/>
          </a:p>
          <a:p>
            <a:pPr indent="-457200" lvl="0" marL="457200" rtl="0" algn="l">
              <a:lnSpc>
                <a:spcPct val="85000"/>
              </a:lnSpc>
              <a:spcBef>
                <a:spcPts val="1300"/>
              </a:spcBef>
              <a:spcAft>
                <a:spcPts val="0"/>
              </a:spcAft>
              <a:buSzPct val="74844"/>
              <a:buFont typeface="Arial"/>
              <a:buAutoNum type="arabicPeriod"/>
            </a:pPr>
            <a:r>
              <a:rPr lang="cs-CZ" sz="2600"/>
              <a:t>časný = do 4 let věku dítěte</a:t>
            </a:r>
            <a:endParaRPr/>
          </a:p>
          <a:p>
            <a:pPr indent="-457200" lvl="0" marL="457200" rtl="0" algn="l">
              <a:lnSpc>
                <a:spcPct val="85000"/>
              </a:lnSpc>
              <a:spcBef>
                <a:spcPts val="1300"/>
              </a:spcBef>
              <a:spcAft>
                <a:spcPts val="0"/>
              </a:spcAft>
              <a:buSzPct val="74844"/>
              <a:buFont typeface="Arial"/>
              <a:buAutoNum type="arabicPeriod"/>
            </a:pPr>
            <a:r>
              <a:rPr lang="cs-CZ" sz="2600"/>
              <a:t>pozdní</a:t>
            </a:r>
            <a:endParaRPr/>
          </a:p>
          <a:p>
            <a:pPr indent="0" lvl="0" marL="0" rtl="0" algn="l">
              <a:lnSpc>
                <a:spcPct val="85000"/>
              </a:lnSpc>
              <a:spcBef>
                <a:spcPts val="1300"/>
              </a:spcBef>
              <a:spcAft>
                <a:spcPts val="0"/>
              </a:spcAft>
              <a:buSzPct val="74844"/>
              <a:buNone/>
            </a:pPr>
            <a:r>
              <a:rPr lang="cs-CZ" sz="2600"/>
              <a:t>Bilingvismus:</a:t>
            </a:r>
            <a:endParaRPr/>
          </a:p>
          <a:p>
            <a:pPr indent="-457200" lvl="0" marL="457200" rtl="0" algn="l">
              <a:lnSpc>
                <a:spcPct val="85000"/>
              </a:lnSpc>
              <a:spcBef>
                <a:spcPts val="1300"/>
              </a:spcBef>
              <a:spcAft>
                <a:spcPts val="0"/>
              </a:spcAft>
              <a:buSzPct val="74844"/>
              <a:buFont typeface="Arial"/>
              <a:buAutoNum type="arabicPeriod"/>
            </a:pPr>
            <a:r>
              <a:rPr lang="cs-CZ" sz="2600"/>
              <a:t>souběžný</a:t>
            </a:r>
            <a:endParaRPr/>
          </a:p>
          <a:p>
            <a:pPr indent="-457200" lvl="0" marL="457200" rtl="0" algn="l">
              <a:lnSpc>
                <a:spcPct val="85000"/>
              </a:lnSpc>
              <a:spcBef>
                <a:spcPts val="1300"/>
              </a:spcBef>
              <a:spcAft>
                <a:spcPts val="0"/>
              </a:spcAft>
              <a:buSzPct val="74844"/>
              <a:buFont typeface="Arial"/>
              <a:buAutoNum type="arabicPeriod"/>
            </a:pPr>
            <a:r>
              <a:rPr lang="cs-CZ" sz="2600"/>
              <a:t>následný (diglotismus)</a:t>
            </a:r>
            <a:endParaRPr/>
          </a:p>
          <a:p>
            <a:pPr indent="-228600" lvl="0" marL="457200" rtl="0" algn="l">
              <a:lnSpc>
                <a:spcPct val="85000"/>
              </a:lnSpc>
              <a:spcBef>
                <a:spcPts val="1300"/>
              </a:spcBef>
              <a:spcAft>
                <a:spcPts val="0"/>
              </a:spcAft>
              <a:buClr>
                <a:srgbClr val="262626"/>
              </a:buClr>
              <a:buSzPct val="81081"/>
              <a:buNone/>
            </a:pPr>
            <a:r>
              <a:t/>
            </a:r>
            <a:endParaRPr/>
          </a:p>
          <a:p>
            <a:pPr indent="-228600" lvl="0" marL="457200" rtl="0" algn="l">
              <a:lnSpc>
                <a:spcPct val="85000"/>
              </a:lnSpc>
              <a:spcBef>
                <a:spcPts val="1300"/>
              </a:spcBef>
              <a:spcAft>
                <a:spcPts val="0"/>
              </a:spcAft>
              <a:buClr>
                <a:srgbClr val="262626"/>
              </a:buClr>
              <a:buSzPct val="81081"/>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1484311" y="685800"/>
            <a:ext cx="10018713" cy="796771"/>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b="1" lang="cs-CZ"/>
              <a:t>Osvojování jazyka / řeči</a:t>
            </a:r>
            <a:endParaRPr/>
          </a:p>
        </p:txBody>
      </p:sp>
      <p:sp>
        <p:nvSpPr>
          <p:cNvPr id="118" name="Google Shape;118;p4"/>
          <p:cNvSpPr txBox="1"/>
          <p:nvPr>
            <p:ph idx="1" type="body"/>
          </p:nvPr>
        </p:nvSpPr>
        <p:spPr>
          <a:xfrm>
            <a:off x="914400" y="1669003"/>
            <a:ext cx="10588623" cy="1215599"/>
          </a:xfrm>
          <a:prstGeom prst="rect">
            <a:avLst/>
          </a:prstGeom>
          <a:noFill/>
          <a:ln>
            <a:noFill/>
          </a:ln>
        </p:spPr>
        <p:txBody>
          <a:bodyPr anchorCtr="0" anchor="t" bIns="45700" lIns="91425" spcFirstLastPara="1" rIns="91425" wrap="square" tIns="45700">
            <a:normAutofit/>
          </a:bodyPr>
          <a:lstStyle/>
          <a:p>
            <a:pPr indent="-127000" lvl="0" marL="91440" rtl="0" algn="l">
              <a:lnSpc>
                <a:spcPct val="85000"/>
              </a:lnSpc>
              <a:spcBef>
                <a:spcPts val="0"/>
              </a:spcBef>
              <a:spcAft>
                <a:spcPts val="0"/>
              </a:spcAft>
              <a:buClr>
                <a:srgbClr val="262626"/>
              </a:buClr>
              <a:buSzPts val="2000"/>
              <a:buFont typeface="Arial"/>
              <a:buChar char="•"/>
            </a:pPr>
            <a:r>
              <a:rPr lang="cs-CZ" sz="2000"/>
              <a:t> jazyk – řeč je složitý systém symbolů a vztahů mezi nimi</a:t>
            </a:r>
            <a:endParaRPr/>
          </a:p>
          <a:p>
            <a:pPr indent="-127000" lvl="0" marL="91440" rtl="0" algn="l">
              <a:lnSpc>
                <a:spcPct val="85000"/>
              </a:lnSpc>
              <a:spcBef>
                <a:spcPts val="1300"/>
              </a:spcBef>
              <a:spcAft>
                <a:spcPts val="0"/>
              </a:spcAft>
              <a:buClr>
                <a:srgbClr val="262626"/>
              </a:buClr>
              <a:buSzPts val="2000"/>
              <a:buFont typeface="Arial"/>
              <a:buChar char="•"/>
            </a:pPr>
            <a:r>
              <a:rPr lang="cs-CZ" sz="2000"/>
              <a:t> dítě je schopno osvojit si jakýkoliv jazyk – fenomén osvojování řeči ve všech kulturách</a:t>
            </a:r>
            <a:endParaRPr/>
          </a:p>
          <a:p>
            <a:pPr indent="-127000" lvl="0" marL="91440" rtl="0" algn="l">
              <a:lnSpc>
                <a:spcPct val="85000"/>
              </a:lnSpc>
              <a:spcBef>
                <a:spcPts val="1300"/>
              </a:spcBef>
              <a:spcAft>
                <a:spcPts val="0"/>
              </a:spcAft>
              <a:buClr>
                <a:srgbClr val="262626"/>
              </a:buClr>
              <a:buSzPts val="2000"/>
              <a:buFont typeface="Arial"/>
              <a:buChar char="•"/>
            </a:pPr>
            <a:r>
              <a:rPr lang="cs-CZ" sz="2000"/>
              <a:t> vývojová psycholingvistika si klade otázky: </a:t>
            </a:r>
            <a:endParaRPr/>
          </a:p>
          <a:p>
            <a:pPr indent="0" lvl="1" marL="4572" rtl="0" algn="l">
              <a:lnSpc>
                <a:spcPct val="85000"/>
              </a:lnSpc>
              <a:spcBef>
                <a:spcPts val="600"/>
              </a:spcBef>
              <a:spcAft>
                <a:spcPts val="0"/>
              </a:spcAft>
              <a:buClr>
                <a:srgbClr val="262626"/>
              </a:buClr>
              <a:buSzPts val="1800"/>
              <a:buNone/>
            </a:pPr>
            <a:r>
              <a:t/>
            </a:r>
            <a:endParaRPr sz="1800"/>
          </a:p>
        </p:txBody>
      </p:sp>
      <p:grpSp>
        <p:nvGrpSpPr>
          <p:cNvPr id="119" name="Google Shape;119;p4"/>
          <p:cNvGrpSpPr/>
          <p:nvPr/>
        </p:nvGrpSpPr>
        <p:grpSpPr>
          <a:xfrm>
            <a:off x="914400" y="3203300"/>
            <a:ext cx="10518333" cy="2968900"/>
            <a:chOff x="0" y="291"/>
            <a:chExt cx="10371805" cy="1753742"/>
          </a:xfrm>
        </p:grpSpPr>
        <p:sp>
          <p:nvSpPr>
            <p:cNvPr id="120" name="Google Shape;120;p4"/>
            <p:cNvSpPr/>
            <p:nvPr/>
          </p:nvSpPr>
          <p:spPr>
            <a:xfrm>
              <a:off x="0" y="291"/>
              <a:ext cx="10371805" cy="339419"/>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16569" y="16860"/>
              <a:ext cx="10338667" cy="3062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FFFFFF"/>
                </a:buClr>
                <a:buSzPts val="1600"/>
                <a:buFont typeface="Calibri"/>
                <a:buNone/>
              </a:pPr>
              <a:r>
                <a:rPr b="0" i="0" lang="cs-CZ" sz="1600" u="none" cap="none" strike="noStrike">
                  <a:solidFill>
                    <a:srgbClr val="FFFFFF"/>
                  </a:solidFill>
                  <a:latin typeface="Calibri"/>
                  <a:ea typeface="Calibri"/>
                  <a:cs typeface="Calibri"/>
                  <a:sym typeface="Calibri"/>
                </a:rPr>
                <a:t>Jak je možné, že dítě raného věku se samo naučí během dvou až tří let mluvit a komunikovat s dospělými?</a:t>
              </a:r>
              <a:endParaRPr b="0" i="0" sz="1600" u="none" cap="none" strike="noStrike">
                <a:solidFill>
                  <a:srgbClr val="FFFFFF"/>
                </a:solidFill>
                <a:latin typeface="Calibri"/>
                <a:ea typeface="Calibri"/>
                <a:cs typeface="Calibri"/>
                <a:sym typeface="Calibri"/>
              </a:endParaRPr>
            </a:p>
          </p:txBody>
        </p:sp>
        <p:sp>
          <p:nvSpPr>
            <p:cNvPr id="122" name="Google Shape;122;p4"/>
            <p:cNvSpPr/>
            <p:nvPr/>
          </p:nvSpPr>
          <p:spPr>
            <a:xfrm>
              <a:off x="0" y="353872"/>
              <a:ext cx="10371805" cy="339419"/>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a:off x="16569" y="370441"/>
              <a:ext cx="10338667" cy="3062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FFFFFF"/>
                </a:buClr>
                <a:buSzPts val="1600"/>
                <a:buFont typeface="Calibri"/>
                <a:buNone/>
              </a:pPr>
              <a:r>
                <a:rPr b="0" i="0" lang="cs-CZ" sz="1600" u="none" cap="none" strike="noStrike">
                  <a:solidFill>
                    <a:srgbClr val="FFFFFF"/>
                  </a:solidFill>
                  <a:latin typeface="Calibri"/>
                  <a:ea typeface="Calibri"/>
                  <a:cs typeface="Calibri"/>
                  <a:sym typeface="Calibri"/>
                </a:rPr>
                <a:t>Jak je možné, že je dítě schopno si takto osvojit kterýkoli z asi 6 000 existujících jazyků? </a:t>
              </a:r>
              <a:endParaRPr b="0" i="0" sz="1600" u="none" cap="none" strike="noStrike">
                <a:solidFill>
                  <a:srgbClr val="FFFFFF"/>
                </a:solidFill>
                <a:latin typeface="Calibri"/>
                <a:ea typeface="Calibri"/>
                <a:cs typeface="Calibri"/>
                <a:sym typeface="Calibri"/>
              </a:endParaRPr>
            </a:p>
          </p:txBody>
        </p:sp>
        <p:sp>
          <p:nvSpPr>
            <p:cNvPr id="124" name="Google Shape;124;p4"/>
            <p:cNvSpPr/>
            <p:nvPr/>
          </p:nvSpPr>
          <p:spPr>
            <a:xfrm>
              <a:off x="0" y="707453"/>
              <a:ext cx="10371805" cy="339419"/>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4"/>
            <p:cNvSpPr txBox="1"/>
            <p:nvPr/>
          </p:nvSpPr>
          <p:spPr>
            <a:xfrm>
              <a:off x="16569" y="724022"/>
              <a:ext cx="10338667" cy="3062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FFFFFF"/>
                </a:buClr>
                <a:buSzPts val="1600"/>
                <a:buFont typeface="Calibri"/>
                <a:buNone/>
              </a:pPr>
              <a:r>
                <a:rPr b="0" i="0" lang="cs-CZ" sz="1600" u="none" cap="none" strike="noStrike">
                  <a:solidFill>
                    <a:srgbClr val="FFFFFF"/>
                  </a:solidFill>
                  <a:latin typeface="Calibri"/>
                  <a:ea typeface="Calibri"/>
                  <a:cs typeface="Calibri"/>
                  <a:sym typeface="Calibri"/>
                </a:rPr>
                <a:t>Jak je možné, že je dítě schopno si osvojit současně dva, nebo dokonce tři jazyky?</a:t>
              </a:r>
              <a:endParaRPr b="0" i="0" sz="1600" u="none" cap="none" strike="noStrike">
                <a:solidFill>
                  <a:srgbClr val="FFFFFF"/>
                </a:solidFill>
                <a:latin typeface="Calibri"/>
                <a:ea typeface="Calibri"/>
                <a:cs typeface="Calibri"/>
                <a:sym typeface="Calibri"/>
              </a:endParaRPr>
            </a:p>
          </p:txBody>
        </p:sp>
        <p:sp>
          <p:nvSpPr>
            <p:cNvPr id="126" name="Google Shape;126;p4"/>
            <p:cNvSpPr/>
            <p:nvPr/>
          </p:nvSpPr>
          <p:spPr>
            <a:xfrm>
              <a:off x="0" y="1061033"/>
              <a:ext cx="10371805" cy="339419"/>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
            <p:cNvSpPr txBox="1"/>
            <p:nvPr/>
          </p:nvSpPr>
          <p:spPr>
            <a:xfrm>
              <a:off x="16569" y="1077602"/>
              <a:ext cx="10338667" cy="3062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FFFFFF"/>
                </a:buClr>
                <a:buSzPts val="1600"/>
                <a:buFont typeface="Calibri"/>
                <a:buNone/>
              </a:pPr>
              <a:r>
                <a:rPr b="0" i="0" lang="cs-CZ" sz="1600" u="none" cap="none" strike="noStrike">
                  <a:solidFill>
                    <a:srgbClr val="FFFFFF"/>
                  </a:solidFill>
                  <a:latin typeface="Calibri"/>
                  <a:ea typeface="Calibri"/>
                  <a:cs typeface="Calibri"/>
                  <a:sym typeface="Calibri"/>
                </a:rPr>
                <a:t>Jak je možné, že si dítě osvojí jazyk bez zjevné námahy, zatímco dospělí se tak obtížně učí cizí jazyk?</a:t>
              </a:r>
              <a:endParaRPr b="0" i="0" sz="1600" u="none" cap="none" strike="noStrike">
                <a:solidFill>
                  <a:srgbClr val="FFFFFF"/>
                </a:solidFill>
                <a:latin typeface="Calibri"/>
                <a:ea typeface="Calibri"/>
                <a:cs typeface="Calibri"/>
                <a:sym typeface="Calibri"/>
              </a:endParaRPr>
            </a:p>
          </p:txBody>
        </p:sp>
        <p:sp>
          <p:nvSpPr>
            <p:cNvPr id="128" name="Google Shape;128;p4"/>
            <p:cNvSpPr/>
            <p:nvPr/>
          </p:nvSpPr>
          <p:spPr>
            <a:xfrm>
              <a:off x="0" y="1414614"/>
              <a:ext cx="10371805" cy="339419"/>
            </a:xfrm>
            <a:prstGeom prst="roundRect">
              <a:avLst>
                <a:gd fmla="val 16667" name="adj"/>
              </a:avLst>
            </a:prstGeom>
            <a:solidFill>
              <a:srgbClr val="F0385D"/>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txBox="1"/>
            <p:nvPr/>
          </p:nvSpPr>
          <p:spPr>
            <a:xfrm>
              <a:off x="16569" y="1431183"/>
              <a:ext cx="10338667" cy="306281"/>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FFFFFF"/>
                </a:buClr>
                <a:buSzPts val="1600"/>
                <a:buFont typeface="Calibri"/>
                <a:buNone/>
              </a:pPr>
              <a:r>
                <a:rPr b="0" i="0" lang="cs-CZ" sz="1600" u="none" cap="none" strike="noStrike">
                  <a:solidFill>
                    <a:srgbClr val="FFFFFF"/>
                  </a:solidFill>
                  <a:latin typeface="Calibri"/>
                  <a:ea typeface="Calibri"/>
                  <a:cs typeface="Calibri"/>
                  <a:sym typeface="Calibri"/>
                </a:rPr>
                <a:t>Co to je za zvlaštní schopnost či instinkt, ktery „negramotnemu“ dítěti umožňuje osvojit si složitý systém jazyka?</a:t>
              </a:r>
              <a:endParaRPr b="0" i="0" sz="1600" u="none" cap="none" strike="noStrike">
                <a:solidFill>
                  <a:srgbClr val="FFFFFF"/>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0"/>
          <p:cNvSpPr txBox="1"/>
          <p:nvPr>
            <p:ph type="title"/>
          </p:nvPr>
        </p:nvSpPr>
        <p:spPr>
          <a:xfrm>
            <a:off x="1484311" y="685801"/>
            <a:ext cx="10018713" cy="68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BILINGVISMUS</a:t>
            </a:r>
            <a:endParaRPr/>
          </a:p>
        </p:txBody>
      </p:sp>
      <p:sp>
        <p:nvSpPr>
          <p:cNvPr id="345" name="Google Shape;345;p40"/>
          <p:cNvSpPr txBox="1"/>
          <p:nvPr>
            <p:ph idx="1" type="body"/>
          </p:nvPr>
        </p:nvSpPr>
        <p:spPr>
          <a:xfrm>
            <a:off x="812800" y="1731147"/>
            <a:ext cx="10690223" cy="4060054"/>
          </a:xfrm>
          <a:prstGeom prst="rect">
            <a:avLst/>
          </a:prstGeom>
          <a:noFill/>
          <a:ln>
            <a:noFill/>
          </a:ln>
        </p:spPr>
        <p:txBody>
          <a:bodyPr anchorCtr="0" anchor="t" bIns="45700" lIns="91425" spcFirstLastPara="1" rIns="91425" wrap="square" tIns="45700">
            <a:normAutofit/>
          </a:bodyPr>
          <a:lstStyle/>
          <a:p>
            <a:pPr indent="-457200" lvl="0" marL="457200" rtl="0" algn="l">
              <a:lnSpc>
                <a:spcPct val="85000"/>
              </a:lnSpc>
              <a:spcBef>
                <a:spcPts val="1300"/>
              </a:spcBef>
              <a:spcAft>
                <a:spcPts val="0"/>
              </a:spcAft>
              <a:buSzPts val="1800"/>
              <a:buFont typeface="Arial"/>
              <a:buAutoNum type="arabicPeriod"/>
            </a:pPr>
            <a:r>
              <a:rPr lang="cs-CZ" sz="2000"/>
              <a:t>spontánní </a:t>
            </a:r>
            <a:endParaRPr/>
          </a:p>
          <a:p>
            <a:pPr indent="0" lvl="1" marL="457200" rtl="0" algn="l">
              <a:lnSpc>
                <a:spcPct val="85000"/>
              </a:lnSpc>
              <a:spcBef>
                <a:spcPts val="600"/>
              </a:spcBef>
              <a:spcAft>
                <a:spcPts val="0"/>
              </a:spcAft>
              <a:buSzPts val="1800"/>
              <a:buNone/>
            </a:pPr>
            <a:r>
              <a:rPr lang="cs-CZ" sz="1800"/>
              <a:t>     = dítě je do jazyka zcela ponořeno (totální imerse), mluví na něj dva dospělí dvěma jazyky a dítě nemá možnost se s nimi jinak domluvit</a:t>
            </a:r>
            <a:endParaRPr/>
          </a:p>
          <a:p>
            <a:pPr indent="-342900" lvl="1" marL="914400" rtl="0" algn="l">
              <a:lnSpc>
                <a:spcPct val="85000"/>
              </a:lnSpc>
              <a:spcBef>
                <a:spcPts val="600"/>
              </a:spcBef>
              <a:spcAft>
                <a:spcPts val="0"/>
              </a:spcAft>
              <a:buSzPts val="1800"/>
              <a:buChar char=" "/>
            </a:pPr>
            <a:r>
              <a:rPr lang="cs-CZ" sz="1800"/>
              <a:t>pokud dítě zjistí, že rodič hovoří i druhým jazykem často ztratí motivaci učit se první jazyk</a:t>
            </a:r>
            <a:endParaRPr/>
          </a:p>
          <a:p>
            <a:pPr indent="-457200" lvl="0" marL="457200" rtl="0" algn="l">
              <a:lnSpc>
                <a:spcPct val="85000"/>
              </a:lnSpc>
              <a:spcBef>
                <a:spcPts val="1300"/>
              </a:spcBef>
              <a:spcAft>
                <a:spcPts val="0"/>
              </a:spcAft>
              <a:buSzPts val="1800"/>
              <a:buFont typeface="Arial"/>
              <a:buAutoNum type="arabicPeriod"/>
            </a:pPr>
            <a:r>
              <a:rPr lang="cs-CZ" sz="2000"/>
              <a:t>záměrný </a:t>
            </a:r>
            <a:endParaRPr/>
          </a:p>
          <a:p>
            <a:pPr indent="0" lvl="1" marL="457200" rtl="0" algn="l">
              <a:lnSpc>
                <a:spcPct val="85000"/>
              </a:lnSpc>
              <a:spcBef>
                <a:spcPts val="600"/>
              </a:spcBef>
              <a:spcAft>
                <a:spcPts val="0"/>
              </a:spcAft>
              <a:buSzPts val="1800"/>
              <a:buNone/>
            </a:pPr>
            <a:r>
              <a:rPr lang="cs-CZ" sz="1800"/>
              <a:t>    = dítě se učí druhý jazyk záměrně v rámci edukačního procesu; zde je možné dosáhnout bilingvismu, pokud nastane totální imerse, např. učitelka na dítě nepromluví nikdy jeho mateřským jazykem</a:t>
            </a:r>
            <a:endParaRPr/>
          </a:p>
          <a:p>
            <a:pPr indent="-342900" lvl="1" marL="914400" rtl="0" algn="l">
              <a:lnSpc>
                <a:spcPct val="85000"/>
              </a:lnSpc>
              <a:spcBef>
                <a:spcPts val="600"/>
              </a:spcBef>
              <a:spcAft>
                <a:spcPts val="0"/>
              </a:spcAft>
              <a:buSzPts val="1800"/>
              <a:buChar char=" "/>
            </a:pPr>
            <a:r>
              <a:rPr lang="cs-CZ" sz="1800"/>
              <a:t>nebyl prokázán vliv předškolních jazykových kurzů na pozdější jazykové kompetence, ale pozitivní je minimálně vztah k jazyku a kultuře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1484311" y="685801"/>
            <a:ext cx="10018713" cy="7701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100000"/>
              <a:buFont typeface="Calibri"/>
              <a:buNone/>
            </a:pPr>
            <a:r>
              <a:rPr b="1" lang="cs-CZ"/>
              <a:t>Vědecké zkoumání dětské řeči</a:t>
            </a:r>
            <a:endParaRPr/>
          </a:p>
        </p:txBody>
      </p:sp>
      <p:sp>
        <p:nvSpPr>
          <p:cNvPr id="135" name="Google Shape;135;p5"/>
          <p:cNvSpPr txBox="1"/>
          <p:nvPr>
            <p:ph idx="1" type="body"/>
          </p:nvPr>
        </p:nvSpPr>
        <p:spPr>
          <a:xfrm>
            <a:off x="803565" y="2149120"/>
            <a:ext cx="10699459" cy="3953165"/>
          </a:xfrm>
          <a:prstGeom prst="rect">
            <a:avLst/>
          </a:prstGeom>
          <a:noFill/>
          <a:ln>
            <a:noFill/>
          </a:ln>
        </p:spPr>
        <p:txBody>
          <a:bodyPr anchorCtr="0" anchor="t" bIns="45700" lIns="91425" spcFirstLastPara="1" rIns="91425" wrap="square" tIns="45700">
            <a:normAutofit/>
          </a:bodyPr>
          <a:lstStyle/>
          <a:p>
            <a:pPr indent="-342900" lvl="0" marL="342900" rtl="0" algn="l">
              <a:lnSpc>
                <a:spcPct val="85000"/>
              </a:lnSpc>
              <a:spcBef>
                <a:spcPts val="0"/>
              </a:spcBef>
              <a:spcAft>
                <a:spcPts val="0"/>
              </a:spcAft>
              <a:buSzPts val="2400"/>
              <a:buFont typeface="Arial"/>
              <a:buChar char="•"/>
            </a:pPr>
            <a:r>
              <a:rPr lang="cs-CZ" sz="2400"/>
              <a:t>otázky, jaký je vliv prostředí, kultury a učení a do jaké míry je to věc vrozených předpokladů či dokonce instinktu </a:t>
            </a:r>
            <a:endParaRPr/>
          </a:p>
          <a:p>
            <a:pPr indent="-342900" lvl="0" marL="342900" rtl="0" algn="l">
              <a:lnSpc>
                <a:spcPct val="85000"/>
              </a:lnSpc>
              <a:spcBef>
                <a:spcPts val="1300"/>
              </a:spcBef>
              <a:spcAft>
                <a:spcPts val="0"/>
              </a:spcAft>
              <a:buSzPts val="2400"/>
              <a:buFont typeface="Arial"/>
              <a:buChar char="•"/>
            </a:pPr>
            <a:r>
              <a:rPr lang="cs-CZ" sz="2400"/>
              <a:t>první výzkumy: koncem 19. a začátkem 20. století – Německo</a:t>
            </a:r>
            <a:endParaRPr/>
          </a:p>
          <a:p>
            <a:pPr indent="-342900" lvl="0" marL="342900" rtl="0" algn="l">
              <a:lnSpc>
                <a:spcPct val="85000"/>
              </a:lnSpc>
              <a:spcBef>
                <a:spcPts val="1300"/>
              </a:spcBef>
              <a:spcAft>
                <a:spcPts val="0"/>
              </a:spcAft>
              <a:buSzPts val="2400"/>
              <a:buFont typeface="Arial"/>
              <a:buChar char="•"/>
            </a:pPr>
            <a:r>
              <a:rPr lang="cs-CZ" sz="2400"/>
              <a:t>první fáze výzkumů: deskriptivní </a:t>
            </a:r>
            <a:endParaRPr/>
          </a:p>
          <a:p>
            <a:pPr indent="-342900" lvl="0" marL="342900" rtl="0" algn="l">
              <a:lnSpc>
                <a:spcPct val="85000"/>
              </a:lnSpc>
              <a:spcBef>
                <a:spcPts val="1300"/>
              </a:spcBef>
              <a:spcAft>
                <a:spcPts val="0"/>
              </a:spcAft>
              <a:buSzPts val="2400"/>
              <a:buFont typeface="Arial"/>
              <a:buChar char="•"/>
            </a:pPr>
            <a:r>
              <a:rPr lang="cs-CZ" sz="2400"/>
              <a:t>druhá fáze: explanační (meziválečné období)</a:t>
            </a:r>
            <a:endParaRPr sz="2400"/>
          </a:p>
          <a:p>
            <a:pPr indent="-342900" lvl="0" marL="342900" rtl="0" algn="l">
              <a:lnSpc>
                <a:spcPct val="85000"/>
              </a:lnSpc>
              <a:spcBef>
                <a:spcPts val="1300"/>
              </a:spcBef>
              <a:spcAft>
                <a:spcPts val="0"/>
              </a:spcAft>
              <a:buSzPts val="2400"/>
              <a:buFont typeface="Arial"/>
              <a:buChar char="•"/>
            </a:pPr>
            <a:r>
              <a:rPr lang="cs-CZ" sz="2400"/>
              <a:t>u nás: v pracích Františka Čády (1865–1918) – základy vědeckého zkoumání dětské řeči</a:t>
            </a:r>
            <a:endParaRPr/>
          </a:p>
          <a:p>
            <a:pPr indent="0" lvl="0" marL="91440" rtl="0" algn="l">
              <a:lnSpc>
                <a:spcPct val="85000"/>
              </a:lnSpc>
              <a:spcBef>
                <a:spcPts val="1300"/>
              </a:spcBef>
              <a:spcAft>
                <a:spcPts val="0"/>
              </a:spcAft>
              <a:buClr>
                <a:srgbClr val="262626"/>
              </a:buClr>
              <a:buSzPts val="2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1484311" y="685800"/>
            <a:ext cx="10018713" cy="68136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100000"/>
              <a:buFont typeface="Calibri"/>
              <a:buNone/>
            </a:pPr>
            <a:r>
              <a:rPr b="1" lang="cs-CZ"/>
              <a:t>Přístupy a teorie</a:t>
            </a:r>
            <a:endParaRPr/>
          </a:p>
        </p:txBody>
      </p:sp>
      <p:sp>
        <p:nvSpPr>
          <p:cNvPr id="141" name="Google Shape;141;p6"/>
          <p:cNvSpPr txBox="1"/>
          <p:nvPr>
            <p:ph idx="1" type="body"/>
          </p:nvPr>
        </p:nvSpPr>
        <p:spPr>
          <a:xfrm>
            <a:off x="586509" y="1708814"/>
            <a:ext cx="11018981" cy="4689629"/>
          </a:xfrm>
          <a:prstGeom prst="rect">
            <a:avLst/>
          </a:prstGeom>
          <a:noFill/>
          <a:ln>
            <a:noFill/>
          </a:ln>
        </p:spPr>
        <p:txBody>
          <a:bodyPr anchorCtr="0" anchor="t" bIns="45700" lIns="91425" spcFirstLastPara="1" rIns="91425" wrap="square" tIns="45700">
            <a:normAutofit/>
          </a:bodyPr>
          <a:lstStyle/>
          <a:p>
            <a:pPr indent="-152400" lvl="0" marL="91440" rtl="0" algn="l">
              <a:lnSpc>
                <a:spcPct val="85000"/>
              </a:lnSpc>
              <a:spcBef>
                <a:spcPts val="0"/>
              </a:spcBef>
              <a:spcAft>
                <a:spcPts val="0"/>
              </a:spcAft>
              <a:buClr>
                <a:srgbClr val="262626"/>
              </a:buClr>
              <a:buSzPts val="2400"/>
              <a:buChar char=" "/>
            </a:pPr>
            <a:r>
              <a:rPr lang="cs-CZ" sz="2400"/>
              <a:t>50. léta: behaviorismus</a:t>
            </a:r>
            <a:endParaRPr/>
          </a:p>
          <a:p>
            <a:pPr indent="-342900" lvl="1" marL="347472" rtl="0" algn="l">
              <a:lnSpc>
                <a:spcPct val="85000"/>
              </a:lnSpc>
              <a:spcBef>
                <a:spcPts val="600"/>
              </a:spcBef>
              <a:spcAft>
                <a:spcPts val="0"/>
              </a:spcAft>
              <a:buClr>
                <a:srgbClr val="262626"/>
              </a:buClr>
              <a:buSzPts val="2000"/>
              <a:buChar char=" "/>
            </a:pPr>
            <a:r>
              <a:rPr lang="cs-CZ" sz="2000"/>
              <a:t>i osvojování jazyka funguje na principu stimul – reakce</a:t>
            </a:r>
            <a:endParaRPr/>
          </a:p>
          <a:p>
            <a:pPr indent="-152400" lvl="0" marL="91440" rtl="0" algn="l">
              <a:lnSpc>
                <a:spcPct val="85000"/>
              </a:lnSpc>
              <a:spcBef>
                <a:spcPts val="1300"/>
              </a:spcBef>
              <a:spcAft>
                <a:spcPts val="0"/>
              </a:spcAft>
              <a:buClr>
                <a:srgbClr val="262626"/>
              </a:buClr>
              <a:buSzPts val="2400"/>
              <a:buChar char=" "/>
            </a:pPr>
            <a:r>
              <a:rPr lang="cs-CZ" sz="2400"/>
              <a:t>50./60. léta: nativismus</a:t>
            </a:r>
            <a:endParaRPr/>
          </a:p>
          <a:p>
            <a:pPr indent="-342900" lvl="1" marL="347472" rtl="0" algn="l">
              <a:lnSpc>
                <a:spcPct val="85000"/>
              </a:lnSpc>
              <a:spcBef>
                <a:spcPts val="600"/>
              </a:spcBef>
              <a:spcAft>
                <a:spcPts val="0"/>
              </a:spcAft>
              <a:buClr>
                <a:srgbClr val="262626"/>
              </a:buClr>
              <a:buSzPts val="2000"/>
              <a:buChar char=" "/>
            </a:pPr>
            <a:r>
              <a:rPr lang="cs-CZ" sz="2000"/>
              <a:t>Noam Chomsky</a:t>
            </a:r>
            <a:endParaRPr sz="2000"/>
          </a:p>
          <a:p>
            <a:pPr indent="-342900" lvl="1" marL="347472" rtl="0" algn="l">
              <a:lnSpc>
                <a:spcPct val="85000"/>
              </a:lnSpc>
              <a:spcBef>
                <a:spcPts val="600"/>
              </a:spcBef>
              <a:spcAft>
                <a:spcPts val="0"/>
              </a:spcAft>
              <a:buClr>
                <a:srgbClr val="262626"/>
              </a:buClr>
              <a:buSzPts val="2000"/>
              <a:buChar char=" "/>
            </a:pPr>
            <a:r>
              <a:rPr lang="cs-CZ" sz="2000"/>
              <a:t>koncepce </a:t>
            </a:r>
            <a:r>
              <a:rPr b="1" lang="cs-CZ" sz="2000"/>
              <a:t>generativní transformační gramatiky</a:t>
            </a:r>
            <a:endParaRPr/>
          </a:p>
          <a:p>
            <a:pPr indent="-342900" lvl="1" marL="347472" rtl="0" algn="l">
              <a:lnSpc>
                <a:spcPct val="85000"/>
              </a:lnSpc>
              <a:spcBef>
                <a:spcPts val="600"/>
              </a:spcBef>
              <a:spcAft>
                <a:spcPts val="0"/>
              </a:spcAft>
              <a:buClr>
                <a:srgbClr val="262626"/>
              </a:buClr>
              <a:buSzPts val="2000"/>
              <a:buChar char=" "/>
            </a:pPr>
            <a:r>
              <a:rPr lang="cs-CZ" sz="2000"/>
              <a:t>rozlišování dvou aspektů při zkoumání jazyka:</a:t>
            </a:r>
            <a:endParaRPr/>
          </a:p>
          <a:p>
            <a:pPr indent="-548640" lvl="2" marL="548640" rtl="0" algn="l">
              <a:lnSpc>
                <a:spcPct val="85000"/>
              </a:lnSpc>
              <a:spcBef>
                <a:spcPts val="600"/>
              </a:spcBef>
              <a:spcAft>
                <a:spcPts val="0"/>
              </a:spcAft>
              <a:buClr>
                <a:srgbClr val="262626"/>
              </a:buClr>
              <a:buSzPts val="2000"/>
              <a:buChar char=" "/>
            </a:pPr>
            <a:r>
              <a:rPr b="1" lang="cs-CZ" sz="2000"/>
              <a:t>Jazyková kompetence: </a:t>
            </a:r>
            <a:r>
              <a:rPr lang="cs-CZ" sz="2000"/>
              <a:t>chápana jakožto intuitivní znalost systému jazyka, jeho elementů a pravidel, kterou má v určité podobě každý dospělý uživatel jazyka a s využitím této znalosti může generovat „nekonečné“ množství výpovědí a rozumět jim</a:t>
            </a:r>
            <a:endParaRPr/>
          </a:p>
          <a:p>
            <a:pPr indent="-548640" lvl="2" marL="548640" rtl="0" algn="l">
              <a:lnSpc>
                <a:spcPct val="85000"/>
              </a:lnSpc>
              <a:spcBef>
                <a:spcPts val="600"/>
              </a:spcBef>
              <a:spcAft>
                <a:spcPts val="0"/>
              </a:spcAft>
              <a:buClr>
                <a:srgbClr val="262626"/>
              </a:buClr>
              <a:buSzPts val="2000"/>
              <a:buChar char=" "/>
            </a:pPr>
            <a:r>
              <a:rPr b="1" lang="cs-CZ" sz="2000"/>
              <a:t>Jazyková performance:</a:t>
            </a:r>
            <a:r>
              <a:rPr lang="cs-CZ" sz="2000"/>
              <a:t> konkrétní realizovaná řečová činnost, tzn. promluvy, texty</a:t>
            </a:r>
            <a:endParaRPr/>
          </a:p>
          <a:p>
            <a:pPr indent="-342900" lvl="1" marL="347472" rtl="0" algn="l">
              <a:lnSpc>
                <a:spcPct val="85000"/>
              </a:lnSpc>
              <a:spcBef>
                <a:spcPts val="600"/>
              </a:spcBef>
              <a:spcAft>
                <a:spcPts val="0"/>
              </a:spcAft>
              <a:buClr>
                <a:srgbClr val="262626"/>
              </a:buClr>
              <a:buSzPts val="2000"/>
              <a:buChar char=" "/>
            </a:pPr>
            <a:r>
              <a:rPr lang="cs-CZ" sz="2000"/>
              <a:t>vrozená dispozice: LAD (Language acquisition device) = biologický, vrozený, geneticky založený mechanismus osvojování jazyka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1484311" y="685801"/>
            <a:ext cx="10018713" cy="867792"/>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b="1" lang="cs-CZ"/>
              <a:t>Teze Chomského</a:t>
            </a:r>
            <a:endParaRPr/>
          </a:p>
        </p:txBody>
      </p:sp>
      <p:sp>
        <p:nvSpPr>
          <p:cNvPr id="147" name="Google Shape;147;p7"/>
          <p:cNvSpPr txBox="1"/>
          <p:nvPr>
            <p:ph idx="1" type="body"/>
          </p:nvPr>
        </p:nvSpPr>
        <p:spPr>
          <a:xfrm>
            <a:off x="773979" y="1868522"/>
            <a:ext cx="10644041" cy="4572000"/>
          </a:xfrm>
          <a:prstGeom prst="rect">
            <a:avLst/>
          </a:prstGeom>
          <a:noFill/>
          <a:ln>
            <a:noFill/>
          </a:ln>
        </p:spPr>
        <p:txBody>
          <a:bodyPr anchorCtr="0" anchor="t" bIns="45700" lIns="91425" spcFirstLastPara="1" rIns="91425" wrap="square" tIns="45700">
            <a:normAutofit/>
          </a:bodyPr>
          <a:lstStyle/>
          <a:p>
            <a:pPr indent="-127000" lvl="0" marL="91440" rtl="0" algn="l">
              <a:lnSpc>
                <a:spcPct val="85000"/>
              </a:lnSpc>
              <a:spcBef>
                <a:spcPts val="0"/>
              </a:spcBef>
              <a:spcAft>
                <a:spcPts val="0"/>
              </a:spcAft>
              <a:buClr>
                <a:srgbClr val="262626"/>
              </a:buClr>
              <a:buSzPts val="2000"/>
              <a:buChar char=" "/>
            </a:pPr>
            <a:r>
              <a:rPr i="1" lang="cs-CZ" sz="2000"/>
              <a:t>Univerzální gramatika je součástí genotypu, jenž je vlastní lidskému myšlení a mozku.</a:t>
            </a:r>
            <a:endParaRPr/>
          </a:p>
          <a:p>
            <a:pPr indent="-127000" lvl="0" marL="91440" rtl="0" algn="l">
              <a:lnSpc>
                <a:spcPct val="85000"/>
              </a:lnSpc>
              <a:spcBef>
                <a:spcPts val="1300"/>
              </a:spcBef>
              <a:spcAft>
                <a:spcPts val="0"/>
              </a:spcAft>
              <a:buClr>
                <a:srgbClr val="262626"/>
              </a:buClr>
              <a:buSzPts val="2000"/>
              <a:buChar char=" "/>
            </a:pPr>
            <a:r>
              <a:rPr i="1" lang="cs-CZ" sz="2000"/>
              <a:t>Univerzální gramatiku tvoří soubor principů, kterými je vybaven pouze lidský druh a které jsou vrozenou dispozicí každého člověka. </a:t>
            </a:r>
            <a:endParaRPr/>
          </a:p>
          <a:p>
            <a:pPr indent="-127000" lvl="0" marL="91440" rtl="0" algn="l">
              <a:lnSpc>
                <a:spcPct val="85000"/>
              </a:lnSpc>
              <a:spcBef>
                <a:spcPts val="1300"/>
              </a:spcBef>
              <a:spcAft>
                <a:spcPts val="0"/>
              </a:spcAft>
              <a:buClr>
                <a:srgbClr val="262626"/>
              </a:buClr>
              <a:buSzPts val="2000"/>
              <a:buChar char=" "/>
            </a:pPr>
            <a:r>
              <a:rPr i="1" lang="cs-CZ" sz="2000"/>
              <a:t>Osvojování jazyka probíhá na základě univerzální gramatiky, která se adaptuje na gramatiku konkrétního přirozeného jazyka.</a:t>
            </a:r>
            <a:endParaRPr/>
          </a:p>
          <a:p>
            <a:pPr indent="-127000" lvl="0" marL="91440" rtl="0" algn="l">
              <a:lnSpc>
                <a:spcPct val="85000"/>
              </a:lnSpc>
              <a:spcBef>
                <a:spcPts val="1300"/>
              </a:spcBef>
              <a:spcAft>
                <a:spcPts val="0"/>
              </a:spcAft>
              <a:buClr>
                <a:srgbClr val="262626"/>
              </a:buClr>
              <a:buSzPts val="2000"/>
              <a:buChar char=" "/>
            </a:pPr>
            <a:r>
              <a:rPr i="1" lang="cs-CZ" sz="2000"/>
              <a:t>Základním principem univerzální gramatiky je to, že děti si osvojují jazyk nikoliv tak, že zvnitřňují (přejímají) souvislý proud řeči, ale tak, že vkládají lingvistické struktury na tento proud.</a:t>
            </a:r>
            <a:endParaRPr/>
          </a:p>
          <a:p>
            <a:pPr indent="-127000" lvl="0" marL="91440" rtl="0" algn="l">
              <a:lnSpc>
                <a:spcPct val="85000"/>
              </a:lnSpc>
              <a:spcBef>
                <a:spcPts val="1300"/>
              </a:spcBef>
              <a:spcAft>
                <a:spcPts val="0"/>
              </a:spcAft>
              <a:buClr>
                <a:srgbClr val="262626"/>
              </a:buClr>
              <a:buSzPts val="2000"/>
              <a:buChar char=" "/>
            </a:pPr>
            <a:r>
              <a:rPr i="1" lang="cs-CZ" sz="2000"/>
              <a:t>Dítě osvojující si jazyk musí samo pro sebe zkonstruovat soubor pravidel, jež jsou pro tento jazyk charakteristická. Postupně se tak přibližuje ke znalosti souboru pravidel, jež tvoří jazykové kompetence dospělého subjektu</a:t>
            </a:r>
            <a:r>
              <a:rPr i="1" lang="cs-CZ" sz="1600"/>
              <a:t>.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b="1" lang="cs-CZ"/>
              <a:t>Kritika</a:t>
            </a:r>
            <a:endParaRPr/>
          </a:p>
        </p:txBody>
      </p:sp>
      <p:sp>
        <p:nvSpPr>
          <p:cNvPr id="153" name="Google Shape;153;p8"/>
          <p:cNvSpPr txBox="1"/>
          <p:nvPr>
            <p:ph idx="1" type="body"/>
          </p:nvPr>
        </p:nvSpPr>
        <p:spPr>
          <a:xfrm>
            <a:off x="1173018" y="2014194"/>
            <a:ext cx="10330005" cy="4377727"/>
          </a:xfrm>
          <a:prstGeom prst="rect">
            <a:avLst/>
          </a:prstGeom>
          <a:noFill/>
          <a:ln>
            <a:noFill/>
          </a:ln>
        </p:spPr>
        <p:txBody>
          <a:bodyPr anchorCtr="0" anchor="t" bIns="45700" lIns="91425" spcFirstLastPara="1" rIns="91425" wrap="square" tIns="45700">
            <a:normAutofit/>
          </a:bodyPr>
          <a:lstStyle/>
          <a:p>
            <a:pPr indent="-152400" lvl="0" marL="91440" rtl="0" algn="l">
              <a:lnSpc>
                <a:spcPct val="85000"/>
              </a:lnSpc>
              <a:spcBef>
                <a:spcPts val="0"/>
              </a:spcBef>
              <a:spcAft>
                <a:spcPts val="0"/>
              </a:spcAft>
              <a:buClr>
                <a:srgbClr val="262626"/>
              </a:buClr>
              <a:buSzPts val="2400"/>
              <a:buFont typeface="Calibri"/>
              <a:buChar char="-"/>
            </a:pPr>
            <a:r>
              <a:rPr lang="cs-CZ" sz="2400"/>
              <a:t> nedoceněn význam učení, prostředí, zkušenosti, napodobování</a:t>
            </a:r>
            <a:endParaRPr/>
          </a:p>
          <a:p>
            <a:pPr indent="-152400" lvl="0" marL="91440" rtl="0" algn="l">
              <a:lnSpc>
                <a:spcPct val="85000"/>
              </a:lnSpc>
              <a:spcBef>
                <a:spcPts val="1300"/>
              </a:spcBef>
              <a:spcAft>
                <a:spcPts val="0"/>
              </a:spcAft>
              <a:buClr>
                <a:srgbClr val="262626"/>
              </a:buClr>
              <a:buSzPts val="2400"/>
              <a:buFont typeface="Calibri"/>
              <a:buChar char="-"/>
            </a:pPr>
            <a:r>
              <a:rPr lang="cs-CZ" sz="2400"/>
              <a:t> nenastaveny konkrétní parametry – příliš obecné</a:t>
            </a:r>
            <a:endParaRPr/>
          </a:p>
          <a:p>
            <a:pPr indent="-152400" lvl="0" marL="91440" rtl="0" algn="l">
              <a:lnSpc>
                <a:spcPct val="85000"/>
              </a:lnSpc>
              <a:spcBef>
                <a:spcPts val="1300"/>
              </a:spcBef>
              <a:spcAft>
                <a:spcPts val="0"/>
              </a:spcAft>
              <a:buClr>
                <a:srgbClr val="262626"/>
              </a:buClr>
              <a:buSzPts val="2400"/>
              <a:buFont typeface="Calibri"/>
              <a:buChar char="-"/>
            </a:pPr>
            <a:r>
              <a:rPr lang="cs-CZ" sz="2400"/>
              <a:t> opomíjení sémantické a lexikální složky</a:t>
            </a:r>
            <a:endParaRPr/>
          </a:p>
          <a:p>
            <a:pPr indent="-152400" lvl="0" marL="91440" rtl="0" algn="l">
              <a:lnSpc>
                <a:spcPct val="85000"/>
              </a:lnSpc>
              <a:spcBef>
                <a:spcPts val="1300"/>
              </a:spcBef>
              <a:spcAft>
                <a:spcPts val="0"/>
              </a:spcAft>
              <a:buClr>
                <a:srgbClr val="262626"/>
              </a:buClr>
              <a:buSzPts val="2400"/>
              <a:buFont typeface="Calibri"/>
              <a:buChar char="-"/>
            </a:pPr>
            <a:r>
              <a:rPr lang="cs-CZ" sz="2400"/>
              <a:t> opomíjení komunikační funkce a komunikační kontext</a:t>
            </a:r>
            <a:endParaRPr/>
          </a:p>
          <a:p>
            <a:pPr indent="0" lvl="0" marL="0" rtl="0" algn="l">
              <a:lnSpc>
                <a:spcPct val="85000"/>
              </a:lnSpc>
              <a:spcBef>
                <a:spcPts val="1300"/>
              </a:spcBef>
              <a:spcAft>
                <a:spcPts val="0"/>
              </a:spcAft>
              <a:buClr>
                <a:srgbClr val="262626"/>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type="title"/>
          </p:nvPr>
        </p:nvSpPr>
        <p:spPr>
          <a:xfrm>
            <a:off x="1484311" y="685801"/>
            <a:ext cx="10018713" cy="7701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100000"/>
              <a:buFont typeface="Calibri"/>
              <a:buNone/>
            </a:pPr>
            <a:r>
              <a:rPr b="1" lang="cs-CZ"/>
              <a:t>Kognitivní přístup</a:t>
            </a:r>
            <a:endParaRPr/>
          </a:p>
        </p:txBody>
      </p:sp>
      <p:sp>
        <p:nvSpPr>
          <p:cNvPr id="159" name="Google Shape;159;p9"/>
          <p:cNvSpPr txBox="1"/>
          <p:nvPr>
            <p:ph idx="1" type="body"/>
          </p:nvPr>
        </p:nvSpPr>
        <p:spPr>
          <a:xfrm>
            <a:off x="822036" y="1764145"/>
            <a:ext cx="10680987" cy="4503490"/>
          </a:xfrm>
          <a:prstGeom prst="rect">
            <a:avLst/>
          </a:prstGeom>
          <a:noFill/>
          <a:ln>
            <a:noFill/>
          </a:ln>
        </p:spPr>
        <p:txBody>
          <a:bodyPr anchorCtr="0" anchor="t" bIns="45700" lIns="91425" spcFirstLastPara="1" rIns="91425" wrap="square" tIns="45700">
            <a:normAutofit/>
          </a:bodyPr>
          <a:lstStyle/>
          <a:p>
            <a:pPr indent="-281940" lvl="0" marL="281940" rtl="0" algn="l">
              <a:lnSpc>
                <a:spcPct val="85000"/>
              </a:lnSpc>
              <a:spcBef>
                <a:spcPts val="0"/>
              </a:spcBef>
              <a:spcAft>
                <a:spcPts val="0"/>
              </a:spcAft>
              <a:buClr>
                <a:srgbClr val="262626"/>
              </a:buClr>
              <a:buSzPts val="2400"/>
              <a:buFont typeface="Arial"/>
              <a:buChar char="•"/>
            </a:pPr>
            <a:r>
              <a:rPr lang="cs-CZ" sz="2400"/>
              <a:t>Jean Piaget, L. S. Vygotskij, 20. – 30. léta; poté od 70. let jako KL</a:t>
            </a:r>
            <a:endParaRPr/>
          </a:p>
          <a:p>
            <a:pPr indent="-281940" lvl="0" marL="281940" rtl="0" algn="l">
              <a:lnSpc>
                <a:spcPct val="85000"/>
              </a:lnSpc>
              <a:spcBef>
                <a:spcPts val="1300"/>
              </a:spcBef>
              <a:spcAft>
                <a:spcPts val="0"/>
              </a:spcAft>
              <a:buClr>
                <a:srgbClr val="262626"/>
              </a:buClr>
              <a:buSzPts val="2400"/>
              <a:buFont typeface="Arial"/>
              <a:buChar char="•"/>
            </a:pPr>
            <a:r>
              <a:rPr lang="cs-CZ" sz="2400"/>
              <a:t>zkoumání vývoje řeči v souvislosti s vývojem myšlení</a:t>
            </a:r>
            <a:endParaRPr/>
          </a:p>
          <a:p>
            <a:pPr indent="0" lvl="0" marL="91440" rtl="0" algn="l">
              <a:lnSpc>
                <a:spcPct val="85000"/>
              </a:lnSpc>
              <a:spcBef>
                <a:spcPts val="1300"/>
              </a:spcBef>
              <a:spcAft>
                <a:spcPts val="0"/>
              </a:spcAft>
              <a:buClr>
                <a:srgbClr val="262626"/>
              </a:buClr>
              <a:buSzPts val="2400"/>
              <a:buNone/>
            </a:pPr>
            <a:r>
              <a:t/>
            </a:r>
            <a:endParaRPr sz="2400"/>
          </a:p>
          <a:p>
            <a:pPr indent="0" lvl="0" marL="0" rtl="0" algn="l">
              <a:lnSpc>
                <a:spcPct val="85000"/>
              </a:lnSpc>
              <a:spcBef>
                <a:spcPts val="1300"/>
              </a:spcBef>
              <a:spcAft>
                <a:spcPts val="0"/>
              </a:spcAft>
              <a:buClr>
                <a:srgbClr val="262626"/>
              </a:buClr>
              <a:buSzPts val="2400"/>
              <a:buNone/>
            </a:pPr>
            <a:r>
              <a:rPr b="1" lang="cs-CZ" sz="2400"/>
              <a:t>Vygotského koncepce </a:t>
            </a:r>
            <a:r>
              <a:rPr lang="cs-CZ" sz="2400"/>
              <a:t>klade důraz na sociální a kulturně-historickou podmíněnost jazyka a myšlení a přisuzuje velkou váhu v rozvoji obou těchto fenoménů procesům učení a faktorům prostředí. Hlavní je jazykový input a prostředí. </a:t>
            </a:r>
            <a:endParaRPr b="1" sz="2400"/>
          </a:p>
          <a:p>
            <a:pPr indent="0" lvl="0" marL="0" rtl="0" algn="l">
              <a:lnSpc>
                <a:spcPct val="85000"/>
              </a:lnSpc>
              <a:spcBef>
                <a:spcPts val="1300"/>
              </a:spcBef>
              <a:spcAft>
                <a:spcPts val="0"/>
              </a:spcAft>
              <a:buClr>
                <a:srgbClr val="262626"/>
              </a:buClr>
              <a:buSzPts val="2400"/>
              <a:buNone/>
            </a:pPr>
            <a:r>
              <a:rPr b="1" lang="cs-CZ" sz="2400"/>
              <a:t>Piagetova koncepce </a:t>
            </a:r>
            <a:r>
              <a:rPr lang="cs-CZ" sz="2400"/>
              <a:t>je zaměřena prioritně na vnitřní mechanismy rozvoje myšlení a učení, na mentální struktury a mentální reprezentace. Bývá označována jako konstruktivistická. </a:t>
            </a:r>
            <a:endParaRPr/>
          </a:p>
          <a:p>
            <a:pPr indent="0" lvl="0" marL="0" rtl="0" algn="l">
              <a:lnSpc>
                <a:spcPct val="85000"/>
              </a:lnSpc>
              <a:spcBef>
                <a:spcPts val="1300"/>
              </a:spcBef>
              <a:spcAft>
                <a:spcPts val="0"/>
              </a:spcAft>
              <a:buClr>
                <a:srgbClr val="262626"/>
              </a:buClr>
              <a:buSzPts val="2000"/>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1_Metropole">
  <a:themeElements>
    <a:clrScheme name="Metropole">
      <a:dk1>
        <a:srgbClr val="000000"/>
      </a:dk1>
      <a:lt1>
        <a:srgbClr val="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2024-02-18T16:21:04Z</dcterms:created>
  <dc:creator>Zuzana Wildová</dc:creator>
</cp:coreProperties>
</file>