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4" r:id="rId15"/>
    <p:sldId id="270" r:id="rId16"/>
    <p:sldId id="319" r:id="rId17"/>
    <p:sldId id="277" r:id="rId18"/>
    <p:sldId id="305" r:id="rId19"/>
    <p:sldId id="316" r:id="rId20"/>
    <p:sldId id="318" r:id="rId21"/>
    <p:sldId id="317" r:id="rId22"/>
    <p:sldId id="303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68993-E704-45DB-AF49-AF8369C75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8A698B-CCD2-4DBD-AE56-3885E0CC2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4DA013-EB01-4A8B-BB27-9ED090A51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4F62D4-B5C2-4C7F-A247-A841F3B11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F2B18D-199D-4AAC-BBE7-40E6CA04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27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9CCB6-A2AE-4B46-A53A-3CC5770B3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B67E8F-2348-4E85-9A4E-942602319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F664E1-CA51-4ABF-BB7E-059AAB4D2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1A302F-2AB9-44E2-968C-1D75C0ABB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B9D4EF-DEC9-4C83-A67F-D8C70BAB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71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4EB15D2-5373-4DF1-96B2-A02B02B12D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4B0108-14D1-4F06-BE1B-7A98B1F7B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374135-96DF-4E5D-8A54-059D8F336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AC87E2-E7E5-47D6-B65A-A7A0351F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CCD1F7-56FE-4131-8712-0585EC576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90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5BCA0-4AD9-4721-BE34-6AC96D583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7C39C-779D-4AA9-A578-CB828C455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7D294F-F3B1-4A57-B824-CE18B16D1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136D4B-6243-4D17-B39B-C0BF1B1C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D75AE0-7000-4E35-A122-15A7D19D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262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C5302-40FA-4D76-9CA9-3E157B48C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0E57FB-3C54-41D3-90EE-89243773A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601F06-5B0B-4557-8BD6-6249D096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2064AC-1278-4622-979E-4641274C2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9DA04F-59D6-460E-801C-A4BBEF2DC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313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33A206-514C-41FB-8A7E-E924ACBE9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FF1BD7-B0AF-4FE7-AF4A-527DF76BA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060EFCB-40C8-4D7E-9706-E66C3EF24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0641EA-748D-41BF-BCE2-728B85387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0245FA-BE16-4AFA-A329-E66D1F8A7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27C45F-C3FA-49B5-9F2D-57D5B6236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46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7D47BE-4903-40CE-A15D-42458077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EC994E-C051-4544-83D7-60D11AAA7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0E951AC-59F5-4ADB-B9BB-88C55968B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53B7BE0-EEC6-4858-9FC4-526353806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03B3355-2F80-4263-8C73-08173464DE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A7D2C3F-8DB6-4A03-AF0E-4CAA451D5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4265C69-C9BE-4ADA-BFCC-705287DF5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D3A0F3-8C02-42BE-BE68-D696FB3FF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25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FB1FF-8354-4DCE-99AA-05B9EE75B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61CE8F9-508C-4A69-8FE5-1091CA0C4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876851B-A84E-477A-A7D8-80D8C53D1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D6B7319-1F84-4095-9152-66D8FF28E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61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09A1E28-5B46-49D6-8F69-235C79D63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8E35D83-FA03-484C-AB47-29B3EB33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4ECD21-1777-47C0-8434-53148AA7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156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9D3F32-D05D-4CA4-92AC-2C94AE1C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969D1A-4845-4347-B152-1DC90E4E9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910789-93ED-4A34-8828-3E66B9FB4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460A90-1740-426B-A81B-DC1A0581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9BBE1C-60E0-49BC-A5DE-44591CCED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DC0A8B-DA7B-4307-8379-FB81C89C3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18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F45D9-0E6C-4F46-B68E-76D57846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1C70727-F341-4A2C-A021-D64302D473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F2A1B2-872B-4E1B-A296-7243C217D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9571FC-4372-4D25-B511-B59583E09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39CEC0-B6E2-4D9E-91E5-06C51D6D8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C60C11-0578-4814-BF78-A7019A282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02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7CFB98-84E9-4551-A87D-99B6A5D06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95AB9F-C7F4-46EF-B195-E0709CCE3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E4F728-573C-482F-B40C-1E155E2D4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0C275-6445-4BA9-AEBC-0CA503E7FFBC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CA1122-6A7D-446B-A987-3C617FB17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1AB597-C7BB-4E65-A6E0-45C3DDFBE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85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ana.proksova@ff.c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ascestinaru.cz/poradna-asc-rozlisovani-slovnich-druhu-obtizne-zaraditelna-prislovc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ascestinaru.cz/poradna-asc-jak-nalozit-se-zvratnymi-slovesy-na-1-stupni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cestinaru.cz/poradna-asc-cinny-a-trpny-rod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ase-rec.ujc.cas.cz/archiv.php?art=6109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AA322-5654-4831-B18A-DE59371A2B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Kapitoly z gramatiky češtiny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05DD26-89EC-4DEC-8001-052257608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Hana Prokšová, </a:t>
            </a:r>
            <a:r>
              <a:rPr lang="cs-CZ" dirty="0">
                <a:hlinkClick r:id="rId2"/>
              </a:rPr>
              <a:t>hana.proksova@ff.cuni.cz</a:t>
            </a:r>
            <a:endParaRPr lang="cs-CZ" dirty="0"/>
          </a:p>
          <a:p>
            <a:pPr algn="r"/>
            <a:r>
              <a:rPr lang="cs-CZ" dirty="0"/>
              <a:t>31. března 2021</a:t>
            </a:r>
          </a:p>
        </p:txBody>
      </p:sp>
    </p:spTree>
    <p:extLst>
      <p:ext uri="{BB962C8B-B14F-4D97-AF65-F5344CB8AC3E}">
        <p14:creationId xmlns:p14="http://schemas.microsoft.com/office/powerpoint/2010/main" val="3731488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B9D763-A5BD-4660-A910-021F438C7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128015-352F-44D3-B147-43124F36C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Jaké jsou ne/výhody takového třídění?</a:t>
            </a:r>
          </a:p>
          <a:p>
            <a:r>
              <a:rPr lang="cs-CZ" dirty="0"/>
              <a:t>formálnost, objektivita</a:t>
            </a:r>
          </a:p>
          <a:p>
            <a:r>
              <a:rPr lang="cs-CZ" dirty="0"/>
              <a:t>kontext je vodítkem pro shlukování slov do skupin</a:t>
            </a:r>
          </a:p>
          <a:p>
            <a:r>
              <a:rPr lang="cs-CZ" dirty="0"/>
              <a:t>budování fuzzy kategorií</a:t>
            </a:r>
          </a:p>
          <a:p>
            <a:r>
              <a:rPr lang="cs-CZ" dirty="0"/>
              <a:t>od centra k periferii</a:t>
            </a:r>
          </a:p>
          <a:p>
            <a:r>
              <a:rPr lang="cs-CZ" dirty="0"/>
              <a:t> nevýhodou je přítomnost </a:t>
            </a:r>
            <a:r>
              <a:rPr lang="cs-CZ" dirty="0" err="1"/>
              <a:t>hapax</a:t>
            </a:r>
            <a:r>
              <a:rPr lang="cs-CZ" dirty="0"/>
              <a:t> </a:t>
            </a:r>
            <a:r>
              <a:rPr lang="cs-CZ" dirty="0" err="1"/>
              <a:t>legomen</a:t>
            </a:r>
            <a:endParaRPr lang="cs-CZ" dirty="0"/>
          </a:p>
          <a:p>
            <a:r>
              <a:rPr lang="cs-CZ" dirty="0"/>
              <a:t>nevýhodou je orientace na bezprostřední kontext</a:t>
            </a:r>
          </a:p>
          <a:p>
            <a:r>
              <a:rPr lang="cs-CZ" dirty="0"/>
              <a:t>nevýhodou je konfrontace s tradicí pojetí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479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31ECEF-960D-4A99-845A-ECF196976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číslovka STO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CE4A77-8EC2-4A64-967D-D39100AA4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skloňuje se jako typ „město“, ale často zůstává i nesklonná</a:t>
            </a:r>
          </a:p>
          <a:p>
            <a:pPr lvl="1"/>
            <a:r>
              <a:rPr lang="cs-CZ" dirty="0"/>
              <a:t>pomalu směřuje k tvarovému ustrnutí</a:t>
            </a:r>
          </a:p>
          <a:p>
            <a:r>
              <a:rPr lang="cs-CZ" i="1" dirty="0"/>
              <a:t>se stem lidí </a:t>
            </a:r>
            <a:r>
              <a:rPr lang="cs-CZ" dirty="0"/>
              <a:t>i </a:t>
            </a:r>
            <a:r>
              <a:rPr lang="cs-CZ" i="1" dirty="0"/>
              <a:t>se sto lidmi</a:t>
            </a:r>
          </a:p>
          <a:p>
            <a:r>
              <a:rPr lang="cs-CZ" i="1" dirty="0"/>
              <a:t>ke stu korun </a:t>
            </a:r>
            <a:r>
              <a:rPr lang="cs-CZ" dirty="0"/>
              <a:t>i </a:t>
            </a:r>
            <a:r>
              <a:rPr lang="cs-CZ" i="1" dirty="0"/>
              <a:t>ke stu korunám </a:t>
            </a:r>
            <a:r>
              <a:rPr lang="cs-CZ" dirty="0"/>
              <a:t>i </a:t>
            </a:r>
            <a:r>
              <a:rPr lang="cs-CZ" i="1" dirty="0"/>
              <a:t>ke sto korunám</a:t>
            </a:r>
          </a:p>
          <a:p>
            <a:r>
              <a:rPr lang="cs-CZ" i="1" dirty="0"/>
              <a:t>k dvěma stům korunám </a:t>
            </a:r>
            <a:r>
              <a:rPr lang="cs-CZ" dirty="0"/>
              <a:t>i </a:t>
            </a:r>
            <a:r>
              <a:rPr lang="cs-CZ" i="1" dirty="0"/>
              <a:t>k dvěma stům korun </a:t>
            </a:r>
            <a:r>
              <a:rPr lang="cs-CZ" dirty="0"/>
              <a:t>i </a:t>
            </a:r>
            <a:r>
              <a:rPr lang="cs-CZ" i="1" dirty="0"/>
              <a:t>ke dvě stě korunám</a:t>
            </a:r>
          </a:p>
          <a:p>
            <a:endParaRPr lang="cs-CZ" i="1" dirty="0"/>
          </a:p>
          <a:p>
            <a:r>
              <a:rPr lang="cs-CZ" dirty="0"/>
              <a:t>řadové číslovky</a:t>
            </a:r>
          </a:p>
          <a:p>
            <a:r>
              <a:rPr lang="cs-CZ" i="1" dirty="0"/>
              <a:t>stý dvacátý </a:t>
            </a:r>
            <a:r>
              <a:rPr lang="cs-CZ" dirty="0"/>
              <a:t>i </a:t>
            </a:r>
            <a:r>
              <a:rPr lang="cs-CZ" i="1" dirty="0"/>
              <a:t>stodvacátý </a:t>
            </a:r>
            <a:r>
              <a:rPr lang="cs-CZ" dirty="0"/>
              <a:t>(pravopisný rozdíl)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3325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A65439-C05E-4C48-A699-6411352FE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hlinkClick r:id="rId2"/>
              </a:rPr>
              <a:t>https://www.ascestinaru.cz/poradna-asc-rozlisovani-slovnich-druhu-obtizne-zaraditelna-prislovce/</a:t>
            </a:r>
            <a:endParaRPr lang="cs-CZ" sz="2400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BFBEB71-7A01-4EBF-9B99-10F883B659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50014" y="1546190"/>
            <a:ext cx="11126912" cy="504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364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DCE12-3E97-4AC4-9521-3DC55A8E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hlinkClick r:id="rId2"/>
              </a:rPr>
              <a:t>https://www.ascestinaru.cz/poradna-asc-jak-nalozit-se-zvratnymi-slovesy-na-1-stupni/</a:t>
            </a:r>
            <a:r>
              <a:rPr lang="cs-CZ" sz="2400" dirty="0"/>
              <a:t>: zpíváme × zpíváme si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223394-36E1-4BEE-89EE-DEF4BE43D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potřeba vůbec vymezit termín slovo</a:t>
            </a:r>
          </a:p>
          <a:p>
            <a:r>
              <a:rPr lang="cs-CZ" dirty="0"/>
              <a:t>úroveň ZŠ × SŠ</a:t>
            </a:r>
          </a:p>
          <a:p>
            <a:pPr lvl="1"/>
            <a:r>
              <a:rPr lang="cs-CZ" dirty="0"/>
              <a:t>ZŠ: reflexiva </a:t>
            </a:r>
            <a:r>
              <a:rPr lang="cs-CZ" dirty="0" err="1"/>
              <a:t>tanta</a:t>
            </a:r>
            <a:r>
              <a:rPr lang="cs-CZ" dirty="0"/>
              <a:t> + reflexivní pasiva × zbytek</a:t>
            </a:r>
          </a:p>
          <a:p>
            <a:pPr lvl="1"/>
            <a:r>
              <a:rPr lang="cs-CZ" dirty="0"/>
              <a:t>SŠ: kritérium substituce dlouhým tvarem </a:t>
            </a:r>
            <a:r>
              <a:rPr lang="cs-CZ" i="1" dirty="0"/>
              <a:t>sebe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D1EA059-AF1C-48D4-9FE7-FBE11A997C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543" y="3682090"/>
            <a:ext cx="11218914" cy="2629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776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42B67E-712B-424B-8834-833F375B7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slovesný rod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991A48-9932-4ADD-907F-6FCAA0407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230853" cy="4351338"/>
          </a:xfrm>
        </p:spPr>
        <p:txBody>
          <a:bodyPr/>
          <a:lstStyle/>
          <a:p>
            <a:r>
              <a:rPr lang="cs-CZ" dirty="0"/>
              <a:t>kategorie sloves a deverbativ</a:t>
            </a:r>
          </a:p>
          <a:p>
            <a:r>
              <a:rPr lang="cs-CZ" dirty="0"/>
              <a:t>prostupuje roviny morfematiky (+ slovotvorby), morfologie, syntaxe i stylizace textu (+ pragmatiky)</a:t>
            </a:r>
          </a:p>
          <a:p>
            <a:endParaRPr lang="cs-CZ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Slovesný rod činný a trpný 7. ročník Autorka: Mgr. Renata Fialová - ppt  stáhnout">
            <a:extLst>
              <a:ext uri="{FF2B5EF4-FFF2-40B4-BE49-F238E27FC236}">
                <a16:creationId xmlns:a16="http://schemas.microsoft.com/office/drawing/2014/main" id="{D80F21D8-0AEE-4B1B-A790-C738D4D3E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448" y="2928486"/>
            <a:ext cx="5239352" cy="3929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721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84ED6-2C54-4179-ADC6-A539B0F0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slovesný rod: rovina morfematiky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2CF397-95EB-4BB0-806A-886B1BD7D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tvarotvorné sufixy nefinální</a:t>
            </a:r>
          </a:p>
          <a:p>
            <a:pPr lvl="1"/>
            <a:r>
              <a:rPr lang="cs-CZ" b="1" dirty="0"/>
              <a:t>přípona příčestí činného: </a:t>
            </a:r>
            <a:r>
              <a:rPr lang="cs-CZ" dirty="0"/>
              <a:t>ČET-Ø-</a:t>
            </a:r>
            <a:r>
              <a:rPr lang="cs-CZ" b="1" dirty="0"/>
              <a:t>L</a:t>
            </a:r>
            <a:r>
              <a:rPr lang="cs-CZ" dirty="0"/>
              <a:t>-Ø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přípona příčestí trpného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sz="2400" dirty="0"/>
              <a:t>PŘE-ČT-Ø-</a:t>
            </a:r>
            <a:r>
              <a:rPr lang="cs-CZ" sz="2400" b="1" dirty="0"/>
              <a:t>EN</a:t>
            </a:r>
            <a:r>
              <a:rPr lang="cs-CZ" sz="2400" dirty="0"/>
              <a:t>-A, PO-NÍŽ-Ø-</a:t>
            </a:r>
            <a:r>
              <a:rPr lang="cs-CZ" sz="2400" b="1" dirty="0"/>
              <a:t>EN</a:t>
            </a:r>
            <a:r>
              <a:rPr lang="cs-CZ" sz="2400" dirty="0"/>
              <a:t>-I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sz="2400" dirty="0"/>
              <a:t>VY-VÁL-E-</a:t>
            </a:r>
            <a:r>
              <a:rPr lang="cs-CZ" sz="2400" b="1" dirty="0"/>
              <a:t>N</a:t>
            </a:r>
            <a:r>
              <a:rPr lang="cs-CZ" sz="2400" dirty="0"/>
              <a:t>-O, U-STL-Á-</a:t>
            </a:r>
            <a:r>
              <a:rPr lang="cs-CZ" sz="2400" b="1" dirty="0"/>
              <a:t>N</a:t>
            </a:r>
            <a:r>
              <a:rPr lang="cs-CZ" sz="2400" dirty="0"/>
              <a:t>-Y</a:t>
            </a:r>
          </a:p>
          <a:p>
            <a:pPr marL="914400" lvl="2" indent="0">
              <a:buNone/>
            </a:pPr>
            <a:r>
              <a:rPr lang="cs-CZ" sz="2400" dirty="0">
                <a:solidFill>
                  <a:schemeClr val="accent1"/>
                </a:solidFill>
              </a:rPr>
              <a:t>Rozdíl?</a:t>
            </a:r>
          </a:p>
          <a:p>
            <a:pPr marL="914400" lvl="2" indent="0">
              <a:buNone/>
            </a:pPr>
            <a:endParaRPr lang="cs-CZ" sz="2400" dirty="0"/>
          </a:p>
          <a:p>
            <a:pPr marL="914400" lvl="2" indent="0">
              <a:buNone/>
            </a:pPr>
            <a:r>
              <a:rPr lang="cs-CZ" sz="2400" dirty="0"/>
              <a:t>+ odvozená jména: ZA-PÁL-Ø-</a:t>
            </a:r>
            <a:r>
              <a:rPr lang="cs-CZ" sz="2400" b="1" dirty="0"/>
              <a:t>EN</a:t>
            </a:r>
            <a:r>
              <a:rPr lang="cs-CZ" sz="2400" dirty="0"/>
              <a:t>-Ý, PLÁC-Á-</a:t>
            </a:r>
            <a:r>
              <a:rPr lang="cs-CZ" sz="2400" b="1" dirty="0"/>
              <a:t>N</a:t>
            </a:r>
            <a:r>
              <a:rPr lang="cs-CZ" sz="2400" dirty="0"/>
              <a:t>-Í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Hermelín je NALOŽE_Ý × ULEŽE_Ý? Proč?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9582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6B1E47B7-5398-4FFA-BFEB-993C2A2EA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4153"/>
            <a:ext cx="12192000" cy="576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136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84ED6-2C54-4179-ADC6-A539B0F0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slovesný rod: rovina morfematiky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2CF397-95EB-4BB0-806A-886B1BD7D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412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nefinální</a:t>
            </a:r>
          </a:p>
          <a:p>
            <a:pPr lvl="1"/>
            <a:r>
              <a:rPr lang="cs-CZ" b="1" dirty="0"/>
              <a:t>přípona příčestí činného: </a:t>
            </a:r>
            <a:r>
              <a:rPr lang="cs-CZ" dirty="0"/>
              <a:t>ČET-Ø-</a:t>
            </a:r>
            <a:r>
              <a:rPr lang="cs-CZ" b="1" dirty="0"/>
              <a:t>L</a:t>
            </a:r>
            <a:r>
              <a:rPr lang="cs-CZ" dirty="0"/>
              <a:t>-Ø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přípona příčestí trpného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sz="2400" dirty="0"/>
              <a:t>PŘE-ČT-</a:t>
            </a:r>
            <a:r>
              <a:rPr lang="cs-CZ" sz="2400" b="1" dirty="0">
                <a:solidFill>
                  <a:srgbClr val="FF0000"/>
                </a:solidFill>
              </a:rPr>
              <a:t>Ø</a:t>
            </a:r>
            <a:r>
              <a:rPr lang="cs-CZ" sz="2400" dirty="0">
                <a:solidFill>
                  <a:srgbClr val="FF0000"/>
                </a:solidFill>
              </a:rPr>
              <a:t>-</a:t>
            </a:r>
            <a:r>
              <a:rPr lang="cs-CZ" sz="2400" b="1" dirty="0">
                <a:solidFill>
                  <a:srgbClr val="FF0000"/>
                </a:solidFill>
              </a:rPr>
              <a:t>EN</a:t>
            </a:r>
            <a:r>
              <a:rPr lang="cs-CZ" sz="2400" dirty="0"/>
              <a:t>-A ← PŘE-ČET-</a:t>
            </a:r>
            <a:r>
              <a:rPr lang="cs-CZ" sz="2400" b="1" dirty="0">
                <a:solidFill>
                  <a:srgbClr val="FF0000"/>
                </a:solidFill>
              </a:rPr>
              <a:t>Ø</a:t>
            </a:r>
            <a:r>
              <a:rPr lang="cs-CZ" sz="2400" dirty="0"/>
              <a:t>-L-Ø, PO-NÍŽ-</a:t>
            </a:r>
            <a:r>
              <a:rPr lang="cs-CZ" sz="2400" b="1" dirty="0">
                <a:solidFill>
                  <a:srgbClr val="FF0000"/>
                </a:solidFill>
              </a:rPr>
              <a:t>Ø</a:t>
            </a:r>
            <a:r>
              <a:rPr lang="cs-CZ" sz="2400" dirty="0">
                <a:solidFill>
                  <a:srgbClr val="FF0000"/>
                </a:solidFill>
              </a:rPr>
              <a:t>-</a:t>
            </a:r>
            <a:r>
              <a:rPr lang="cs-CZ" sz="2400" b="1" dirty="0">
                <a:solidFill>
                  <a:srgbClr val="FF0000"/>
                </a:solidFill>
              </a:rPr>
              <a:t>EN</a:t>
            </a:r>
            <a:r>
              <a:rPr lang="cs-CZ" sz="2400" dirty="0"/>
              <a:t>-I ← PO-NÍŽ-</a:t>
            </a:r>
            <a:r>
              <a:rPr lang="cs-CZ" sz="2400" b="1" dirty="0">
                <a:solidFill>
                  <a:srgbClr val="FF0000"/>
                </a:solidFill>
              </a:rPr>
              <a:t>I</a:t>
            </a:r>
            <a:r>
              <a:rPr lang="cs-CZ" sz="2400" dirty="0"/>
              <a:t>-L-I</a:t>
            </a:r>
          </a:p>
          <a:p>
            <a:pPr marL="1371600" lvl="2" indent="-457200">
              <a:buFont typeface="+mj-lt"/>
              <a:buAutoNum type="alphaLcParenR"/>
            </a:pPr>
            <a:endParaRPr lang="cs-CZ" sz="2200" dirty="0"/>
          </a:p>
          <a:p>
            <a:pPr marL="1371600" lvl="2" indent="-457200">
              <a:buFont typeface="+mj-lt"/>
              <a:buAutoNum type="alphaLcParenR"/>
            </a:pPr>
            <a:endParaRPr lang="cs-CZ" sz="2400" dirty="0"/>
          </a:p>
          <a:p>
            <a:pPr marL="1371600" lvl="2" indent="-457200">
              <a:buFont typeface="+mj-lt"/>
              <a:buAutoNum type="alphaLcParenR"/>
            </a:pPr>
            <a:r>
              <a:rPr lang="cs-CZ" sz="2400" dirty="0"/>
              <a:t>VY-VÁL-</a:t>
            </a:r>
            <a:r>
              <a:rPr lang="cs-CZ" sz="2400" b="1" dirty="0">
                <a:solidFill>
                  <a:srgbClr val="00B050"/>
                </a:solidFill>
              </a:rPr>
              <a:t>E</a:t>
            </a:r>
            <a:r>
              <a:rPr lang="cs-CZ" sz="2400" dirty="0">
                <a:solidFill>
                  <a:srgbClr val="00B050"/>
                </a:solidFill>
              </a:rPr>
              <a:t>-</a:t>
            </a:r>
            <a:r>
              <a:rPr lang="cs-CZ" sz="2400" b="1" dirty="0">
                <a:solidFill>
                  <a:srgbClr val="00B050"/>
                </a:solidFill>
              </a:rPr>
              <a:t>N</a:t>
            </a:r>
            <a:r>
              <a:rPr lang="cs-CZ" sz="2400" dirty="0"/>
              <a:t>-O ← VY-VÁL-</a:t>
            </a:r>
            <a:r>
              <a:rPr lang="cs-CZ" sz="2400" b="1" dirty="0">
                <a:solidFill>
                  <a:srgbClr val="00B050"/>
                </a:solidFill>
              </a:rPr>
              <a:t>E</a:t>
            </a:r>
            <a:r>
              <a:rPr lang="cs-CZ" sz="2400" dirty="0"/>
              <a:t>-L-Ø, U-STL-</a:t>
            </a:r>
            <a:r>
              <a:rPr lang="cs-CZ" sz="2400" b="1" dirty="0">
                <a:solidFill>
                  <a:srgbClr val="00B050"/>
                </a:solidFill>
              </a:rPr>
              <a:t>Á</a:t>
            </a:r>
            <a:r>
              <a:rPr lang="cs-CZ" sz="2400" dirty="0">
                <a:solidFill>
                  <a:srgbClr val="00B050"/>
                </a:solidFill>
              </a:rPr>
              <a:t>-</a:t>
            </a:r>
            <a:r>
              <a:rPr lang="cs-CZ" sz="2400" b="1" dirty="0">
                <a:solidFill>
                  <a:srgbClr val="00B050"/>
                </a:solidFill>
              </a:rPr>
              <a:t>N</a:t>
            </a:r>
            <a:r>
              <a:rPr lang="cs-CZ" sz="2400" dirty="0"/>
              <a:t>-Y ← U-STL-</a:t>
            </a:r>
            <a:r>
              <a:rPr lang="cs-CZ" sz="2400" b="1" dirty="0">
                <a:solidFill>
                  <a:srgbClr val="00B050"/>
                </a:solidFill>
              </a:rPr>
              <a:t>A</a:t>
            </a:r>
            <a:r>
              <a:rPr lang="cs-CZ" sz="2400" dirty="0"/>
              <a:t>-L-Y</a:t>
            </a:r>
          </a:p>
          <a:p>
            <a:pPr marL="914400" lvl="2" indent="0">
              <a:buNone/>
            </a:pPr>
            <a:endParaRPr lang="cs-CZ" sz="2400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Šipka: zahnutá nahoru 3">
            <a:extLst>
              <a:ext uri="{FF2B5EF4-FFF2-40B4-BE49-F238E27FC236}">
                <a16:creationId xmlns:a16="http://schemas.microsoft.com/office/drawing/2014/main" id="{4E1E8FD6-7AF8-46DD-A7E7-9C32938AA045}"/>
              </a:ext>
            </a:extLst>
          </p:cNvPr>
          <p:cNvSpPr/>
          <p:nvPr/>
        </p:nvSpPr>
        <p:spPr>
          <a:xfrm flipH="1">
            <a:off x="3246634" y="5013790"/>
            <a:ext cx="2291137" cy="482886"/>
          </a:xfrm>
          <a:prstGeom prst="curved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Šipka: zahnutá nahoru 5">
            <a:extLst>
              <a:ext uri="{FF2B5EF4-FFF2-40B4-BE49-F238E27FC236}">
                <a16:creationId xmlns:a16="http://schemas.microsoft.com/office/drawing/2014/main" id="{D7BE7B21-9A38-47FB-AA6E-A2A3EBC7314C}"/>
              </a:ext>
            </a:extLst>
          </p:cNvPr>
          <p:cNvSpPr/>
          <p:nvPr/>
        </p:nvSpPr>
        <p:spPr>
          <a:xfrm flipH="1">
            <a:off x="6996700" y="5013789"/>
            <a:ext cx="2085653" cy="482886"/>
          </a:xfrm>
          <a:prstGeom prst="curved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Šipka: zahnutá nahoru 7">
            <a:extLst>
              <a:ext uri="{FF2B5EF4-FFF2-40B4-BE49-F238E27FC236}">
                <a16:creationId xmlns:a16="http://schemas.microsoft.com/office/drawing/2014/main" id="{D275E1D2-8481-419A-95C1-9F4C321D13D9}"/>
              </a:ext>
            </a:extLst>
          </p:cNvPr>
          <p:cNvSpPr/>
          <p:nvPr/>
        </p:nvSpPr>
        <p:spPr>
          <a:xfrm flipH="1">
            <a:off x="3246633" y="3850615"/>
            <a:ext cx="2630184" cy="482886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Šipka: zahnutá nahoru 9">
            <a:extLst>
              <a:ext uri="{FF2B5EF4-FFF2-40B4-BE49-F238E27FC236}">
                <a16:creationId xmlns:a16="http://schemas.microsoft.com/office/drawing/2014/main" id="{3DC9E88D-D572-49CD-87F5-F54BA9F540C4}"/>
              </a:ext>
            </a:extLst>
          </p:cNvPr>
          <p:cNvSpPr/>
          <p:nvPr/>
        </p:nvSpPr>
        <p:spPr>
          <a:xfrm flipH="1">
            <a:off x="7578901" y="3850615"/>
            <a:ext cx="2202096" cy="482886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278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BCDAF-D727-4FAB-8B21-68FAA10AE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slovesný rod: rovina slovotvorby + důsledky pro morfologii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855601-DD8A-4F33-8B33-035F842A0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81623" cy="4351338"/>
          </a:xfrm>
        </p:spPr>
        <p:txBody>
          <a:bodyPr>
            <a:normAutofit/>
          </a:bodyPr>
          <a:lstStyle/>
          <a:p>
            <a:r>
              <a:rPr lang="cs-CZ" dirty="0"/>
              <a:t>z trpných příčestí (vznikají </a:t>
            </a:r>
            <a:r>
              <a:rPr lang="cs-CZ" dirty="0" err="1"/>
              <a:t>transflexí</a:t>
            </a:r>
            <a:r>
              <a:rPr lang="cs-CZ" dirty="0"/>
              <a:t>):</a:t>
            </a:r>
          </a:p>
          <a:p>
            <a:pPr lvl="1"/>
            <a:r>
              <a:rPr lang="cs-CZ" sz="2800" b="1" dirty="0"/>
              <a:t>deverbativní SUBST	</a:t>
            </a:r>
            <a:endParaRPr lang="cs-CZ" sz="2800" dirty="0"/>
          </a:p>
          <a:p>
            <a:pPr lvl="2"/>
            <a:r>
              <a:rPr lang="cs-CZ" sz="2400" dirty="0"/>
              <a:t>VAŘENÍ, OČKOVÁNÍ</a:t>
            </a:r>
          </a:p>
          <a:p>
            <a:pPr lvl="2"/>
            <a:r>
              <a:rPr lang="cs-CZ" sz="2400" dirty="0"/>
              <a:t>od činných příčestí se netvoří, proto výraz slovesný rod gramaticky nevyjadřují</a:t>
            </a:r>
          </a:p>
          <a:p>
            <a:pPr lvl="3"/>
            <a:r>
              <a:rPr lang="cs-CZ" sz="2000" dirty="0"/>
              <a:t>vyjadřují vid: SOUZENÍ × ODSOUZENÍ</a:t>
            </a:r>
          </a:p>
          <a:p>
            <a:pPr lvl="1"/>
            <a:r>
              <a:rPr lang="cs-CZ" sz="2800" b="1" dirty="0"/>
              <a:t>deverbativní ADJ</a:t>
            </a:r>
          </a:p>
          <a:p>
            <a:pPr lvl="2"/>
            <a:r>
              <a:rPr lang="cs-CZ" sz="2400" dirty="0"/>
              <a:t>UVAŘENÝ, OČKOVANÁ</a:t>
            </a:r>
          </a:p>
          <a:p>
            <a:pPr lvl="2"/>
            <a:r>
              <a:rPr lang="cs-CZ" sz="2400" dirty="0"/>
              <a:t>tvoří se od činných i trpných příčestí, proto deverbativní ADJ z příčestí slovesný rod vyjadřují</a:t>
            </a:r>
          </a:p>
          <a:p>
            <a:pPr lvl="3"/>
            <a:r>
              <a:rPr lang="cs-CZ" sz="2000" dirty="0"/>
              <a:t>vyjadřují vid i slovesný rod: NALOŽENÝ × NAKLÁDANÝ, NALOŽENÝ × ULEŽELÝ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164767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slovesný rod: rovina morfologie u sloves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19624"/>
            <a:ext cx="9836217" cy="46736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aktivum</a:t>
            </a:r>
          </a:p>
          <a:p>
            <a:pPr marL="0" indent="0">
              <a:buNone/>
            </a:pPr>
            <a:r>
              <a:rPr lang="cs-CZ" b="1" dirty="0"/>
              <a:t>opisné pasivum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pomocné sloveso BÝT + trpné příčestí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vyjadřuje jmenný rod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V té knize je ukryta moudrost.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Výstava bude zahájena proslovem.</a:t>
            </a:r>
          </a:p>
          <a:p>
            <a:pPr marL="457200" lvl="1" indent="0">
              <a:buNone/>
            </a:pPr>
            <a:r>
              <a:rPr lang="cs-CZ" i="1" dirty="0"/>
              <a:t>→ </a:t>
            </a:r>
            <a:r>
              <a:rPr lang="cs-CZ" dirty="0"/>
              <a:t>odvozená ADJ: </a:t>
            </a:r>
            <a:r>
              <a:rPr lang="cs-CZ" i="1" dirty="0"/>
              <a:t>auto bylo rozbito </a:t>
            </a:r>
            <a:r>
              <a:rPr lang="cs-CZ" dirty="0"/>
              <a:t>× </a:t>
            </a:r>
            <a:r>
              <a:rPr lang="cs-CZ" i="1" dirty="0"/>
              <a:t>auto bylo rozbité</a:t>
            </a:r>
          </a:p>
          <a:p>
            <a:pPr marL="0" indent="0">
              <a:buNone/>
            </a:pPr>
            <a:r>
              <a:rPr lang="cs-CZ" b="1" dirty="0"/>
              <a:t>zvratné pasivum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není to speciální morfologický tvar slovesa!! jde o užití reflexiva v jiné funkci!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pomocí zvratného 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netvoří se od reflexiv tantum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Dneska se nehraje.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Právě se rozhoduje o budoucí vládě.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Zubní pasta se nepapá!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97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5F6083-6D24-4D63-AE83-14347CA73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7891"/>
            <a:ext cx="10515600" cy="5609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otázky k četbě Cvrčkova korpusového výzkumu vybraných číslovek</a:t>
            </a:r>
          </a:p>
          <a:p>
            <a:r>
              <a:rPr lang="cs-CZ" dirty="0">
                <a:solidFill>
                  <a:schemeClr val="accent1"/>
                </a:solidFill>
              </a:rPr>
              <a:t>Která místa v členění slovních druhů jsou podle Cvrčka problematická?</a:t>
            </a:r>
          </a:p>
          <a:p>
            <a:r>
              <a:rPr lang="cs-CZ" dirty="0">
                <a:solidFill>
                  <a:schemeClr val="accent1"/>
                </a:solidFill>
              </a:rPr>
              <a:t>Jakou roli hraje při slovnědruhové klasifikaci kontext, v němž se slova objevují?</a:t>
            </a:r>
          </a:p>
          <a:p>
            <a:r>
              <a:rPr lang="cs-CZ" dirty="0">
                <a:solidFill>
                  <a:schemeClr val="accent1"/>
                </a:solidFill>
              </a:rPr>
              <a:t>Jaké hypotézy výzkum ověřuje?</a:t>
            </a:r>
          </a:p>
          <a:p>
            <a:r>
              <a:rPr lang="cs-CZ" dirty="0">
                <a:solidFill>
                  <a:schemeClr val="accent1"/>
                </a:solidFill>
              </a:rPr>
              <a:t>Jak je zde chápán „kontext“?</a:t>
            </a:r>
          </a:p>
          <a:p>
            <a:r>
              <a:rPr lang="cs-CZ" dirty="0">
                <a:solidFill>
                  <a:schemeClr val="accent1"/>
                </a:solidFill>
              </a:rPr>
              <a:t>Jak dopadlo ověření hypotéz? Jaká se ukázala korelace mezi ADJ a řadovými NUM?</a:t>
            </a:r>
          </a:p>
          <a:p>
            <a:r>
              <a:rPr lang="cs-CZ" dirty="0">
                <a:solidFill>
                  <a:schemeClr val="accent1"/>
                </a:solidFill>
              </a:rPr>
              <a:t>Jaké jsou ne/výhody navrhovaného třídění?</a:t>
            </a:r>
          </a:p>
          <a:p>
            <a:endParaRPr lang="cs-CZ" dirty="0">
              <a:solidFill>
                <a:schemeClr val="accent1"/>
              </a:solidFill>
            </a:endParaRPr>
          </a:p>
          <a:p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8898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5F69CE5-D341-429B-8386-9DC8972A1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8829" y="1547100"/>
            <a:ext cx="4713171" cy="329922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09D8AE2-30C4-459E-9E52-E329B7483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slovesný rod: rovina morfologie u sloves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89B614-1275-4A46-B2D9-3A4DA83AC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srovnejte:</a:t>
            </a:r>
          </a:p>
          <a:p>
            <a:pPr lvl="1"/>
            <a:r>
              <a:rPr lang="cs-CZ" sz="2800" dirty="0"/>
              <a:t>Váhově větší děti se rodí hůř.</a:t>
            </a:r>
          </a:p>
          <a:p>
            <a:pPr lvl="1"/>
            <a:r>
              <a:rPr lang="cs-CZ" sz="2800" dirty="0"/>
              <a:t>V Čechách se rodí málo dětí.</a:t>
            </a:r>
          </a:p>
          <a:p>
            <a:pPr lvl="1"/>
            <a:r>
              <a:rPr lang="cs-CZ" sz="2800" dirty="0"/>
              <a:t>Na nábřeží se rodí moderní stavba.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Tohle víno se pije v Moldavsku.</a:t>
            </a:r>
          </a:p>
          <a:p>
            <a:pPr lvl="1"/>
            <a:r>
              <a:rPr lang="cs-CZ" sz="2800" dirty="0"/>
              <a:t>Tohle víno se (mi) pije krásně.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Dveře se otevírají.</a:t>
            </a:r>
          </a:p>
          <a:p>
            <a:pPr lvl="1"/>
            <a:r>
              <a:rPr lang="cs-CZ" sz="2800" dirty="0"/>
              <a:t>Otevírají se nám nové možnosti.</a:t>
            </a:r>
          </a:p>
          <a:p>
            <a:pPr lvl="1"/>
            <a:endParaRPr lang="cs-CZ" sz="2800" dirty="0"/>
          </a:p>
          <a:p>
            <a:r>
              <a:rPr lang="cs-CZ" dirty="0">
                <a:hlinkClick r:id="rId3"/>
              </a:rPr>
              <a:t>https://www.ascestinaru.cz/poradna-asc-cinny-a-trpny-rod/</a:t>
            </a:r>
            <a:endParaRPr lang="cs-CZ" dirty="0"/>
          </a:p>
          <a:p>
            <a:r>
              <a:rPr lang="cs-CZ" dirty="0"/>
              <a:t>pro náročnější: </a:t>
            </a:r>
            <a:r>
              <a:rPr lang="cs-CZ" dirty="0">
                <a:hlinkClick r:id="rId4"/>
              </a:rPr>
              <a:t>http://nase-rec.ujc.cas.cz/archiv.php?art=6109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109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slovesný rod: rovina syntaxe a vyšší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9624"/>
            <a:ext cx="9372600" cy="467367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volba slovesného rodu je zásadní zejména z hlediska syntaxe a významu textu, pragmatiky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cap="small" dirty="0"/>
              <a:t>gramatické alternace</a:t>
            </a:r>
          </a:p>
          <a:p>
            <a:pPr marL="0" indent="0">
              <a:buNone/>
            </a:pPr>
            <a:r>
              <a:rPr lang="cs-CZ" b="1" dirty="0"/>
              <a:t>subjektová </a:t>
            </a:r>
            <a:r>
              <a:rPr lang="cs-CZ" b="1" dirty="0" err="1"/>
              <a:t>diateze</a:t>
            </a:r>
            <a:r>
              <a:rPr lang="cs-CZ" b="1" dirty="0"/>
              <a:t> primární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činitel děje je v pozici podmětu</a:t>
            </a:r>
          </a:p>
          <a:p>
            <a:pPr lvl="2"/>
            <a:r>
              <a:rPr lang="cs-CZ" i="1" dirty="0"/>
              <a:t>Karel jí koblihu.</a:t>
            </a:r>
          </a:p>
          <a:p>
            <a:pPr marL="0" indent="0">
              <a:buNone/>
            </a:pPr>
            <a:r>
              <a:rPr lang="cs-CZ" b="1" dirty="0"/>
              <a:t>subjektová </a:t>
            </a:r>
            <a:r>
              <a:rPr lang="cs-CZ" b="1" dirty="0" err="1"/>
              <a:t>diateze</a:t>
            </a:r>
            <a:r>
              <a:rPr lang="cs-CZ" b="1" dirty="0"/>
              <a:t> sekundární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činitel děje není v pozici podmětu</a:t>
            </a:r>
          </a:p>
          <a:p>
            <a:pPr lvl="2"/>
            <a:r>
              <a:rPr lang="cs-CZ" dirty="0"/>
              <a:t>v pozici PU původce děje: </a:t>
            </a:r>
            <a:r>
              <a:rPr lang="cs-CZ" i="1" dirty="0"/>
              <a:t>Papír byl vynalezen Číňany.</a:t>
            </a:r>
          </a:p>
          <a:p>
            <a:pPr lvl="2"/>
            <a:r>
              <a:rPr lang="cs-CZ" dirty="0"/>
              <a:t>není vyjádřen vůbec: </a:t>
            </a:r>
            <a:r>
              <a:rPr lang="cs-CZ" i="1" dirty="0"/>
              <a:t>Na závěr se koláčky pokapou rumem.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deagentizace</a:t>
            </a:r>
            <a:r>
              <a:rPr lang="cs-CZ" dirty="0"/>
              <a:t>: upozadění nebo odsunutí agentu (u zvratných pasiv)</a:t>
            </a:r>
          </a:p>
          <a:p>
            <a:endParaRPr lang="cs-CZ" dirty="0"/>
          </a:p>
        </p:txBody>
      </p:sp>
      <p:sp>
        <p:nvSpPr>
          <p:cNvPr id="4" name="Šipka: zahnutá doprava 3">
            <a:extLst>
              <a:ext uri="{FF2B5EF4-FFF2-40B4-BE49-F238E27FC236}">
                <a16:creationId xmlns:a16="http://schemas.microsoft.com/office/drawing/2014/main" id="{A59FC451-69A3-45DD-95F0-2E6C58A00F5B}"/>
              </a:ext>
            </a:extLst>
          </p:cNvPr>
          <p:cNvSpPr/>
          <p:nvPr/>
        </p:nvSpPr>
        <p:spPr>
          <a:xfrm>
            <a:off x="405353" y="3337089"/>
            <a:ext cx="432847" cy="1244338"/>
          </a:xfrm>
          <a:prstGeom prst="curvedRightArrow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357527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2A0F04-245E-4ABE-A27C-715B0885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témata do konce semestru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76F63B-619C-443F-A6B8-B43543B47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74128" cy="435133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7. dubna: slovesný vid jakožto nesamozřejmá kategorie </a:t>
            </a:r>
            <a:r>
              <a:rPr lang="cs-CZ" dirty="0"/>
              <a:t>(četba: Luboš Veselý, příp. Jan Chromý); tvorba vhodného cvičení procvičujícího pochopení kategorie vidu v češtině</a:t>
            </a:r>
          </a:p>
          <a:p>
            <a:r>
              <a:rPr lang="cs-CZ" b="1" dirty="0"/>
              <a:t>14. dubna: </a:t>
            </a:r>
            <a:r>
              <a:rPr lang="cs-CZ" b="1" dirty="0">
                <a:solidFill>
                  <a:srgbClr val="00B0F0"/>
                </a:solidFill>
              </a:rPr>
              <a:t>???</a:t>
            </a:r>
            <a:r>
              <a:rPr lang="cs-CZ" b="1" dirty="0"/>
              <a:t> hranice gramatiky a pravopisu; </a:t>
            </a:r>
            <a:r>
              <a:rPr lang="cs-CZ" dirty="0"/>
              <a:t>složitější případy shody, pravopis morfologický (ji × jí), pravopis syntaktický; možnosti a smysl výuky pravopisu dnes, zejména pak v distančním vzdělávání</a:t>
            </a:r>
          </a:p>
          <a:p>
            <a:r>
              <a:rPr lang="cs-CZ" b="1" dirty="0"/>
              <a:t>21. dubna: valence: </a:t>
            </a:r>
            <a:r>
              <a:rPr lang="cs-CZ" dirty="0"/>
              <a:t>změny v oblasti valence, zdroje pro práci s valencí, valence adverbií</a:t>
            </a:r>
          </a:p>
          <a:p>
            <a:r>
              <a:rPr lang="cs-CZ" b="1" dirty="0">
                <a:solidFill>
                  <a:srgbClr val="00B0F0"/>
                </a:solidFill>
              </a:rPr>
              <a:t>k větným členům: komentovaná prezentace pro samostudium</a:t>
            </a:r>
          </a:p>
          <a:p>
            <a:r>
              <a:rPr lang="cs-CZ" b="1" dirty="0"/>
              <a:t>28. dubna: syntaktické rozbory: </a:t>
            </a:r>
            <a:r>
              <a:rPr lang="cs-CZ" dirty="0"/>
              <a:t>co přinášejí pro pochopení jazykového systému, jaké postavení zaujímají v tradici didaktiky češtiny, jak a proč je dělat lépe</a:t>
            </a:r>
          </a:p>
          <a:p>
            <a:pPr lvl="1"/>
            <a:r>
              <a:rPr lang="cs-CZ" dirty="0"/>
              <a:t>příprava cvičení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055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982C6E-FCD3-4FC3-9218-22D56CBAF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ED6947-7C06-4645-8F02-6B4E740AB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kritéria pro třídění slovních druhů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morfologické (formální)</a:t>
            </a:r>
          </a:p>
          <a:p>
            <a:pPr marL="1371600" lvl="2" indent="-514350"/>
            <a:r>
              <a:rPr lang="cs-CZ" dirty="0">
                <a:solidFill>
                  <a:schemeClr val="accent1"/>
                </a:solidFill>
              </a:rPr>
              <a:t>ohebnost × neohebnost, sklonnost × nesklonnost, časování</a:t>
            </a:r>
          </a:p>
          <a:p>
            <a:pPr marL="1371600" lvl="2" indent="-514350"/>
            <a:r>
              <a:rPr lang="cs-CZ" dirty="0">
                <a:solidFill>
                  <a:schemeClr val="accent1"/>
                </a:solidFill>
              </a:rPr>
              <a:t>dělení na slovní druhy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sémantické</a:t>
            </a:r>
          </a:p>
          <a:p>
            <a:pPr marL="1371600" lvl="2" indent="-514350"/>
            <a:r>
              <a:rPr lang="cs-CZ" dirty="0">
                <a:solidFill>
                  <a:schemeClr val="accent1"/>
                </a:solidFill>
              </a:rPr>
              <a:t>která skupina slov co vyjadřuje</a:t>
            </a:r>
          </a:p>
          <a:p>
            <a:pPr marL="1371600" lvl="2" indent="-514350"/>
            <a:r>
              <a:rPr lang="cs-CZ" dirty="0">
                <a:solidFill>
                  <a:schemeClr val="accent1"/>
                </a:solidFill>
              </a:rPr>
              <a:t>autosémantika × synsémantika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syntaktické</a:t>
            </a:r>
          </a:p>
          <a:p>
            <a:pPr marL="1371600" lvl="2" indent="-514350"/>
            <a:r>
              <a:rPr lang="cs-CZ" dirty="0">
                <a:solidFill>
                  <a:schemeClr val="accent1"/>
                </a:solidFill>
              </a:rPr>
              <a:t>syntaktické funkce</a:t>
            </a:r>
          </a:p>
          <a:p>
            <a:pPr marL="1371600" lvl="2" indent="-514350"/>
            <a:r>
              <a:rPr lang="cs-CZ" dirty="0">
                <a:solidFill>
                  <a:schemeClr val="accent1"/>
                </a:solidFill>
              </a:rPr>
              <a:t>schopnost tvořit samostatnou výpověď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Která místa v členění slovních druhů jsou podle Cvrčka problematická?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464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CCC4AE-3B82-4648-AC41-60622C348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2269"/>
            <a:ext cx="10515600" cy="5464694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Která místa v členění slovních druhů jsou podle Cvrčka problematická?</a:t>
            </a:r>
          </a:p>
          <a:p>
            <a:pPr lvl="1"/>
            <a:r>
              <a:rPr lang="cs-CZ" dirty="0"/>
              <a:t>tradicionalismus v třídění slovních druhů</a:t>
            </a:r>
          </a:p>
          <a:p>
            <a:pPr lvl="1"/>
            <a:r>
              <a:rPr lang="cs-CZ" dirty="0"/>
              <a:t>třídění slovních druhů spadá primárně do lexikografie a teprve na tomto třídění staví morfologie</a:t>
            </a:r>
          </a:p>
          <a:p>
            <a:pPr lvl="1"/>
            <a:r>
              <a:rPr lang="cs-CZ" dirty="0"/>
              <a:t>částice × citoslovce (× adverbia)</a:t>
            </a:r>
          </a:p>
          <a:p>
            <a:pPr lvl="2"/>
            <a:r>
              <a:rPr lang="cs-CZ" dirty="0" err="1"/>
              <a:t>hp</a:t>
            </a:r>
            <a:r>
              <a:rPr lang="cs-CZ" dirty="0"/>
              <a:t>: srov. Vondráčkovy studie + kategorizaci uplatňovanou v SSJČ a v SSČ</a:t>
            </a:r>
          </a:p>
          <a:p>
            <a:pPr lvl="1"/>
            <a:r>
              <a:rPr lang="cs-CZ" dirty="0"/>
              <a:t>predikativa, stavová adverbia (</a:t>
            </a:r>
            <a:r>
              <a:rPr lang="cs-CZ" i="1" dirty="0"/>
              <a:t>je možno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např. </a:t>
            </a:r>
            <a:r>
              <a:rPr lang="cs-CZ" i="1" dirty="0"/>
              <a:t>sám</a:t>
            </a:r>
            <a:r>
              <a:rPr lang="cs-CZ" dirty="0"/>
              <a:t> (významově se chová jako číslovka)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Jakou roli hraje při slovnědruhové klasifikaci kontext, v němž se slova objevují?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68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C70F33-604F-4070-9342-3D17E3E58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3019"/>
            <a:ext cx="10515600" cy="5483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Jakou roli hraje při slovnědruhové klasifikaci kontext, v němž se slova objevují?</a:t>
            </a:r>
          </a:p>
          <a:p>
            <a:r>
              <a:rPr lang="cs-CZ" dirty="0"/>
              <a:t>kontext je formativní charakteristikou lexikálního významu</a:t>
            </a:r>
          </a:p>
          <a:p>
            <a:r>
              <a:rPr lang="cs-CZ" dirty="0"/>
              <a:t>prototypické kombinace skupiny slov</a:t>
            </a:r>
          </a:p>
          <a:p>
            <a:pPr lvl="1"/>
            <a:r>
              <a:rPr lang="cs-CZ" dirty="0"/>
              <a:t>prototypickou funkcí ADJ je být atributem, přívlastkem – proto se ADJ v kontextu nejčastěji spojují se jmény</a:t>
            </a:r>
          </a:p>
          <a:p>
            <a:pPr lvl="1"/>
            <a:r>
              <a:rPr lang="cs-CZ" dirty="0"/>
              <a:t>prototypické případy jsou rovněž těmi nejfrekventovanějšími, proto lze při dostatečně velkém vzorku „zanedbat“ problematiku volného českého slovosledu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V čem spočívá Cvrčkův korpusový výzkum?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752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BFC26-4F1B-4619-851A-2039F43FA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7023"/>
            <a:ext cx="10515600" cy="532994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V čem spočívá Cvrčkův korpusový výzkum?</a:t>
            </a:r>
          </a:p>
          <a:p>
            <a:r>
              <a:rPr lang="cs-CZ" dirty="0"/>
              <a:t>hypotézy:</a:t>
            </a:r>
          </a:p>
          <a:p>
            <a:pPr lvl="1"/>
            <a:r>
              <a:rPr lang="cs-CZ" dirty="0"/>
              <a:t>řadové NUM se chovají jako ADJ s číselným významem</a:t>
            </a:r>
          </a:p>
          <a:p>
            <a:pPr lvl="1"/>
            <a:r>
              <a:rPr lang="cs-CZ" dirty="0"/>
              <a:t>základní a druhové NUM se chovají jako specifická PRON</a:t>
            </a:r>
          </a:p>
          <a:p>
            <a:pPr lvl="1"/>
            <a:r>
              <a:rPr lang="cs-CZ" dirty="0"/>
              <a:t>násobné NUM se chovají jako specifická ADV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Jaký je průběh výzkumu?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7632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9113D7-B55E-4E99-8737-54C30D108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7398"/>
            <a:ext cx="10515600" cy="53395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Jaký je průběh výzkumu?</a:t>
            </a:r>
          </a:p>
          <a:p>
            <a:r>
              <a:rPr lang="cs-CZ" dirty="0"/>
              <a:t>korpus SYN, v němž je nejnovější lemmatizace s odchylkou max. 1 %</a:t>
            </a:r>
          </a:p>
          <a:p>
            <a:r>
              <a:rPr lang="cs-CZ" dirty="0"/>
              <a:t>kontexty, do nichž se číslovky dostávají, a jak je tento kontext typický</a:t>
            </a:r>
          </a:p>
          <a:p>
            <a:r>
              <a:rPr lang="cs-CZ" dirty="0"/>
              <a:t>jedno předcházející a jedno následující slovo</a:t>
            </a:r>
          </a:p>
          <a:p>
            <a:r>
              <a:rPr lang="cs-CZ" dirty="0"/>
              <a:t>+ jemnější třídění, např. ADJ „obyčejná“ × posesivní, jmenná</a:t>
            </a:r>
          </a:p>
          <a:p>
            <a:r>
              <a:rPr lang="cs-CZ" dirty="0" err="1"/>
              <a:t>Spearmanův</a:t>
            </a:r>
            <a:r>
              <a:rPr lang="cs-CZ" dirty="0"/>
              <a:t> korelační koeficient</a:t>
            </a:r>
          </a:p>
          <a:p>
            <a:pPr lvl="1"/>
            <a:r>
              <a:rPr lang="cs-CZ" dirty="0"/>
              <a:t>pokud je korelace frekvencí kontextů mezi dvěma skupinami slov silná → tato slova se vyskytují v </a:t>
            </a:r>
            <a:r>
              <a:rPr lang="cs-CZ" dirty="0" err="1"/>
              <a:t>prototypicky</a:t>
            </a:r>
            <a:r>
              <a:rPr lang="cs-CZ" dirty="0"/>
              <a:t> stejných kontextech</a:t>
            </a:r>
          </a:p>
          <a:p>
            <a:pPr lvl="1"/>
            <a:r>
              <a:rPr lang="cs-CZ" dirty="0"/>
              <a:t>dokáže eliminovat nestejnou frekvenci slovních druhů v úzu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Jaké jsou výsledky výzkumu?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789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B16F66-9425-4042-B78F-671E86093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7398"/>
            <a:ext cx="10515600" cy="5339565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Jaké jsou výsledky výzkumu?</a:t>
            </a:r>
          </a:p>
          <a:p>
            <a:r>
              <a:rPr lang="cs-CZ" dirty="0"/>
              <a:t>hypotézy: korelace NUM s jinými slovními druhy:</a:t>
            </a:r>
          </a:p>
          <a:p>
            <a:pPr lvl="1"/>
            <a:r>
              <a:rPr lang="cs-CZ" dirty="0"/>
              <a:t>ANO: řadové NUM se chovají jako ADJ s číselným významem</a:t>
            </a:r>
          </a:p>
          <a:p>
            <a:pPr lvl="1"/>
            <a:r>
              <a:rPr lang="cs-CZ" dirty="0"/>
              <a:t>ANO: druhové NUM se chovají jako specifická PRON</a:t>
            </a:r>
          </a:p>
          <a:p>
            <a:pPr lvl="1"/>
            <a:r>
              <a:rPr lang="cs-CZ" dirty="0"/>
              <a:t>NE: základní NUM se chovají jako specifická PRON</a:t>
            </a:r>
          </a:p>
          <a:p>
            <a:pPr lvl="2"/>
            <a:r>
              <a:rPr lang="cs-CZ" dirty="0"/>
              <a:t>ukázala se silná korelace základních NUM a ADJ, nejspíše protože základní NUM stojí často před jménem</a:t>
            </a:r>
          </a:p>
          <a:p>
            <a:pPr lvl="1"/>
            <a:r>
              <a:rPr lang="cs-CZ" dirty="0"/>
              <a:t>ANO: násobné NUM se chovají jako specifická ADV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329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DC903-9E40-4527-8BAD-F37211F37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6F0F897-7639-463B-9C7F-D76705207B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0"/>
            <a:ext cx="105156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1308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7203</TotalTime>
  <Words>1177</Words>
  <Application>Microsoft Office PowerPoint</Application>
  <PresentationFormat>Širokoúhlá obrazovka</PresentationFormat>
  <Paragraphs>170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Kapitoly z gramatiky češtiny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číslovka STO</vt:lpstr>
      <vt:lpstr>https://www.ascestinaru.cz/poradna-asc-rozlisovani-slovnich-druhu-obtizne-zaraditelna-prislovce/</vt:lpstr>
      <vt:lpstr>https://www.ascestinaru.cz/poradna-asc-jak-nalozit-se-zvratnymi-slovesy-na-1-stupni/: zpíváme × zpíváme si</vt:lpstr>
      <vt:lpstr>slovesný rod</vt:lpstr>
      <vt:lpstr>slovesný rod: rovina morfematiky</vt:lpstr>
      <vt:lpstr>Prezentace aplikace PowerPoint</vt:lpstr>
      <vt:lpstr>slovesný rod: rovina morfematiky</vt:lpstr>
      <vt:lpstr>slovesný rod: rovina slovotvorby + důsledky pro morfologii</vt:lpstr>
      <vt:lpstr>slovesný rod: rovina morfologie u sloves</vt:lpstr>
      <vt:lpstr>slovesný rod: rovina morfologie u sloves</vt:lpstr>
      <vt:lpstr>slovesný rod: rovina syntaxe a vyšší</vt:lpstr>
      <vt:lpstr>témata do konce semestru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Kapitoly z gramatiky češtiny</dc:title>
  <dc:creator>Prokšová, Hana</dc:creator>
  <cp:lastModifiedBy>Prokšová, Hana</cp:lastModifiedBy>
  <cp:revision>69</cp:revision>
  <dcterms:created xsi:type="dcterms:W3CDTF">2020-02-09T21:46:33Z</dcterms:created>
  <dcterms:modified xsi:type="dcterms:W3CDTF">2021-03-31T15:17:26Z</dcterms:modified>
</cp:coreProperties>
</file>