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software/pspp/" TargetMode="External"/><Relationship Id="rId7" Type="http://schemas.openxmlformats.org/officeDocument/2006/relationships/hyperlink" Target="https://www.newtontech.net/en/newton-dictate/" TargetMode="External"/><Relationship Id="rId2" Type="http://schemas.openxmlformats.org/officeDocument/2006/relationships/hyperlink" Target="https://www.ibm.com/cz-en/analytics/spss-statistics-software" TargetMode="External"/><Relationship Id="rId1" Type="http://schemas.openxmlformats.org/officeDocument/2006/relationships/hyperlink" Target="https://atlasti.com/" TargetMode="External"/><Relationship Id="rId6" Type="http://schemas.openxmlformats.org/officeDocument/2006/relationships/hyperlink" Target="https://www.qsrinternational.com/nvivo-qualitative-data-analysis-software/home" TargetMode="External"/><Relationship Id="rId5" Type="http://schemas.openxmlformats.org/officeDocument/2006/relationships/hyperlink" Target="http://gretl.sourceforge.net/" TargetMode="External"/><Relationship Id="rId4" Type="http://schemas.openxmlformats.org/officeDocument/2006/relationships/hyperlink" Target="https://www.eviews.com/home.html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iews.com/home.html" TargetMode="External"/><Relationship Id="rId7" Type="http://schemas.openxmlformats.org/officeDocument/2006/relationships/hyperlink" Target="https://www.newtontech.net/en/newton-dictate/" TargetMode="External"/><Relationship Id="rId2" Type="http://schemas.openxmlformats.org/officeDocument/2006/relationships/hyperlink" Target="https://www.gnu.org/software/pspp/" TargetMode="External"/><Relationship Id="rId1" Type="http://schemas.openxmlformats.org/officeDocument/2006/relationships/hyperlink" Target="https://www.ibm.com/cz-en/analytics/spss-statistics-software" TargetMode="External"/><Relationship Id="rId6" Type="http://schemas.openxmlformats.org/officeDocument/2006/relationships/hyperlink" Target="https://www.qsrinternational.com/nvivo-qualitative-data-analysis-software/home" TargetMode="External"/><Relationship Id="rId5" Type="http://schemas.openxmlformats.org/officeDocument/2006/relationships/hyperlink" Target="https://atlasti.com/" TargetMode="External"/><Relationship Id="rId4" Type="http://schemas.openxmlformats.org/officeDocument/2006/relationships/hyperlink" Target="http://gretl.sourceforge.ne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B18183-CAD9-4D88-880E-71228889B85A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4FCD8D08-58FA-422D-86D5-6614CE889E63}">
      <dgm:prSet phldrT="[Text]" custT="1"/>
      <dgm:spPr/>
      <dgm:t>
        <a:bodyPr/>
        <a:lstStyle/>
        <a:p>
          <a:r>
            <a:rPr lang="cs-CZ" sz="3200" dirty="0">
              <a:latin typeface="Arial" panose="020B0604020202020204" pitchFamily="34" charset="0"/>
              <a:cs typeface="Arial" panose="020B0604020202020204" pitchFamily="34" charset="0"/>
            </a:rPr>
            <a:t>Kvantitativní výzkum</a:t>
          </a:r>
        </a:p>
      </dgm:t>
    </dgm:pt>
    <dgm:pt modelId="{16F68E19-B410-4BE3-A5E3-4A2A0F63D3A1}" type="parTrans" cxnId="{DBE612E9-C62E-4594-ADC8-0A8898D39DBB}">
      <dgm:prSet/>
      <dgm:spPr/>
      <dgm:t>
        <a:bodyPr/>
        <a:lstStyle/>
        <a:p>
          <a:endParaRPr lang="cs-CZ"/>
        </a:p>
      </dgm:t>
    </dgm:pt>
    <dgm:pt modelId="{4A526E1E-70F1-4E79-92D3-626DB769653B}" type="sibTrans" cxnId="{DBE612E9-C62E-4594-ADC8-0A8898D39DBB}">
      <dgm:prSet/>
      <dgm:spPr/>
      <dgm:t>
        <a:bodyPr/>
        <a:lstStyle/>
        <a:p>
          <a:endParaRPr lang="cs-CZ"/>
        </a:p>
      </dgm:t>
    </dgm:pt>
    <dgm:pt modelId="{701FA82E-394F-45A7-B5EE-C35A2F83FCB3}">
      <dgm:prSet phldrT="[Text]" custT="1"/>
      <dgm:spPr/>
      <dgm:t>
        <a:bodyPr/>
        <a:lstStyle/>
        <a:p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MS Excel</a:t>
          </a:r>
        </a:p>
      </dgm:t>
    </dgm:pt>
    <dgm:pt modelId="{D7718565-F4E5-4469-8C9D-90C2DF423A1F}" type="parTrans" cxnId="{DDA92790-0F11-45E7-B4AD-B04E89356777}">
      <dgm:prSet/>
      <dgm:spPr/>
      <dgm:t>
        <a:bodyPr/>
        <a:lstStyle/>
        <a:p>
          <a:endParaRPr lang="cs-CZ"/>
        </a:p>
      </dgm:t>
    </dgm:pt>
    <dgm:pt modelId="{4D62730A-2AB1-4110-8ABA-C173282563DF}" type="sibTrans" cxnId="{DDA92790-0F11-45E7-B4AD-B04E89356777}">
      <dgm:prSet/>
      <dgm:spPr/>
      <dgm:t>
        <a:bodyPr/>
        <a:lstStyle/>
        <a:p>
          <a:endParaRPr lang="cs-CZ"/>
        </a:p>
      </dgm:t>
    </dgm:pt>
    <dgm:pt modelId="{D877FC79-14E6-46F1-955B-6AA4EBFFC93D}">
      <dgm:prSet phldrT="[Text]" custT="1"/>
      <dgm:spPr/>
      <dgm:t>
        <a:bodyPr/>
        <a:lstStyle/>
        <a:p>
          <a:r>
            <a:rPr lang="cs-CZ" sz="3200" dirty="0">
              <a:latin typeface="Arial" panose="020B0604020202020204" pitchFamily="34" charset="0"/>
              <a:cs typeface="Arial" panose="020B0604020202020204" pitchFamily="34" charset="0"/>
            </a:rPr>
            <a:t>Kvalitativní výzkum</a:t>
          </a:r>
          <a:endParaRPr lang="cs-CZ" sz="3200" dirty="0"/>
        </a:p>
      </dgm:t>
    </dgm:pt>
    <dgm:pt modelId="{D9712F70-6FF7-43BF-8A5E-43CE89C0C0F7}" type="parTrans" cxnId="{36BFA147-CCA2-47F5-9CC2-77398851849B}">
      <dgm:prSet/>
      <dgm:spPr/>
      <dgm:t>
        <a:bodyPr/>
        <a:lstStyle/>
        <a:p>
          <a:endParaRPr lang="cs-CZ"/>
        </a:p>
      </dgm:t>
    </dgm:pt>
    <dgm:pt modelId="{323B33FB-0F6B-4048-93D5-5270AF22FD8F}" type="sibTrans" cxnId="{36BFA147-CCA2-47F5-9CC2-77398851849B}">
      <dgm:prSet/>
      <dgm:spPr/>
      <dgm:t>
        <a:bodyPr/>
        <a:lstStyle/>
        <a:p>
          <a:endParaRPr lang="cs-CZ"/>
        </a:p>
      </dgm:t>
    </dgm:pt>
    <dgm:pt modelId="{F0F54701-E5F2-46BE-9FCB-70BFAA1F05F5}">
      <dgm:prSet phldrT="[Text]" custT="1"/>
      <dgm:spPr/>
      <dgm:t>
        <a:bodyPr/>
        <a:lstStyle/>
        <a:p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ATLAS.ti</a:t>
          </a:r>
          <a:endParaRPr lang="cs-CZ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7A12C-0AF3-455E-8296-48BB4C281CE6}" type="parTrans" cxnId="{C6C781E4-1182-4A71-8D35-4E1F1D984AB8}">
      <dgm:prSet/>
      <dgm:spPr/>
      <dgm:t>
        <a:bodyPr/>
        <a:lstStyle/>
        <a:p>
          <a:endParaRPr lang="cs-CZ"/>
        </a:p>
      </dgm:t>
    </dgm:pt>
    <dgm:pt modelId="{6CD34BFB-AE2C-4291-90F1-F2297515F797}" type="sibTrans" cxnId="{C6C781E4-1182-4A71-8D35-4E1F1D984AB8}">
      <dgm:prSet/>
      <dgm:spPr/>
      <dgm:t>
        <a:bodyPr/>
        <a:lstStyle/>
        <a:p>
          <a:endParaRPr lang="cs-CZ"/>
        </a:p>
      </dgm:t>
    </dgm:pt>
    <dgm:pt modelId="{B60EF8D8-F7B9-4285-81C3-A6FEEB04DE62}">
      <dgm:prSet phldrT="[Text]" custT="1"/>
      <dgm:spPr/>
      <dgm:t>
        <a:bodyPr/>
        <a:lstStyle/>
        <a:p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IBM SPSS </a:t>
          </a:r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Statistics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 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(resp. 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PSPP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4C9D894E-B607-46F4-A593-EE1BC6649529}" type="parTrans" cxnId="{7CCC8C91-E74B-4AC1-BDBF-3CCAC424992F}">
      <dgm:prSet/>
      <dgm:spPr/>
      <dgm:t>
        <a:bodyPr/>
        <a:lstStyle/>
        <a:p>
          <a:endParaRPr lang="cs-CZ"/>
        </a:p>
      </dgm:t>
    </dgm:pt>
    <dgm:pt modelId="{D26AB04E-01C7-45B8-AEE6-505FB4ECAA3F}" type="sibTrans" cxnId="{7CCC8C91-E74B-4AC1-BDBF-3CCAC424992F}">
      <dgm:prSet/>
      <dgm:spPr/>
      <dgm:t>
        <a:bodyPr/>
        <a:lstStyle/>
        <a:p>
          <a:endParaRPr lang="cs-CZ"/>
        </a:p>
      </dgm:t>
    </dgm:pt>
    <dgm:pt modelId="{AAF03537-B62D-455D-B505-F7B4520E2208}">
      <dgm:prSet phldrT="[Text]" custT="1"/>
      <dgm:spPr/>
      <dgm:t>
        <a:bodyPr/>
        <a:lstStyle/>
        <a:p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EViews</a:t>
          </a:r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5"/>
            </a:rPr>
            <a:t>Gretl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 (zejm. pro ekonometrická data)</a:t>
          </a:r>
        </a:p>
      </dgm:t>
    </dgm:pt>
    <dgm:pt modelId="{D33947C7-BB50-4CC4-9CC9-B4D472508B74}" type="parTrans" cxnId="{E01E0E13-5D17-4170-A078-BFC9DE4A8FBA}">
      <dgm:prSet/>
      <dgm:spPr/>
      <dgm:t>
        <a:bodyPr/>
        <a:lstStyle/>
        <a:p>
          <a:endParaRPr lang="cs-CZ"/>
        </a:p>
      </dgm:t>
    </dgm:pt>
    <dgm:pt modelId="{3EB72C78-78AB-4EA0-AA64-9E8B133DF55F}" type="sibTrans" cxnId="{E01E0E13-5D17-4170-A078-BFC9DE4A8FBA}">
      <dgm:prSet/>
      <dgm:spPr/>
      <dgm:t>
        <a:bodyPr/>
        <a:lstStyle/>
        <a:p>
          <a:endParaRPr lang="cs-CZ"/>
        </a:p>
      </dgm:t>
    </dgm:pt>
    <dgm:pt modelId="{8777325A-1649-4C85-BA78-724351A2DBD2}">
      <dgm:prSet phldrT="[Text]" custT="1"/>
      <dgm:spPr/>
      <dgm:t>
        <a:bodyPr/>
        <a:lstStyle/>
        <a:p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6"/>
            </a:rPr>
            <a:t>NVivo</a:t>
          </a:r>
          <a:endParaRPr lang="cs-CZ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63E0E3-98B1-4CB4-A701-B7E6953DFFCC}" type="parTrans" cxnId="{EC74009D-6228-4DD6-B39F-F0806D2A2E03}">
      <dgm:prSet/>
      <dgm:spPr/>
      <dgm:t>
        <a:bodyPr/>
        <a:lstStyle/>
        <a:p>
          <a:endParaRPr lang="cs-CZ"/>
        </a:p>
      </dgm:t>
    </dgm:pt>
    <dgm:pt modelId="{A4D35C44-B249-4A2C-9C31-B454F7741864}" type="sibTrans" cxnId="{EC74009D-6228-4DD6-B39F-F0806D2A2E03}">
      <dgm:prSet/>
      <dgm:spPr/>
      <dgm:t>
        <a:bodyPr/>
        <a:lstStyle/>
        <a:p>
          <a:endParaRPr lang="cs-CZ"/>
        </a:p>
      </dgm:t>
    </dgm:pt>
    <dgm:pt modelId="{EEAC5879-B65F-439E-B798-99A7493E0266}">
      <dgm:prSet phldrT="[Text]" custT="1"/>
      <dgm:spPr/>
      <dgm:t>
        <a:bodyPr/>
        <a:lstStyle/>
        <a:p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7"/>
            </a:rPr>
            <a:t>Newton </a:t>
          </a:r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7"/>
            </a:rPr>
            <a:t>Dictate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7"/>
            </a:rPr>
            <a:t> 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(resp. </a:t>
          </a:r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</a:rPr>
            <a:t>Beey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, Newton </a:t>
          </a:r>
          <a:r>
            <a:rPr lang="cs-CZ" sz="2400" dirty="0" err="1">
              <a:latin typeface="Arial" panose="020B0604020202020204" pitchFamily="34" charset="0"/>
              <a:cs typeface="Arial" panose="020B0604020202020204" pitchFamily="34" charset="0"/>
            </a:rPr>
            <a:t>Analytics</a:t>
          </a:r>
          <a:r>
            <a:rPr lang="cs-CZ" sz="24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9A1CC08F-185C-466B-93A0-FD1658BFBE02}" type="parTrans" cxnId="{84F7BE6D-A224-43C1-8EEA-7F438C0C1FF8}">
      <dgm:prSet/>
      <dgm:spPr/>
      <dgm:t>
        <a:bodyPr/>
        <a:lstStyle/>
        <a:p>
          <a:endParaRPr lang="cs-CZ"/>
        </a:p>
      </dgm:t>
    </dgm:pt>
    <dgm:pt modelId="{D26DAF4F-900A-4091-9B97-A818FA8D686D}" type="sibTrans" cxnId="{84F7BE6D-A224-43C1-8EEA-7F438C0C1FF8}">
      <dgm:prSet/>
      <dgm:spPr/>
      <dgm:t>
        <a:bodyPr/>
        <a:lstStyle/>
        <a:p>
          <a:endParaRPr lang="cs-CZ"/>
        </a:p>
      </dgm:t>
    </dgm:pt>
    <dgm:pt modelId="{6E10C8FA-4DFC-4AE5-A460-116BDF20A1E8}" type="pres">
      <dgm:prSet presAssocID="{55B18183-CAD9-4D88-880E-71228889B85A}" presName="Name0" presStyleCnt="0">
        <dgm:presLayoutVars>
          <dgm:dir/>
          <dgm:animLvl val="lvl"/>
          <dgm:resizeHandles val="exact"/>
        </dgm:presLayoutVars>
      </dgm:prSet>
      <dgm:spPr/>
    </dgm:pt>
    <dgm:pt modelId="{B95ECD48-14EC-4918-B898-BA70EAD742A8}" type="pres">
      <dgm:prSet presAssocID="{4FCD8D08-58FA-422D-86D5-6614CE889E63}" presName="linNode" presStyleCnt="0"/>
      <dgm:spPr/>
    </dgm:pt>
    <dgm:pt modelId="{B098254D-FE66-4797-91E3-6530C7C42898}" type="pres">
      <dgm:prSet presAssocID="{4FCD8D08-58FA-422D-86D5-6614CE889E63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B8AB4D2B-F3D7-45FF-AF04-1A902B8ECB49}" type="pres">
      <dgm:prSet presAssocID="{4FCD8D08-58FA-422D-86D5-6614CE889E63}" presName="descendantText" presStyleLbl="alignAccFollowNode1" presStyleIdx="0" presStyleCnt="2">
        <dgm:presLayoutVars>
          <dgm:bulletEnabled val="1"/>
        </dgm:presLayoutVars>
      </dgm:prSet>
      <dgm:spPr/>
    </dgm:pt>
    <dgm:pt modelId="{A64886F6-35B9-4E68-A410-1499111F4075}" type="pres">
      <dgm:prSet presAssocID="{4A526E1E-70F1-4E79-92D3-626DB769653B}" presName="sp" presStyleCnt="0"/>
      <dgm:spPr/>
    </dgm:pt>
    <dgm:pt modelId="{2A47F4A8-F2E6-43E3-A728-F5F84263FE73}" type="pres">
      <dgm:prSet presAssocID="{D877FC79-14E6-46F1-955B-6AA4EBFFC93D}" presName="linNode" presStyleCnt="0"/>
      <dgm:spPr/>
    </dgm:pt>
    <dgm:pt modelId="{6DBA3AB9-3DCC-4BCF-B67E-DAD6EFAB35EC}" type="pres">
      <dgm:prSet presAssocID="{D877FC79-14E6-46F1-955B-6AA4EBFFC93D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C8AE9F53-B11F-4FBD-AFB1-25AA1A698D7F}" type="pres">
      <dgm:prSet presAssocID="{D877FC79-14E6-46F1-955B-6AA4EBFFC93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E01E0E13-5D17-4170-A078-BFC9DE4A8FBA}" srcId="{4FCD8D08-58FA-422D-86D5-6614CE889E63}" destId="{AAF03537-B62D-455D-B505-F7B4520E2208}" srcOrd="2" destOrd="0" parTransId="{D33947C7-BB50-4CC4-9CC9-B4D472508B74}" sibTransId="{3EB72C78-78AB-4EA0-AA64-9E8B133DF55F}"/>
    <dgm:cxn modelId="{A285742F-3B1A-45AA-9E48-2D7686899A17}" type="presOf" srcId="{EEAC5879-B65F-439E-B798-99A7493E0266}" destId="{C8AE9F53-B11F-4FBD-AFB1-25AA1A698D7F}" srcOrd="0" destOrd="2" presId="urn:microsoft.com/office/officeart/2005/8/layout/vList5"/>
    <dgm:cxn modelId="{36BFA147-CCA2-47F5-9CC2-77398851849B}" srcId="{55B18183-CAD9-4D88-880E-71228889B85A}" destId="{D877FC79-14E6-46F1-955B-6AA4EBFFC93D}" srcOrd="1" destOrd="0" parTransId="{D9712F70-6FF7-43BF-8A5E-43CE89C0C0F7}" sibTransId="{323B33FB-0F6B-4048-93D5-5270AF22FD8F}"/>
    <dgm:cxn modelId="{B226AA6D-BD67-4815-B762-F15680DB3EBA}" type="presOf" srcId="{8777325A-1649-4C85-BA78-724351A2DBD2}" destId="{C8AE9F53-B11F-4FBD-AFB1-25AA1A698D7F}" srcOrd="0" destOrd="1" presId="urn:microsoft.com/office/officeart/2005/8/layout/vList5"/>
    <dgm:cxn modelId="{84F7BE6D-A224-43C1-8EEA-7F438C0C1FF8}" srcId="{D877FC79-14E6-46F1-955B-6AA4EBFFC93D}" destId="{EEAC5879-B65F-439E-B798-99A7493E0266}" srcOrd="2" destOrd="0" parTransId="{9A1CC08F-185C-466B-93A0-FD1658BFBE02}" sibTransId="{D26DAF4F-900A-4091-9B97-A818FA8D686D}"/>
    <dgm:cxn modelId="{E7100358-D5FF-444C-8F84-14827747A041}" type="presOf" srcId="{F0F54701-E5F2-46BE-9FCB-70BFAA1F05F5}" destId="{C8AE9F53-B11F-4FBD-AFB1-25AA1A698D7F}" srcOrd="0" destOrd="0" presId="urn:microsoft.com/office/officeart/2005/8/layout/vList5"/>
    <dgm:cxn modelId="{56B8907E-046B-4AC6-BF65-E815A14588A2}" type="presOf" srcId="{AAF03537-B62D-455D-B505-F7B4520E2208}" destId="{B8AB4D2B-F3D7-45FF-AF04-1A902B8ECB49}" srcOrd="0" destOrd="2" presId="urn:microsoft.com/office/officeart/2005/8/layout/vList5"/>
    <dgm:cxn modelId="{DDA92790-0F11-45E7-B4AD-B04E89356777}" srcId="{4FCD8D08-58FA-422D-86D5-6614CE889E63}" destId="{701FA82E-394F-45A7-B5EE-C35A2F83FCB3}" srcOrd="0" destOrd="0" parTransId="{D7718565-F4E5-4469-8C9D-90C2DF423A1F}" sibTransId="{4D62730A-2AB1-4110-8ABA-C173282563DF}"/>
    <dgm:cxn modelId="{7CCC8C91-E74B-4AC1-BDBF-3CCAC424992F}" srcId="{4FCD8D08-58FA-422D-86D5-6614CE889E63}" destId="{B60EF8D8-F7B9-4285-81C3-A6FEEB04DE62}" srcOrd="1" destOrd="0" parTransId="{4C9D894E-B607-46F4-A593-EE1BC6649529}" sibTransId="{D26AB04E-01C7-45B8-AEE6-505FB4ECAA3F}"/>
    <dgm:cxn modelId="{9A08719B-8936-4768-89E5-2199018CEF1B}" type="presOf" srcId="{B60EF8D8-F7B9-4285-81C3-A6FEEB04DE62}" destId="{B8AB4D2B-F3D7-45FF-AF04-1A902B8ECB49}" srcOrd="0" destOrd="1" presId="urn:microsoft.com/office/officeart/2005/8/layout/vList5"/>
    <dgm:cxn modelId="{7B50D19C-F67B-4884-AA8E-AA752EE5569B}" type="presOf" srcId="{D877FC79-14E6-46F1-955B-6AA4EBFFC93D}" destId="{6DBA3AB9-3DCC-4BCF-B67E-DAD6EFAB35EC}" srcOrd="0" destOrd="0" presId="urn:microsoft.com/office/officeart/2005/8/layout/vList5"/>
    <dgm:cxn modelId="{EC74009D-6228-4DD6-B39F-F0806D2A2E03}" srcId="{D877FC79-14E6-46F1-955B-6AA4EBFFC93D}" destId="{8777325A-1649-4C85-BA78-724351A2DBD2}" srcOrd="1" destOrd="0" parTransId="{C263E0E3-98B1-4CB4-A701-B7E6953DFFCC}" sibTransId="{A4D35C44-B249-4A2C-9C31-B454F7741864}"/>
    <dgm:cxn modelId="{46556CB4-BB72-48B9-B46A-C7866779A143}" type="presOf" srcId="{55B18183-CAD9-4D88-880E-71228889B85A}" destId="{6E10C8FA-4DFC-4AE5-A460-116BDF20A1E8}" srcOrd="0" destOrd="0" presId="urn:microsoft.com/office/officeart/2005/8/layout/vList5"/>
    <dgm:cxn modelId="{0D03D1B7-E48F-402B-9DA2-D211B88FA17C}" type="presOf" srcId="{701FA82E-394F-45A7-B5EE-C35A2F83FCB3}" destId="{B8AB4D2B-F3D7-45FF-AF04-1A902B8ECB49}" srcOrd="0" destOrd="0" presId="urn:microsoft.com/office/officeart/2005/8/layout/vList5"/>
    <dgm:cxn modelId="{2E5390DD-5943-41FD-BB0E-27CD608B34E4}" type="presOf" srcId="{4FCD8D08-58FA-422D-86D5-6614CE889E63}" destId="{B098254D-FE66-4797-91E3-6530C7C42898}" srcOrd="0" destOrd="0" presId="urn:microsoft.com/office/officeart/2005/8/layout/vList5"/>
    <dgm:cxn modelId="{C6C781E4-1182-4A71-8D35-4E1F1D984AB8}" srcId="{D877FC79-14E6-46F1-955B-6AA4EBFFC93D}" destId="{F0F54701-E5F2-46BE-9FCB-70BFAA1F05F5}" srcOrd="0" destOrd="0" parTransId="{E217A12C-0AF3-455E-8296-48BB4C281CE6}" sibTransId="{6CD34BFB-AE2C-4291-90F1-F2297515F797}"/>
    <dgm:cxn modelId="{DBE612E9-C62E-4594-ADC8-0A8898D39DBB}" srcId="{55B18183-CAD9-4D88-880E-71228889B85A}" destId="{4FCD8D08-58FA-422D-86D5-6614CE889E63}" srcOrd="0" destOrd="0" parTransId="{16F68E19-B410-4BE3-A5E3-4A2A0F63D3A1}" sibTransId="{4A526E1E-70F1-4E79-92D3-626DB769653B}"/>
    <dgm:cxn modelId="{536F6498-06D6-424D-9D7B-8755C7A83925}" type="presParOf" srcId="{6E10C8FA-4DFC-4AE5-A460-116BDF20A1E8}" destId="{B95ECD48-14EC-4918-B898-BA70EAD742A8}" srcOrd="0" destOrd="0" presId="urn:microsoft.com/office/officeart/2005/8/layout/vList5"/>
    <dgm:cxn modelId="{7D4D1696-AFD8-499A-941A-376E73AE0AE8}" type="presParOf" srcId="{B95ECD48-14EC-4918-B898-BA70EAD742A8}" destId="{B098254D-FE66-4797-91E3-6530C7C42898}" srcOrd="0" destOrd="0" presId="urn:microsoft.com/office/officeart/2005/8/layout/vList5"/>
    <dgm:cxn modelId="{26EEFD1B-188D-4B98-BA37-CD20DA5B0391}" type="presParOf" srcId="{B95ECD48-14EC-4918-B898-BA70EAD742A8}" destId="{B8AB4D2B-F3D7-45FF-AF04-1A902B8ECB49}" srcOrd="1" destOrd="0" presId="urn:microsoft.com/office/officeart/2005/8/layout/vList5"/>
    <dgm:cxn modelId="{C4DDC87F-C724-4134-9098-360C6AB8FC3B}" type="presParOf" srcId="{6E10C8FA-4DFC-4AE5-A460-116BDF20A1E8}" destId="{A64886F6-35B9-4E68-A410-1499111F4075}" srcOrd="1" destOrd="0" presId="urn:microsoft.com/office/officeart/2005/8/layout/vList5"/>
    <dgm:cxn modelId="{2948889D-D7FC-40F7-9B4A-3197C60758E7}" type="presParOf" srcId="{6E10C8FA-4DFC-4AE5-A460-116BDF20A1E8}" destId="{2A47F4A8-F2E6-43E3-A728-F5F84263FE73}" srcOrd="2" destOrd="0" presId="urn:microsoft.com/office/officeart/2005/8/layout/vList5"/>
    <dgm:cxn modelId="{DEBD3009-5DF1-4145-9CAB-010828B99D87}" type="presParOf" srcId="{2A47F4A8-F2E6-43E3-A728-F5F84263FE73}" destId="{6DBA3AB9-3DCC-4BCF-B67E-DAD6EFAB35EC}" srcOrd="0" destOrd="0" presId="urn:microsoft.com/office/officeart/2005/8/layout/vList5"/>
    <dgm:cxn modelId="{AF498D56-AEB7-4F3D-BE53-22AE5465A5DB}" type="presParOf" srcId="{2A47F4A8-F2E6-43E3-A728-F5F84263FE73}" destId="{C8AE9F53-B11F-4FBD-AFB1-25AA1A698D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B4D2B-F3D7-45FF-AF04-1A902B8ECB49}">
      <dsp:nvSpPr>
        <dsp:cNvPr id="0" name=""/>
        <dsp:cNvSpPr/>
      </dsp:nvSpPr>
      <dsp:spPr>
        <a:xfrm rot="5400000">
          <a:off x="6333119" y="-2343080"/>
          <a:ext cx="1634976" cy="67299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MS Excel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IBM SPSS </a:t>
          </a: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Statistics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 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(resp. 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PSPP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3"/>
            </a:rPr>
            <a:t>EViews</a:t>
          </a: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,</a:t>
          </a: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4"/>
            </a:rPr>
            <a:t>Gretl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 (zejm. pro ekonometrická data)</a:t>
          </a:r>
        </a:p>
      </dsp:txBody>
      <dsp:txXfrm rot="-5400000">
        <a:off x="3785616" y="284236"/>
        <a:ext cx="6650171" cy="1475350"/>
      </dsp:txXfrm>
    </dsp:sp>
    <dsp:sp modelId="{B098254D-FE66-4797-91E3-6530C7C42898}">
      <dsp:nvSpPr>
        <dsp:cNvPr id="0" name=""/>
        <dsp:cNvSpPr/>
      </dsp:nvSpPr>
      <dsp:spPr>
        <a:xfrm>
          <a:off x="0" y="51"/>
          <a:ext cx="3785616" cy="2043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Arial" panose="020B0604020202020204" pitchFamily="34" charset="0"/>
              <a:cs typeface="Arial" panose="020B0604020202020204" pitchFamily="34" charset="0"/>
            </a:rPr>
            <a:t>Kvantitativní výzkum</a:t>
          </a:r>
        </a:p>
      </dsp:txBody>
      <dsp:txXfrm>
        <a:off x="99766" y="99817"/>
        <a:ext cx="3586084" cy="1844188"/>
      </dsp:txXfrm>
    </dsp:sp>
    <dsp:sp modelId="{C8AE9F53-B11F-4FBD-AFB1-25AA1A698D7F}">
      <dsp:nvSpPr>
        <dsp:cNvPr id="0" name=""/>
        <dsp:cNvSpPr/>
      </dsp:nvSpPr>
      <dsp:spPr>
        <a:xfrm rot="5400000">
          <a:off x="6333119" y="-197173"/>
          <a:ext cx="1634976" cy="67299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5"/>
            </a:rPr>
            <a:t>ATLAS.ti</a:t>
          </a:r>
          <a:endParaRPr lang="cs-CZ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6"/>
            </a:rPr>
            <a:t>NVivo</a:t>
          </a:r>
          <a:endParaRPr lang="cs-CZ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7"/>
            </a:rPr>
            <a:t>Newton </a:t>
          </a: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7"/>
            </a:rPr>
            <a:t>Dictate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7"/>
            </a:rPr>
            <a:t> 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(resp. </a:t>
          </a: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Beey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, Newton </a:t>
          </a:r>
          <a:r>
            <a:rPr lang="cs-CZ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Analytics</a:t>
          </a:r>
          <a:r>
            <a:rPr lang="cs-CZ" sz="24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 rot="-5400000">
        <a:off x="3785616" y="2430143"/>
        <a:ext cx="6650171" cy="1475350"/>
      </dsp:txXfrm>
    </dsp:sp>
    <dsp:sp modelId="{6DBA3AB9-3DCC-4BCF-B67E-DAD6EFAB35EC}">
      <dsp:nvSpPr>
        <dsp:cNvPr id="0" name=""/>
        <dsp:cNvSpPr/>
      </dsp:nvSpPr>
      <dsp:spPr>
        <a:xfrm>
          <a:off x="0" y="2145958"/>
          <a:ext cx="3785616" cy="2043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latin typeface="Arial" panose="020B0604020202020204" pitchFamily="34" charset="0"/>
              <a:cs typeface="Arial" panose="020B0604020202020204" pitchFamily="34" charset="0"/>
            </a:rPr>
            <a:t>Kvalitativní výzkum</a:t>
          </a:r>
          <a:endParaRPr lang="cs-CZ" sz="3200" kern="1200" dirty="0"/>
        </a:p>
      </dsp:txBody>
      <dsp:txXfrm>
        <a:off x="99766" y="2245724"/>
        <a:ext cx="3586084" cy="1844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2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5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39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5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21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2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4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0" r:id="rId6"/>
    <p:sldLayoutId id="2147483795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point.cuni.cz/IPSC-395-version1-office_365.pdf" TargetMode="External"/><Relationship Id="rId2" Type="http://schemas.openxmlformats.org/officeDocument/2006/relationships/hyperlink" Target="https://ukpoint.cuni.cz/IPSC-395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ffice.lasakovi.com/excel/zaklady/on-line-kurz-zdarm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software/pspp/" TargetMode="External"/><Relationship Id="rId2" Type="http://schemas.openxmlformats.org/officeDocument/2006/relationships/hyperlink" Target="https://www.ibm.com/cz-en/analytics/spss-statistics-softwa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be.com/playlist?list=PLVI_iGT5ZuRkk2d-kePUmlIHD5pmOuquN" TargetMode="External"/><Relationship Id="rId4" Type="http://schemas.openxmlformats.org/officeDocument/2006/relationships/hyperlink" Target="https://www.ibm.com/account/reg/cz-en/signup?formid=urx-1977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atlasti.com/manuals-docs/" TargetMode="External"/><Relationship Id="rId3" Type="http://schemas.openxmlformats.org/officeDocument/2006/relationships/hyperlink" Target="https://portal.mynvivo.com/" TargetMode="External"/><Relationship Id="rId7" Type="http://schemas.openxmlformats.org/officeDocument/2006/relationships/hyperlink" Target="https://atlasti.com/topic/blog/" TargetMode="External"/><Relationship Id="rId2" Type="http://schemas.openxmlformats.org/officeDocument/2006/relationships/hyperlink" Target="https://atlast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essure.to/qda/" TargetMode="External"/><Relationship Id="rId5" Type="http://schemas.openxmlformats.org/officeDocument/2006/relationships/hyperlink" Target="https://portal.mynvivo.com/shop/trial?plt=2.1.1.2.0&amp;_ga=2.163542844.1452493439.1612014674-69611285.1612014674" TargetMode="External"/><Relationship Id="rId10" Type="http://schemas.openxmlformats.org/officeDocument/2006/relationships/hyperlink" Target="http://download.qsrinternational.com/Document/NVivo10/NVivo10-Getting-Started-Guide.pdf" TargetMode="External"/><Relationship Id="rId4" Type="http://schemas.openxmlformats.org/officeDocument/2006/relationships/hyperlink" Target="https://atlasti.com/free-trial-version/" TargetMode="External"/><Relationship Id="rId9" Type="http://schemas.openxmlformats.org/officeDocument/2006/relationships/hyperlink" Target="http://peruzi.info/wp-content/uploads/2020/01/NVivo-12-Training-Manu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wtontech.net/en/trial/" TargetMode="External"/><Relationship Id="rId2" Type="http://schemas.openxmlformats.org/officeDocument/2006/relationships/hyperlink" Target="https://www.newtontech.net/en/newton-dictat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9BA76E-581C-443B-8760-510F0AD6B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225" y="4553712"/>
            <a:ext cx="11601450" cy="106984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Analytické nástroje ve výzkumech, zpracování dat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5EE9AE-1E8B-4467-8024-E6369EE69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5678424"/>
            <a:ext cx="10908792" cy="548640"/>
          </a:xfrm>
        </p:spPr>
        <p:txBody>
          <a:bodyPr anchor="ctr">
            <a:normAutofit/>
          </a:bodyPr>
          <a:lstStyle/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JKB202 Práce s informacemi a zdroji</a:t>
            </a:r>
          </a:p>
        </p:txBody>
      </p:sp>
      <p:pic>
        <p:nvPicPr>
          <p:cNvPr id="4" name="Picture 3" descr="Pavučina spojených bodů">
            <a:extLst>
              <a:ext uri="{FF2B5EF4-FFF2-40B4-BE49-F238E27FC236}">
                <a16:creationId xmlns:a16="http://schemas.microsoft.com/office/drawing/2014/main" id="{8FA09BE8-47F6-4E04-9483-2CA838EDDB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37" b="11538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4635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2AA84-1701-4A70-8650-DBC0342E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656"/>
            <a:ext cx="10515600" cy="904494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Proč </a:t>
            </a: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(ne)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používat analytické nástroje?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D9200-57FD-4749-9CC6-1F9BB7F77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48015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Především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minimalizujeme chyby vzniklé lidským faktorem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Snadnější kontrola (když už chybu uděláme, snáze ji najdeme)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Úspora času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Zjednodušení práce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Snadnější replikace výzkumu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Lepší uchovatelnost dat (ne vždy)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fáze „zaučení“, finanční náklady (ne vždy)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6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2AA84-1701-4A70-8650-DBC0342E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656"/>
            <a:ext cx="10515600" cy="904494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Vhodné analytické nástroje v sociálně-vědním výzkumu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72720C2-6922-4705-8466-3E273B22D6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2032907"/>
              </p:ext>
            </p:extLst>
          </p:nvPr>
        </p:nvGraphicFramePr>
        <p:xfrm>
          <a:off x="909320" y="2115091"/>
          <a:ext cx="10515600" cy="4189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9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2AA84-1701-4A70-8650-DBC0342E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656"/>
            <a:ext cx="10515600" cy="904494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MS Excel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D9200-57FD-4749-9CC6-1F9BB7F77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4801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Základní software pro přehledné vyhodnocování výzkumu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Příprava dat pro samotný výzkum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Tabulky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Grafy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Práce s textem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Pokročilejší funkce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dostupnost,</a:t>
            </a: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přehlednost, možnost práce on-line, „spolupráce“ s jinými softwary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vyžaduje znalost funkcí, občas „neohrabaný“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D64148-3974-4B6D-A309-702BACA94B79}"/>
              </a:ext>
            </a:extLst>
          </p:cNvPr>
          <p:cNvSpPr txBox="1"/>
          <p:nvPr/>
        </p:nvSpPr>
        <p:spPr>
          <a:xfrm>
            <a:off x="7259320" y="2712720"/>
            <a:ext cx="4094480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Celý balíček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Office 365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pro studenty a pedagogy UK ke stažení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(návod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zde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Volně dostupný návod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zde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24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2AA84-1701-4A70-8650-DBC0342E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656"/>
            <a:ext cx="10515600" cy="904494"/>
          </a:xfrm>
        </p:spPr>
        <p:txBody>
          <a:bodyPr>
            <a:normAutofit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IBM SPSS </a:t>
            </a:r>
            <a:r>
              <a:rPr lang="cs-CZ" sz="3600" b="1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Statistics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(resp.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PSSP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D9200-57FD-4749-9CC6-1F9BB7F77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4801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„Lepší Excel“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dat a práce s kategoriemi (labely atd.)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Tabulky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Grafy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Práce s textem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Export dat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se syntaxemi výrazné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zjednodušení </a:t>
            </a:r>
            <a:r>
              <a:rPr lang="cs-CZ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výzumu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možnost lépe pracovat s kategoriemi, rychlost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fáze „zaučení“, finanční náklady (ne vždy)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D64148-3974-4B6D-A309-702BACA94B79}"/>
              </a:ext>
            </a:extLst>
          </p:cNvPr>
          <p:cNvSpPr txBox="1"/>
          <p:nvPr/>
        </p:nvSpPr>
        <p:spPr>
          <a:xfrm>
            <a:off x="7584440" y="1902458"/>
            <a:ext cx="3769360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Zkušební (měsíční) trial SPSS ke stažení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zde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(desktop verze pro Windows i Mac, některé funkce omezené)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SPSS pro studentské využití je k dispozici také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knihovně na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Hollaru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Mediotéce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(v případě nutnosti také v místnosti H126 a H111)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Návody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zde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Volně dostupný PSPP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zde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7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2AA84-1701-4A70-8650-DBC0342E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656"/>
            <a:ext cx="10515600" cy="904494"/>
          </a:xfrm>
        </p:spPr>
        <p:txBody>
          <a:bodyPr>
            <a:normAutofit/>
          </a:bodyPr>
          <a:lstStyle/>
          <a:p>
            <a:pPr lvl="0"/>
            <a:r>
              <a:rPr lang="cs-CZ" sz="3600" b="1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ATLAS.ti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3600" b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NVivo</a:t>
            </a: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D9200-57FD-4749-9CC6-1F9BB7F77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4801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Softwary pro kvalitativní kódování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Označování částí textu a přiřazování kódů (subjektivní kategorie)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Možnost měnit rozhodnutí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„Nápověda“: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Autokódování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skrze fulltextové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vyhledávání v dokumentech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lexical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můžeme kódovat vše, co lze digitalizovat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(výhoda formátu PDF); přehlednost a možnost se vracet (na rozdíl od barevných propisek); lepší archivace; ekologie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bolest hlavy, finanční náklady (na vždy)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D64148-3974-4B6D-A309-702BACA94B79}"/>
              </a:ext>
            </a:extLst>
          </p:cNvPr>
          <p:cNvSpPr txBox="1"/>
          <p:nvPr/>
        </p:nvSpPr>
        <p:spPr>
          <a:xfrm>
            <a:off x="7340600" y="2743200"/>
            <a:ext cx="409448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ATLAS.ti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trial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zde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(5 dní)</a:t>
            </a: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Nvivo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trial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zde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(14 dní)</a:t>
            </a: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ATLAS.ti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studentské využití je k dispozici také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knihovně na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Hollaru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Mediotéce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NVivo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po domluvě k dispozici v místnosti H126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Freeware program pro QDA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zde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Bublinový popisek: zahnutá čára 4">
            <a:extLst>
              <a:ext uri="{FF2B5EF4-FFF2-40B4-BE49-F238E27FC236}">
                <a16:creationId xmlns:a16="http://schemas.microsoft.com/office/drawing/2014/main" id="{0C50CFEE-25ED-4DA1-8D8D-D286827F1B6F}"/>
              </a:ext>
            </a:extLst>
          </p:cNvPr>
          <p:cNvSpPr/>
          <p:nvPr/>
        </p:nvSpPr>
        <p:spPr>
          <a:xfrm>
            <a:off x="2794000" y="223520"/>
            <a:ext cx="5842000" cy="589279"/>
          </a:xfrm>
          <a:prstGeom prst="borderCallout2">
            <a:avLst>
              <a:gd name="adj1" fmla="val 48060"/>
              <a:gd name="adj2" fmla="val -1933"/>
              <a:gd name="adj3" fmla="val 53232"/>
              <a:gd name="adj4" fmla="val -14450"/>
              <a:gd name="adj5" fmla="val 107989"/>
              <a:gd name="adj6" fmla="val -20276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Ukázky výzkumů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zde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; manuály podle verzí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zde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ublinový popisek: zahnutá čára 5">
            <a:extLst>
              <a:ext uri="{FF2B5EF4-FFF2-40B4-BE49-F238E27FC236}">
                <a16:creationId xmlns:a16="http://schemas.microsoft.com/office/drawing/2014/main" id="{62E539D3-797C-4D8A-AC1E-30D0D64C56CF}"/>
              </a:ext>
            </a:extLst>
          </p:cNvPr>
          <p:cNvSpPr/>
          <p:nvPr/>
        </p:nvSpPr>
        <p:spPr>
          <a:xfrm>
            <a:off x="7340600" y="991871"/>
            <a:ext cx="4094480" cy="589279"/>
          </a:xfrm>
          <a:prstGeom prst="borderCallout2">
            <a:avLst>
              <a:gd name="adj1" fmla="val 32543"/>
              <a:gd name="adj2" fmla="val -480"/>
              <a:gd name="adj3" fmla="val 85992"/>
              <a:gd name="adj4" fmla="val -30196"/>
              <a:gd name="adj5" fmla="val 78017"/>
              <a:gd name="adj6" fmla="val -77172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Manuály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NVivo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např.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zde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zde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74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2AA84-1701-4A70-8650-DBC0342E4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6656"/>
            <a:ext cx="10515600" cy="904494"/>
          </a:xfrm>
        </p:spPr>
        <p:txBody>
          <a:bodyPr>
            <a:normAutofit/>
          </a:bodyPr>
          <a:lstStyle/>
          <a:p>
            <a:pPr lvl="0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Newton </a:t>
            </a:r>
            <a:r>
              <a:rPr lang="cs-CZ" sz="3600" b="1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Dictate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(resp. </a:t>
            </a:r>
            <a:r>
              <a:rPr lang="cs-CZ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Beey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, Newton </a:t>
            </a:r>
            <a:r>
              <a:rPr lang="cs-CZ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D9200-57FD-4749-9CC6-1F9BB7F77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5949"/>
            <a:ext cx="10515600" cy="4648015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Přepis rozhovorů, videokonferencí atp.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Přepis probíhá v reálném čase (tj. pokud má rozhovor hodinu, přepisování trvá stejně dlouhou dobu)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chci program použít, musím na to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 myslet už při nahrávání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Nutná korekce textu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cs-CZ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kvalitním záznamu významné ulehčení práce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přesnost přepisu závisí na kvalitě záznamu, přepis nějakou dobu trvá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AD64148-3974-4B6D-A309-702BACA94B79}"/>
              </a:ext>
            </a:extLst>
          </p:cNvPr>
          <p:cNvSpPr txBox="1"/>
          <p:nvPr/>
        </p:nvSpPr>
        <p:spPr>
          <a:xfrm>
            <a:off x="7259320" y="3129280"/>
            <a:ext cx="4094480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Newton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Dictate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studentské využití je k dispozici také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knihovně na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Hollaru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Mediotéce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Trial verze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85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9BA76E-581C-443B-8760-510F0AD6B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225" y="4553712"/>
            <a:ext cx="11601450" cy="1069848"/>
          </a:xfrm>
        </p:spPr>
        <p:txBody>
          <a:bodyPr anchor="ctr">
            <a:normAutofit/>
          </a:bodyPr>
          <a:lstStyle/>
          <a:p>
            <a:pPr algn="ctr"/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Prostor pro dotazy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5EE9AE-1E8B-4467-8024-E6369EE694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5678424"/>
            <a:ext cx="10908792" cy="548640"/>
          </a:xfrm>
        </p:spPr>
        <p:txBody>
          <a:bodyPr anchor="ctr">
            <a:normAutofit/>
          </a:bodyPr>
          <a:lstStyle/>
          <a:p>
            <a:pPr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</p:txBody>
      </p:sp>
      <p:pic>
        <p:nvPicPr>
          <p:cNvPr id="4" name="Picture 3" descr="Pavučina spojených bodů">
            <a:extLst>
              <a:ext uri="{FF2B5EF4-FFF2-40B4-BE49-F238E27FC236}">
                <a16:creationId xmlns:a16="http://schemas.microsoft.com/office/drawing/2014/main" id="{8FA09BE8-47F6-4E04-9483-2CA838EDDB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37" b="11538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812294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524</Words>
  <Application>Microsoft Office PowerPoint</Application>
  <PresentationFormat>Širokoúhlá obrazovka</PresentationFormat>
  <Paragraphs>83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Modern Love</vt:lpstr>
      <vt:lpstr>The Hand</vt:lpstr>
      <vt:lpstr>SketchyVTI</vt:lpstr>
      <vt:lpstr> Analytické nástroje ve výzkumech, zpracování dat</vt:lpstr>
      <vt:lpstr>Proč (ne)používat analytické nástroje?</vt:lpstr>
      <vt:lpstr>Vhodné analytické nástroje v sociálně-vědním výzkumu</vt:lpstr>
      <vt:lpstr>MS Excel</vt:lpstr>
      <vt:lpstr>IBM SPSS Statistics (resp. PSSP)</vt:lpstr>
      <vt:lpstr>ATLAS.ti a NVivo</vt:lpstr>
      <vt:lpstr>Newton Dictate (resp. Beey, Newton Analytics)</vt:lpstr>
      <vt:lpstr> Prostor pro dotazy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Analytické nástroje ve výzkumech, zpracování dat</dc:title>
  <dc:creator>KT</dc:creator>
  <cp:lastModifiedBy>KT</cp:lastModifiedBy>
  <cp:revision>19</cp:revision>
  <dcterms:created xsi:type="dcterms:W3CDTF">2021-01-30T13:20:50Z</dcterms:created>
  <dcterms:modified xsi:type="dcterms:W3CDTF">2021-02-09T09:26:54Z</dcterms:modified>
</cp:coreProperties>
</file>